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Default ContentType="image/gif" Extension="gif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7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8.xml"/>
  <Override ContentType="application/vnd.openxmlformats-officedocument.presentationml.slide+xml" PartName="/ppt/slides/slide10.xml"/>
  <Override ContentType="application/vnd.openxmlformats-officedocument.presentationml.slide+xml" PartName="/ppt/slides/slide4.xml"/>
  <Override ContentType="application/vnd.openxmlformats-officedocument.presentationml.slide+xml" PartName="/ppt/slides/slide14.xml"/>
  <Override ContentType="application/vnd.openxmlformats-officedocument.presentationml.slide+xml" PartName="/ppt/slides/slide11.xml"/>
  <Override ContentType="application/vnd.openxmlformats-officedocument.presentationml.slide+xml" PartName="/ppt/slides/slide2.xml"/>
  <Override ContentType="application/vnd.openxmlformats-officedocument.presentationml.slide+xml" PartName="/ppt/slides/slide9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3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</p:sldIdLst>
  <p:sldSz cy="68580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2" Type="http://schemas.openxmlformats.org/officeDocument/2006/relationships/presProps" Target="presProps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" Type="http://schemas.openxmlformats.org/officeDocument/2006/relationships/theme" Target="theme/theme3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3" Type="http://schemas.openxmlformats.org/officeDocument/2006/relationships/tableStyles" Target="tableStyles.xml"/><Relationship Id="rId11" Type="http://schemas.openxmlformats.org/officeDocument/2006/relationships/slide" Target="slides/slide6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0" name="Shape 10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1" name="Shape 12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idx="2" type="sldImg"/>
          </p:nvPr>
        </p:nvSpPr>
        <p:spPr>
          <a:xfrm>
            <a:off x="1143225" y="685800"/>
            <a:ext cx="4572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2" Type="http://schemas.openxmlformats.org/officeDocument/2006/relationships/image" Target="../media/image0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03.jpg"/><Relationship Id="rId3" Type="http://schemas.openxmlformats.org/officeDocument/2006/relationships/image" Target="../media/image05.jpg"/><Relationship Id="rId6" Type="http://schemas.openxmlformats.org/officeDocument/2006/relationships/image" Target="../media/image00.png"/><Relationship Id="rId5" Type="http://schemas.openxmlformats.org/officeDocument/2006/relationships/image" Target="../media/image02.jpg"/></Relationships>
</file>

<file path=ppt/slideLayouts/_rels/slideLayout2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2" Type="http://schemas.openxmlformats.org/officeDocument/2006/relationships/image" Target="../media/image0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Shape 13"/>
          <p:cNvGrpSpPr/>
          <p:nvPr/>
        </p:nvGrpSpPr>
        <p:grpSpPr>
          <a:xfrm>
            <a:off x="0" y="0"/>
            <a:ext cx="9048750" cy="6667499"/>
            <a:chOff x="0" y="0"/>
            <a:chExt cx="5700" cy="4199"/>
          </a:xfrm>
        </p:grpSpPr>
        <p:pic>
          <p:nvPicPr>
            <p:cNvPr id="14" name="Shape 14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0" y="0"/>
              <a:ext cx="5700" cy="41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5" name="Shape 1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031" y="3215"/>
              <a:ext cx="299" cy="29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" name="Shape 16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791" y="3552"/>
              <a:ext cx="299" cy="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7" name="Shape 17"/>
          <p:cNvSpPr txBox="1"/>
          <p:nvPr>
            <p:ph idx="1" type="subTitle"/>
          </p:nvPr>
        </p:nvSpPr>
        <p:spPr>
          <a:xfrm>
            <a:off x="3352800" y="5029200"/>
            <a:ext cx="3962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None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6781800" y="6248400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pic>
        <p:nvPicPr>
          <p:cNvPr id="21" name="Shape 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588" y="5876925"/>
            <a:ext cx="9145500" cy="98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2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287487" y="0"/>
            <a:ext cx="3856500" cy="114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25" name="Shape 25"/>
          <p:cNvSpPr txBox="1"/>
          <p:nvPr>
            <p:ph idx="1" type="body"/>
          </p:nvPr>
        </p:nvSpPr>
        <p:spPr>
          <a:xfrm>
            <a:off x="457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2" type="body"/>
          </p:nvPr>
        </p:nvSpPr>
        <p:spPr>
          <a:xfrm>
            <a:off x="4648200" y="1600200"/>
            <a:ext cx="4038599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30" name="Shape 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1_Custom Layou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3" name="Shape 33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4" name="Shape 34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sp>
        <p:nvSpPr>
          <p:cNvPr id="36" name="Shape 36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2667000" y="228600"/>
            <a:ext cx="6248399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39" name="Shape 3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ustom Layou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ctr">
              <a:spcBef>
                <a:spcPts val="0"/>
              </a:spcBef>
              <a:spcAft>
                <a:spcPts val="0"/>
              </a:spcAft>
              <a:defRPr/>
            </a:lvl1pPr>
            <a:lvl2pPr rtl="0" algn="ctr">
              <a:spcBef>
                <a:spcPts val="0"/>
              </a:spcBef>
              <a:spcAft>
                <a:spcPts val="0"/>
              </a:spcAft>
              <a:defRPr/>
            </a:lvl2pPr>
            <a:lvl3pPr rtl="0" algn="ctr">
              <a:spcBef>
                <a:spcPts val="0"/>
              </a:spcBef>
              <a:spcAft>
                <a:spcPts val="0"/>
              </a:spcAft>
              <a:defRPr/>
            </a:lvl3pPr>
            <a:lvl4pPr rtl="0" algn="ctr">
              <a:spcBef>
                <a:spcPts val="0"/>
              </a:spcBef>
              <a:spcAft>
                <a:spcPts val="0"/>
              </a:spcAft>
              <a:defRPr/>
            </a:lvl4pPr>
            <a:lvl5pPr rtl="0" algn="ctr">
              <a:spcBef>
                <a:spcPts val="0"/>
              </a:spcBef>
              <a:spcAft>
                <a:spcPts val="0"/>
              </a:spcAft>
              <a:defRPr/>
            </a:lvl5pPr>
            <a:lvl6pPr marL="457200" rtl="0" algn="ctr">
              <a:spcBef>
                <a:spcPts val="0"/>
              </a:spcBef>
              <a:spcAft>
                <a:spcPts val="0"/>
              </a:spcAft>
              <a:defRPr/>
            </a:lvl6pPr>
            <a:lvl7pPr marL="914400" rtl="0" algn="ctr">
              <a:spcBef>
                <a:spcPts val="0"/>
              </a:spcBef>
              <a:spcAft>
                <a:spcPts val="0"/>
              </a:spcAft>
              <a:defRPr/>
            </a:lvl7pPr>
            <a:lvl8pPr marL="1371600" rtl="0" algn="ctr">
              <a:spcBef>
                <a:spcPts val="0"/>
              </a:spcBef>
              <a:spcAft>
                <a:spcPts val="0"/>
              </a:spcAft>
              <a:defRPr/>
            </a:lvl8pPr>
            <a:lvl9pPr marL="182880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45" name="Shape 45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6" name="Shape 46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2819400" y="274637"/>
            <a:ext cx="58674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535112"/>
            <a:ext cx="4040099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1" name="Shape 51"/>
          <p:cNvSpPr txBox="1"/>
          <p:nvPr>
            <p:ph idx="2" type="body"/>
          </p:nvPr>
        </p:nvSpPr>
        <p:spPr>
          <a:xfrm>
            <a:off x="457200" y="2174875"/>
            <a:ext cx="4040099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2" name="Shape 52"/>
          <p:cNvSpPr txBox="1"/>
          <p:nvPr>
            <p:ph idx="3" type="body"/>
          </p:nvPr>
        </p:nvSpPr>
        <p:spPr>
          <a:xfrm>
            <a:off x="4645025" y="1535112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rtl="0">
              <a:spcBef>
                <a:spcPts val="0"/>
              </a:spcBef>
              <a:buFont typeface="Calibri"/>
              <a:buNone/>
              <a:defRPr/>
            </a:lvl1pPr>
            <a:lvl2pPr indent="0" marL="457200" rtl="0">
              <a:spcBef>
                <a:spcPts val="0"/>
              </a:spcBef>
              <a:buFont typeface="Calibri"/>
              <a:buNone/>
              <a:defRPr/>
            </a:lvl2pPr>
            <a:lvl3pPr indent="0" marL="914400" rtl="0">
              <a:spcBef>
                <a:spcPts val="0"/>
              </a:spcBef>
              <a:buFont typeface="Calibri"/>
              <a:buNone/>
              <a:defRPr/>
            </a:lvl3pPr>
            <a:lvl4pPr indent="0" marL="1371600" rtl="0">
              <a:spcBef>
                <a:spcPts val="0"/>
              </a:spcBef>
              <a:buFont typeface="Calibri"/>
              <a:buNone/>
              <a:defRPr/>
            </a:lvl4pPr>
            <a:lvl5pPr indent="0" marL="1828800" rtl="0">
              <a:spcBef>
                <a:spcPts val="0"/>
              </a:spcBef>
              <a:buFont typeface="Calibri"/>
              <a:buNone/>
              <a:defRPr/>
            </a:lvl5pPr>
            <a:lvl6pPr indent="0" marL="2286000" rtl="0">
              <a:spcBef>
                <a:spcPts val="0"/>
              </a:spcBef>
              <a:buFont typeface="Calibri"/>
              <a:buNone/>
              <a:defRPr/>
            </a:lvl6pPr>
            <a:lvl7pPr indent="0" marL="2743200" rtl="0">
              <a:spcBef>
                <a:spcPts val="0"/>
              </a:spcBef>
              <a:buFont typeface="Calibri"/>
              <a:buNone/>
              <a:defRPr/>
            </a:lvl7pPr>
            <a:lvl8pPr indent="0" marL="3200400" rtl="0">
              <a:spcBef>
                <a:spcPts val="0"/>
              </a:spcBef>
              <a:buFont typeface="Calibri"/>
              <a:buNone/>
              <a:defRPr/>
            </a:lvl8pPr>
            <a:lvl9pPr indent="0" marL="3657600" rtl="0">
              <a:spcBef>
                <a:spcPts val="0"/>
              </a:spcBef>
              <a:buFont typeface="Calibri"/>
              <a:buNone/>
              <a:defRPr/>
            </a:lvl9pPr>
          </a:lstStyle>
          <a:p/>
        </p:txBody>
      </p:sp>
      <p:sp>
        <p:nvSpPr>
          <p:cNvPr id="53" name="Shape 5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54" name="Shape 54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5" name="Shape 55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56" name="Shape 56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57" name="Shape 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0" name="Shape 60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61" name="Shape 61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01.png"/><Relationship Id="rId4" Type="http://schemas.openxmlformats.org/officeDocument/2006/relationships/slideLayout" Target="../slideLayouts/slideLayout3.xml"/><Relationship Id="rId3" Type="http://schemas.openxmlformats.org/officeDocument/2006/relationships/slideLayout" Target="../slideLayouts/slideLayout2.xml"/><Relationship Id="rId9" Type="http://schemas.openxmlformats.org/officeDocument/2006/relationships/theme" Target="../theme/theme1.xml"/><Relationship Id="rId6" Type="http://schemas.openxmlformats.org/officeDocument/2006/relationships/slideLayout" Target="../slideLayouts/slideLayout5.xml"/><Relationship Id="rId5" Type="http://schemas.openxmlformats.org/officeDocument/2006/relationships/slideLayout" Target="../slideLayouts/slideLayout4.xml"/><Relationship Id="rId8" Type="http://schemas.openxmlformats.org/officeDocument/2006/relationships/slideLayout" Target="../slideLayouts/slideLayout7.xml"/><Relationship Id="rId7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spcBef>
                <a:spcPts val="0"/>
              </a:spcBef>
              <a:spcAft>
                <a:spcPts val="0"/>
              </a:spcAft>
              <a:defRPr/>
            </a:lvl1pPr>
            <a:lvl2pPr indent="0" marL="0" marR="0" rtl="0" algn="ctr">
              <a:spcBef>
                <a:spcPts val="0"/>
              </a:spcBef>
              <a:spcAft>
                <a:spcPts val="0"/>
              </a:spcAft>
              <a:defRPr/>
            </a:lvl2pPr>
            <a:lvl3pPr indent="0" marL="0" marR="0" rtl="0" algn="ctr">
              <a:spcBef>
                <a:spcPts val="0"/>
              </a:spcBef>
              <a:spcAft>
                <a:spcPts val="0"/>
              </a:spcAft>
              <a:defRPr/>
            </a:lvl3pPr>
            <a:lvl4pPr indent="0" marL="0" marR="0" rtl="0" algn="ctr">
              <a:spcBef>
                <a:spcPts val="0"/>
              </a:spcBef>
              <a:spcAft>
                <a:spcPts val="0"/>
              </a:spcAft>
              <a:defRPr/>
            </a:lvl4pPr>
            <a:lvl5pPr indent="0" marL="0" marR="0" rtl="0" algn="ctr">
              <a:spcBef>
                <a:spcPts val="0"/>
              </a:spcBef>
              <a:spcAft>
                <a:spcPts val="0"/>
              </a:spcAft>
              <a:defRPr/>
            </a:lvl5pPr>
            <a:lvl6pPr indent="0" marL="457200" marR="0" rtl="0" algn="ctr">
              <a:spcBef>
                <a:spcPts val="0"/>
              </a:spcBef>
              <a:spcAft>
                <a:spcPts val="0"/>
              </a:spcAft>
              <a:defRPr/>
            </a:lvl6pPr>
            <a:lvl7pPr indent="0" marL="914400" marR="0" rtl="0" algn="ctr">
              <a:spcBef>
                <a:spcPts val="0"/>
              </a:spcBef>
              <a:spcAft>
                <a:spcPts val="0"/>
              </a:spcAft>
              <a:defRPr/>
            </a:lvl7pPr>
            <a:lvl8pPr indent="0" marL="1371600" marR="0" rtl="0" algn="ctr">
              <a:spcBef>
                <a:spcPts val="0"/>
              </a:spcBef>
              <a:spcAft>
                <a:spcPts val="0"/>
              </a:spcAft>
              <a:defRPr/>
            </a:lvl8pPr>
            <a:lvl9pPr indent="0" marL="1828800" marR="0" rtl="0" algn="ctr">
              <a:spcBef>
                <a:spcPts val="0"/>
              </a:spcBef>
              <a:spcAft>
                <a:spcPts val="0"/>
              </a:spcAft>
              <a:defRPr/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marL="3429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1pPr>
            <a:lvl2pPr indent="-107950" marL="74295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2pPr>
            <a:lvl3pPr indent="-76200" marL="11430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3pPr>
            <a:lvl4pPr indent="-101600" marL="1600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4pPr>
            <a:lvl5pPr indent="-101600" marL="2057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5pPr>
            <a:lvl6pPr indent="-101600" marL="2514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6pPr>
            <a:lvl7pPr indent="-101600" marL="2971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7pPr>
            <a:lvl8pPr indent="-101600" marL="3429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8pPr>
            <a:lvl9pPr indent="-101600" marL="3886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Noto Symbol"/>
              <a:buChar char="➢"/>
              <a:defRPr/>
            </a:lvl9pPr>
          </a:lstStyle>
          <a:p/>
        </p:txBody>
      </p:sp>
      <p:sp>
        <p:nvSpPr>
          <p:cNvPr id="7" name="Shape 7"/>
          <p:cNvSpPr txBox="1"/>
          <p:nvPr>
            <p:ph idx="10" type="dt"/>
          </p:nvPr>
        </p:nvSpPr>
        <p:spPr>
          <a:xfrm>
            <a:off x="457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l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8" name="Shape 8"/>
          <p:cNvSpPr txBox="1"/>
          <p:nvPr>
            <p:ph idx="11" type="ftr"/>
          </p:nvPr>
        </p:nvSpPr>
        <p:spPr>
          <a:xfrm>
            <a:off x="3124200" y="6245225"/>
            <a:ext cx="28956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0" rtl="0" algn="ctr">
              <a:spcBef>
                <a:spcPts val="0"/>
              </a:spcBef>
              <a:defRPr/>
            </a:lvl1pPr>
            <a:lvl2pPr indent="0" marL="457200" marR="0" rtl="0" algn="l">
              <a:spcBef>
                <a:spcPts val="0"/>
              </a:spcBef>
              <a:defRPr/>
            </a:lvl2pPr>
            <a:lvl3pPr indent="0" marL="914400" marR="0" rtl="0" algn="l">
              <a:spcBef>
                <a:spcPts val="0"/>
              </a:spcBef>
              <a:defRPr/>
            </a:lvl3pPr>
            <a:lvl4pPr indent="0" marL="1371600" marR="0" rtl="0" algn="l">
              <a:spcBef>
                <a:spcPts val="0"/>
              </a:spcBef>
              <a:defRPr/>
            </a:lvl4pPr>
            <a:lvl5pPr indent="0" marL="1828800" marR="0" rtl="0" algn="l">
              <a:spcBef>
                <a:spcPts val="0"/>
              </a:spcBef>
              <a:defRPr/>
            </a:lvl5pPr>
            <a:lvl6pPr indent="0" marL="2286000" marR="0" rtl="0" algn="l">
              <a:spcBef>
                <a:spcPts val="0"/>
              </a:spcBef>
              <a:defRPr/>
            </a:lvl6pPr>
            <a:lvl7pPr indent="0" marL="2743200" marR="0" rtl="0" algn="l">
              <a:spcBef>
                <a:spcPts val="0"/>
              </a:spcBef>
              <a:defRPr/>
            </a:lvl7pPr>
            <a:lvl8pPr indent="0" marL="3200400" marR="0" rtl="0" algn="l">
              <a:spcBef>
                <a:spcPts val="0"/>
              </a:spcBef>
              <a:defRPr/>
            </a:lvl8pPr>
            <a:lvl9pPr indent="0" marL="3657600" marR="0" rtl="0" algn="l">
              <a:spcBef>
                <a:spcPts val="0"/>
              </a:spcBef>
              <a:defRPr/>
            </a:lvl9pPr>
          </a:lstStyle>
          <a:p/>
        </p:txBody>
      </p:sp>
      <p:sp>
        <p:nvSpPr>
          <p:cNvPr id="9" name="Shape 9"/>
          <p:cNvSpPr txBox="1"/>
          <p:nvPr>
            <p:ph idx="12" type="sldNum"/>
          </p:nvPr>
        </p:nvSpPr>
        <p:spPr>
          <a:xfrm>
            <a:off x="6553200" y="6245225"/>
            <a:ext cx="2133599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>
            <a:lvl1pPr indent="0" marL="0" marR="0" rtl="0" algn="r">
              <a:spcBef>
                <a:spcPts val="0"/>
              </a:spcBef>
              <a:buNone/>
              <a:defRPr b="0" baseline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indent="0" lvl="0" mar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"/>
              <a:t>‹#›</a:t>
            </a:fld>
          </a:p>
        </p:txBody>
      </p:sp>
      <p:cxnSp>
        <p:nvCxnSpPr>
          <p:cNvPr id="10" name="Shape 10"/>
          <p:cNvCxnSpPr/>
          <p:nvPr/>
        </p:nvCxnSpPr>
        <p:spPr>
          <a:xfrm>
            <a:off x="0" y="1447800"/>
            <a:ext cx="9144000" cy="0"/>
          </a:xfrm>
          <a:prstGeom prst="straightConnector1">
            <a:avLst/>
          </a:prstGeom>
          <a:noFill/>
          <a:ln cap="flat" w="76200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11" name="Shape 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304389"/>
            <a:ext cx="2819400" cy="8385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8.png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20.png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1.gif"/><Relationship Id="rId3" Type="http://schemas.openxmlformats.org/officeDocument/2006/relationships/hyperlink" Target="http://aguaclaraserver.cee.cornell.edu/index.php" TargetMode="Externa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9.jpg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08.png"/><Relationship Id="rId3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Relationship Id="rId3" Type="http://schemas.openxmlformats.org/officeDocument/2006/relationships/image" Target="../media/image06.pn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9.png"/><Relationship Id="rId3" Type="http://schemas.openxmlformats.org/officeDocument/2006/relationships/image" Target="../media/image07.jpg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3.pn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invis.io/UH29ZLSXB" TargetMode="External"/><Relationship Id="rId3" Type="http://schemas.openxmlformats.org/officeDocument/2006/relationships/image" Target="../media/image15.jpg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ctrTitle"/>
          </p:nvPr>
        </p:nvSpPr>
        <p:spPr>
          <a:xfrm>
            <a:off x="1371600" y="1120775"/>
            <a:ext cx="7772400" cy="1470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3600">
                <a:latin typeface="Trebuchet MS"/>
                <a:ea typeface="Trebuchet MS"/>
                <a:cs typeface="Trebuchet MS"/>
                <a:sym typeface="Trebuchet MS"/>
              </a:rPr>
              <a:t>Water Treatment Technology Selection Guide</a:t>
            </a:r>
          </a:p>
        </p:txBody>
      </p:sp>
      <p:sp>
        <p:nvSpPr>
          <p:cNvPr id="65" name="Shape 65"/>
          <p:cNvSpPr txBox="1"/>
          <p:nvPr>
            <p:ph idx="1" type="subTitle"/>
          </p:nvPr>
        </p:nvSpPr>
        <p:spPr>
          <a:xfrm>
            <a:off x="3681275" y="6003900"/>
            <a:ext cx="5382899" cy="8541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n" sz="2400"/>
              <a:t>Andrew Mullen and Sarah Sinclair</a:t>
            </a:r>
          </a:p>
        </p:txBody>
      </p:sp>
      <p:pic>
        <p:nvPicPr>
          <p:cNvPr id="66" name="Shape 66"/>
          <p:cNvPicPr preferRelativeResize="0"/>
          <p:nvPr/>
        </p:nvPicPr>
        <p:blipFill>
          <a:blip r:embed="rId3">
            <a:alphaModFix amt="24000"/>
          </a:blip>
          <a:stretch>
            <a:fillRect/>
          </a:stretch>
        </p:blipFill>
        <p:spPr>
          <a:xfrm>
            <a:off x="7697575" y="2428500"/>
            <a:ext cx="512574" cy="5112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31" name="Shape 1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Shape 132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  <p:pic>
        <p:nvPicPr>
          <p:cNvPr id="133" name="Shape 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2936867"/>
            <a:ext cx="8458199" cy="38884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76475"/>
            <a:ext cx="8384325" cy="3650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Formatting for the information</a:t>
            </a:r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749100"/>
            <a:ext cx="8458199" cy="38007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IT LIVE(S)!</a:t>
            </a:r>
          </a:p>
        </p:txBody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Site is deployed! (kind of)</a:t>
            </a:r>
          </a:p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 u="sng">
                <a:solidFill>
                  <a:schemeClr val="hlink"/>
                </a:solidFill>
                <a:hlinkClick r:id="rId3"/>
              </a:rPr>
              <a:t>aguaclaraserver.cee.cornell.edu</a:t>
            </a:r>
          </a:p>
          <a:p>
            <a:pPr indent="0" lvl="0" marL="0">
              <a:spcBef>
                <a:spcPts val="0"/>
              </a:spcBef>
              <a:buNone/>
            </a:pPr>
            <a:r>
              <a:t/>
            </a:r>
            <a:endParaRPr sz="3600"/>
          </a:p>
        </p:txBody>
      </p:sp>
      <p:pic>
        <p:nvPicPr>
          <p:cNvPr id="154" name="Shape 154"/>
          <p:cNvPicPr preferRelativeResize="0"/>
          <p:nvPr/>
        </p:nvPicPr>
        <p:blipFill rotWithShape="1">
          <a:blip r:embed="rId4">
            <a:alphaModFix/>
          </a:blip>
          <a:srcRect b="6785" l="0" r="0" t="0"/>
          <a:stretch/>
        </p:blipFill>
        <p:spPr>
          <a:xfrm>
            <a:off x="2363850" y="2863400"/>
            <a:ext cx="6551550" cy="3808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Questions?</a:t>
            </a:r>
          </a:p>
        </p:txBody>
      </p:sp>
      <p:pic>
        <p:nvPicPr>
          <p:cNvPr id="160" name="Shape 1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3000" y="1740200"/>
            <a:ext cx="4118000" cy="4314099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Shape 161"/>
          <p:cNvSpPr txBox="1"/>
          <p:nvPr/>
        </p:nvSpPr>
        <p:spPr>
          <a:xfrm>
            <a:off x="4685000" y="2681550"/>
            <a:ext cx="1695300" cy="1895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9600">
                <a:solidFill>
                  <a:srgbClr val="FFFFFF"/>
                </a:solidFill>
                <a:latin typeface="Droid Serif"/>
                <a:ea typeface="Droid Serif"/>
                <a:cs typeface="Droid Serif"/>
                <a:sym typeface="Droid Serif"/>
              </a:rPr>
              <a:t>?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 txBox="1"/>
          <p:nvPr>
            <p:ph idx="1" type="body"/>
          </p:nvPr>
        </p:nvSpPr>
        <p:spPr>
          <a:xfrm>
            <a:off x="457200" y="1600200"/>
            <a:ext cx="8127599" cy="1440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Water Treatment Technology Selection Guide: an introduction</a:t>
            </a:r>
          </a:p>
        </p:txBody>
      </p:sp>
      <p:sp>
        <p:nvSpPr>
          <p:cNvPr id="72" name="Shape 7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What We’re Up To</a:t>
            </a:r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3241331"/>
            <a:ext cx="4822225" cy="361666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Shape 74"/>
          <p:cNvSpPr/>
          <p:nvPr/>
        </p:nvSpPr>
        <p:spPr>
          <a:xfrm>
            <a:off x="3168100" y="5590750"/>
            <a:ext cx="3950700" cy="1279800"/>
          </a:xfrm>
          <a:prstGeom prst="rect">
            <a:avLst/>
          </a:prstGeom>
          <a:solidFill>
            <a:schemeClr val="lt2"/>
          </a:solidFill>
          <a:ln cap="flat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75" name="Shape 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57400" y="5715000"/>
            <a:ext cx="3968437" cy="114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Language Translation</a:t>
            </a:r>
          </a:p>
        </p:txBody>
      </p:sp>
      <p:pic>
        <p:nvPicPr>
          <p:cNvPr id="81" name="Shape 81"/>
          <p:cNvPicPr preferRelativeResize="0"/>
          <p:nvPr/>
        </p:nvPicPr>
        <p:blipFill rotWithShape="1">
          <a:blip r:embed="rId3">
            <a:alphaModFix/>
          </a:blip>
          <a:srcRect b="17573" l="0" r="0" t="0"/>
          <a:stretch/>
        </p:blipFill>
        <p:spPr>
          <a:xfrm>
            <a:off x="5560600" y="1843050"/>
            <a:ext cx="3278600" cy="942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Shape 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26775" y="2909850"/>
            <a:ext cx="7640626" cy="37692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Plant Cost Calculation</a:t>
            </a:r>
          </a:p>
        </p:txBody>
      </p:sp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 b="4333" l="0" r="0" t="0"/>
          <a:stretch/>
        </p:blipFill>
        <p:spPr>
          <a:xfrm>
            <a:off x="1672325" y="2238475"/>
            <a:ext cx="5646975" cy="322406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19100" y="1630875"/>
            <a:ext cx="8153399" cy="47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Curve Fitting with Linear Regression: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C = 61077</a:t>
            </a:r>
            <a:r>
              <a:rPr b="1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*</a:t>
            </a:r>
            <a:r>
              <a:rPr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f </a:t>
            </a:r>
            <a:r>
              <a:rPr baseline="30000" lang="en" sz="3000">
                <a:solidFill>
                  <a:srgbClr val="000000"/>
                </a:solidFill>
                <a:latin typeface="Galdeano"/>
                <a:ea typeface="Galdeano"/>
                <a:cs typeface="Galdeano"/>
                <a:sym typeface="Galdeano"/>
              </a:rPr>
              <a:t>-.599</a:t>
            </a: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lvl="0" rtl="0" algn="ctr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0" lvl="0" marL="203200" rtl="0">
              <a:spcBef>
                <a:spcPts val="640"/>
              </a:spcBef>
              <a:buNone/>
            </a:pPr>
            <a:r>
              <a:t/>
            </a:r>
            <a:endParaRPr sz="3000">
              <a:solidFill>
                <a:srgbClr val="000000"/>
              </a:solidFill>
              <a:latin typeface="Galdeano"/>
              <a:ea typeface="Galdeano"/>
              <a:cs typeface="Galdeano"/>
              <a:sym typeface="Galdeano"/>
            </a:endParaRPr>
          </a:p>
          <a:p>
            <a:pPr indent="-139700" lvl="0" marL="342900" rtl="0">
              <a:spcBef>
                <a:spcPts val="640"/>
              </a:spcBef>
              <a:buNone/>
            </a:pPr>
            <a:r>
              <a:t/>
            </a:r>
            <a:endParaRPr/>
          </a:p>
        </p:txBody>
      </p:sp>
      <p:pic>
        <p:nvPicPr>
          <p:cNvPr id="90" name="Shape 90"/>
          <p:cNvPicPr preferRelativeResize="0"/>
          <p:nvPr/>
        </p:nvPicPr>
        <p:blipFill rotWithShape="1">
          <a:blip r:embed="rId4">
            <a:alphaModFix/>
          </a:blip>
          <a:srcRect b="20127" l="0" r="0" t="0"/>
          <a:stretch/>
        </p:blipFill>
        <p:spPr>
          <a:xfrm>
            <a:off x="0" y="2306625"/>
            <a:ext cx="4558524" cy="4551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96" name="Shape 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853923"/>
            <a:ext cx="8271300" cy="3812551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Shape 97"/>
          <p:cNvSpPr txBox="1"/>
          <p:nvPr>
            <p:ph idx="1" type="body"/>
          </p:nvPr>
        </p:nvSpPr>
        <p:spPr>
          <a:xfrm>
            <a:off x="457200" y="1600200"/>
            <a:ext cx="8271300" cy="13923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Easily Updatable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Admin Page</a:t>
            </a:r>
          </a:p>
        </p:txBody>
      </p:sp>
      <p:pic>
        <p:nvPicPr>
          <p:cNvPr id="103" name="Shape 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4610725"/>
            <a:ext cx="8233099" cy="2023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Logic for technology selection is easily updatable as well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/>
              <a:t>Literature Review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524000"/>
            <a:ext cx="8153399" cy="4724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AguaClara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EStaRS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FIME (Multi-stage Filtration)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Iron-Amended Biosand Filters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/>
              <a:t>Filter Kiosks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Filter Straws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000">
                <a:solidFill>
                  <a:schemeClr val="dk1"/>
                </a:solidFill>
              </a:rPr>
              <a:t>Packaged Plants</a:t>
            </a:r>
          </a:p>
        </p:txBody>
      </p:sp>
      <p:sp>
        <p:nvSpPr>
          <p:cNvPr id="111" name="Shape 111"/>
          <p:cNvSpPr/>
          <p:nvPr/>
        </p:nvSpPr>
        <p:spPr>
          <a:xfrm>
            <a:off x="457200" y="4348125"/>
            <a:ext cx="3102000" cy="1143000"/>
          </a:xfrm>
          <a:prstGeom prst="mathMultiply">
            <a:avLst>
              <a:gd fmla="val 23520" name="adj1"/>
            </a:avLst>
          </a:prstGeom>
          <a:solidFill>
            <a:srgbClr val="FF0000">
              <a:alpha val="43080"/>
            </a:srgbClr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 Design</a:t>
            </a:r>
          </a:p>
        </p:txBody>
      </p:sp>
      <p:pic>
        <p:nvPicPr>
          <p:cNvPr id="117" name="Shape 1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50" y="1596899"/>
            <a:ext cx="3704573" cy="13696676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Shape 118"/>
          <p:cNvSpPr txBox="1"/>
          <p:nvPr/>
        </p:nvSpPr>
        <p:spPr>
          <a:xfrm>
            <a:off x="5256200" y="6045300"/>
            <a:ext cx="3920700" cy="1839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sz="2400" u="sng">
                <a:solidFill>
                  <a:srgbClr val="1155CC"/>
                </a:solidFill>
                <a:hlinkClick r:id="rId4"/>
              </a:rPr>
              <a:t>http://invis.io/UH29ZLSXB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type="title"/>
          </p:nvPr>
        </p:nvSpPr>
        <p:spPr>
          <a:xfrm>
            <a:off x="2819400" y="228600"/>
            <a:ext cx="6096000" cy="11430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4200">
                <a:solidFill>
                  <a:schemeClr val="dk1"/>
                </a:solidFill>
              </a:rPr>
              <a:t>Results Page</a:t>
            </a:r>
          </a:p>
        </p:txBody>
      </p:sp>
      <p:pic>
        <p:nvPicPr>
          <p:cNvPr id="124" name="Shape 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2936886"/>
            <a:ext cx="8458200" cy="2940063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Shape 125"/>
          <p:cNvSpPr txBox="1"/>
          <p:nvPr>
            <p:ph idx="1" type="body"/>
          </p:nvPr>
        </p:nvSpPr>
        <p:spPr>
          <a:xfrm>
            <a:off x="457200" y="1600200"/>
            <a:ext cx="7784399" cy="16535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572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Noto Symbol"/>
              <a:buChar char="●"/>
            </a:pPr>
            <a:r>
              <a:rPr lang="en" sz="3600"/>
              <a:t>Editable Results Page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AguaClara English">
  <a:themeElements>
    <a:clrScheme name="classroom">
      <a:dk1>
        <a:srgbClr val="000000"/>
      </a:dk1>
      <a:lt1>
        <a:srgbClr val="FFFFFF"/>
      </a:lt1>
      <a:dk2>
        <a:srgbClr val="00005A"/>
      </a:dk2>
      <a:lt2>
        <a:srgbClr val="FFFFFF"/>
      </a:lt2>
      <a:accent1>
        <a:srgbClr val="0300BE"/>
      </a:accent1>
      <a:accent2>
        <a:srgbClr val="FBA305"/>
      </a:accent2>
      <a:accent3>
        <a:srgbClr val="3399FF"/>
      </a:accent3>
      <a:accent4>
        <a:srgbClr val="AC0000"/>
      </a:accent4>
      <a:accent5>
        <a:srgbClr val="F7B0B0"/>
      </a:accent5>
      <a:accent6>
        <a:srgbClr val="E39304"/>
      </a:accent6>
      <a:hlink>
        <a:srgbClr val="678EFD"/>
      </a:hlink>
      <a:folHlink>
        <a:srgbClr val="AC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