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6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1" Type="http://schemas.openxmlformats.org/officeDocument/2006/relationships/slide" Target="slides/slide16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1.jpg"/><Relationship Id="rId3" Type="http://schemas.openxmlformats.org/officeDocument/2006/relationships/image" Target="../media/image02.jpg"/><Relationship Id="rId6" Type="http://schemas.openxmlformats.org/officeDocument/2006/relationships/image" Target="../media/image05.png"/><Relationship Id="rId5" Type="http://schemas.openxmlformats.org/officeDocument/2006/relationships/image" Target="../media/image04.jpg"/></Relationships>
</file>

<file path=ppt/slideLayouts/_rels/slideLayout2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00" cy="9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30" name="Shape 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0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invis.io/UH29ZLSXB" TargetMode="External"/><Relationship Id="rId3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Relationship Id="rId3" Type="http://schemas.openxmlformats.org/officeDocument/2006/relationships/hyperlink" Target="http://aguaclaraserver.cee.cornell.edu/index.php" TargetMode="External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6.png"/><Relationship Id="rId3" Type="http://schemas.openxmlformats.org/officeDocument/2006/relationships/image" Target="../media/image07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8.png"/><Relationship Id="rId3" Type="http://schemas.openxmlformats.org/officeDocument/2006/relationships/image" Target="../media/image09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Relationship Id="rId3" Type="http://schemas.openxmlformats.org/officeDocument/2006/relationships/image" Target="../media/image16.png"/><Relationship Id="rId6" Type="http://schemas.openxmlformats.org/officeDocument/2006/relationships/image" Target="../media/image14.png"/><Relationship Id="rId5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>
                <a:latin typeface="Trebuchet MS"/>
                <a:ea typeface="Trebuchet MS"/>
                <a:cs typeface="Trebuchet MS"/>
                <a:sym typeface="Trebuchet MS"/>
              </a:rPr>
              <a:t>Water Treatment Technology Selection Guide</a:t>
            </a:r>
          </a:p>
        </p:txBody>
      </p:sp>
      <p:sp>
        <p:nvSpPr>
          <p:cNvPr id="65" name="Shape 65"/>
          <p:cNvSpPr txBox="1"/>
          <p:nvPr>
            <p:ph idx="1" type="subTitle"/>
          </p:nvPr>
        </p:nvSpPr>
        <p:spPr>
          <a:xfrm>
            <a:off x="3681275" y="6003900"/>
            <a:ext cx="5382899" cy="854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Andrew Mullen and Sarah Sinclair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>
            <a:off x="7697575" y="2428500"/>
            <a:ext cx="512574" cy="51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 Design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50" y="1596899"/>
            <a:ext cx="3704573" cy="1369667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5256200" y="6045300"/>
            <a:ext cx="3920700" cy="1839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u="sng">
                <a:solidFill>
                  <a:srgbClr val="1155CC"/>
                </a:solidFill>
                <a:hlinkClick r:id="rId4"/>
              </a:rPr>
              <a:t>http://invis.io/UH29ZLSXB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936886"/>
            <a:ext cx="8458200" cy="294006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Editable Results Page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5700" y="4619525"/>
            <a:ext cx="1992750" cy="217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936886"/>
            <a:ext cx="8458200" cy="294006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Editable Results Page</a:t>
            </a:r>
          </a:p>
        </p:txBody>
      </p:sp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2936867"/>
            <a:ext cx="8458199" cy="3888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Formatting for the information</a:t>
            </a:r>
          </a:p>
        </p:txBody>
      </p:sp>
      <p:pic>
        <p:nvPicPr>
          <p:cNvPr id="158" name="Shape 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876475"/>
            <a:ext cx="8384325" cy="365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Formatting for the information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749100"/>
            <a:ext cx="8458199" cy="3800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IT LIVE(S)!</a:t>
            </a:r>
          </a:p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Site is deployed! (kind of)</a:t>
            </a:r>
          </a:p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 u="sng">
                <a:solidFill>
                  <a:schemeClr val="hlink"/>
                </a:solidFill>
                <a:hlinkClick r:id="rId3"/>
              </a:rPr>
              <a:t>aguaclaraserver.cee.cornell.edu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 sz="3600"/>
          </a:p>
        </p:txBody>
      </p:sp>
      <p:pic>
        <p:nvPicPr>
          <p:cNvPr id="172" name="Shape 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6625" y="2954950"/>
            <a:ext cx="6608774" cy="371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Questions?</a:t>
            </a:r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3000" y="1740200"/>
            <a:ext cx="4118000" cy="4314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4685000" y="2681550"/>
            <a:ext cx="1695300" cy="1895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1600200"/>
            <a:ext cx="8127599" cy="1440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Water Treatment Technology Selection Guide: an introduction</a:t>
            </a:r>
          </a:p>
        </p:txBody>
      </p:sp>
      <p:sp>
        <p:nvSpPr>
          <p:cNvPr id="72" name="Shape 7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What We’re Up To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41331"/>
            <a:ext cx="4822225" cy="361666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/>
          <p:nvPr/>
        </p:nvSpPr>
        <p:spPr>
          <a:xfrm>
            <a:off x="3168100" y="5590750"/>
            <a:ext cx="3950700" cy="1279800"/>
          </a:xfrm>
          <a:prstGeom prst="rect">
            <a:avLst/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7400" y="5715000"/>
            <a:ext cx="3968437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Language Translation</a:t>
            </a:r>
          </a:p>
        </p:txBody>
      </p:sp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 b="17573" l="0" r="0" t="0"/>
          <a:stretch/>
        </p:blipFill>
        <p:spPr>
          <a:xfrm>
            <a:off x="5560600" y="1843050"/>
            <a:ext cx="3278600" cy="94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6775" y="2909850"/>
            <a:ext cx="7640626" cy="3769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Plant Cost Calculation</a:t>
            </a: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 b="4333" l="0" r="0" t="0"/>
          <a:stretch/>
        </p:blipFill>
        <p:spPr>
          <a:xfrm>
            <a:off x="1672325" y="2238475"/>
            <a:ext cx="5646975" cy="322406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19100" y="1630875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640"/>
              </a:spcBef>
              <a:buNone/>
            </a:pP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Curve Fitting with Linear Regression: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C = 61077</a:t>
            </a:r>
            <a:r>
              <a:rPr b="1"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*</a:t>
            </a: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f </a:t>
            </a:r>
            <a:r>
              <a:rPr baseline="30000"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-.599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0" lvl="0" marL="203200" rtl="0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-139700" lvl="0" marL="342900" rtl="0">
              <a:spcBef>
                <a:spcPts val="640"/>
              </a:spcBef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4">
            <a:alphaModFix/>
          </a:blip>
          <a:srcRect b="20127" l="0" r="0" t="0"/>
          <a:stretch/>
        </p:blipFill>
        <p:spPr>
          <a:xfrm>
            <a:off x="0" y="2306625"/>
            <a:ext cx="4558524" cy="455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Admin Page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853923"/>
            <a:ext cx="8271300" cy="381255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71300" cy="139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Easily Updatable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Admin Page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3620125"/>
            <a:ext cx="8233099" cy="202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Logic for technology selection is easily updatable as well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Literature Review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AguaClara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EStaRS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FIME (Multi-stage Filtration)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Biosand Filters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Iron-Amended Biosand Filters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Filter Kiosks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>
                <a:solidFill>
                  <a:schemeClr val="dk1"/>
                </a:solidFill>
              </a:rPr>
              <a:t>Filter Straws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>
                <a:solidFill>
                  <a:schemeClr val="dk1"/>
                </a:solidFill>
              </a:rPr>
              <a:t>Packaged Plants</a:t>
            </a:r>
          </a:p>
        </p:txBody>
      </p:sp>
      <p:sp>
        <p:nvSpPr>
          <p:cNvPr id="111" name="Shape 111"/>
          <p:cNvSpPr/>
          <p:nvPr/>
        </p:nvSpPr>
        <p:spPr>
          <a:xfrm>
            <a:off x="457200" y="4348125"/>
            <a:ext cx="3102000" cy="1143000"/>
          </a:xfrm>
          <a:prstGeom prst="mathMultiply">
            <a:avLst>
              <a:gd fmla="val 23520" name="adj1"/>
            </a:avLst>
          </a:prstGeom>
          <a:solidFill>
            <a:srgbClr val="FF0000">
              <a:alpha val="4308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New Pages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14325"/>
            <a:ext cx="9144000" cy="154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4">
            <a:alphaModFix/>
          </a:blip>
          <a:srcRect b="22382" l="18289" r="18137" t="54764"/>
          <a:stretch/>
        </p:blipFill>
        <p:spPr>
          <a:xfrm>
            <a:off x="-41250" y="1528925"/>
            <a:ext cx="9226500" cy="1956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3641100" y="3484950"/>
            <a:ext cx="1537800" cy="182939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New Pages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1950" y="3460750"/>
            <a:ext cx="3806825" cy="28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8675" y="3963900"/>
            <a:ext cx="3449974" cy="234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2975" y="1877028"/>
            <a:ext cx="5122424" cy="148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4275" y="1877023"/>
            <a:ext cx="3449975" cy="19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