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7"/>
  </p:notesMasterIdLst>
  <p:handoutMasterIdLst>
    <p:handoutMasterId r:id="rId18"/>
  </p:handoutMasterIdLst>
  <p:sldIdLst>
    <p:sldId id="487" r:id="rId2"/>
    <p:sldId id="488" r:id="rId3"/>
    <p:sldId id="489" r:id="rId4"/>
    <p:sldId id="490" r:id="rId5"/>
    <p:sldId id="491" r:id="rId6"/>
    <p:sldId id="481" r:id="rId7"/>
    <p:sldId id="492" r:id="rId8"/>
    <p:sldId id="483" r:id="rId9"/>
    <p:sldId id="484" r:id="rId10"/>
    <p:sldId id="477" r:id="rId11"/>
    <p:sldId id="495" r:id="rId12"/>
    <p:sldId id="480" r:id="rId13"/>
    <p:sldId id="485" r:id="rId14"/>
    <p:sldId id="494" r:id="rId15"/>
    <p:sldId id="486" r:id="rId16"/>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661" autoAdjust="0"/>
  </p:normalViewPr>
  <p:slideViewPr>
    <p:cSldViewPr>
      <p:cViewPr>
        <p:scale>
          <a:sx n="64" d="100"/>
          <a:sy n="64" d="100"/>
        </p:scale>
        <p:origin x="-2080" y="-3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handoutMaster" Target="handoutMasters/handout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p14="http://schemas.microsoft.com/office/powerpoint/2010/main"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p14="http://schemas.microsoft.com/office/powerpoint/2010/main"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Afternoon,</a:t>
            </a:r>
            <a:r>
              <a:rPr lang="en-US" baseline="0" dirty="0" smtClean="0"/>
              <a:t> everyone! I am </a:t>
            </a:r>
            <a:r>
              <a:rPr lang="en-US" baseline="0" dirty="0" err="1" smtClean="0"/>
              <a:t>Siwei</a:t>
            </a:r>
            <a:r>
              <a:rPr lang="en-US" baseline="0" dirty="0" smtClean="0"/>
              <a:t> and this is Li Hui.  We are here today to share about our project - the Water Treatment Technology Selection Guide.  This guide is special, because it allows our knowledge about water treatment to trickle down to the masses, to people from all walks of life.</a:t>
            </a:r>
          </a:p>
          <a:p>
            <a:endParaRPr lang="en-US" baseline="0" dirty="0" smtClean="0"/>
          </a:p>
          <a:p>
            <a:r>
              <a:rPr lang="en-US" baseline="0" dirty="0" smtClean="0"/>
              <a:t>Specifically, we hope to empower a layperson, especially one from a resource-poor community, to choose the correct water treatment technology by using our platform.</a:t>
            </a:r>
            <a:endParaRPr lang="en-US" dirty="0"/>
          </a:p>
        </p:txBody>
      </p:sp>
      <p:sp>
        <p:nvSpPr>
          <p:cNvPr id="4" name="Slide Number Placeholder 3"/>
          <p:cNvSpPr>
            <a:spLocks noGrp="1"/>
          </p:cNvSpPr>
          <p:nvPr>
            <p:ph type="sldNum" sz="quarter" idx="10"/>
          </p:nvPr>
        </p:nvSpPr>
        <p:spPr/>
        <p:txBody>
          <a:bodyPr/>
          <a:lstStyle/>
          <a:p>
            <a:fld id="{A1606FBD-E55C-DB49-A836-B1E36D30B4F4}" type="slidenum">
              <a:rPr lang="en-US" smtClean="0"/>
              <a:t>1</a:t>
            </a:fld>
            <a:endParaRPr lang="en-US"/>
          </a:p>
        </p:txBody>
      </p:sp>
    </p:spTree>
    <p:extLst>
      <p:ext uri="{BB962C8B-B14F-4D97-AF65-F5344CB8AC3E}">
        <p14:creationId xmlns:p14="http://schemas.microsoft.com/office/powerpoint/2010/main" val="2861831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aseline="0" dirty="0" smtClean="0">
              <a:solidFill>
                <a:schemeClr val="tx2"/>
              </a:solidFill>
            </a:endParaRPr>
          </a:p>
        </p:txBody>
      </p:sp>
      <p:sp>
        <p:nvSpPr>
          <p:cNvPr id="4" name="Slide Number Placeholder 3"/>
          <p:cNvSpPr>
            <a:spLocks noGrp="1"/>
          </p:cNvSpPr>
          <p:nvPr>
            <p:ph type="sldNum" sz="quarter" idx="10"/>
          </p:nvPr>
        </p:nvSpPr>
        <p:spPr/>
        <p:txBody>
          <a:bodyPr/>
          <a:lstStyle/>
          <a:p>
            <a:fld id="{7913D7C8-1D10-4E5B-8A9B-B2BE7F2B7605}" type="slidenum">
              <a:rPr lang="en-US" smtClean="0"/>
              <a:pPr/>
              <a:t>10</a:t>
            </a:fld>
            <a:endParaRPr lang="en-US"/>
          </a:p>
        </p:txBody>
      </p:sp>
    </p:spTree>
    <p:extLst>
      <p:ext uri="{BB962C8B-B14F-4D97-AF65-F5344CB8AC3E}">
        <p14:creationId xmlns:p14="http://schemas.microsoft.com/office/powerpoint/2010/main" val="1618042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11</a:t>
            </a:fld>
            <a:endParaRPr lang="en-US"/>
          </a:p>
        </p:txBody>
      </p:sp>
    </p:spTree>
    <p:extLst>
      <p:ext uri="{BB962C8B-B14F-4D97-AF65-F5344CB8AC3E}">
        <p14:creationId xmlns:p14="http://schemas.microsoft.com/office/powerpoint/2010/main" val="2515056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aseline="0" dirty="0" smtClean="0"/>
          </a:p>
        </p:txBody>
      </p:sp>
      <p:sp>
        <p:nvSpPr>
          <p:cNvPr id="4" name="Slide Number Placeholder 3"/>
          <p:cNvSpPr>
            <a:spLocks noGrp="1"/>
          </p:cNvSpPr>
          <p:nvPr>
            <p:ph type="sldNum" sz="quarter" idx="10"/>
          </p:nvPr>
        </p:nvSpPr>
        <p:spPr/>
        <p:txBody>
          <a:bodyPr/>
          <a:lstStyle/>
          <a:p>
            <a:fld id="{7913D7C8-1D10-4E5B-8A9B-B2BE7F2B7605}" type="slidenum">
              <a:rPr lang="en-US" smtClean="0"/>
              <a:pPr/>
              <a:t>12</a:t>
            </a:fld>
            <a:endParaRPr lang="en-US"/>
          </a:p>
        </p:txBody>
      </p:sp>
    </p:spTree>
    <p:extLst>
      <p:ext uri="{BB962C8B-B14F-4D97-AF65-F5344CB8AC3E}">
        <p14:creationId xmlns:p14="http://schemas.microsoft.com/office/powerpoint/2010/main" val="4240064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13</a:t>
            </a:fld>
            <a:endParaRPr lang="en-US"/>
          </a:p>
        </p:txBody>
      </p:sp>
    </p:spTree>
    <p:extLst>
      <p:ext uri="{BB962C8B-B14F-4D97-AF65-F5344CB8AC3E}">
        <p14:creationId xmlns:p14="http://schemas.microsoft.com/office/powerpoint/2010/main" val="2630282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base" latinLnBrk="0" hangingPunct="1">
              <a:lnSpc>
                <a:spcPct val="100000"/>
              </a:lnSpc>
              <a:spcBef>
                <a:spcPct val="30000"/>
              </a:spcBef>
              <a:spcAft>
                <a:spcPct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7913D7C8-1D10-4E5B-8A9B-B2BE7F2B7605}" type="slidenum">
              <a:rPr lang="en-US" smtClean="0"/>
              <a:pPr/>
              <a:t>14</a:t>
            </a:fld>
            <a:endParaRPr lang="en-US"/>
          </a:p>
        </p:txBody>
      </p:sp>
    </p:spTree>
    <p:extLst>
      <p:ext uri="{BB962C8B-B14F-4D97-AF65-F5344CB8AC3E}">
        <p14:creationId xmlns:p14="http://schemas.microsoft.com/office/powerpoint/2010/main" val="3936195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15</a:t>
            </a:fld>
            <a:endParaRPr lang="en-US"/>
          </a:p>
        </p:txBody>
      </p:sp>
    </p:spTree>
    <p:extLst>
      <p:ext uri="{BB962C8B-B14F-4D97-AF65-F5344CB8AC3E}">
        <p14:creationId xmlns:p14="http://schemas.microsoft.com/office/powerpoint/2010/main" val="2630282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a:t>
            </a:fld>
            <a:endParaRPr lang="en-US"/>
          </a:p>
        </p:txBody>
      </p:sp>
    </p:spTree>
    <p:extLst>
      <p:ext uri="{BB962C8B-B14F-4D97-AF65-F5344CB8AC3E}">
        <p14:creationId xmlns:p14="http://schemas.microsoft.com/office/powerpoint/2010/main" val="381908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solidFill>
                <a:schemeClr val="tx2"/>
              </a:solidFill>
            </a:endParaRPr>
          </a:p>
        </p:txBody>
      </p:sp>
      <p:sp>
        <p:nvSpPr>
          <p:cNvPr id="4" name="Slide Number Placeholder 3"/>
          <p:cNvSpPr>
            <a:spLocks noGrp="1"/>
          </p:cNvSpPr>
          <p:nvPr>
            <p:ph type="sldNum" sz="quarter" idx="10"/>
          </p:nvPr>
        </p:nvSpPr>
        <p:spPr/>
        <p:txBody>
          <a:bodyPr/>
          <a:lstStyle/>
          <a:p>
            <a:fld id="{7913D7C8-1D10-4E5B-8A9B-B2BE7F2B7605}" type="slidenum">
              <a:rPr lang="en-US" smtClean="0"/>
              <a:pPr/>
              <a:t>3</a:t>
            </a:fld>
            <a:endParaRPr lang="en-US"/>
          </a:p>
        </p:txBody>
      </p:sp>
    </p:spTree>
    <p:extLst>
      <p:ext uri="{BB962C8B-B14F-4D97-AF65-F5344CB8AC3E}">
        <p14:creationId xmlns:p14="http://schemas.microsoft.com/office/powerpoint/2010/main" val="3606645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solidFill>
                <a:schemeClr val="tx2"/>
              </a:solidFill>
            </a:endParaRPr>
          </a:p>
        </p:txBody>
      </p:sp>
      <p:sp>
        <p:nvSpPr>
          <p:cNvPr id="4" name="Slide Number Placeholder 3"/>
          <p:cNvSpPr>
            <a:spLocks noGrp="1"/>
          </p:cNvSpPr>
          <p:nvPr>
            <p:ph type="sldNum" sz="quarter" idx="10"/>
          </p:nvPr>
        </p:nvSpPr>
        <p:spPr/>
        <p:txBody>
          <a:bodyPr/>
          <a:lstStyle/>
          <a:p>
            <a:fld id="{7913D7C8-1D10-4E5B-8A9B-B2BE7F2B7605}" type="slidenum">
              <a:rPr lang="en-US" smtClean="0"/>
              <a:pPr/>
              <a:t>4</a:t>
            </a:fld>
            <a:endParaRPr lang="en-US"/>
          </a:p>
        </p:txBody>
      </p:sp>
    </p:spTree>
    <p:extLst>
      <p:ext uri="{BB962C8B-B14F-4D97-AF65-F5344CB8AC3E}">
        <p14:creationId xmlns:p14="http://schemas.microsoft.com/office/powerpoint/2010/main" val="3606645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7913D7C8-1D10-4E5B-8A9B-B2BE7F2B7605}" type="slidenum">
              <a:rPr lang="en-US" smtClean="0"/>
              <a:pPr/>
              <a:t>5</a:t>
            </a:fld>
            <a:endParaRPr lang="en-US"/>
          </a:p>
        </p:txBody>
      </p:sp>
    </p:spTree>
    <p:extLst>
      <p:ext uri="{BB962C8B-B14F-4D97-AF65-F5344CB8AC3E}">
        <p14:creationId xmlns:p14="http://schemas.microsoft.com/office/powerpoint/2010/main" val="1833424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6</a:t>
            </a:fld>
            <a:endParaRPr lang="en-US"/>
          </a:p>
        </p:txBody>
      </p:sp>
    </p:spTree>
    <p:extLst>
      <p:ext uri="{BB962C8B-B14F-4D97-AF65-F5344CB8AC3E}">
        <p14:creationId xmlns:p14="http://schemas.microsoft.com/office/powerpoint/2010/main" val="752341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7</a:t>
            </a:fld>
            <a:endParaRPr lang="en-US"/>
          </a:p>
        </p:txBody>
      </p:sp>
    </p:spTree>
    <p:extLst>
      <p:ext uri="{BB962C8B-B14F-4D97-AF65-F5344CB8AC3E}">
        <p14:creationId xmlns:p14="http://schemas.microsoft.com/office/powerpoint/2010/main" val="3868545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8</a:t>
            </a:fld>
            <a:endParaRPr lang="en-US"/>
          </a:p>
        </p:txBody>
      </p:sp>
    </p:spTree>
    <p:extLst>
      <p:ext uri="{BB962C8B-B14F-4D97-AF65-F5344CB8AC3E}">
        <p14:creationId xmlns:p14="http://schemas.microsoft.com/office/powerpoint/2010/main" val="4240064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aseline="0" dirty="0" smtClean="0"/>
          </a:p>
        </p:txBody>
      </p:sp>
      <p:sp>
        <p:nvSpPr>
          <p:cNvPr id="4" name="Slide Number Placeholder 3"/>
          <p:cNvSpPr>
            <a:spLocks noGrp="1"/>
          </p:cNvSpPr>
          <p:nvPr>
            <p:ph type="sldNum" sz="quarter" idx="10"/>
          </p:nvPr>
        </p:nvSpPr>
        <p:spPr/>
        <p:txBody>
          <a:bodyPr/>
          <a:lstStyle/>
          <a:p>
            <a:fld id="{7913D7C8-1D10-4E5B-8A9B-B2BE7F2B7605}" type="slidenum">
              <a:rPr lang="en-US" smtClean="0"/>
              <a:pPr/>
              <a:t>9</a:t>
            </a:fld>
            <a:endParaRPr lang="en-US"/>
          </a:p>
        </p:txBody>
      </p:sp>
    </p:spTree>
    <p:extLst>
      <p:ext uri="{BB962C8B-B14F-4D97-AF65-F5344CB8AC3E}">
        <p14:creationId xmlns:p14="http://schemas.microsoft.com/office/powerpoint/2010/main" val="2630282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xmlns:p14="http://schemas.microsoft.com/office/powerpoint/2010/mai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xmlns:p14="http://schemas.microsoft.com/office/powerpoint/2010/main">
    <p:fade/>
  </p:transition>
  <p:timing>
    <p:tnLst>
      <p:par>
        <p:cTn xmlns:p14="http://schemas.microsoft.com/office/powerpoint/2010/mai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4.jpe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grpSp>
        <p:nvGrpSpPr>
          <p:cNvPr id="4" name="Group 2"/>
          <p:cNvGrpSpPr>
            <a:grpSpLocks/>
          </p:cNvGrpSpPr>
          <p:nvPr/>
        </p:nvGrpSpPr>
        <p:grpSpPr bwMode="auto">
          <a:xfrm>
            <a:off x="0" y="0"/>
            <a:ext cx="9144000" cy="6858000"/>
            <a:chOff x="0" y="0"/>
            <a:chExt cx="5760" cy="4320"/>
          </a:xfrm>
        </p:grpSpPr>
        <p:pic>
          <p:nvPicPr>
            <p:cNvPr id="5" name="Picture 3" descr="IMG_0249"/>
            <p:cNvPicPr>
              <a:picLocks noChangeAspect="1" noChangeArrowheads="1"/>
            </p:cNvPicPr>
            <p:nvPr/>
          </p:nvPicPr>
          <p:blipFill>
            <a:blip r:embed="rId3" cstate="print"/>
            <a:srcRect/>
            <a:stretch>
              <a:fillRect/>
            </a:stretch>
          </p:blipFill>
          <p:spPr bwMode="auto">
            <a:xfrm>
              <a:off x="0" y="0"/>
              <a:ext cx="5760" cy="4320"/>
            </a:xfrm>
            <a:prstGeom prst="rect">
              <a:avLst/>
            </a:prstGeom>
            <a:noFill/>
          </p:spPr>
        </p:pic>
        <p:pic>
          <p:nvPicPr>
            <p:cNvPr id="6" name="Picture 4" descr="IMG_0249"/>
            <p:cNvPicPr>
              <a:picLocks noChangeAspect="1" noChangeArrowheads="1"/>
            </p:cNvPicPr>
            <p:nvPr userDrawn="1"/>
          </p:nvPicPr>
          <p:blipFill>
            <a:blip r:embed="rId3" cstate="print"/>
            <a:srcRect l="73334" t="74040" r="23334" b="17778"/>
            <a:stretch>
              <a:fillRect/>
            </a:stretch>
          </p:blipFill>
          <p:spPr bwMode="auto">
            <a:xfrm>
              <a:off x="4032" y="3216"/>
              <a:ext cx="192" cy="432"/>
            </a:xfrm>
            <a:prstGeom prst="rect">
              <a:avLst/>
            </a:prstGeom>
            <a:noFill/>
          </p:spPr>
        </p:pic>
        <p:pic>
          <p:nvPicPr>
            <p:cNvPr id="7" name="Picture 5" descr="IMG_0249"/>
            <p:cNvPicPr>
              <a:picLocks noChangeAspect="1" noChangeArrowheads="1"/>
            </p:cNvPicPr>
            <p:nvPr userDrawn="1"/>
          </p:nvPicPr>
          <p:blipFill>
            <a:blip r:embed="rId3" cstate="print"/>
            <a:srcRect l="65834" t="84445" r="29166" b="13333"/>
            <a:stretch>
              <a:fillRect/>
            </a:stretch>
          </p:blipFill>
          <p:spPr bwMode="auto">
            <a:xfrm>
              <a:off x="3792" y="3552"/>
              <a:ext cx="288" cy="96"/>
            </a:xfrm>
            <a:prstGeom prst="rect">
              <a:avLst/>
            </a:prstGeom>
            <a:noFill/>
          </p:spPr>
        </p:pic>
      </p:grpSp>
      <p:pic>
        <p:nvPicPr>
          <p:cNvPr id="8" name="Picture 11" descr="AguaClara Logo Large"/>
          <p:cNvPicPr>
            <a:picLocks noChangeAspect="1" noChangeArrowheads="1"/>
          </p:cNvPicPr>
          <p:nvPr/>
        </p:nvPicPr>
        <p:blipFill>
          <a:blip r:embed="rId4" cstate="print"/>
          <a:srcRect/>
          <a:stretch>
            <a:fillRect/>
          </a:stretch>
        </p:blipFill>
        <p:spPr bwMode="auto">
          <a:xfrm>
            <a:off x="4953000" y="0"/>
            <a:ext cx="4191000" cy="1093788"/>
          </a:xfrm>
          <a:prstGeom prst="rect">
            <a:avLst/>
          </a:prstGeom>
          <a:noFill/>
        </p:spPr>
      </p:pic>
      <p:pic>
        <p:nvPicPr>
          <p:cNvPr id="9"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
        <p:nvSpPr>
          <p:cNvPr id="10" name="Title 1"/>
          <p:cNvSpPr txBox="1">
            <a:spLocks/>
          </p:cNvSpPr>
          <p:nvPr/>
        </p:nvSpPr>
        <p:spPr>
          <a:xfrm>
            <a:off x="0" y="1600200"/>
            <a:ext cx="9144000" cy="2209800"/>
          </a:xfrm>
          <a:prstGeom prst="rect">
            <a:avLst/>
          </a:prstGeom>
          <a:solidFill>
            <a:schemeClr val="bg1">
              <a:alpha val="55000"/>
            </a:schemeClr>
          </a:solidFill>
        </p:spPr>
        <p:txBody>
          <a:bodyPr vert="horz" lIns="91440" tIns="45720" rIns="36000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b="1" dirty="0" smtClean="0">
                <a:solidFill>
                  <a:schemeClr val="tx2"/>
                </a:solidFill>
                <a:ea typeface="Gungsuh" pitchFamily="18" charset="-127"/>
              </a:rPr>
              <a:t>Water Treatment </a:t>
            </a:r>
            <a:br>
              <a:rPr lang="en-US" b="1" dirty="0" smtClean="0">
                <a:solidFill>
                  <a:schemeClr val="tx2"/>
                </a:solidFill>
                <a:ea typeface="Gungsuh" pitchFamily="18" charset="-127"/>
              </a:rPr>
            </a:br>
            <a:r>
              <a:rPr lang="en-US" b="1" dirty="0" smtClean="0">
                <a:solidFill>
                  <a:schemeClr val="tx2"/>
                </a:solidFill>
                <a:ea typeface="Gungsuh" pitchFamily="18" charset="-127"/>
              </a:rPr>
              <a:t>Technology Selection Guide</a:t>
            </a:r>
            <a:endParaRPr lang="en-US" b="1" dirty="0">
              <a:solidFill>
                <a:schemeClr val="tx2"/>
              </a:solidFill>
              <a:ea typeface="Gungsuh" pitchFamily="18" charset="-127"/>
            </a:endParaRPr>
          </a:p>
        </p:txBody>
      </p:sp>
      <p:sp>
        <p:nvSpPr>
          <p:cNvPr id="11" name="Subtitle 2"/>
          <p:cNvSpPr txBox="1">
            <a:spLocks/>
          </p:cNvSpPr>
          <p:nvPr/>
        </p:nvSpPr>
        <p:spPr>
          <a:xfrm>
            <a:off x="7543800" y="3810000"/>
            <a:ext cx="1435847" cy="75728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600" dirty="0" err="1" smtClean="0">
                <a:solidFill>
                  <a:schemeClr val="bg1"/>
                </a:solidFill>
                <a:latin typeface="Arial Rounded MT Bold" pitchFamily="34" charset="0"/>
                <a:ea typeface="Gungsuh" pitchFamily="18" charset="-127"/>
              </a:rPr>
              <a:t>Siwei</a:t>
            </a:r>
            <a:r>
              <a:rPr lang="en-US" sz="1600" dirty="0" smtClean="0">
                <a:solidFill>
                  <a:schemeClr val="bg1"/>
                </a:solidFill>
                <a:latin typeface="Arial Rounded MT Bold" pitchFamily="34" charset="0"/>
                <a:ea typeface="Gungsuh" pitchFamily="18" charset="-127"/>
              </a:rPr>
              <a:t> </a:t>
            </a:r>
            <a:r>
              <a:rPr lang="en-US" sz="1600" dirty="0" err="1" smtClean="0">
                <a:solidFill>
                  <a:schemeClr val="bg1"/>
                </a:solidFill>
                <a:latin typeface="Arial Rounded MT Bold" pitchFamily="34" charset="0"/>
                <a:ea typeface="Gungsuh" pitchFamily="18" charset="-127"/>
              </a:rPr>
              <a:t>Oon</a:t>
            </a:r>
            <a:r>
              <a:rPr lang="en-US" sz="1600" dirty="0" smtClean="0">
                <a:solidFill>
                  <a:schemeClr val="bg1"/>
                </a:solidFill>
                <a:latin typeface="Arial Rounded MT Bold" pitchFamily="34" charset="0"/>
                <a:ea typeface="Gungsuh" pitchFamily="18" charset="-127"/>
              </a:rPr>
              <a:t> </a:t>
            </a:r>
          </a:p>
          <a:p>
            <a:pPr algn="r"/>
            <a:r>
              <a:rPr lang="en-US" sz="1600" dirty="0" smtClean="0">
                <a:solidFill>
                  <a:schemeClr val="bg1"/>
                </a:solidFill>
                <a:latin typeface="Arial Rounded MT Bold" pitchFamily="34" charset="0"/>
                <a:ea typeface="Gungsuh" pitchFamily="18" charset="-127"/>
              </a:rPr>
              <a:t>Li Hui Goh</a:t>
            </a:r>
            <a:endParaRPr lang="en-US" sz="1600" dirty="0">
              <a:solidFill>
                <a:schemeClr val="bg1"/>
              </a:solidFill>
              <a:latin typeface="Arial Rounded MT Bold" pitchFamily="34" charset="0"/>
              <a:ea typeface="Gungsuh" pitchFamily="18" charset="-127"/>
            </a:endParaRPr>
          </a:p>
        </p:txBody>
      </p:sp>
    </p:spTree>
    <p:extLst>
      <p:ext uri="{BB962C8B-B14F-4D97-AF65-F5344CB8AC3E}">
        <p14:creationId xmlns:p14="http://schemas.microsoft.com/office/powerpoint/2010/main" val="1058672504"/>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Case 2: No Access to Chlorine</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2" name="Content Placeholder 1"/>
          <p:cNvSpPr>
            <a:spLocks noGrp="1"/>
          </p:cNvSpPr>
          <p:nvPr>
            <p:ph idx="1"/>
          </p:nvPr>
        </p:nvSpPr>
        <p:spPr/>
        <p:txBody>
          <a:bodyPr/>
          <a:lstStyle/>
          <a:p>
            <a:r>
              <a:rPr lang="en-US" dirty="0" smtClean="0"/>
              <a:t>User Inputs</a:t>
            </a:r>
          </a:p>
          <a:p>
            <a:pPr marL="6350" lvl="1" indent="0">
              <a:buNone/>
            </a:pPr>
            <a:r>
              <a:rPr lang="en-US" sz="2200" u="sng" dirty="0" smtClean="0"/>
              <a:t>Water Quality &amp; Resource Availability</a:t>
            </a:r>
          </a:p>
          <a:p>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808409632"/>
              </p:ext>
            </p:extLst>
          </p:nvPr>
        </p:nvGraphicFramePr>
        <p:xfrm>
          <a:off x="4343400" y="2667000"/>
          <a:ext cx="4586129" cy="2225040"/>
        </p:xfrm>
        <a:graphic>
          <a:graphicData uri="http://schemas.openxmlformats.org/drawingml/2006/table">
            <a:tbl>
              <a:tblPr firstRow="1" bandRow="1">
                <a:tableStyleId>{5C22544A-7EE6-4342-B048-85BDC9FD1C3A}</a:tableStyleId>
              </a:tblPr>
              <a:tblGrid>
                <a:gridCol w="1355249"/>
                <a:gridCol w="3230880"/>
              </a:tblGrid>
              <a:tr h="370840">
                <a:tc>
                  <a:txBody>
                    <a:bodyPr/>
                    <a:lstStyle/>
                    <a:p>
                      <a:r>
                        <a:rPr lang="en-US" sz="1400" dirty="0" smtClean="0"/>
                        <a:t>Resource</a:t>
                      </a:r>
                      <a:endParaRPr lang="en-US" sz="1400" dirty="0"/>
                    </a:p>
                  </a:txBody>
                  <a:tcPr/>
                </a:tc>
                <a:tc>
                  <a:txBody>
                    <a:bodyPr/>
                    <a:lstStyle/>
                    <a:p>
                      <a:r>
                        <a:rPr lang="en-US" sz="1400" dirty="0" smtClean="0"/>
                        <a:t>Availability</a:t>
                      </a:r>
                      <a:endParaRPr lang="en-US" sz="1400" dirty="0"/>
                    </a:p>
                  </a:txBody>
                  <a:tcPr/>
                </a:tc>
              </a:tr>
              <a:tr h="370840">
                <a:tc>
                  <a:txBody>
                    <a:bodyPr/>
                    <a:lstStyle/>
                    <a:p>
                      <a:r>
                        <a:rPr lang="en-US" sz="1400" b="1" dirty="0" smtClean="0">
                          <a:solidFill>
                            <a:srgbClr val="FF0000"/>
                          </a:solidFill>
                        </a:rPr>
                        <a:t>Chlorine</a:t>
                      </a:r>
                      <a:endParaRPr lang="en-US" sz="1400" b="1" dirty="0">
                        <a:solidFill>
                          <a:srgbClr val="FF0000"/>
                        </a:solidFill>
                      </a:endParaRPr>
                    </a:p>
                  </a:txBody>
                  <a:tcPr/>
                </a:tc>
                <a:tc>
                  <a:txBody>
                    <a:bodyPr/>
                    <a:lstStyle/>
                    <a:p>
                      <a:r>
                        <a:rPr lang="en-US" sz="1400" b="1" dirty="0" smtClean="0">
                          <a:solidFill>
                            <a:srgbClr val="FF0000"/>
                          </a:solidFill>
                        </a:rPr>
                        <a:t>No</a:t>
                      </a:r>
                      <a:r>
                        <a:rPr lang="en-US" sz="1400" b="1" baseline="0" dirty="0" smtClean="0">
                          <a:solidFill>
                            <a:srgbClr val="FF0000"/>
                          </a:solidFill>
                        </a:rPr>
                        <a:t> – Cannot be obtained easily</a:t>
                      </a:r>
                      <a:endParaRPr lang="en-US" sz="1400" b="1" dirty="0">
                        <a:solidFill>
                          <a:srgbClr val="FF0000"/>
                        </a:solidFill>
                      </a:endParaRPr>
                    </a:p>
                  </a:txBody>
                  <a:tcPr/>
                </a:tc>
              </a:tr>
              <a:tr h="370840">
                <a:tc>
                  <a:txBody>
                    <a:bodyPr/>
                    <a:lstStyle/>
                    <a:p>
                      <a:r>
                        <a:rPr lang="en-US" sz="1400" dirty="0" err="1" smtClean="0"/>
                        <a:t>PACl</a:t>
                      </a:r>
                      <a:endParaRPr lang="en-US" sz="1400" dirty="0"/>
                    </a:p>
                  </a:txBody>
                  <a:tcPr/>
                </a:tc>
                <a:tc>
                  <a:txBody>
                    <a:bodyPr/>
                    <a:lstStyle/>
                    <a:p>
                      <a:r>
                        <a:rPr lang="en-US" sz="1400" dirty="0" smtClean="0"/>
                        <a:t>Yes</a:t>
                      </a:r>
                      <a:r>
                        <a:rPr lang="en-US" sz="1400" baseline="0" dirty="0" smtClean="0"/>
                        <a:t> – Can be obtained within community</a:t>
                      </a:r>
                    </a:p>
                  </a:txBody>
                  <a:tcPr/>
                </a:tc>
              </a:tr>
              <a:tr h="370840">
                <a:tc>
                  <a:txBody>
                    <a:bodyPr/>
                    <a:lstStyle/>
                    <a:p>
                      <a:r>
                        <a:rPr lang="en-US" sz="1400" dirty="0" smtClean="0"/>
                        <a:t>Cement</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Yes</a:t>
                      </a:r>
                      <a:r>
                        <a:rPr lang="en-US" sz="1400" baseline="0" dirty="0" smtClean="0"/>
                        <a:t> – Can be obtained within community</a:t>
                      </a:r>
                    </a:p>
                  </a:txBody>
                  <a:tcPr/>
                </a:tc>
              </a:tr>
              <a:tr h="370840">
                <a:tc>
                  <a:txBody>
                    <a:bodyPr/>
                    <a:lstStyle/>
                    <a:p>
                      <a:r>
                        <a:rPr lang="en-US" sz="1400" dirty="0" smtClean="0"/>
                        <a:t>Bricks</a:t>
                      </a:r>
                      <a:endParaRPr lang="en-US" sz="1400" dirty="0"/>
                    </a:p>
                  </a:txBody>
                  <a:tcPr/>
                </a:tc>
                <a:tc>
                  <a:txBody>
                    <a:bodyPr/>
                    <a:lstStyle/>
                    <a:p>
                      <a:r>
                        <a:rPr lang="en-US" sz="1400" dirty="0" smtClean="0"/>
                        <a:t>Yes</a:t>
                      </a:r>
                      <a:r>
                        <a:rPr lang="en-US" sz="1400" baseline="0" dirty="0" smtClean="0"/>
                        <a:t> – Can be obtained &gt;10km in country</a:t>
                      </a:r>
                    </a:p>
                  </a:txBody>
                  <a:tcPr/>
                </a:tc>
              </a:tr>
              <a:tr h="370840">
                <a:tc>
                  <a:txBody>
                    <a:bodyPr/>
                    <a:lstStyle/>
                    <a:p>
                      <a:r>
                        <a:rPr lang="en-US" sz="1400" dirty="0" smtClean="0"/>
                        <a:t>Masons</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Yes – With Basic</a:t>
                      </a:r>
                      <a:r>
                        <a:rPr lang="en-US" sz="1400" baseline="0" dirty="0" smtClean="0"/>
                        <a:t> Skills</a:t>
                      </a:r>
                    </a:p>
                  </a:txBody>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96402967"/>
              </p:ext>
            </p:extLst>
          </p:nvPr>
        </p:nvGraphicFramePr>
        <p:xfrm>
          <a:off x="388905" y="2667000"/>
          <a:ext cx="3918268" cy="2595880"/>
        </p:xfrm>
        <a:graphic>
          <a:graphicData uri="http://schemas.openxmlformats.org/drawingml/2006/table">
            <a:tbl>
              <a:tblPr firstRow="1" bandRow="1">
                <a:tableStyleId>{5C22544A-7EE6-4342-B048-85BDC9FD1C3A}</a:tableStyleId>
              </a:tblPr>
              <a:tblGrid>
                <a:gridCol w="1479868"/>
                <a:gridCol w="1219200"/>
                <a:gridCol w="1219200"/>
              </a:tblGrid>
              <a:tr h="370840">
                <a:tc>
                  <a:txBody>
                    <a:bodyPr/>
                    <a:lstStyle/>
                    <a:p>
                      <a:r>
                        <a:rPr lang="en-US" sz="1400" dirty="0" smtClean="0"/>
                        <a:t>Parameter</a:t>
                      </a:r>
                      <a:endParaRPr lang="en-US" sz="1400" dirty="0"/>
                    </a:p>
                  </a:txBody>
                  <a:tcPr/>
                </a:tc>
                <a:tc>
                  <a:txBody>
                    <a:bodyPr/>
                    <a:lstStyle/>
                    <a:p>
                      <a:r>
                        <a:rPr lang="en-US" sz="1400" dirty="0" smtClean="0"/>
                        <a:t>Value </a:t>
                      </a:r>
                      <a:endParaRPr lang="en-US" sz="1400" dirty="0"/>
                    </a:p>
                  </a:txBody>
                  <a:tcPr/>
                </a:tc>
                <a:tc>
                  <a:txBody>
                    <a:bodyPr/>
                    <a:lstStyle/>
                    <a:p>
                      <a:r>
                        <a:rPr lang="en-US" sz="1400" dirty="0" smtClean="0"/>
                        <a:t>Units </a:t>
                      </a:r>
                      <a:endParaRPr lang="en-US" sz="1400" dirty="0"/>
                    </a:p>
                  </a:txBody>
                  <a:tcPr/>
                </a:tc>
              </a:tr>
              <a:tr h="370840">
                <a:tc>
                  <a:txBody>
                    <a:bodyPr/>
                    <a:lstStyle/>
                    <a:p>
                      <a:r>
                        <a:rPr lang="en-US" sz="1400" dirty="0" smtClean="0"/>
                        <a:t>Turbidity</a:t>
                      </a:r>
                      <a:endParaRPr lang="en-US" sz="1400" dirty="0"/>
                    </a:p>
                  </a:txBody>
                  <a:tcPr/>
                </a:tc>
                <a:tc>
                  <a:txBody>
                    <a:bodyPr/>
                    <a:lstStyle/>
                    <a:p>
                      <a:r>
                        <a:rPr lang="en-US" sz="1400" dirty="0" smtClean="0"/>
                        <a:t>10</a:t>
                      </a:r>
                      <a:endParaRPr lang="en-US" sz="1400" dirty="0"/>
                    </a:p>
                  </a:txBody>
                  <a:tcPr/>
                </a:tc>
                <a:tc>
                  <a:txBody>
                    <a:bodyPr/>
                    <a:lstStyle/>
                    <a:p>
                      <a:r>
                        <a:rPr lang="en-US" sz="1400" dirty="0" smtClean="0"/>
                        <a:t>NTU</a:t>
                      </a:r>
                      <a:endParaRPr lang="en-US" sz="1400" dirty="0"/>
                    </a:p>
                  </a:txBody>
                  <a:tcPr/>
                </a:tc>
              </a:tr>
              <a:tr h="370840">
                <a:tc>
                  <a:txBody>
                    <a:bodyPr/>
                    <a:lstStyle/>
                    <a:p>
                      <a:r>
                        <a:rPr lang="en-US" sz="1400" dirty="0" smtClean="0"/>
                        <a:t>Cryptosporidium</a:t>
                      </a:r>
                      <a:endParaRPr lang="en-US" sz="1400" dirty="0"/>
                    </a:p>
                  </a:txBody>
                  <a:tcPr/>
                </a:tc>
                <a:tc>
                  <a:txBody>
                    <a:bodyPr/>
                    <a:lstStyle/>
                    <a:p>
                      <a:r>
                        <a:rPr lang="en-US" sz="1400" dirty="0" smtClean="0"/>
                        <a:t>0.00001</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Organisms/L</a:t>
                      </a:r>
                    </a:p>
                  </a:txBody>
                  <a:tcPr/>
                </a:tc>
              </a:tr>
              <a:tr h="370840">
                <a:tc>
                  <a:txBody>
                    <a:bodyPr/>
                    <a:lstStyle/>
                    <a:p>
                      <a:r>
                        <a:rPr lang="en-US" sz="1400" dirty="0" smtClean="0"/>
                        <a:t>Total Coliform</a:t>
                      </a:r>
                      <a:endParaRPr lang="en-US" sz="1400" dirty="0"/>
                    </a:p>
                  </a:txBody>
                  <a:tcPr/>
                </a:tc>
                <a:tc>
                  <a:txBody>
                    <a:bodyPr/>
                    <a:lstStyle/>
                    <a:p>
                      <a:r>
                        <a:rPr lang="en-US" sz="1400" dirty="0" smtClean="0"/>
                        <a:t>0.0001</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Organisms/L</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Rotavirus</a:t>
                      </a:r>
                    </a:p>
                  </a:txBody>
                  <a:tcPr/>
                </a:tc>
                <a:tc>
                  <a:txBody>
                    <a:bodyPr/>
                    <a:lstStyle/>
                    <a:p>
                      <a:r>
                        <a:rPr lang="en-US" sz="1400" dirty="0" smtClean="0"/>
                        <a:t>0.00013</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Organisms/L</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Cadmium</a:t>
                      </a:r>
                    </a:p>
                  </a:txBody>
                  <a:tcPr/>
                </a:tc>
                <a:tc>
                  <a:txBody>
                    <a:bodyPr/>
                    <a:lstStyle/>
                    <a:p>
                      <a:r>
                        <a:rPr lang="en-US" sz="1400" dirty="0" smtClean="0"/>
                        <a:t>0.0001</a:t>
                      </a:r>
                      <a:endParaRPr lang="en-US" sz="1400" dirty="0"/>
                    </a:p>
                  </a:txBody>
                  <a:tcPr/>
                </a:tc>
                <a:tc>
                  <a:txBody>
                    <a:bodyPr/>
                    <a:lstStyle/>
                    <a:p>
                      <a:r>
                        <a:rPr lang="en-US" sz="1400" dirty="0" smtClean="0"/>
                        <a:t>mg/L</a:t>
                      </a:r>
                      <a:endParaRPr lang="en-US" sz="1400" dirty="0"/>
                    </a:p>
                  </a:txBody>
                  <a:tcPr/>
                </a:tc>
              </a:tr>
              <a:tr h="370840">
                <a:tc>
                  <a:txBody>
                    <a:bodyPr/>
                    <a:lstStyle/>
                    <a:p>
                      <a:r>
                        <a:rPr lang="en-US" sz="1400" dirty="0" smtClean="0"/>
                        <a:t>Mercury</a:t>
                      </a:r>
                      <a:endParaRPr lang="en-US" sz="1400" dirty="0"/>
                    </a:p>
                  </a:txBody>
                  <a:tcPr/>
                </a:tc>
                <a:tc>
                  <a:txBody>
                    <a:bodyPr/>
                    <a:lstStyle/>
                    <a:p>
                      <a:r>
                        <a:rPr lang="en-US" sz="1400" dirty="0" smtClean="0"/>
                        <a:t>0.009</a:t>
                      </a:r>
                      <a:endParaRPr lang="en-US" sz="1400" dirty="0"/>
                    </a:p>
                  </a:txBody>
                  <a:tcPr/>
                </a:tc>
                <a:tc>
                  <a:txBody>
                    <a:bodyPr/>
                    <a:lstStyle/>
                    <a:p>
                      <a:r>
                        <a:rPr lang="en-US" sz="1400" dirty="0" smtClean="0"/>
                        <a:t>mg/L</a:t>
                      </a:r>
                      <a:endParaRPr lang="en-US" sz="1400" dirty="0"/>
                    </a:p>
                  </a:txBody>
                  <a:tcPr/>
                </a:tc>
              </a:tr>
            </a:tbl>
          </a:graphicData>
        </a:graphic>
      </p:graphicFrame>
      <p:sp>
        <p:nvSpPr>
          <p:cNvPr id="12" name="TextBox 11"/>
          <p:cNvSpPr txBox="1"/>
          <p:nvPr/>
        </p:nvSpPr>
        <p:spPr>
          <a:xfrm>
            <a:off x="304800" y="5757446"/>
            <a:ext cx="4038600" cy="338554"/>
          </a:xfrm>
          <a:prstGeom prst="rect">
            <a:avLst/>
          </a:prstGeom>
          <a:noFill/>
        </p:spPr>
        <p:txBody>
          <a:bodyPr wrap="square" rtlCol="0">
            <a:spAutoFit/>
          </a:bodyPr>
          <a:lstStyle/>
          <a:p>
            <a:r>
              <a:rPr lang="en-US" sz="1600" b="1" dirty="0" smtClean="0"/>
              <a:t>WHO </a:t>
            </a:r>
            <a:r>
              <a:rPr lang="en-US" sz="1600" b="1" dirty="0"/>
              <a:t>Drinking Water Guidelines </a:t>
            </a:r>
          </a:p>
        </p:txBody>
      </p:sp>
      <p:sp>
        <p:nvSpPr>
          <p:cNvPr id="13" name="Rectangle 12"/>
          <p:cNvSpPr/>
          <p:nvPr/>
        </p:nvSpPr>
        <p:spPr>
          <a:xfrm>
            <a:off x="304800" y="5410200"/>
            <a:ext cx="4648200" cy="430887"/>
          </a:xfrm>
          <a:prstGeom prst="rect">
            <a:avLst/>
          </a:prstGeom>
        </p:spPr>
        <p:txBody>
          <a:bodyPr wrap="square">
            <a:spAutoFit/>
          </a:bodyPr>
          <a:lstStyle/>
          <a:p>
            <a:pPr marL="6350" lvl="1" indent="0">
              <a:buNone/>
            </a:pPr>
            <a:r>
              <a:rPr lang="en-US" sz="2200" u="sng" dirty="0" smtClean="0"/>
              <a:t>Desired Drinking Water Quality</a:t>
            </a:r>
            <a:endParaRPr lang="en-US" sz="2200" u="sng"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Screenshot of User Interface</a:t>
            </a:r>
            <a:endParaRPr lang="en-US" dirty="0"/>
          </a:p>
        </p:txBody>
      </p:sp>
      <p:pic>
        <p:nvPicPr>
          <p:cNvPr id="5" name="Picture 4" descr="userinterface.jpg"/>
          <p:cNvPicPr>
            <a:picLocks noChangeAspect="1"/>
          </p:cNvPicPr>
          <p:nvPr/>
        </p:nvPicPr>
        <p:blipFill rotWithShape="1">
          <a:blip r:embed="rId3">
            <a:extLst>
              <a:ext uri="{28A0092B-C50C-407E-A947-70E740481C1C}">
                <a14:useLocalDpi xmlns:a14="http://schemas.microsoft.com/office/drawing/2010/main" val="0"/>
              </a:ext>
            </a:extLst>
          </a:blip>
          <a:srcRect l="2337"/>
          <a:stretch/>
        </p:blipFill>
        <p:spPr>
          <a:xfrm>
            <a:off x="0" y="1828800"/>
            <a:ext cx="9144000" cy="3260918"/>
          </a:xfrm>
          <a:prstGeom prst="rect">
            <a:avLst/>
          </a:prstGeom>
        </p:spPr>
      </p:pic>
    </p:spTree>
    <p:extLst>
      <p:ext uri="{BB962C8B-B14F-4D97-AF65-F5344CB8AC3E}">
        <p14:creationId xmlns:p14="http://schemas.microsoft.com/office/powerpoint/2010/main" val="161537434"/>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Case 2</a:t>
            </a:r>
            <a:r>
              <a:rPr lang="en-US" dirty="0"/>
              <a:t>: No Access to Chlorine</a:t>
            </a:r>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2" name="Content Placeholder 1"/>
          <p:cNvSpPr>
            <a:spLocks noGrp="1"/>
          </p:cNvSpPr>
          <p:nvPr>
            <p:ph idx="1"/>
          </p:nvPr>
        </p:nvSpPr>
        <p:spPr>
          <a:xfrm>
            <a:off x="457200" y="1600200"/>
            <a:ext cx="8534400" cy="4525963"/>
          </a:xfrm>
        </p:spPr>
        <p:txBody>
          <a:bodyPr/>
          <a:lstStyle/>
          <a:p>
            <a:r>
              <a:rPr lang="en-US" dirty="0" smtClean="0"/>
              <a:t>Ranked Solutions in DSS:</a:t>
            </a:r>
          </a:p>
          <a:p>
            <a:endParaRPr lang="en-US" dirty="0" smtClean="0"/>
          </a:p>
          <a:p>
            <a:endParaRPr lang="en-US" dirty="0"/>
          </a:p>
          <a:p>
            <a:endParaRPr lang="en-US" dirty="0" smtClean="0"/>
          </a:p>
          <a:p>
            <a:endParaRPr lang="en-US" dirty="0"/>
          </a:p>
          <a:p>
            <a:endParaRPr lang="en-US" sz="2400" dirty="0" smtClean="0"/>
          </a:p>
          <a:p>
            <a:r>
              <a:rPr lang="en-US" sz="2000" dirty="0" smtClean="0"/>
              <a:t>Resources are available for the implementation of </a:t>
            </a:r>
            <a:r>
              <a:rPr lang="en-US" sz="2000" b="1" dirty="0" smtClean="0">
                <a:solidFill>
                  <a:srgbClr val="008000"/>
                </a:solidFill>
              </a:rPr>
              <a:t>second-ranked option</a:t>
            </a:r>
          </a:p>
        </p:txBody>
      </p:sp>
      <p:graphicFrame>
        <p:nvGraphicFramePr>
          <p:cNvPr id="7" name="Table 6"/>
          <p:cNvGraphicFramePr>
            <a:graphicFrameLocks noGrp="1"/>
          </p:cNvGraphicFramePr>
          <p:nvPr>
            <p:extLst>
              <p:ext uri="{D42A27DB-BD31-4B8C-83A1-F6EECF244321}">
                <p14:modId xmlns:p14="http://schemas.microsoft.com/office/powerpoint/2010/main" val="3229037543"/>
              </p:ext>
            </p:extLst>
          </p:nvPr>
        </p:nvGraphicFramePr>
        <p:xfrm>
          <a:off x="457200" y="2433320"/>
          <a:ext cx="7738765" cy="2225040"/>
        </p:xfrm>
        <a:graphic>
          <a:graphicData uri="http://schemas.openxmlformats.org/drawingml/2006/table">
            <a:tbl>
              <a:tblPr firstRow="1" bandRow="1">
                <a:tableStyleId>{5C22544A-7EE6-4342-B048-85BDC9FD1C3A}</a:tableStyleId>
              </a:tblPr>
              <a:tblGrid>
                <a:gridCol w="619145"/>
                <a:gridCol w="6064788"/>
                <a:gridCol w="1054832"/>
              </a:tblGrid>
              <a:tr h="370840">
                <a:tc>
                  <a:txBody>
                    <a:bodyPr/>
                    <a:lstStyle/>
                    <a:p>
                      <a:r>
                        <a:rPr lang="en-US" sz="1600" dirty="0" smtClean="0"/>
                        <a:t>Rank</a:t>
                      </a:r>
                      <a:endParaRPr lang="en-US" sz="1600" dirty="0"/>
                    </a:p>
                  </a:txBody>
                  <a:tcPr/>
                </a:tc>
                <a:tc>
                  <a:txBody>
                    <a:bodyPr/>
                    <a:lstStyle/>
                    <a:p>
                      <a:r>
                        <a:rPr lang="en-US" sz="1600" dirty="0" smtClean="0"/>
                        <a:t>Treatment Combination</a:t>
                      </a:r>
                      <a:endParaRPr lang="en-US" sz="1600" dirty="0"/>
                    </a:p>
                  </a:txBody>
                  <a:tcPr/>
                </a:tc>
                <a:tc>
                  <a:txBody>
                    <a:bodyPr/>
                    <a:lstStyle/>
                    <a:p>
                      <a:r>
                        <a:rPr lang="en-US" sz="1600" dirty="0" smtClean="0"/>
                        <a:t>Score</a:t>
                      </a:r>
                      <a:endParaRPr lang="en-US" sz="1600" dirty="0"/>
                    </a:p>
                  </a:txBody>
                  <a:tcPr/>
                </a:tc>
              </a:tr>
              <a:tr h="370840">
                <a:tc>
                  <a:txBody>
                    <a:bodyPr/>
                    <a:lstStyle/>
                    <a:p>
                      <a:r>
                        <a:rPr lang="en-US" sz="1600" b="0" dirty="0" smtClean="0">
                          <a:solidFill>
                            <a:schemeClr val="tx1"/>
                          </a:solidFill>
                        </a:rPr>
                        <a:t>1</a:t>
                      </a:r>
                      <a:endParaRPr lang="en-US" sz="1600" b="0" dirty="0">
                        <a:solidFill>
                          <a:schemeClr val="tx1"/>
                        </a:solidFill>
                      </a:endParaRPr>
                    </a:p>
                  </a:txBody>
                  <a:tcPr/>
                </a:tc>
                <a:tc>
                  <a:txBody>
                    <a:bodyPr/>
                    <a:lstStyle/>
                    <a:p>
                      <a:r>
                        <a:rPr lang="en-US" sz="1600" b="0" dirty="0" smtClean="0">
                          <a:solidFill>
                            <a:schemeClr val="tx1"/>
                          </a:solidFill>
                        </a:rPr>
                        <a:t>Coagulation</a:t>
                      </a:r>
                      <a:r>
                        <a:rPr lang="en-US" sz="1600" b="0" baseline="0" dirty="0" smtClean="0">
                          <a:solidFill>
                            <a:schemeClr val="tx1"/>
                          </a:solidFill>
                        </a:rPr>
                        <a:t> &amp; Flocculation – Sedimentation - Chlorination</a:t>
                      </a:r>
                      <a:endParaRPr lang="en-US" sz="1600" b="0" dirty="0">
                        <a:solidFill>
                          <a:schemeClr val="tx1"/>
                        </a:solidFill>
                      </a:endParaRPr>
                    </a:p>
                  </a:txBody>
                  <a:tcPr/>
                </a:tc>
                <a:tc>
                  <a:txBody>
                    <a:bodyPr/>
                    <a:lstStyle/>
                    <a:p>
                      <a:r>
                        <a:rPr lang="en-US" sz="1600" b="0" dirty="0" smtClean="0">
                          <a:solidFill>
                            <a:schemeClr val="tx1"/>
                          </a:solidFill>
                        </a:rPr>
                        <a:t>66.83%</a:t>
                      </a:r>
                      <a:endParaRPr lang="en-US" sz="1600" b="0" dirty="0">
                        <a:solidFill>
                          <a:schemeClr val="tx1"/>
                        </a:solidFill>
                      </a:endParaRPr>
                    </a:p>
                  </a:txBody>
                  <a:tcPr/>
                </a:tc>
              </a:tr>
              <a:tr h="370840">
                <a:tc>
                  <a:txBody>
                    <a:bodyPr/>
                    <a:lstStyle/>
                    <a:p>
                      <a:r>
                        <a:rPr lang="en-US" sz="1600" b="1" dirty="0" smtClean="0">
                          <a:solidFill>
                            <a:srgbClr val="008000"/>
                          </a:solidFill>
                        </a:rPr>
                        <a:t>2</a:t>
                      </a:r>
                      <a:endParaRPr lang="en-US" sz="1600" b="1" dirty="0">
                        <a:solidFill>
                          <a:srgbClr val="008000"/>
                        </a:solidFill>
                      </a:endParaRPr>
                    </a:p>
                  </a:txBody>
                  <a:tcPr/>
                </a:tc>
                <a:tc>
                  <a:txBody>
                    <a:bodyPr/>
                    <a:lstStyle/>
                    <a:p>
                      <a:r>
                        <a:rPr lang="en-US" sz="1600" b="1" dirty="0" smtClean="0">
                          <a:solidFill>
                            <a:srgbClr val="008000"/>
                          </a:solidFill>
                        </a:rPr>
                        <a:t>Coagulation</a:t>
                      </a:r>
                      <a:r>
                        <a:rPr lang="en-US" sz="1600" b="1" baseline="0" dirty="0" smtClean="0">
                          <a:solidFill>
                            <a:srgbClr val="008000"/>
                          </a:solidFill>
                        </a:rPr>
                        <a:t> &amp; Flocculation – Sedimentation</a:t>
                      </a:r>
                      <a:endParaRPr lang="en-US" sz="1600" b="1" dirty="0">
                        <a:solidFill>
                          <a:srgbClr val="008000"/>
                        </a:solidFill>
                      </a:endParaRPr>
                    </a:p>
                  </a:txBody>
                  <a:tcPr/>
                </a:tc>
                <a:tc>
                  <a:txBody>
                    <a:bodyPr/>
                    <a:lstStyle/>
                    <a:p>
                      <a:r>
                        <a:rPr lang="en-US" sz="1600" b="1" dirty="0" smtClean="0">
                          <a:solidFill>
                            <a:srgbClr val="008000"/>
                          </a:solidFill>
                        </a:rPr>
                        <a:t>63.90%</a:t>
                      </a:r>
                      <a:endParaRPr lang="en-US" sz="1600" b="1" dirty="0">
                        <a:solidFill>
                          <a:srgbClr val="008000"/>
                        </a:solidFill>
                      </a:endParaRPr>
                    </a:p>
                  </a:txBody>
                  <a:tcPr/>
                </a:tc>
              </a:tr>
              <a:tr h="370840">
                <a:tc>
                  <a:txBody>
                    <a:bodyPr/>
                    <a:lstStyle/>
                    <a:p>
                      <a:r>
                        <a:rPr lang="en-US" sz="1600" dirty="0" smtClean="0"/>
                        <a:t>3</a:t>
                      </a:r>
                      <a:endParaRPr lang="en-US" sz="1600" dirty="0"/>
                    </a:p>
                  </a:txBody>
                  <a:tcPr/>
                </a:tc>
                <a:tc>
                  <a:txBody>
                    <a:bodyPr/>
                    <a:lstStyle/>
                    <a:p>
                      <a:r>
                        <a:rPr lang="en-US" sz="1600" dirty="0" smtClean="0"/>
                        <a:t>Coagulation</a:t>
                      </a:r>
                      <a:r>
                        <a:rPr lang="en-US" sz="1600" baseline="0" dirty="0" smtClean="0"/>
                        <a:t> &amp; Flocculation – Sedimentation - SRSF</a:t>
                      </a:r>
                      <a:endParaRPr lang="en-US" sz="1600" dirty="0"/>
                    </a:p>
                  </a:txBody>
                  <a:tcPr/>
                </a:tc>
                <a:tc>
                  <a:txBody>
                    <a:bodyPr/>
                    <a:lstStyle/>
                    <a:p>
                      <a:r>
                        <a:rPr lang="en-US" sz="1600" dirty="0" smtClean="0"/>
                        <a:t>62.46%</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Coagulation</a:t>
                      </a:r>
                      <a:r>
                        <a:rPr lang="en-US" sz="1600" baseline="0" dirty="0" smtClean="0"/>
                        <a:t> &amp; Flocculation – Sedimentation –SRSF -  Chlorination</a:t>
                      </a:r>
                      <a:endParaRPr lang="en-US" sz="1600" dirty="0"/>
                    </a:p>
                  </a:txBody>
                  <a:tcPr/>
                </a:tc>
                <a:tc>
                  <a:txBody>
                    <a:bodyPr/>
                    <a:lstStyle/>
                    <a:p>
                      <a:r>
                        <a:rPr lang="en-US" sz="1600" dirty="0" smtClean="0"/>
                        <a:t>61.39%</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a:t>
                      </a:r>
                      <a:endParaRPr lang="en-US" sz="1600" dirty="0"/>
                    </a:p>
                  </a:txBody>
                  <a:tcPr/>
                </a:tc>
                <a:tc>
                  <a:txBody>
                    <a:bodyPr/>
                    <a:lstStyle/>
                    <a:p>
                      <a:r>
                        <a:rPr lang="en-US" sz="1600" dirty="0" smtClean="0"/>
                        <a:t>…</a:t>
                      </a:r>
                      <a:endParaRPr lang="en-US" sz="1600" dirty="0"/>
                    </a:p>
                  </a:txBody>
                  <a:tcPr/>
                </a:tc>
              </a:tr>
            </a:tbl>
          </a:graphicData>
        </a:graphic>
      </p:graphicFrame>
    </p:spTree>
    <p:extLst>
      <p:ext uri="{BB962C8B-B14F-4D97-AF65-F5344CB8AC3E}">
        <p14:creationId xmlns:p14="http://schemas.microsoft.com/office/powerpoint/2010/main" val="171892417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Case 3: Lack of Coagulants</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3" name="Content Placeholder 2"/>
          <p:cNvSpPr>
            <a:spLocks noGrp="1"/>
          </p:cNvSpPr>
          <p:nvPr>
            <p:ph idx="1"/>
          </p:nvPr>
        </p:nvSpPr>
        <p:spPr>
          <a:xfrm>
            <a:off x="457200" y="3352800"/>
            <a:ext cx="8229600" cy="762000"/>
          </a:xfrm>
          <a:effectLst>
            <a:glow rad="139700">
              <a:schemeClr val="accent3">
                <a:satMod val="175000"/>
                <a:alpha val="40000"/>
              </a:schemeClr>
            </a:glow>
            <a:outerShdw blurRad="152400" dist="317500" dir="5400000" sx="90000" sy="-19000" rotWithShape="0">
              <a:prstClr val="black">
                <a:alpha val="15000"/>
              </a:prstClr>
            </a:outerShdw>
          </a:effectLst>
        </p:spPr>
        <p:txBody>
          <a:bodyPr/>
          <a:lstStyle/>
          <a:p>
            <a:pPr marL="0" indent="0" algn="ctr">
              <a:buNone/>
            </a:pPr>
            <a:r>
              <a:rPr lang="en-US" sz="4000" dirty="0" smtClean="0">
                <a:effectLst>
                  <a:glow rad="228600">
                    <a:schemeClr val="accent3">
                      <a:satMod val="175000"/>
                      <a:alpha val="40000"/>
                    </a:schemeClr>
                  </a:glow>
                </a:effectLst>
              </a:rPr>
              <a:t>Demo Time!</a:t>
            </a:r>
            <a:endParaRPr lang="en-US" sz="4000" dirty="0">
              <a:effectLst>
                <a:glow rad="228600">
                  <a:schemeClr val="accent3">
                    <a:satMod val="175000"/>
                    <a:alpha val="40000"/>
                  </a:schemeClr>
                </a:glow>
              </a:effectLst>
            </a:endParaRPr>
          </a:p>
        </p:txBody>
      </p:sp>
    </p:spTree>
    <p:extLst>
      <p:ext uri="{BB962C8B-B14F-4D97-AF65-F5344CB8AC3E}">
        <p14:creationId xmlns:p14="http://schemas.microsoft.com/office/powerpoint/2010/main" val="329241275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DSS help eliminates information barrier towards having safe drinking water</a:t>
            </a:r>
          </a:p>
          <a:p>
            <a:r>
              <a:rPr lang="en-US" dirty="0" smtClean="0"/>
              <a:t>DSS is developed for ease-of-use by a layperson</a:t>
            </a:r>
          </a:p>
          <a:p>
            <a:r>
              <a:rPr lang="en-US" dirty="0" smtClean="0"/>
              <a:t>Format of DSS can be easily disseminated</a:t>
            </a:r>
          </a:p>
          <a:p>
            <a:endParaRPr lang="en-US" dirty="0" smtClean="0"/>
          </a:p>
          <a:p>
            <a:endParaRPr lang="en-US" dirty="0" smtClean="0"/>
          </a:p>
          <a:p>
            <a:endParaRPr lang="en-US" dirty="0" smtClean="0"/>
          </a:p>
          <a:p>
            <a:pPr lvl="1"/>
            <a:endParaRPr lang="en-US" dirty="0" smtClean="0"/>
          </a:p>
          <a:p>
            <a:endParaRPr lang="en-US" dirty="0" smtClean="0"/>
          </a:p>
          <a:p>
            <a:endParaRPr lang="en-US" dirty="0"/>
          </a:p>
        </p:txBody>
      </p:sp>
    </p:spTree>
    <p:extLst>
      <p:ext uri="{BB962C8B-B14F-4D97-AF65-F5344CB8AC3E}">
        <p14:creationId xmlns:p14="http://schemas.microsoft.com/office/powerpoint/2010/main" val="121042972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0" y="1066800"/>
            <a:ext cx="9144000" cy="838200"/>
          </a:xfrm>
          <a:prstGeom prst="rect">
            <a:avLst/>
          </a:prstGeom>
          <a:solidFill>
            <a:schemeClr val="bg1"/>
          </a:solidFill>
          <a:ln w="12700" cap="flat" cmpd="sng" algn="ctr">
            <a:no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pic>
        <p:nvPicPr>
          <p:cNvPr id="8" name="Picture 7"/>
          <p:cNvPicPr>
            <a:picLocks noChangeAspect="1"/>
          </p:cNvPicPr>
          <p:nvPr/>
        </p:nvPicPr>
        <p:blipFill>
          <a:blip r:embed="rId3"/>
          <a:stretch>
            <a:fillRect/>
          </a:stretch>
        </p:blipFill>
        <p:spPr>
          <a:xfrm>
            <a:off x="2358485" y="762000"/>
            <a:ext cx="4347115" cy="5499100"/>
          </a:xfrm>
          <a:prstGeom prst="rect">
            <a:avLst/>
          </a:prstGeom>
        </p:spPr>
      </p:pic>
      <p:pic>
        <p:nvPicPr>
          <p:cNvPr id="4"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
        <p:nvSpPr>
          <p:cNvPr id="3" name="Content Placeholder 2"/>
          <p:cNvSpPr>
            <a:spLocks noGrp="1"/>
          </p:cNvSpPr>
          <p:nvPr>
            <p:ph idx="1"/>
          </p:nvPr>
        </p:nvSpPr>
        <p:spPr>
          <a:xfrm>
            <a:off x="457200" y="3534847"/>
            <a:ext cx="8229600" cy="762000"/>
          </a:xfrm>
          <a:effectLst>
            <a:glow rad="139700">
              <a:schemeClr val="accent3">
                <a:satMod val="175000"/>
                <a:alpha val="40000"/>
              </a:schemeClr>
            </a:glow>
            <a:outerShdw blurRad="152400" dist="317500" dir="5400000" sx="90000" sy="-19000" rotWithShape="0">
              <a:prstClr val="black">
                <a:alpha val="15000"/>
              </a:prstClr>
            </a:outerShdw>
          </a:effectLst>
        </p:spPr>
        <p:txBody>
          <a:bodyPr/>
          <a:lstStyle/>
          <a:p>
            <a:pPr marL="0" indent="0" algn="ctr">
              <a:buNone/>
            </a:pPr>
            <a:r>
              <a:rPr lang="en-US" sz="4000" dirty="0" smtClean="0">
                <a:effectLst/>
              </a:rPr>
              <a:t>Questions?</a:t>
            </a:r>
            <a:endParaRPr lang="en-US" sz="4000" dirty="0">
              <a:effectLst/>
            </a:endParaRPr>
          </a:p>
        </p:txBody>
      </p:sp>
    </p:spTree>
    <p:extLst>
      <p:ext uri="{BB962C8B-B14F-4D97-AF65-F5344CB8AC3E}">
        <p14:creationId xmlns:p14="http://schemas.microsoft.com/office/powerpoint/2010/main" val="329891353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Outline</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3" name="Content Placeholder 2"/>
          <p:cNvSpPr>
            <a:spLocks noGrp="1"/>
          </p:cNvSpPr>
          <p:nvPr>
            <p:ph idx="1"/>
          </p:nvPr>
        </p:nvSpPr>
        <p:spPr>
          <a:xfrm>
            <a:off x="381000" y="1828800"/>
            <a:ext cx="8229600" cy="3078163"/>
          </a:xfrm>
        </p:spPr>
        <p:txBody>
          <a:bodyPr/>
          <a:lstStyle/>
          <a:p>
            <a:r>
              <a:rPr lang="en-US" dirty="0" smtClean="0"/>
              <a:t>Background</a:t>
            </a:r>
          </a:p>
          <a:p>
            <a:r>
              <a:rPr lang="en-US" dirty="0" smtClean="0"/>
              <a:t>Case Studies</a:t>
            </a:r>
          </a:p>
          <a:p>
            <a:r>
              <a:rPr lang="en-US" dirty="0" smtClean="0"/>
              <a:t>Demonstration</a:t>
            </a:r>
          </a:p>
          <a:p>
            <a:r>
              <a:rPr lang="en-US" dirty="0" smtClean="0"/>
              <a:t>Conclusion</a:t>
            </a:r>
          </a:p>
        </p:txBody>
      </p:sp>
    </p:spTree>
    <p:extLst>
      <p:ext uri="{BB962C8B-B14F-4D97-AF65-F5344CB8AC3E}">
        <p14:creationId xmlns:p14="http://schemas.microsoft.com/office/powerpoint/2010/main" val="383265393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Background</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3" name="Content Placeholder 2"/>
          <p:cNvSpPr>
            <a:spLocks noGrp="1"/>
          </p:cNvSpPr>
          <p:nvPr>
            <p:ph idx="1"/>
          </p:nvPr>
        </p:nvSpPr>
        <p:spPr/>
        <p:txBody>
          <a:bodyPr/>
          <a:lstStyle/>
          <a:p>
            <a:r>
              <a:rPr lang="en-US" dirty="0" smtClean="0">
                <a:ea typeface="Gungsuh" pitchFamily="18" charset="-127"/>
              </a:rPr>
              <a:t>To develop </a:t>
            </a:r>
            <a:r>
              <a:rPr lang="en-US" dirty="0">
                <a:ea typeface="Gungsuh" pitchFamily="18" charset="-127"/>
              </a:rPr>
              <a:t>a </a:t>
            </a:r>
            <a:r>
              <a:rPr lang="en-US" b="1" dirty="0">
                <a:solidFill>
                  <a:schemeClr val="accent2">
                    <a:lumMod val="75000"/>
                  </a:schemeClr>
                </a:solidFill>
                <a:ea typeface="Gungsuh" pitchFamily="18" charset="-127"/>
              </a:rPr>
              <a:t>Decision Support System (DSS) </a:t>
            </a:r>
          </a:p>
          <a:p>
            <a:pPr marL="742950" lvl="2" indent="-342900"/>
            <a:r>
              <a:rPr lang="en-US" dirty="0" smtClean="0">
                <a:ea typeface="Gungsuh" pitchFamily="18" charset="-127"/>
                <a:cs typeface="+mn-cs"/>
              </a:rPr>
              <a:t>Targeted </a:t>
            </a:r>
            <a:r>
              <a:rPr lang="en-US" dirty="0">
                <a:ea typeface="Gungsuh" pitchFamily="18" charset="-127"/>
                <a:cs typeface="+mn-cs"/>
              </a:rPr>
              <a:t>at resource-poor communities</a:t>
            </a:r>
          </a:p>
          <a:p>
            <a:pPr marL="742950" lvl="2" indent="-342900"/>
            <a:r>
              <a:rPr lang="en-US" dirty="0">
                <a:ea typeface="Gungsuh" pitchFamily="18" charset="-127"/>
                <a:cs typeface="+mn-cs"/>
              </a:rPr>
              <a:t>C</a:t>
            </a:r>
            <a:r>
              <a:rPr lang="en-US" dirty="0" smtClean="0">
                <a:ea typeface="Gungsuh" pitchFamily="18" charset="-127"/>
                <a:cs typeface="+mn-cs"/>
              </a:rPr>
              <a:t>hoose </a:t>
            </a:r>
            <a:r>
              <a:rPr lang="en-US" dirty="0">
                <a:ea typeface="Gungsuh" pitchFamily="18" charset="-127"/>
                <a:cs typeface="+mn-cs"/>
              </a:rPr>
              <a:t>suitable water </a:t>
            </a:r>
            <a:r>
              <a:rPr lang="en-US" dirty="0" smtClean="0">
                <a:ea typeface="Gungsuh" pitchFamily="18" charset="-127"/>
                <a:cs typeface="+mn-cs"/>
              </a:rPr>
              <a:t>treatment technologies </a:t>
            </a:r>
          </a:p>
          <a:p>
            <a:pPr marL="742950" lvl="2" indent="-342900"/>
            <a:endParaRPr lang="en-US" sz="1200" dirty="0" smtClean="0">
              <a:ea typeface="Gungsuh" pitchFamily="18" charset="-127"/>
              <a:cs typeface="+mn-cs"/>
            </a:endParaRPr>
          </a:p>
          <a:p>
            <a:pPr marL="742950" lvl="2" indent="-342900"/>
            <a:r>
              <a:rPr lang="en-US" dirty="0" smtClean="0">
                <a:ea typeface="Gungsuh" pitchFamily="18" charset="-127"/>
                <a:cs typeface="+mn-cs"/>
              </a:rPr>
              <a:t>Focuses on immediate water demands</a:t>
            </a:r>
          </a:p>
          <a:p>
            <a:pPr marL="742950" lvl="2" indent="-342900"/>
            <a:r>
              <a:rPr lang="en-US" dirty="0" smtClean="0">
                <a:ea typeface="Gungsuh" pitchFamily="18" charset="-127"/>
                <a:cs typeface="+mn-cs"/>
              </a:rPr>
              <a:t>Recommend hydraulic-driven water </a:t>
            </a:r>
            <a:r>
              <a:rPr lang="en-US" dirty="0">
                <a:ea typeface="Gungsuh" pitchFamily="18" charset="-127"/>
                <a:cs typeface="+mn-cs"/>
              </a:rPr>
              <a:t>treatment </a:t>
            </a:r>
            <a:r>
              <a:rPr lang="en-US" dirty="0" smtClean="0">
                <a:ea typeface="Gungsuh" pitchFamily="18" charset="-127"/>
                <a:cs typeface="+mn-cs"/>
              </a:rPr>
              <a:t>technologies </a:t>
            </a:r>
          </a:p>
          <a:p>
            <a:pPr marL="742950" lvl="2" indent="-342900"/>
            <a:r>
              <a:rPr lang="en-US" dirty="0" smtClean="0">
                <a:ea typeface="Gungsuh" pitchFamily="18" charset="-127"/>
                <a:cs typeface="+mn-cs"/>
              </a:rPr>
              <a:t>Tap upon indigenous resources for sustainability</a:t>
            </a:r>
          </a:p>
          <a:p>
            <a:pPr marL="742950" lvl="2" indent="-342900"/>
            <a:endParaRPr lang="en-US" sz="1200" dirty="0" smtClean="0">
              <a:ea typeface="Gungsuh" pitchFamily="18" charset="-127"/>
              <a:cs typeface="+mn-cs"/>
            </a:endParaRPr>
          </a:p>
          <a:p>
            <a:pPr marL="742950" lvl="2" indent="-342900"/>
            <a:r>
              <a:rPr lang="en-US" dirty="0" smtClean="0">
                <a:ea typeface="Gungsuh" pitchFamily="18" charset="-127"/>
                <a:cs typeface="+mn-cs"/>
              </a:rPr>
              <a:t>Implemented in Microsoft Excel using Visual Basic for Applications (VBA) language</a:t>
            </a:r>
          </a:p>
          <a:p>
            <a:pPr marL="742950" lvl="2" indent="-342900"/>
            <a:endParaRPr lang="en-US" sz="2600" dirty="0">
              <a:ea typeface="Gungsuh" pitchFamily="18" charset="-127"/>
              <a:cs typeface="+mn-cs"/>
            </a:endParaRPr>
          </a:p>
        </p:txBody>
      </p:sp>
    </p:spTree>
    <p:extLst>
      <p:ext uri="{BB962C8B-B14F-4D97-AF65-F5344CB8AC3E}">
        <p14:creationId xmlns:p14="http://schemas.microsoft.com/office/powerpoint/2010/main" val="23118981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z="4200" dirty="0" smtClean="0"/>
              <a:t>Background (contd.)</a:t>
            </a:r>
            <a:endParaRPr lang="en-US" sz="4200"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3" name="Content Placeholder 2"/>
          <p:cNvSpPr>
            <a:spLocks noGrp="1"/>
          </p:cNvSpPr>
          <p:nvPr>
            <p:ph idx="1"/>
          </p:nvPr>
        </p:nvSpPr>
        <p:spPr/>
        <p:txBody>
          <a:bodyPr/>
          <a:lstStyle/>
          <a:p>
            <a:r>
              <a:rPr lang="en-US" dirty="0" smtClean="0">
                <a:ea typeface="Gungsuh" pitchFamily="18" charset="-127"/>
              </a:rPr>
              <a:t>Providing a SOUND recommendation:</a:t>
            </a:r>
          </a:p>
          <a:p>
            <a:pPr lvl="1"/>
            <a:r>
              <a:rPr lang="en-US" dirty="0" smtClean="0">
                <a:ea typeface="Gungsuh" pitchFamily="18" charset="-127"/>
              </a:rPr>
              <a:t>Sound = Sustainable?</a:t>
            </a:r>
          </a:p>
          <a:p>
            <a:pPr lvl="1"/>
            <a:r>
              <a:rPr lang="en-US" dirty="0" smtClean="0">
                <a:ea typeface="Gungsuh" pitchFamily="18" charset="-127"/>
              </a:rPr>
              <a:t>Sound = Directly implementable?</a:t>
            </a:r>
          </a:p>
        </p:txBody>
      </p:sp>
      <p:grpSp>
        <p:nvGrpSpPr>
          <p:cNvPr id="6" name="Group 5"/>
          <p:cNvGrpSpPr/>
          <p:nvPr/>
        </p:nvGrpSpPr>
        <p:grpSpPr>
          <a:xfrm>
            <a:off x="533400" y="3987224"/>
            <a:ext cx="8153400" cy="1229619"/>
            <a:chOff x="533400" y="3987224"/>
            <a:chExt cx="8153400" cy="1229619"/>
          </a:xfrm>
        </p:grpSpPr>
        <p:sp>
          <p:nvSpPr>
            <p:cNvPr id="2" name="TextBox 1"/>
            <p:cNvSpPr txBox="1"/>
            <p:nvPr/>
          </p:nvSpPr>
          <p:spPr>
            <a:xfrm>
              <a:off x="3810000" y="3987224"/>
              <a:ext cx="2590800" cy="584776"/>
            </a:xfrm>
            <a:prstGeom prst="rect">
              <a:avLst/>
            </a:prstGeom>
            <a:noFill/>
          </p:spPr>
          <p:txBody>
            <a:bodyPr wrap="square" rtlCol="0">
              <a:spAutoFit/>
            </a:bodyPr>
            <a:lstStyle/>
            <a:p>
              <a:r>
                <a:rPr lang="en-US" sz="3200" b="1" dirty="0" smtClean="0">
                  <a:effectLst>
                    <a:glow rad="228600">
                      <a:schemeClr val="accent6">
                        <a:satMod val="175000"/>
                        <a:alpha val="40000"/>
                      </a:schemeClr>
                    </a:glow>
                  </a:effectLst>
                </a:rPr>
                <a:t>OR</a:t>
              </a:r>
              <a:endParaRPr lang="en-US" sz="3200" b="1" dirty="0">
                <a:effectLst>
                  <a:glow rad="228600">
                    <a:schemeClr val="accent6">
                      <a:satMod val="175000"/>
                      <a:alpha val="40000"/>
                    </a:schemeClr>
                  </a:glow>
                </a:effectLst>
              </a:endParaRPr>
            </a:p>
          </p:txBody>
        </p:sp>
        <p:sp>
          <p:nvSpPr>
            <p:cNvPr id="7" name="TextBox 6"/>
            <p:cNvSpPr txBox="1"/>
            <p:nvPr/>
          </p:nvSpPr>
          <p:spPr>
            <a:xfrm>
              <a:off x="533400" y="4724400"/>
              <a:ext cx="8153400" cy="492443"/>
            </a:xfrm>
            <a:prstGeom prst="rect">
              <a:avLst/>
            </a:prstGeom>
            <a:noFill/>
          </p:spPr>
          <p:txBody>
            <a:bodyPr wrap="square" rtlCol="0">
              <a:spAutoFit/>
            </a:bodyPr>
            <a:lstStyle/>
            <a:p>
              <a:pPr algn="ctr"/>
              <a:r>
                <a:rPr lang="en-US" sz="2600" dirty="0" smtClean="0">
                  <a:effectLst/>
                </a:rPr>
                <a:t>Sound = Sustainable </a:t>
              </a:r>
              <a:r>
                <a:rPr lang="en-US" sz="2600" u="sng" dirty="0" smtClean="0">
                  <a:effectLst/>
                </a:rPr>
                <a:t>AND</a:t>
              </a:r>
              <a:r>
                <a:rPr lang="en-US" sz="2600" dirty="0" smtClean="0">
                  <a:effectLst/>
                </a:rPr>
                <a:t> Directly Implementable</a:t>
              </a:r>
              <a:endParaRPr lang="en-US" sz="2600" dirty="0">
                <a:effectLst/>
              </a:endParaRPr>
            </a:p>
          </p:txBody>
        </p:sp>
      </p:grpSp>
      <p:cxnSp>
        <p:nvCxnSpPr>
          <p:cNvPr id="10" name="Straight Connector 9"/>
          <p:cNvCxnSpPr/>
          <p:nvPr/>
        </p:nvCxnSpPr>
        <p:spPr bwMode="auto">
          <a:xfrm flipV="1">
            <a:off x="2819400" y="2819400"/>
            <a:ext cx="3276600" cy="381000"/>
          </a:xfrm>
          <a:prstGeom prst="line">
            <a:avLst/>
          </a:prstGeom>
          <a:solidFill>
            <a:schemeClr val="accent1"/>
          </a:solidFill>
          <a:ln w="34925" cap="flat" cmpd="sng" algn="ctr">
            <a:solidFill>
              <a:srgbClr val="FF0000"/>
            </a:solidFill>
            <a:prstDash val="solid"/>
            <a:round/>
            <a:headEnd type="none" w="lg" len="med"/>
            <a:tailEnd type="none" w="lg" len="med"/>
          </a:ln>
          <a:effectLst/>
        </p:spPr>
      </p:cxnSp>
    </p:spTree>
    <p:extLst>
      <p:ext uri="{BB962C8B-B14F-4D97-AF65-F5344CB8AC3E}">
        <p14:creationId xmlns:p14="http://schemas.microsoft.com/office/powerpoint/2010/main" val="426607426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ntr" presetSubtype="16"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0" y="0"/>
            <a:ext cx="9144000" cy="6858000"/>
          </a:xfrm>
          <a:prstGeom prst="rect">
            <a:avLst/>
          </a:prstGeom>
          <a:solidFill>
            <a:schemeClr val="tx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 name="Title 1"/>
          <p:cNvSpPr>
            <a:spLocks noGrp="1"/>
          </p:cNvSpPr>
          <p:nvPr>
            <p:ph type="title"/>
          </p:nvPr>
        </p:nvSpPr>
        <p:spPr>
          <a:xfrm>
            <a:off x="304800" y="5486400"/>
            <a:ext cx="8458200" cy="1143000"/>
          </a:xfrm>
        </p:spPr>
        <p:txBody>
          <a:bodyPr/>
          <a:lstStyle/>
          <a:p>
            <a:r>
              <a:rPr lang="en-US" dirty="0" smtClean="0">
                <a:solidFill>
                  <a:srgbClr val="FFFF00"/>
                </a:solidFill>
              </a:rPr>
              <a:t>Case Studies</a:t>
            </a:r>
            <a:endParaRPr lang="en-US" dirty="0">
              <a:solidFill>
                <a:srgbClr val="FFFF00"/>
              </a:solidFill>
            </a:endParaRPr>
          </a:p>
        </p:txBody>
      </p:sp>
      <p:pic>
        <p:nvPicPr>
          <p:cNvPr id="5" name="Picture 4" descr="mainmenu.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0" y="1633638"/>
            <a:ext cx="9144000" cy="4005162"/>
          </a:xfrm>
          <a:prstGeom prst="rect">
            <a:avLst/>
          </a:prstGeom>
        </p:spPr>
      </p:pic>
    </p:spTree>
    <p:extLst>
      <p:ext uri="{BB962C8B-B14F-4D97-AF65-F5344CB8AC3E}">
        <p14:creationId xmlns:p14="http://schemas.microsoft.com/office/powerpoint/2010/main" val="286075806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Case 1: Stream Water</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2" name="Content Placeholder 1"/>
          <p:cNvSpPr>
            <a:spLocks noGrp="1"/>
          </p:cNvSpPr>
          <p:nvPr>
            <p:ph idx="1"/>
          </p:nvPr>
        </p:nvSpPr>
        <p:spPr/>
        <p:txBody>
          <a:bodyPr/>
          <a:lstStyle/>
          <a:p>
            <a:r>
              <a:rPr lang="en-US" dirty="0" smtClean="0"/>
              <a:t>User Inputs</a:t>
            </a:r>
          </a:p>
          <a:p>
            <a:pPr marL="6350" lvl="1" indent="0">
              <a:buNone/>
            </a:pPr>
            <a:r>
              <a:rPr lang="en-US" sz="2400" u="sng" dirty="0" smtClean="0"/>
              <a:t>Water Quality &amp; Resource Availability</a:t>
            </a:r>
          </a:p>
          <a:p>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972585222"/>
              </p:ext>
            </p:extLst>
          </p:nvPr>
        </p:nvGraphicFramePr>
        <p:xfrm>
          <a:off x="388905" y="2667000"/>
          <a:ext cx="3918268" cy="2595880"/>
        </p:xfrm>
        <a:graphic>
          <a:graphicData uri="http://schemas.openxmlformats.org/drawingml/2006/table">
            <a:tbl>
              <a:tblPr firstRow="1" bandRow="1">
                <a:tableStyleId>{5C22544A-7EE6-4342-B048-85BDC9FD1C3A}</a:tableStyleId>
              </a:tblPr>
              <a:tblGrid>
                <a:gridCol w="1479868"/>
                <a:gridCol w="1219200"/>
                <a:gridCol w="1219200"/>
              </a:tblGrid>
              <a:tr h="370840">
                <a:tc>
                  <a:txBody>
                    <a:bodyPr/>
                    <a:lstStyle/>
                    <a:p>
                      <a:r>
                        <a:rPr lang="en-US" sz="1400" dirty="0" smtClean="0"/>
                        <a:t>Parameter</a:t>
                      </a:r>
                      <a:endParaRPr lang="en-US" sz="1400" dirty="0"/>
                    </a:p>
                  </a:txBody>
                  <a:tcPr/>
                </a:tc>
                <a:tc>
                  <a:txBody>
                    <a:bodyPr/>
                    <a:lstStyle/>
                    <a:p>
                      <a:r>
                        <a:rPr lang="en-US" sz="1400" dirty="0" smtClean="0"/>
                        <a:t>Value </a:t>
                      </a:r>
                      <a:endParaRPr lang="en-US" sz="1400" dirty="0"/>
                    </a:p>
                  </a:txBody>
                  <a:tcPr/>
                </a:tc>
                <a:tc>
                  <a:txBody>
                    <a:bodyPr/>
                    <a:lstStyle/>
                    <a:p>
                      <a:r>
                        <a:rPr lang="en-US" sz="1400" dirty="0" smtClean="0"/>
                        <a:t>Units </a:t>
                      </a:r>
                      <a:endParaRPr lang="en-US" sz="1400" dirty="0"/>
                    </a:p>
                  </a:txBody>
                  <a:tcPr/>
                </a:tc>
              </a:tr>
              <a:tr h="370840">
                <a:tc>
                  <a:txBody>
                    <a:bodyPr/>
                    <a:lstStyle/>
                    <a:p>
                      <a:r>
                        <a:rPr lang="en-US" sz="1400" dirty="0" smtClean="0"/>
                        <a:t>Turbidity</a:t>
                      </a:r>
                      <a:endParaRPr lang="en-US" sz="1400" dirty="0"/>
                    </a:p>
                  </a:txBody>
                  <a:tcPr/>
                </a:tc>
                <a:tc>
                  <a:txBody>
                    <a:bodyPr/>
                    <a:lstStyle/>
                    <a:p>
                      <a:r>
                        <a:rPr lang="en-US" sz="1400" dirty="0" smtClean="0"/>
                        <a:t>10</a:t>
                      </a:r>
                      <a:endParaRPr lang="en-US" sz="1400" dirty="0"/>
                    </a:p>
                  </a:txBody>
                  <a:tcPr/>
                </a:tc>
                <a:tc>
                  <a:txBody>
                    <a:bodyPr/>
                    <a:lstStyle/>
                    <a:p>
                      <a:r>
                        <a:rPr lang="en-US" sz="1400" dirty="0" smtClean="0"/>
                        <a:t>NTU</a:t>
                      </a:r>
                      <a:endParaRPr lang="en-US" sz="1400" dirty="0"/>
                    </a:p>
                  </a:txBody>
                  <a:tcPr/>
                </a:tc>
              </a:tr>
              <a:tr h="370840">
                <a:tc>
                  <a:txBody>
                    <a:bodyPr/>
                    <a:lstStyle/>
                    <a:p>
                      <a:r>
                        <a:rPr lang="en-US" sz="1400" dirty="0" smtClean="0"/>
                        <a:t>Cryptosporidium</a:t>
                      </a:r>
                      <a:endParaRPr lang="en-US" sz="1400" dirty="0"/>
                    </a:p>
                  </a:txBody>
                  <a:tcPr/>
                </a:tc>
                <a:tc>
                  <a:txBody>
                    <a:bodyPr/>
                    <a:lstStyle/>
                    <a:p>
                      <a:r>
                        <a:rPr lang="en-US" sz="1400" dirty="0" smtClean="0"/>
                        <a:t>0.00001</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Organisms/L</a:t>
                      </a:r>
                    </a:p>
                  </a:txBody>
                  <a:tcPr/>
                </a:tc>
              </a:tr>
              <a:tr h="370840">
                <a:tc>
                  <a:txBody>
                    <a:bodyPr/>
                    <a:lstStyle/>
                    <a:p>
                      <a:r>
                        <a:rPr lang="en-US" sz="1400" dirty="0" smtClean="0"/>
                        <a:t>Total Coliform</a:t>
                      </a:r>
                      <a:endParaRPr lang="en-US" sz="1400" dirty="0"/>
                    </a:p>
                  </a:txBody>
                  <a:tcPr/>
                </a:tc>
                <a:tc>
                  <a:txBody>
                    <a:bodyPr/>
                    <a:lstStyle/>
                    <a:p>
                      <a:r>
                        <a:rPr lang="en-US" sz="1400" dirty="0" smtClean="0"/>
                        <a:t>0.0001</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Organisms/L</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Rotavirus</a:t>
                      </a:r>
                    </a:p>
                  </a:txBody>
                  <a:tcPr/>
                </a:tc>
                <a:tc>
                  <a:txBody>
                    <a:bodyPr/>
                    <a:lstStyle/>
                    <a:p>
                      <a:r>
                        <a:rPr lang="en-US" sz="1400" dirty="0" smtClean="0"/>
                        <a:t>0.00013</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Organisms/L</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Cadmium</a:t>
                      </a:r>
                    </a:p>
                  </a:txBody>
                  <a:tcPr/>
                </a:tc>
                <a:tc>
                  <a:txBody>
                    <a:bodyPr/>
                    <a:lstStyle/>
                    <a:p>
                      <a:r>
                        <a:rPr lang="en-US" sz="1400" dirty="0" smtClean="0"/>
                        <a:t>0.0001</a:t>
                      </a:r>
                      <a:endParaRPr lang="en-US" sz="1400" dirty="0"/>
                    </a:p>
                  </a:txBody>
                  <a:tcPr/>
                </a:tc>
                <a:tc>
                  <a:txBody>
                    <a:bodyPr/>
                    <a:lstStyle/>
                    <a:p>
                      <a:r>
                        <a:rPr lang="en-US" sz="1400" dirty="0" smtClean="0"/>
                        <a:t>mg/L</a:t>
                      </a:r>
                      <a:endParaRPr lang="en-US" sz="1400" dirty="0"/>
                    </a:p>
                  </a:txBody>
                  <a:tcPr/>
                </a:tc>
              </a:tr>
              <a:tr h="370840">
                <a:tc>
                  <a:txBody>
                    <a:bodyPr/>
                    <a:lstStyle/>
                    <a:p>
                      <a:r>
                        <a:rPr lang="en-US" sz="1400" dirty="0" smtClean="0"/>
                        <a:t>Mercury</a:t>
                      </a:r>
                      <a:endParaRPr lang="en-US" sz="1400" dirty="0"/>
                    </a:p>
                  </a:txBody>
                  <a:tcPr/>
                </a:tc>
                <a:tc>
                  <a:txBody>
                    <a:bodyPr/>
                    <a:lstStyle/>
                    <a:p>
                      <a:r>
                        <a:rPr lang="en-US" sz="1400" dirty="0" smtClean="0"/>
                        <a:t>0.009</a:t>
                      </a:r>
                      <a:endParaRPr lang="en-US" sz="1400" dirty="0"/>
                    </a:p>
                  </a:txBody>
                  <a:tcPr/>
                </a:tc>
                <a:tc>
                  <a:txBody>
                    <a:bodyPr/>
                    <a:lstStyle/>
                    <a:p>
                      <a:r>
                        <a:rPr lang="en-US" sz="1400" dirty="0" smtClean="0"/>
                        <a:t>mg/L</a:t>
                      </a:r>
                      <a:endParaRPr lang="en-US" sz="1400" dirty="0"/>
                    </a:p>
                  </a:txBody>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308869690"/>
              </p:ext>
            </p:extLst>
          </p:nvPr>
        </p:nvGraphicFramePr>
        <p:xfrm>
          <a:off x="4343400" y="2667000"/>
          <a:ext cx="4586129" cy="2225040"/>
        </p:xfrm>
        <a:graphic>
          <a:graphicData uri="http://schemas.openxmlformats.org/drawingml/2006/table">
            <a:tbl>
              <a:tblPr firstRow="1" bandRow="1">
                <a:tableStyleId>{5C22544A-7EE6-4342-B048-85BDC9FD1C3A}</a:tableStyleId>
              </a:tblPr>
              <a:tblGrid>
                <a:gridCol w="1355249"/>
                <a:gridCol w="3230880"/>
              </a:tblGrid>
              <a:tr h="370840">
                <a:tc>
                  <a:txBody>
                    <a:bodyPr/>
                    <a:lstStyle/>
                    <a:p>
                      <a:r>
                        <a:rPr lang="en-US" sz="1400" dirty="0" smtClean="0"/>
                        <a:t>Resource</a:t>
                      </a:r>
                      <a:endParaRPr lang="en-US" sz="1400" dirty="0"/>
                    </a:p>
                  </a:txBody>
                  <a:tcPr/>
                </a:tc>
                <a:tc>
                  <a:txBody>
                    <a:bodyPr/>
                    <a:lstStyle/>
                    <a:p>
                      <a:r>
                        <a:rPr lang="en-US" sz="1400" dirty="0" smtClean="0"/>
                        <a:t>Availability</a:t>
                      </a:r>
                      <a:endParaRPr lang="en-US" sz="1400" dirty="0"/>
                    </a:p>
                  </a:txBody>
                  <a:tcPr/>
                </a:tc>
              </a:tr>
              <a:tr h="370840">
                <a:tc>
                  <a:txBody>
                    <a:bodyPr/>
                    <a:lstStyle/>
                    <a:p>
                      <a:r>
                        <a:rPr lang="en-US" sz="1400" dirty="0" smtClean="0"/>
                        <a:t>Chlorine</a:t>
                      </a:r>
                      <a:endParaRPr lang="en-US" sz="1400" dirty="0"/>
                    </a:p>
                  </a:txBody>
                  <a:tcPr/>
                </a:tc>
                <a:tc>
                  <a:txBody>
                    <a:bodyPr/>
                    <a:lstStyle/>
                    <a:p>
                      <a:r>
                        <a:rPr lang="en-US" sz="1400" dirty="0" smtClean="0"/>
                        <a:t>Yes</a:t>
                      </a:r>
                      <a:r>
                        <a:rPr lang="en-US" sz="1400" baseline="0" dirty="0" smtClean="0"/>
                        <a:t> – Can be obtained within community</a:t>
                      </a:r>
                    </a:p>
                  </a:txBody>
                  <a:tcPr/>
                </a:tc>
              </a:tr>
              <a:tr h="370840">
                <a:tc>
                  <a:txBody>
                    <a:bodyPr/>
                    <a:lstStyle/>
                    <a:p>
                      <a:r>
                        <a:rPr lang="en-US" sz="1400" dirty="0" err="1" smtClean="0"/>
                        <a:t>PACl</a:t>
                      </a:r>
                      <a:endParaRPr lang="en-US" sz="1400" dirty="0"/>
                    </a:p>
                  </a:txBody>
                  <a:tcPr/>
                </a:tc>
                <a:tc>
                  <a:txBody>
                    <a:bodyPr/>
                    <a:lstStyle/>
                    <a:p>
                      <a:r>
                        <a:rPr lang="en-US" sz="1400" dirty="0" smtClean="0"/>
                        <a:t>Yes</a:t>
                      </a:r>
                      <a:r>
                        <a:rPr lang="en-US" sz="1400" baseline="0" dirty="0" smtClean="0"/>
                        <a:t> – Can be obtained within community</a:t>
                      </a:r>
                    </a:p>
                  </a:txBody>
                  <a:tcPr/>
                </a:tc>
              </a:tr>
              <a:tr h="370840">
                <a:tc>
                  <a:txBody>
                    <a:bodyPr/>
                    <a:lstStyle/>
                    <a:p>
                      <a:r>
                        <a:rPr lang="en-US" sz="1400" dirty="0" smtClean="0"/>
                        <a:t>Cement</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Yes</a:t>
                      </a:r>
                      <a:r>
                        <a:rPr lang="en-US" sz="1400" baseline="0" dirty="0" smtClean="0"/>
                        <a:t> – Can be obtained within community</a:t>
                      </a:r>
                    </a:p>
                  </a:txBody>
                  <a:tcPr/>
                </a:tc>
              </a:tr>
              <a:tr h="370840">
                <a:tc>
                  <a:txBody>
                    <a:bodyPr/>
                    <a:lstStyle/>
                    <a:p>
                      <a:r>
                        <a:rPr lang="en-US" sz="1400" dirty="0" smtClean="0"/>
                        <a:t>Bricks</a:t>
                      </a:r>
                      <a:endParaRPr lang="en-US" sz="1400" dirty="0"/>
                    </a:p>
                  </a:txBody>
                  <a:tcPr/>
                </a:tc>
                <a:tc>
                  <a:txBody>
                    <a:bodyPr/>
                    <a:lstStyle/>
                    <a:p>
                      <a:r>
                        <a:rPr lang="en-US" sz="1400" dirty="0" smtClean="0"/>
                        <a:t>Yes</a:t>
                      </a:r>
                      <a:r>
                        <a:rPr lang="en-US" sz="1400" baseline="0" dirty="0" smtClean="0"/>
                        <a:t> – Can be obtained &gt;10km in country</a:t>
                      </a:r>
                    </a:p>
                  </a:txBody>
                  <a:tcPr/>
                </a:tc>
              </a:tr>
              <a:tr h="370840">
                <a:tc>
                  <a:txBody>
                    <a:bodyPr/>
                    <a:lstStyle/>
                    <a:p>
                      <a:r>
                        <a:rPr lang="en-US" sz="1400" dirty="0" smtClean="0"/>
                        <a:t>Masons</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Yes – With Basic</a:t>
                      </a:r>
                      <a:r>
                        <a:rPr lang="en-US" sz="1400" baseline="0" dirty="0" smtClean="0"/>
                        <a:t> Skills</a:t>
                      </a:r>
                    </a:p>
                  </a:txBody>
                  <a:tcPr/>
                </a:tc>
              </a:tr>
            </a:tbl>
          </a:graphicData>
        </a:graphic>
      </p:graphicFrame>
      <p:sp>
        <p:nvSpPr>
          <p:cNvPr id="11" name="TextBox 10"/>
          <p:cNvSpPr txBox="1"/>
          <p:nvPr/>
        </p:nvSpPr>
        <p:spPr>
          <a:xfrm>
            <a:off x="304800" y="5757446"/>
            <a:ext cx="4038600" cy="338554"/>
          </a:xfrm>
          <a:prstGeom prst="rect">
            <a:avLst/>
          </a:prstGeom>
          <a:noFill/>
        </p:spPr>
        <p:txBody>
          <a:bodyPr wrap="square" rtlCol="0">
            <a:spAutoFit/>
          </a:bodyPr>
          <a:lstStyle/>
          <a:p>
            <a:r>
              <a:rPr lang="en-US" sz="1600" b="1" dirty="0" smtClean="0"/>
              <a:t>WHO </a:t>
            </a:r>
            <a:r>
              <a:rPr lang="en-US" sz="1600" b="1" dirty="0"/>
              <a:t>Drinking Water Guidelines </a:t>
            </a:r>
          </a:p>
        </p:txBody>
      </p:sp>
      <p:sp>
        <p:nvSpPr>
          <p:cNvPr id="12" name="Rectangle 11"/>
          <p:cNvSpPr/>
          <p:nvPr/>
        </p:nvSpPr>
        <p:spPr>
          <a:xfrm>
            <a:off x="304800" y="5410200"/>
            <a:ext cx="4648200" cy="430887"/>
          </a:xfrm>
          <a:prstGeom prst="rect">
            <a:avLst/>
          </a:prstGeom>
        </p:spPr>
        <p:txBody>
          <a:bodyPr wrap="square">
            <a:spAutoFit/>
          </a:bodyPr>
          <a:lstStyle/>
          <a:p>
            <a:pPr marL="6350" lvl="1" indent="0">
              <a:buNone/>
            </a:pPr>
            <a:r>
              <a:rPr lang="en-US" sz="2200" u="sng" dirty="0" smtClean="0"/>
              <a:t>Desired Drinking Water Quality</a:t>
            </a:r>
            <a:endParaRPr lang="en-US" sz="2200" u="sng" dirty="0"/>
          </a:p>
        </p:txBody>
      </p:sp>
    </p:spTree>
    <p:extLst>
      <p:ext uri="{BB962C8B-B14F-4D97-AF65-F5344CB8AC3E}">
        <p14:creationId xmlns:p14="http://schemas.microsoft.com/office/powerpoint/2010/main" val="199318663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Screenshot of User Interface</a:t>
            </a:r>
            <a:endParaRPr lang="en-US" dirty="0"/>
          </a:p>
        </p:txBody>
      </p:sp>
      <p:pic>
        <p:nvPicPr>
          <p:cNvPr id="5" name="Picture 4" descr="userinterface.jpg"/>
          <p:cNvPicPr>
            <a:picLocks noChangeAspect="1"/>
          </p:cNvPicPr>
          <p:nvPr/>
        </p:nvPicPr>
        <p:blipFill rotWithShape="1">
          <a:blip r:embed="rId3">
            <a:extLst>
              <a:ext uri="{28A0092B-C50C-407E-A947-70E740481C1C}">
                <a14:useLocalDpi xmlns:a14="http://schemas.microsoft.com/office/drawing/2010/main" val="0"/>
              </a:ext>
            </a:extLst>
          </a:blip>
          <a:srcRect l="2337"/>
          <a:stretch/>
        </p:blipFill>
        <p:spPr>
          <a:xfrm>
            <a:off x="0" y="1828800"/>
            <a:ext cx="9144000" cy="3260918"/>
          </a:xfrm>
          <a:prstGeom prst="rect">
            <a:avLst/>
          </a:prstGeom>
        </p:spPr>
      </p:pic>
    </p:spTree>
    <p:extLst>
      <p:ext uri="{BB962C8B-B14F-4D97-AF65-F5344CB8AC3E}">
        <p14:creationId xmlns:p14="http://schemas.microsoft.com/office/powerpoint/2010/main" val="277234974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Case 1: Stream Water</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2" name="Content Placeholder 1"/>
          <p:cNvSpPr>
            <a:spLocks noGrp="1"/>
          </p:cNvSpPr>
          <p:nvPr>
            <p:ph idx="1"/>
          </p:nvPr>
        </p:nvSpPr>
        <p:spPr/>
        <p:txBody>
          <a:bodyPr/>
          <a:lstStyle/>
          <a:p>
            <a:r>
              <a:rPr lang="en-US" dirty="0" smtClean="0"/>
              <a:t>Ranked Solutions in DSS:</a:t>
            </a:r>
          </a:p>
          <a:p>
            <a:endParaRPr lang="en-US" dirty="0" smtClean="0"/>
          </a:p>
          <a:p>
            <a:endParaRPr lang="en-US" dirty="0"/>
          </a:p>
          <a:p>
            <a:endParaRPr lang="en-US" dirty="0" smtClean="0"/>
          </a:p>
          <a:p>
            <a:endParaRPr lang="en-US" dirty="0"/>
          </a:p>
          <a:p>
            <a:endParaRPr lang="en-US" sz="2400" dirty="0" smtClean="0"/>
          </a:p>
          <a:p>
            <a:r>
              <a:rPr lang="en-US" sz="2400" b="1" dirty="0" smtClean="0">
                <a:solidFill>
                  <a:srgbClr val="008000"/>
                </a:solidFill>
              </a:rPr>
              <a:t>Top-ranked option </a:t>
            </a:r>
            <a:r>
              <a:rPr lang="en-US" sz="2400" dirty="0" smtClean="0"/>
              <a:t>is </a:t>
            </a:r>
            <a:r>
              <a:rPr lang="en-US" sz="2400" u="sng" dirty="0" smtClean="0"/>
              <a:t>recommended</a:t>
            </a:r>
            <a:endParaRPr lang="en-US" sz="2400" u="sng" dirty="0"/>
          </a:p>
        </p:txBody>
      </p:sp>
      <p:graphicFrame>
        <p:nvGraphicFramePr>
          <p:cNvPr id="7" name="Table 6"/>
          <p:cNvGraphicFramePr>
            <a:graphicFrameLocks noGrp="1"/>
          </p:cNvGraphicFramePr>
          <p:nvPr>
            <p:extLst>
              <p:ext uri="{D42A27DB-BD31-4B8C-83A1-F6EECF244321}">
                <p14:modId xmlns:p14="http://schemas.microsoft.com/office/powerpoint/2010/main" val="3300111675"/>
              </p:ext>
            </p:extLst>
          </p:nvPr>
        </p:nvGraphicFramePr>
        <p:xfrm>
          <a:off x="457200" y="2433320"/>
          <a:ext cx="7738765" cy="2225040"/>
        </p:xfrm>
        <a:graphic>
          <a:graphicData uri="http://schemas.openxmlformats.org/drawingml/2006/table">
            <a:tbl>
              <a:tblPr firstRow="1" bandRow="1">
                <a:tableStyleId>{5C22544A-7EE6-4342-B048-85BDC9FD1C3A}</a:tableStyleId>
              </a:tblPr>
              <a:tblGrid>
                <a:gridCol w="619145"/>
                <a:gridCol w="6064788"/>
                <a:gridCol w="1054832"/>
              </a:tblGrid>
              <a:tr h="370840">
                <a:tc>
                  <a:txBody>
                    <a:bodyPr/>
                    <a:lstStyle/>
                    <a:p>
                      <a:r>
                        <a:rPr lang="en-US" sz="1600" dirty="0" smtClean="0"/>
                        <a:t>Rank</a:t>
                      </a:r>
                      <a:endParaRPr lang="en-US" sz="1600" dirty="0"/>
                    </a:p>
                  </a:txBody>
                  <a:tcPr/>
                </a:tc>
                <a:tc>
                  <a:txBody>
                    <a:bodyPr/>
                    <a:lstStyle/>
                    <a:p>
                      <a:r>
                        <a:rPr lang="en-US" sz="1600" dirty="0" smtClean="0"/>
                        <a:t>Treatment Combination</a:t>
                      </a:r>
                      <a:endParaRPr lang="en-US" sz="1600" dirty="0"/>
                    </a:p>
                  </a:txBody>
                  <a:tcPr/>
                </a:tc>
                <a:tc>
                  <a:txBody>
                    <a:bodyPr/>
                    <a:lstStyle/>
                    <a:p>
                      <a:r>
                        <a:rPr lang="en-US" sz="1600" dirty="0" smtClean="0"/>
                        <a:t>Score</a:t>
                      </a:r>
                      <a:endParaRPr lang="en-US" sz="1600" dirty="0"/>
                    </a:p>
                  </a:txBody>
                  <a:tcPr/>
                </a:tc>
              </a:tr>
              <a:tr h="370840">
                <a:tc>
                  <a:txBody>
                    <a:bodyPr/>
                    <a:lstStyle/>
                    <a:p>
                      <a:r>
                        <a:rPr lang="en-US" sz="1600" b="1" dirty="0" smtClean="0">
                          <a:solidFill>
                            <a:srgbClr val="008000"/>
                          </a:solidFill>
                        </a:rPr>
                        <a:t>1</a:t>
                      </a:r>
                      <a:endParaRPr lang="en-US" sz="1600" b="1" dirty="0">
                        <a:solidFill>
                          <a:srgbClr val="008000"/>
                        </a:solidFill>
                      </a:endParaRPr>
                    </a:p>
                  </a:txBody>
                  <a:tcPr/>
                </a:tc>
                <a:tc>
                  <a:txBody>
                    <a:bodyPr/>
                    <a:lstStyle/>
                    <a:p>
                      <a:r>
                        <a:rPr lang="en-US" sz="1600" b="1" dirty="0" smtClean="0">
                          <a:solidFill>
                            <a:srgbClr val="008000"/>
                          </a:solidFill>
                        </a:rPr>
                        <a:t>Coagulation</a:t>
                      </a:r>
                      <a:r>
                        <a:rPr lang="en-US" sz="1600" b="1" baseline="0" dirty="0" smtClean="0">
                          <a:solidFill>
                            <a:srgbClr val="008000"/>
                          </a:solidFill>
                        </a:rPr>
                        <a:t> &amp; Flocculation – Sedimentation - Chlorination</a:t>
                      </a:r>
                      <a:endParaRPr lang="en-US" sz="1600" b="1" dirty="0">
                        <a:solidFill>
                          <a:srgbClr val="008000"/>
                        </a:solidFill>
                      </a:endParaRPr>
                    </a:p>
                  </a:txBody>
                  <a:tcPr/>
                </a:tc>
                <a:tc>
                  <a:txBody>
                    <a:bodyPr/>
                    <a:lstStyle/>
                    <a:p>
                      <a:r>
                        <a:rPr lang="en-US" sz="1600" b="1" dirty="0" smtClean="0">
                          <a:solidFill>
                            <a:srgbClr val="008000"/>
                          </a:solidFill>
                        </a:rPr>
                        <a:t>67.35%</a:t>
                      </a:r>
                      <a:endParaRPr lang="en-US" sz="1600" b="1" dirty="0">
                        <a:solidFill>
                          <a:srgbClr val="008000"/>
                        </a:solidFill>
                      </a:endParaRPr>
                    </a:p>
                  </a:txBody>
                  <a:tcPr/>
                </a:tc>
              </a:tr>
              <a:tr h="370840">
                <a:tc>
                  <a:txBody>
                    <a:bodyPr/>
                    <a:lstStyle/>
                    <a:p>
                      <a:r>
                        <a:rPr lang="en-US" sz="1400" b="0" dirty="0" smtClean="0">
                          <a:solidFill>
                            <a:schemeClr val="tx1"/>
                          </a:solidFill>
                        </a:rPr>
                        <a:t>2</a:t>
                      </a:r>
                      <a:endParaRPr lang="en-US" sz="1400" b="0" dirty="0">
                        <a:solidFill>
                          <a:schemeClr val="tx1"/>
                        </a:solidFill>
                      </a:endParaRPr>
                    </a:p>
                  </a:txBody>
                  <a:tcPr/>
                </a:tc>
                <a:tc>
                  <a:txBody>
                    <a:bodyPr/>
                    <a:lstStyle/>
                    <a:p>
                      <a:r>
                        <a:rPr lang="en-US" sz="1400" b="0" dirty="0" smtClean="0">
                          <a:solidFill>
                            <a:schemeClr val="tx1"/>
                          </a:solidFill>
                        </a:rPr>
                        <a:t>Coagulation</a:t>
                      </a:r>
                      <a:r>
                        <a:rPr lang="en-US" sz="1400" b="0" baseline="0" dirty="0" smtClean="0">
                          <a:solidFill>
                            <a:schemeClr val="tx1"/>
                          </a:solidFill>
                        </a:rPr>
                        <a:t> &amp; Flocculation – Sedimentation </a:t>
                      </a:r>
                      <a:endParaRPr lang="en-US" sz="1400" b="0" dirty="0">
                        <a:solidFill>
                          <a:schemeClr val="tx1"/>
                        </a:solidFill>
                      </a:endParaRPr>
                    </a:p>
                  </a:txBody>
                  <a:tcPr/>
                </a:tc>
                <a:tc>
                  <a:txBody>
                    <a:bodyPr/>
                    <a:lstStyle/>
                    <a:p>
                      <a:r>
                        <a:rPr lang="en-US" sz="1400" b="0" dirty="0" smtClean="0">
                          <a:solidFill>
                            <a:schemeClr val="tx1"/>
                          </a:solidFill>
                        </a:rPr>
                        <a:t>63.76%</a:t>
                      </a:r>
                      <a:endParaRPr lang="en-US" sz="1400" b="0" dirty="0">
                        <a:solidFill>
                          <a:schemeClr val="tx1"/>
                        </a:solidFill>
                      </a:endParaRPr>
                    </a:p>
                  </a:txBody>
                  <a:tcPr/>
                </a:tc>
              </a:tr>
              <a:tr h="370840">
                <a:tc>
                  <a:txBody>
                    <a:bodyPr/>
                    <a:lstStyle/>
                    <a:p>
                      <a:r>
                        <a:rPr lang="en-US" sz="1400" b="0" dirty="0" smtClean="0">
                          <a:solidFill>
                            <a:schemeClr val="tx1"/>
                          </a:solidFill>
                        </a:rPr>
                        <a:t>3</a:t>
                      </a:r>
                      <a:endParaRPr lang="en-US" sz="1400" b="0" dirty="0">
                        <a:solidFill>
                          <a:schemeClr val="tx1"/>
                        </a:solidFill>
                      </a:endParaRPr>
                    </a:p>
                  </a:txBody>
                  <a:tcPr/>
                </a:tc>
                <a:tc>
                  <a:txBody>
                    <a:bodyPr/>
                    <a:lstStyle/>
                    <a:p>
                      <a:r>
                        <a:rPr lang="en-US" sz="1400" b="0" dirty="0" smtClean="0">
                          <a:solidFill>
                            <a:schemeClr val="tx1"/>
                          </a:solidFill>
                        </a:rPr>
                        <a:t>Coagulation</a:t>
                      </a:r>
                      <a:r>
                        <a:rPr lang="en-US" sz="1400" b="0" baseline="0" dirty="0" smtClean="0">
                          <a:solidFill>
                            <a:schemeClr val="tx1"/>
                          </a:solidFill>
                        </a:rPr>
                        <a:t> &amp; Flocculation – Sedimentation - SRSF</a:t>
                      </a:r>
                      <a:endParaRPr lang="en-US" sz="1400" b="0" dirty="0">
                        <a:solidFill>
                          <a:schemeClr val="tx1"/>
                        </a:solidFill>
                      </a:endParaRPr>
                    </a:p>
                  </a:txBody>
                  <a:tcPr/>
                </a:tc>
                <a:tc>
                  <a:txBody>
                    <a:bodyPr/>
                    <a:lstStyle/>
                    <a:p>
                      <a:r>
                        <a:rPr lang="en-US" sz="1400" b="0" dirty="0" smtClean="0">
                          <a:solidFill>
                            <a:schemeClr val="tx1"/>
                          </a:solidFill>
                        </a:rPr>
                        <a:t>62.32%</a:t>
                      </a:r>
                      <a:endParaRPr lang="en-US" sz="1400" b="0" dirty="0">
                        <a:solidFill>
                          <a:schemeClr val="tx1"/>
                        </a:solidFill>
                      </a:endParaRPr>
                    </a:p>
                  </a:txBody>
                  <a:tcPr/>
                </a:tc>
              </a:tr>
              <a:tr h="370840">
                <a:tc>
                  <a:txBody>
                    <a:bodyPr/>
                    <a:lstStyle/>
                    <a:p>
                      <a:r>
                        <a:rPr lang="en-US" sz="1400" b="0" dirty="0" smtClean="0">
                          <a:solidFill>
                            <a:schemeClr val="tx1"/>
                          </a:solidFill>
                        </a:rPr>
                        <a:t>4</a:t>
                      </a:r>
                      <a:endParaRPr lang="en-US" sz="1400" b="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rPr>
                        <a:t>Coagulation</a:t>
                      </a:r>
                      <a:r>
                        <a:rPr lang="en-US" sz="1400" b="0" baseline="0" dirty="0" smtClean="0">
                          <a:solidFill>
                            <a:schemeClr val="tx1"/>
                          </a:solidFill>
                        </a:rPr>
                        <a:t> &amp; Flocculation – Sedimentation – SRSF</a:t>
                      </a:r>
                      <a:r>
                        <a:rPr lang="en-US" sz="1400" b="0" baseline="0" dirty="0">
                          <a:solidFill>
                            <a:schemeClr val="tx1"/>
                          </a:solidFill>
                        </a:rPr>
                        <a:t> </a:t>
                      </a:r>
                      <a:r>
                        <a:rPr lang="en-US" sz="1400" b="0" baseline="0" dirty="0" smtClean="0">
                          <a:solidFill>
                            <a:schemeClr val="tx1"/>
                          </a:solidFill>
                        </a:rPr>
                        <a:t>- Chlorination</a:t>
                      </a:r>
                      <a:endParaRPr lang="en-US" sz="1400" b="0" dirty="0" smtClean="0">
                        <a:solidFill>
                          <a:schemeClr val="tx1"/>
                        </a:solidFill>
                      </a:endParaRPr>
                    </a:p>
                  </a:txBody>
                  <a:tcPr/>
                </a:tc>
                <a:tc>
                  <a:txBody>
                    <a:bodyPr/>
                    <a:lstStyle/>
                    <a:p>
                      <a:r>
                        <a:rPr lang="en-US" sz="1400" b="0" dirty="0" smtClean="0">
                          <a:solidFill>
                            <a:schemeClr val="tx1"/>
                          </a:solidFill>
                        </a:rPr>
                        <a:t>61.91%</a:t>
                      </a:r>
                      <a:endParaRPr lang="en-US" sz="1400" b="0" dirty="0">
                        <a:solidFill>
                          <a:schemeClr val="tx1"/>
                        </a:solidFill>
                      </a:endParaRPr>
                    </a:p>
                  </a:txBody>
                  <a:tcPr/>
                </a:tc>
              </a:tr>
              <a:tr h="370840">
                <a:tc>
                  <a:txBody>
                    <a:bodyPr/>
                    <a:lstStyle/>
                    <a:p>
                      <a:r>
                        <a:rPr lang="en-US" sz="1400" b="0" dirty="0" smtClean="0">
                          <a:solidFill>
                            <a:schemeClr val="tx1"/>
                          </a:solidFill>
                        </a:rPr>
                        <a:t>5</a:t>
                      </a:r>
                      <a:endParaRPr lang="en-US" sz="1400" b="0" dirty="0">
                        <a:solidFill>
                          <a:schemeClr val="tx1"/>
                        </a:solidFill>
                      </a:endParaRPr>
                    </a:p>
                  </a:txBody>
                  <a:tcPr/>
                </a:tc>
                <a:tc>
                  <a:txBody>
                    <a:bodyPr/>
                    <a:lstStyle/>
                    <a:p>
                      <a:r>
                        <a:rPr lang="en-US" sz="1400" b="0" dirty="0" smtClean="0">
                          <a:solidFill>
                            <a:schemeClr val="tx1"/>
                          </a:solidFill>
                        </a:rPr>
                        <a:t>…</a:t>
                      </a:r>
                      <a:endParaRPr lang="en-US" sz="1400" b="0" dirty="0">
                        <a:solidFill>
                          <a:schemeClr val="tx1"/>
                        </a:solidFill>
                      </a:endParaRPr>
                    </a:p>
                  </a:txBody>
                  <a:tcPr/>
                </a:tc>
                <a:tc>
                  <a:txBody>
                    <a:bodyPr/>
                    <a:lstStyle/>
                    <a:p>
                      <a:r>
                        <a:rPr lang="en-US" sz="1400" b="0" dirty="0" smtClean="0">
                          <a:solidFill>
                            <a:schemeClr val="tx1"/>
                          </a:solidFill>
                        </a:rPr>
                        <a:t>…</a:t>
                      </a:r>
                      <a:endParaRPr lang="en-US" sz="1400" b="0" dirty="0">
                        <a:solidFill>
                          <a:schemeClr val="tx1"/>
                        </a:solidFill>
                      </a:endParaRPr>
                    </a:p>
                  </a:txBody>
                  <a:tcPr/>
                </a:tc>
              </a:tr>
            </a:tbl>
          </a:graphicData>
        </a:graphic>
      </p:graphicFrame>
    </p:spTree>
    <p:extLst>
      <p:ext uri="{BB962C8B-B14F-4D97-AF65-F5344CB8AC3E}">
        <p14:creationId xmlns:p14="http://schemas.microsoft.com/office/powerpoint/2010/main" val="360072531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Case 1: Stream Water</a:t>
            </a:r>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
        <p:nvSpPr>
          <p:cNvPr id="2" name="Content Placeholder 1"/>
          <p:cNvSpPr>
            <a:spLocks noGrp="1"/>
          </p:cNvSpPr>
          <p:nvPr>
            <p:ph idx="1"/>
          </p:nvPr>
        </p:nvSpPr>
        <p:spPr>
          <a:xfrm>
            <a:off x="457200" y="1600200"/>
            <a:ext cx="8686800" cy="4525963"/>
          </a:xfrm>
        </p:spPr>
        <p:txBody>
          <a:bodyPr/>
          <a:lstStyle/>
          <a:p>
            <a:r>
              <a:rPr lang="en-US" sz="2500" dirty="0" smtClean="0"/>
              <a:t>Recommended: </a:t>
            </a:r>
          </a:p>
          <a:p>
            <a:pPr marL="0" indent="0">
              <a:buNone/>
            </a:pPr>
            <a:r>
              <a:rPr lang="en-US" sz="2500" b="1" dirty="0" smtClean="0">
                <a:solidFill>
                  <a:srgbClr val="008000"/>
                </a:solidFill>
              </a:rPr>
              <a:t>Coagulation </a:t>
            </a:r>
            <a:r>
              <a:rPr lang="en-US" sz="2500" b="1" dirty="0">
                <a:solidFill>
                  <a:srgbClr val="008000"/>
                </a:solidFill>
              </a:rPr>
              <a:t>&amp; Flocculation </a:t>
            </a:r>
            <a:r>
              <a:rPr lang="en-US" sz="2500" b="1" dirty="0" smtClean="0">
                <a:solidFill>
                  <a:srgbClr val="008000"/>
                </a:solidFill>
              </a:rPr>
              <a:t>– Sedimentation – Chlorination</a:t>
            </a:r>
          </a:p>
        </p:txBody>
      </p:sp>
      <p:graphicFrame>
        <p:nvGraphicFramePr>
          <p:cNvPr id="10" name="Table 9"/>
          <p:cNvGraphicFramePr>
            <a:graphicFrameLocks noGrp="1"/>
          </p:cNvGraphicFramePr>
          <p:nvPr>
            <p:extLst>
              <p:ext uri="{D42A27DB-BD31-4B8C-83A1-F6EECF244321}">
                <p14:modId xmlns:p14="http://schemas.microsoft.com/office/powerpoint/2010/main" val="952753099"/>
              </p:ext>
            </p:extLst>
          </p:nvPr>
        </p:nvGraphicFramePr>
        <p:xfrm>
          <a:off x="526931" y="2626361"/>
          <a:ext cx="8182519" cy="3185159"/>
        </p:xfrm>
        <a:graphic>
          <a:graphicData uri="http://schemas.openxmlformats.org/drawingml/2006/table">
            <a:tbl>
              <a:tblPr firstRow="1" bandRow="1">
                <a:tableStyleId>{5C22544A-7EE6-4342-B048-85BDC9FD1C3A}</a:tableStyleId>
              </a:tblPr>
              <a:tblGrid>
                <a:gridCol w="1538061"/>
                <a:gridCol w="1338308"/>
                <a:gridCol w="2354580"/>
                <a:gridCol w="1838415"/>
                <a:gridCol w="1113155"/>
              </a:tblGrid>
              <a:tr h="370840">
                <a:tc>
                  <a:txBody>
                    <a:bodyPr/>
                    <a:lstStyle/>
                    <a:p>
                      <a:r>
                        <a:rPr lang="en-US" sz="1400" dirty="0" smtClean="0"/>
                        <a:t>Parameter</a:t>
                      </a:r>
                      <a:endParaRPr lang="en-US" sz="1400" dirty="0"/>
                    </a:p>
                  </a:txBody>
                  <a:tcPr/>
                </a:tc>
                <a:tc>
                  <a:txBody>
                    <a:bodyPr/>
                    <a:lstStyle/>
                    <a:p>
                      <a:r>
                        <a:rPr lang="en-US" sz="1400" dirty="0" smtClean="0"/>
                        <a:t>Source Concentration</a:t>
                      </a:r>
                      <a:endParaRPr lang="en-US" sz="1400" dirty="0"/>
                    </a:p>
                  </a:txBody>
                  <a:tcPr/>
                </a:tc>
                <a:tc>
                  <a:txBody>
                    <a:bodyPr/>
                    <a:lstStyle/>
                    <a:p>
                      <a:r>
                        <a:rPr lang="en-US" sz="1400" dirty="0" smtClean="0"/>
                        <a:t>Final Water Quality</a:t>
                      </a:r>
                      <a:endParaRPr lang="en-US" sz="1400" dirty="0"/>
                    </a:p>
                  </a:txBody>
                  <a:tcPr/>
                </a:tc>
                <a:tc>
                  <a:txBody>
                    <a:bodyPr/>
                    <a:lstStyle/>
                    <a:p>
                      <a:r>
                        <a:rPr lang="en-US" sz="1400" dirty="0" smtClean="0"/>
                        <a:t>WHO Drinking Water Guidelines</a:t>
                      </a:r>
                      <a:endParaRPr lang="en-US" sz="1400" dirty="0"/>
                    </a:p>
                  </a:txBody>
                  <a:tcPr/>
                </a:tc>
                <a:tc>
                  <a:txBody>
                    <a:bodyPr/>
                    <a:lstStyle/>
                    <a:p>
                      <a:r>
                        <a:rPr lang="en-US" sz="1400" dirty="0" smtClean="0"/>
                        <a:t>Compliance</a:t>
                      </a:r>
                      <a:endParaRPr lang="en-US" sz="1400" dirty="0"/>
                    </a:p>
                  </a:txBody>
                  <a:tcPr/>
                </a:tc>
              </a:tr>
              <a:tr h="370840">
                <a:tc>
                  <a:txBody>
                    <a:bodyPr/>
                    <a:lstStyle/>
                    <a:p>
                      <a:r>
                        <a:rPr lang="en-US" sz="1400" dirty="0" smtClean="0"/>
                        <a:t>Turbidity</a:t>
                      </a:r>
                      <a:endParaRPr lang="en-US" sz="1400" dirty="0"/>
                    </a:p>
                  </a:txBody>
                  <a:tcPr/>
                </a:tc>
                <a:tc>
                  <a:txBody>
                    <a:bodyPr/>
                    <a:lstStyle/>
                    <a:p>
                      <a:r>
                        <a:rPr lang="en-US" sz="1400" dirty="0" smtClean="0"/>
                        <a:t>10 NTU</a:t>
                      </a:r>
                      <a:endParaRPr lang="en-US" sz="1400" dirty="0"/>
                    </a:p>
                  </a:txBody>
                  <a:tcPr/>
                </a:tc>
                <a:tc>
                  <a:txBody>
                    <a:bodyPr/>
                    <a:lstStyle/>
                    <a:p>
                      <a:r>
                        <a:rPr lang="en-US" sz="1400" dirty="0" smtClean="0"/>
                        <a:t>1.55 NTU</a:t>
                      </a:r>
                      <a:endParaRPr lang="en-US" sz="1400" dirty="0"/>
                    </a:p>
                  </a:txBody>
                  <a:tcPr/>
                </a:tc>
                <a:tc>
                  <a:txBody>
                    <a:bodyPr/>
                    <a:lstStyle/>
                    <a:p>
                      <a:r>
                        <a:rPr lang="en-US" sz="1400" dirty="0" smtClean="0"/>
                        <a:t>&lt; 5 NTU</a:t>
                      </a:r>
                      <a:endParaRPr lang="en-US" sz="1400" dirty="0"/>
                    </a:p>
                  </a:txBody>
                  <a:tcPr/>
                </a:tc>
                <a:tc>
                  <a:txBody>
                    <a:bodyPr/>
                    <a:lstStyle/>
                    <a:p>
                      <a:r>
                        <a:rPr lang="en-US" sz="1400" dirty="0" smtClean="0">
                          <a:latin typeface="Zapf Dingbats"/>
                          <a:ea typeface="Zapf Dingbats"/>
                          <a:cs typeface="Zapf Dingbats"/>
                          <a:sym typeface="Zapf Dingbats"/>
                        </a:rPr>
                        <a:t>✓</a:t>
                      </a:r>
                      <a:endParaRPr lang="en-US" sz="1400" dirty="0"/>
                    </a:p>
                  </a:txBody>
                  <a:tcPr/>
                </a:tc>
              </a:tr>
              <a:tr h="370840">
                <a:tc>
                  <a:txBody>
                    <a:bodyPr/>
                    <a:lstStyle/>
                    <a:p>
                      <a:r>
                        <a:rPr lang="en-US" sz="1400" dirty="0" smtClean="0"/>
                        <a:t>Cryptosporidium</a:t>
                      </a:r>
                      <a:endParaRPr lang="en-US" sz="1400" dirty="0"/>
                    </a:p>
                  </a:txBody>
                  <a:tcPr/>
                </a:tc>
                <a:tc>
                  <a:txBody>
                    <a:bodyPr/>
                    <a:lstStyle/>
                    <a:p>
                      <a:r>
                        <a:rPr lang="en-US" sz="1400" dirty="0" smtClean="0"/>
                        <a:t>0.00001 Organisms/L</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0.00000075 Organisms/L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0.000013 Organisms/L</a:t>
                      </a:r>
                    </a:p>
                  </a:txBody>
                  <a:tcPr/>
                </a:tc>
                <a:tc>
                  <a:txBody>
                    <a:bodyPr/>
                    <a:lstStyle/>
                    <a:p>
                      <a:r>
                        <a:rPr lang="en-US" sz="1400" dirty="0" smtClean="0">
                          <a:latin typeface="Zapf Dingbats"/>
                          <a:ea typeface="Zapf Dingbats"/>
                          <a:cs typeface="Zapf Dingbats"/>
                          <a:sym typeface="Zapf Dingbats"/>
                        </a:rPr>
                        <a:t>✓</a:t>
                      </a:r>
                      <a:endParaRPr lang="en-US" sz="1400" dirty="0"/>
                    </a:p>
                  </a:txBody>
                  <a:tcPr/>
                </a:tc>
              </a:tr>
              <a:tr h="370840">
                <a:tc>
                  <a:txBody>
                    <a:bodyPr/>
                    <a:lstStyle/>
                    <a:p>
                      <a:r>
                        <a:rPr lang="en-US" sz="1400" dirty="0" smtClean="0"/>
                        <a:t>Total Coliform</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0.0001 Organisms/L</a:t>
                      </a:r>
                    </a:p>
                  </a:txBody>
                  <a:tcPr/>
                </a:tc>
                <a:tc>
                  <a:txBody>
                    <a:bodyPr/>
                    <a:lstStyle/>
                    <a:p>
                      <a:r>
                        <a:rPr lang="en-US" sz="1400" dirty="0" smtClean="0"/>
                        <a:t>0.00000000075 Organisms/L</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 Organisms/L</a:t>
                      </a:r>
                    </a:p>
                  </a:txBody>
                  <a:tcPr/>
                </a:tc>
                <a:tc>
                  <a:txBody>
                    <a:bodyPr/>
                    <a:lstStyle/>
                    <a:p>
                      <a:r>
                        <a:rPr lang="en-US" sz="1400" dirty="0" smtClean="0"/>
                        <a:t>x</a:t>
                      </a:r>
                      <a:endParaRPr lang="en-US" sz="14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Rotavirus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0.00013 Organisms/L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0.00000000975 Organisms/L</a:t>
                      </a:r>
                    </a:p>
                  </a:txBody>
                  <a:tcPr/>
                </a:tc>
                <a:tc>
                  <a:txBody>
                    <a:bodyPr/>
                    <a:lstStyle/>
                    <a:p>
                      <a:r>
                        <a:rPr lang="en-US" sz="1400" dirty="0" smtClean="0"/>
                        <a:t>0.000011 Organisms/L</a:t>
                      </a:r>
                      <a:endParaRPr lang="en-US" sz="1400" dirty="0"/>
                    </a:p>
                  </a:txBody>
                  <a:tcPr/>
                </a:tc>
                <a:tc>
                  <a:txBody>
                    <a:bodyPr/>
                    <a:lstStyle/>
                    <a:p>
                      <a:r>
                        <a:rPr lang="en-US" sz="1400" smtClean="0">
                          <a:latin typeface="Zapf Dingbats"/>
                          <a:ea typeface="Zapf Dingbats"/>
                          <a:cs typeface="Zapf Dingbats"/>
                          <a:sym typeface="Zapf Dingbats"/>
                        </a:rPr>
                        <a:t>✓</a:t>
                      </a:r>
                      <a:endParaRPr lang="en-US" sz="14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Cadmium</a:t>
                      </a:r>
                    </a:p>
                  </a:txBody>
                  <a:tcPr/>
                </a:tc>
                <a:tc>
                  <a:txBody>
                    <a:bodyPr/>
                    <a:lstStyle/>
                    <a:p>
                      <a:r>
                        <a:rPr lang="en-US" sz="1400" dirty="0" smtClean="0"/>
                        <a:t>0.0001 mg/L</a:t>
                      </a:r>
                      <a:endParaRPr lang="en-US" sz="1400" dirty="0"/>
                    </a:p>
                  </a:txBody>
                  <a:tcPr/>
                </a:tc>
                <a:tc>
                  <a:txBody>
                    <a:bodyPr/>
                    <a:lstStyle/>
                    <a:p>
                      <a:r>
                        <a:rPr lang="en-US" sz="1400" dirty="0" smtClean="0"/>
                        <a:t>0.00003 mg/L</a:t>
                      </a:r>
                      <a:endParaRPr lang="en-US" sz="1400" dirty="0"/>
                    </a:p>
                  </a:txBody>
                  <a:tcPr/>
                </a:tc>
                <a:tc>
                  <a:txBody>
                    <a:bodyPr/>
                    <a:lstStyle/>
                    <a:p>
                      <a:r>
                        <a:rPr lang="en-US" sz="1400" dirty="0" smtClean="0"/>
                        <a:t>0.003 mg/L</a:t>
                      </a:r>
                      <a:endParaRPr lang="en-US" sz="1400" dirty="0"/>
                    </a:p>
                  </a:txBody>
                  <a:tcPr/>
                </a:tc>
                <a:tc>
                  <a:txBody>
                    <a:bodyPr/>
                    <a:lstStyle/>
                    <a:p>
                      <a:r>
                        <a:rPr lang="en-US" sz="1400" dirty="0" smtClean="0">
                          <a:latin typeface="Zapf Dingbats"/>
                          <a:ea typeface="Zapf Dingbats"/>
                          <a:cs typeface="Zapf Dingbats"/>
                          <a:sym typeface="Zapf Dingbats"/>
                        </a:rPr>
                        <a:t>✓</a:t>
                      </a:r>
                      <a:endParaRPr lang="en-US" sz="1400" dirty="0"/>
                    </a:p>
                  </a:txBody>
                  <a:tcPr/>
                </a:tc>
              </a:tr>
              <a:tr h="370840">
                <a:tc>
                  <a:txBody>
                    <a:bodyPr/>
                    <a:lstStyle/>
                    <a:p>
                      <a:r>
                        <a:rPr lang="en-US" sz="1400" dirty="0" smtClean="0"/>
                        <a:t>Mercury</a:t>
                      </a:r>
                      <a:endParaRPr lang="en-US" sz="1400" dirty="0"/>
                    </a:p>
                  </a:txBody>
                  <a:tcPr/>
                </a:tc>
                <a:tc>
                  <a:txBody>
                    <a:bodyPr/>
                    <a:lstStyle/>
                    <a:p>
                      <a:r>
                        <a:rPr lang="en-US" sz="1400" dirty="0" smtClean="0"/>
                        <a:t>0.009 mg/L</a:t>
                      </a:r>
                      <a:endParaRPr lang="en-US" sz="1400" dirty="0"/>
                    </a:p>
                  </a:txBody>
                  <a:tcPr/>
                </a:tc>
                <a:tc>
                  <a:txBody>
                    <a:bodyPr/>
                    <a:lstStyle/>
                    <a:p>
                      <a:r>
                        <a:rPr lang="en-US" sz="1400" dirty="0" smtClean="0"/>
                        <a:t>0.0027 mg/L</a:t>
                      </a:r>
                      <a:endParaRPr lang="en-US" sz="1400" dirty="0"/>
                    </a:p>
                  </a:txBody>
                  <a:tcPr/>
                </a:tc>
                <a:tc>
                  <a:txBody>
                    <a:bodyPr/>
                    <a:lstStyle/>
                    <a:p>
                      <a:r>
                        <a:rPr lang="en-US" sz="1400" dirty="0" smtClean="0"/>
                        <a:t>0.006</a:t>
                      </a:r>
                      <a:r>
                        <a:rPr lang="en-US" sz="1400" baseline="0" dirty="0" smtClean="0"/>
                        <a:t> </a:t>
                      </a:r>
                      <a:r>
                        <a:rPr lang="en-US" sz="1400" dirty="0" smtClean="0"/>
                        <a:t>mg/L</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Zapf Dingbats"/>
                          <a:ea typeface="Zapf Dingbats"/>
                          <a:cs typeface="Zapf Dingbats"/>
                          <a:sym typeface="Zapf Dingbats"/>
                        </a:rPr>
                        <a:t>✓</a:t>
                      </a:r>
                      <a:endParaRPr lang="en-US" sz="1400" dirty="0" smtClean="0"/>
                    </a:p>
                  </a:txBody>
                  <a:tcPr/>
                </a:tc>
              </a:tr>
            </a:tbl>
          </a:graphicData>
        </a:graphic>
      </p:graphicFrame>
      <p:sp>
        <p:nvSpPr>
          <p:cNvPr id="3" name="TextBox 2"/>
          <p:cNvSpPr txBox="1"/>
          <p:nvPr/>
        </p:nvSpPr>
        <p:spPr>
          <a:xfrm>
            <a:off x="9330267" y="2455333"/>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08147384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3439</TotalTime>
  <Words>673</Words>
  <Application>Microsoft Macintosh PowerPoint</Application>
  <PresentationFormat>On-screen Show (4:3)</PresentationFormat>
  <Paragraphs>222</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1_AguaClara the road</vt:lpstr>
      <vt:lpstr>PowerPoint Presentation</vt:lpstr>
      <vt:lpstr>Outline</vt:lpstr>
      <vt:lpstr>Background</vt:lpstr>
      <vt:lpstr>Background (contd.)</vt:lpstr>
      <vt:lpstr>Case Studies</vt:lpstr>
      <vt:lpstr>Case 1: Stream Water</vt:lpstr>
      <vt:lpstr>Screenshot of User Interface</vt:lpstr>
      <vt:lpstr>Case 1: Stream Water</vt:lpstr>
      <vt:lpstr>Case 1: Stream Water</vt:lpstr>
      <vt:lpstr>Case 2: No Access to Chlorine</vt:lpstr>
      <vt:lpstr>Screenshot of User Interface</vt:lpstr>
      <vt:lpstr>Case 2: No Access to Chlorine</vt:lpstr>
      <vt:lpstr>Case 3: Lack of Coagulants</vt:lpstr>
      <vt:lpstr>Conclusion</vt:lpstr>
      <vt:lpstr>PowerPoint Presentation</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Goh Li Hui</cp:lastModifiedBy>
  <cp:revision>348</cp:revision>
  <dcterms:created xsi:type="dcterms:W3CDTF">2008-08-26T14:48:34Z</dcterms:created>
  <dcterms:modified xsi:type="dcterms:W3CDTF">2011-12-13T22:05:10Z</dcterms:modified>
</cp:coreProperties>
</file>