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14"/>
  </p:notesMasterIdLst>
  <p:sldIdLst>
    <p:sldId id="256" r:id="rId2"/>
    <p:sldId id="353" r:id="rId3"/>
    <p:sldId id="354" r:id="rId4"/>
    <p:sldId id="356" r:id="rId5"/>
    <p:sldId id="357" r:id="rId6"/>
    <p:sldId id="366" r:id="rId7"/>
    <p:sldId id="365" r:id="rId8"/>
    <p:sldId id="355" r:id="rId9"/>
    <p:sldId id="363" r:id="rId10"/>
    <p:sldId id="358" r:id="rId11"/>
    <p:sldId id="359" r:id="rId12"/>
    <p:sldId id="364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7646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82" autoAdjust="0"/>
    <p:restoredTop sz="71927" autoAdjust="0"/>
  </p:normalViewPr>
  <p:slideViewPr>
    <p:cSldViewPr>
      <p:cViewPr varScale="1">
        <p:scale>
          <a:sx n="63" d="100"/>
          <a:sy n="63" d="100"/>
        </p:scale>
        <p:origin x="-112" y="-1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8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2748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Andrew:Desktop:AGUAGRAPH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2400" dirty="0"/>
              <a:t>Cost/flow rate vs. Flow Rate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0964685421603853"/>
          <c:y val="0.11244454322242"/>
          <c:w val="0.72020021833554"/>
          <c:h val="0.780563254593176"/>
        </c:manualLayout>
      </c:layout>
      <c:scatterChart>
        <c:scatterStyle val="lineMarker"/>
        <c:varyColors val="0"/>
        <c:ser>
          <c:idx val="0"/>
          <c:order val="0"/>
          <c:spPr>
            <a:ln w="47625">
              <a:noFill/>
            </a:ln>
          </c:spPr>
          <c:trendline>
            <c:trendlineType val="linear"/>
            <c:dispRSqr val="1"/>
            <c:dispEq val="1"/>
            <c:trendlineLbl>
              <c:layout>
                <c:manualLayout>
                  <c:x val="0.277221542695513"/>
                  <c:y val="-0.481717466768267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 sz="2000" baseline="0" dirty="0"/>
                      <a:t>y = -95.892x + 10567
R² = 0.62386</a:t>
                    </a:r>
                    <a:endParaRPr lang="en-US" sz="2000" dirty="0"/>
                  </a:p>
                </c:rich>
              </c:tx>
              <c:numFmt formatCode="General" sourceLinked="0"/>
            </c:trendlineLbl>
          </c:trendline>
          <c:xVal>
            <c:numRef>
              <c:f>Sheet1!$B$2:$B$7</c:f>
              <c:numCache>
                <c:formatCode>General</c:formatCode>
                <c:ptCount val="6"/>
                <c:pt idx="0">
                  <c:v>16.0</c:v>
                </c:pt>
                <c:pt idx="1">
                  <c:v>32.0</c:v>
                </c:pt>
                <c:pt idx="2">
                  <c:v>12.0</c:v>
                </c:pt>
                <c:pt idx="3">
                  <c:v>35.0</c:v>
                </c:pt>
                <c:pt idx="4">
                  <c:v>32.0</c:v>
                </c:pt>
                <c:pt idx="5">
                  <c:v>44.0</c:v>
                </c:pt>
              </c:numCache>
            </c:numRef>
          </c:xVal>
          <c:yVal>
            <c:numRef>
              <c:f>Sheet1!$C$2:$C$7</c:f>
              <c:numCache>
                <c:formatCode>General</c:formatCode>
                <c:ptCount val="6"/>
                <c:pt idx="0">
                  <c:v>7570.0</c:v>
                </c:pt>
                <c:pt idx="1">
                  <c:v>7486.0</c:v>
                </c:pt>
                <c:pt idx="2">
                  <c:v>10713.0</c:v>
                </c:pt>
                <c:pt idx="3">
                  <c:v>6867.0</c:v>
                </c:pt>
                <c:pt idx="4">
                  <c:v>7722.0</c:v>
                </c:pt>
                <c:pt idx="5">
                  <c:v>6645.0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02679240"/>
        <c:axId val="-2125871320"/>
      </c:scatterChart>
      <c:valAx>
        <c:axId val="-2102679240"/>
        <c:scaling>
          <c:orientation val="minMax"/>
          <c:min val="10.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2000" dirty="0"/>
                  <a:t>Flow</a:t>
                </a:r>
                <a:r>
                  <a:rPr lang="en-US" sz="2000" baseline="0" dirty="0"/>
                  <a:t> Rate (L/s)</a:t>
                </a:r>
                <a:endParaRPr lang="en-US" sz="2000" dirty="0"/>
              </a:p>
            </c:rich>
          </c:tx>
          <c:layout>
            <c:manualLayout>
              <c:xMode val="edge"/>
              <c:yMode val="edge"/>
              <c:x val="0.350504803404429"/>
              <c:y val="0.936021717043434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-2125871320"/>
        <c:crosses val="autoZero"/>
        <c:crossBetween val="midCat"/>
      </c:valAx>
      <c:valAx>
        <c:axId val="-2125871320"/>
        <c:scaling>
          <c:orientation val="minMax"/>
          <c:min val="6000.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sz="2000" dirty="0"/>
                  <a:t>Cost USD/L/S</a:t>
                </a:r>
              </a:p>
            </c:rich>
          </c:tx>
          <c:layout>
            <c:manualLayout>
              <c:xMode val="edge"/>
              <c:yMode val="edge"/>
              <c:x val="0.0"/>
              <c:y val="0.38301858437050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-2102679240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1874BD-4050-4281-AA6A-23712049D449}" type="datetimeFigureOut">
              <a:rPr lang="en-US" smtClean="0"/>
              <a:pPr/>
              <a:t>5/16/14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46E1A4-200E-4ABD-9212-41EB0F3A93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2994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3267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6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78851" name="Picture 3" descr="IMG_0249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</p:spPr>
        </p:pic>
        <p:pic>
          <p:nvPicPr>
            <p:cNvPr id="78852" name="Picture 4" descr="IMG_0249"/>
            <p:cNvPicPr>
              <a:picLocks noChangeAspect="1" noChangeArrowheads="1"/>
            </p:cNvPicPr>
            <p:nvPr userDrawn="1"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4032" y="3216"/>
              <a:ext cx="192" cy="432"/>
            </a:xfrm>
            <a:prstGeom prst="rect">
              <a:avLst/>
            </a:prstGeom>
            <a:noFill/>
          </p:spPr>
        </p:pic>
        <p:pic>
          <p:nvPicPr>
            <p:cNvPr id="78853" name="Picture 5" descr="IMG_0249"/>
            <p:cNvPicPr>
              <a:picLocks noChangeAspect="1" noChangeArrowheads="1"/>
            </p:cNvPicPr>
            <p:nvPr userDrawn="1"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3792" y="3552"/>
              <a:ext cx="288" cy="96"/>
            </a:xfrm>
            <a:prstGeom prst="rect">
              <a:avLst/>
            </a:prstGeom>
            <a:noFill/>
          </p:spPr>
        </p:pic>
      </p:grpSp>
      <p:sp>
        <p:nvSpPr>
          <p:cNvPr id="7885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352800" y="5029200"/>
            <a:ext cx="3962400" cy="11430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r>
              <a:rPr lang="en-US" noProof="0" smtClean="0"/>
              <a:t>Click to edit Master subtitle style</a:t>
            </a:r>
            <a:endParaRPr lang="en-US" noProof="0" dirty="0"/>
          </a:p>
        </p:txBody>
      </p:sp>
      <p:sp>
        <p:nvSpPr>
          <p:cNvPr id="78855" name="Rectangle 7"/>
          <p:cNvSpPr>
            <a:spLocks noGrp="1" noChangeArrowheads="1"/>
          </p:cNvSpPr>
          <p:nvPr>
            <p:ph type="dt" sz="half" idx="2"/>
          </p:nvPr>
        </p:nvSpPr>
        <p:spPr>
          <a:xfrm>
            <a:off x="6781800" y="6248400"/>
            <a:ext cx="2133600" cy="476250"/>
          </a:xfr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216E0E02-55D8-4A62-964B-783B05293A72}" type="datetimeFigureOut">
              <a:rPr lang="es-HN" smtClean="0"/>
              <a:pPr/>
              <a:t>5/16/14</a:t>
            </a:fld>
            <a:endParaRPr lang="es-HN"/>
          </a:p>
        </p:txBody>
      </p:sp>
      <p:sp>
        <p:nvSpPr>
          <p:cNvPr id="78856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s-HN"/>
          </a:p>
        </p:txBody>
      </p:sp>
      <p:sp>
        <p:nvSpPr>
          <p:cNvPr id="7885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1371600" y="1120775"/>
            <a:ext cx="7772400" cy="1470025"/>
          </a:xfrm>
          <a:ln w="9525"/>
        </p:spPr>
        <p:txBody>
          <a:bodyPr/>
          <a:lstStyle>
            <a:lvl1pPr algn="r">
              <a:defRPr sz="5400"/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pic>
        <p:nvPicPr>
          <p:cNvPr id="12" name="Picture 6" descr="cu_logo_sml_150_ppt.jpg                                        000B7307&#10;MPF28 Panther                  BD8AC844: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-1588" y="5876925"/>
            <a:ext cx="9145588" cy="981075"/>
          </a:xfrm>
          <a:prstGeom prst="rect">
            <a:avLst/>
          </a:prstGeom>
          <a:noFill/>
        </p:spPr>
      </p:pic>
      <p:pic>
        <p:nvPicPr>
          <p:cNvPr id="1026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7488" y="0"/>
            <a:ext cx="3856512" cy="1147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HN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E0E02-55D8-4A62-964B-783B05293A72}" type="datetimeFigureOut">
              <a:rPr lang="es-HN" smtClean="0"/>
              <a:pPr/>
              <a:t>5/16/14</a:t>
            </a:fld>
            <a:endParaRPr lang="es-H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H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57200" y="1524000"/>
            <a:ext cx="81534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HN" dirty="0"/>
          </a:p>
        </p:txBody>
      </p:sp>
    </p:spTree>
    <p:extLst>
      <p:ext uri="{BB962C8B-B14F-4D97-AF65-F5344CB8AC3E}">
        <p14:creationId xmlns:p14="http://schemas.microsoft.com/office/powerpoint/2010/main" val="2708893373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228600"/>
            <a:ext cx="6248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6E0E02-55D8-4A62-964B-783B05293A72}" type="datetimeFigureOut">
              <a:rPr lang="es-HN" smtClean="0"/>
              <a:pPr/>
              <a:t>5/16/14</a:t>
            </a:fld>
            <a:endParaRPr lang="es-H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H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pic>
        <p:nvPicPr>
          <p:cNvPr id="8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HN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E0E02-55D8-4A62-964B-783B05293A72}" type="datetimeFigureOut">
              <a:rPr lang="es-HN" smtClean="0"/>
              <a:pPr/>
              <a:t>5/16/14</a:t>
            </a:fld>
            <a:endParaRPr lang="es-H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H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</p:spTree>
    <p:extLst>
      <p:ext uri="{BB962C8B-B14F-4D97-AF65-F5344CB8AC3E}">
        <p14:creationId xmlns:p14="http://schemas.microsoft.com/office/powerpoint/2010/main" val="3487038517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9400" y="274638"/>
            <a:ext cx="5867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6E0E02-55D8-4A62-964B-783B05293A72}" type="datetimeFigureOut">
              <a:rPr lang="es-HN" smtClean="0"/>
              <a:pPr/>
              <a:t>5/16/14</a:t>
            </a:fld>
            <a:endParaRPr lang="es-H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H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pic>
        <p:nvPicPr>
          <p:cNvPr id="11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9400" y="228600"/>
            <a:ext cx="6096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6E0E02-55D8-4A62-964B-783B05293A72}" type="datetimeFigureOut">
              <a:rPr lang="es-HN" smtClean="0"/>
              <a:pPr/>
              <a:t>5/16/14</a:t>
            </a:fld>
            <a:endParaRPr lang="es-H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H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pic>
        <p:nvPicPr>
          <p:cNvPr id="10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6E0E02-55D8-4A62-964B-783B05293A72}" type="datetimeFigureOut">
              <a:rPr lang="es-HN" smtClean="0"/>
              <a:pPr/>
              <a:t>5/16/14</a:t>
            </a:fld>
            <a:endParaRPr lang="es-H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H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pic>
        <p:nvPicPr>
          <p:cNvPr id="6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819400" y="228600"/>
            <a:ext cx="6096000" cy="1143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 smtClean="0"/>
          </a:p>
        </p:txBody>
      </p:sp>
      <p:sp>
        <p:nvSpPr>
          <p:cNvPr id="778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fld id="{216E0E02-55D8-4A62-964B-783B05293A72}" type="datetimeFigureOut">
              <a:rPr lang="es-HN" smtClean="0"/>
              <a:pPr/>
              <a:t>5/16/14</a:t>
            </a:fld>
            <a:endParaRPr lang="es-HN"/>
          </a:p>
        </p:txBody>
      </p:sp>
      <p:sp>
        <p:nvSpPr>
          <p:cNvPr id="778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s-HN"/>
          </a:p>
        </p:txBody>
      </p:sp>
      <p:sp>
        <p:nvSpPr>
          <p:cNvPr id="778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sp>
        <p:nvSpPr>
          <p:cNvPr id="77831" name="Line 7"/>
          <p:cNvSpPr>
            <a:spLocks noChangeShapeType="1"/>
          </p:cNvSpPr>
          <p:nvPr/>
        </p:nvSpPr>
        <p:spPr bwMode="auto">
          <a:xfrm>
            <a:off x="0" y="1447800"/>
            <a:ext cx="9144000" cy="0"/>
          </a:xfrm>
          <a:prstGeom prst="line">
            <a:avLst/>
          </a:prstGeom>
          <a:noFill/>
          <a:ln w="76200" cmpd="tri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noProof="0" dirty="0"/>
          </a:p>
        </p:txBody>
      </p:sp>
      <p:pic>
        <p:nvPicPr>
          <p:cNvPr id="8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</p:sldLayoutIdLst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5334000"/>
            <a:ext cx="6096000" cy="929473"/>
          </a:xfrm>
        </p:spPr>
        <p:txBody>
          <a:bodyPr/>
          <a:lstStyle/>
          <a:p>
            <a:r>
              <a:rPr lang="es-HN" sz="2800" dirty="0" smtClean="0"/>
              <a:t>Andrew Bales, Chris Mills, Derrick Yee</a:t>
            </a:r>
            <a:endParaRPr lang="es-HN" sz="2800" dirty="0"/>
          </a:p>
        </p:txBody>
      </p:sp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s-HN" dirty="0" smtClean="0"/>
              <a:t>Plant Cost Calculator</a:t>
            </a:r>
            <a:endParaRPr lang="es-HN" dirty="0"/>
          </a:p>
        </p:txBody>
      </p:sp>
    </p:spTree>
    <p:extLst>
      <p:ext uri="{BB962C8B-B14F-4D97-AF65-F5344CB8AC3E}">
        <p14:creationId xmlns:p14="http://schemas.microsoft.com/office/powerpoint/2010/main" val="2268998750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Calculator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Requires 7 user inputs</a:t>
            </a:r>
          </a:p>
          <a:p>
            <a:r>
              <a:rPr lang="en-US" dirty="0" smtClean="0"/>
              <a:t>Has default values but allows users to update them </a:t>
            </a:r>
          </a:p>
          <a:p>
            <a:r>
              <a:rPr lang="en-US" dirty="0" smtClean="0"/>
              <a:t>Allows user to reset values to default without changing other inputs</a:t>
            </a:r>
          </a:p>
          <a:p>
            <a:r>
              <a:rPr lang="en-US" dirty="0" smtClean="0"/>
              <a:t>Outputs initial construction costs and operating costs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9536" y="1902290"/>
            <a:ext cx="4084864" cy="4066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332770"/>
      </p:ext>
    </p:extLst>
  </p:cSld>
  <p:clrMapOvr>
    <a:masterClrMapping/>
  </p:clrMapOvr>
  <p:transition xmlns:p14="http://schemas.microsoft.com/office/powerpoint/2010/main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Currencies and units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Allows users to enter information in Lempiras, Indian rupees and USD</a:t>
            </a:r>
          </a:p>
          <a:p>
            <a:r>
              <a:rPr lang="en-US" dirty="0" smtClean="0"/>
              <a:t>Utilizes a web crawler to access up-to-date currency exchange rates</a:t>
            </a:r>
          </a:p>
          <a:p>
            <a:r>
              <a:rPr lang="en-US" dirty="0" smtClean="0"/>
              <a:t>Accepts data in metric or standard units</a:t>
            </a:r>
          </a:p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727945">
            <a:off x="4683273" y="1793727"/>
            <a:ext cx="4267200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8800240"/>
      </p:ext>
    </p:extLst>
  </p:cSld>
  <p:clrMapOvr>
    <a:masterClrMapping/>
  </p:clrMapOvr>
  <p:transition xmlns:p14="http://schemas.microsoft.com/office/powerpoint/2010/main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Host cost data online to automatically compute regression</a:t>
            </a:r>
          </a:p>
          <a:p>
            <a:r>
              <a:rPr lang="en-US" dirty="0" smtClean="0"/>
              <a:t>Create a more intuitive and informative front end that aligns with current AguaClara website</a:t>
            </a:r>
          </a:p>
          <a:p>
            <a:r>
              <a:rPr lang="en-US" dirty="0" smtClean="0"/>
              <a:t>As more plant data comes in create a more refined cost estimate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0" y="2133600"/>
            <a:ext cx="3200400" cy="3848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2509564"/>
      </p:ext>
    </p:extLst>
  </p:cSld>
  <p:clrMapOvr>
    <a:masterClrMapping/>
  </p:clrMapOvr>
  <p:transition xmlns:p14="http://schemas.microsoft.com/office/powerpoint/2010/main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228600"/>
            <a:ext cx="6019800" cy="1143000"/>
          </a:xfrm>
        </p:spPr>
        <p:txBody>
          <a:bodyPr/>
          <a:lstStyle/>
          <a:p>
            <a:r>
              <a:rPr lang="en-US" sz="4000" dirty="0" smtClean="0"/>
              <a:t>Purpose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Create a calculator that provides accurate plant cost estimates</a:t>
            </a:r>
          </a:p>
          <a:p>
            <a:r>
              <a:rPr lang="en-US" dirty="0" smtClean="0"/>
              <a:t>Ultimately provide user with valuable information in an effort to encourage them to construct an AguaClara plant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790251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Review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We were provided with an abundance of plant cost information</a:t>
            </a:r>
          </a:p>
          <a:p>
            <a:r>
              <a:rPr lang="en-US" dirty="0" smtClean="0"/>
              <a:t>We reviewed this data and consolidated relevant information</a:t>
            </a:r>
          </a:p>
          <a:p>
            <a:r>
              <a:rPr lang="en-US" dirty="0" smtClean="0"/>
              <a:t>Used information that would provide balance between accuracy and feasibility  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3000" y="1905000"/>
            <a:ext cx="3695700" cy="369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739871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Needed an accurate estimate of capital cost vs. flow rate</a:t>
            </a:r>
          </a:p>
          <a:p>
            <a:r>
              <a:rPr lang="en-US" dirty="0" smtClean="0"/>
              <a:t>To do this we first corrected costs for the new stacked rapid sand filtration systems on new plants</a:t>
            </a:r>
          </a:p>
          <a:p>
            <a:r>
              <a:rPr lang="en-US" dirty="0" smtClean="0"/>
              <a:t>Plotted this data and performed a regression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1600" y="2362200"/>
            <a:ext cx="3654232" cy="275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3371118"/>
      </p:ext>
    </p:extLst>
  </p:cSld>
  <p:clrMapOvr>
    <a:masterClrMapping/>
  </p:clrMapOvr>
  <p:transition xmlns:p14="http://schemas.microsoft.com/office/powerpoint/2010/main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Regression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We chose to use a linear regression </a:t>
            </a:r>
          </a:p>
          <a:p>
            <a:r>
              <a:rPr lang="en-US" dirty="0" smtClean="0"/>
              <a:t>An exponential or quadratic regression would have been influenced by outliers too heavily</a:t>
            </a:r>
          </a:p>
          <a:p>
            <a:r>
              <a:rPr lang="en-US" dirty="0" smtClean="0"/>
              <a:t>With so few data points outlier can dramatically alter results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6792594"/>
      </p:ext>
    </p:extLst>
  </p:cSld>
  <p:clrMapOvr>
    <a:masterClrMapping/>
  </p:clrMapOvr>
  <p:transition xmlns:p14="http://schemas.microsoft.com/office/powerpoint/2010/main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Linear Regression</a:t>
            </a:r>
            <a:br>
              <a:rPr lang="en-US" dirty="0" smtClean="0"/>
            </a:br>
            <a:r>
              <a:rPr lang="en-US" dirty="0" smtClean="0"/>
              <a:t>Y = -95.892x + 10567</a:t>
            </a:r>
            <a:endParaRPr lang="en-US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99579081"/>
              </p:ext>
            </p:extLst>
          </p:nvPr>
        </p:nvGraphicFramePr>
        <p:xfrm>
          <a:off x="685800" y="1752600"/>
          <a:ext cx="7848600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1906249"/>
      </p:ext>
    </p:extLst>
  </p:cSld>
  <p:clrMapOvr>
    <a:masterClrMapping/>
  </p:clrMapOvr>
  <p:transition xmlns:p14="http://schemas.microsoft.com/office/powerpoint/2010/main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600" dirty="0" smtClean="0"/>
              <a:t>Final Population</a:t>
            </a:r>
          </a:p>
          <a:p>
            <a:r>
              <a:rPr lang="en-US" sz="2600" dirty="0" smtClean="0"/>
              <a:t>Design Cost</a:t>
            </a:r>
            <a:endParaRPr lang="en-US" sz="2600" dirty="0"/>
          </a:p>
          <a:p>
            <a:r>
              <a:rPr lang="en-US" sz="2600" dirty="0" smtClean="0"/>
              <a:t>Wage Cost</a:t>
            </a:r>
          </a:p>
          <a:p>
            <a:r>
              <a:rPr lang="en-US" sz="2600" dirty="0" smtClean="0"/>
              <a:t>Monthly Chlorine Cost/person</a:t>
            </a:r>
          </a:p>
          <a:p>
            <a:r>
              <a:rPr lang="en-US" sz="2600" dirty="0" smtClean="0"/>
              <a:t>Monthly Coagulant Cost/person</a:t>
            </a:r>
          </a:p>
          <a:p>
            <a:r>
              <a:rPr lang="en-US" sz="2600" dirty="0" smtClean="0"/>
              <a:t>Monthly wage cost/ person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2500" dirty="0"/>
              <a:t>Pf = Pi * ((1 + n) /100)^</a:t>
            </a:r>
            <a:r>
              <a:rPr lang="en-US" sz="2500" dirty="0" smtClean="0"/>
              <a:t>t</a:t>
            </a:r>
          </a:p>
          <a:p>
            <a:r>
              <a:rPr lang="en-US" sz="2500" dirty="0"/>
              <a:t>D = C * q * Pf / 86400</a:t>
            </a:r>
          </a:p>
          <a:p>
            <a:r>
              <a:rPr lang="en-US" sz="2500" dirty="0" smtClean="0"/>
              <a:t>W = h * t * E * 8765.81</a:t>
            </a:r>
          </a:p>
          <a:p>
            <a:r>
              <a:rPr lang="en-US" sz="2500" dirty="0" err="1" smtClean="0"/>
              <a:t>Cl</a:t>
            </a:r>
            <a:r>
              <a:rPr lang="en-US" sz="2500" dirty="0"/>
              <a:t> </a:t>
            </a:r>
            <a:r>
              <a:rPr lang="en-US" sz="2500" dirty="0" smtClean="0"/>
              <a:t>= dcl * ccl * q * .70 *d</a:t>
            </a:r>
          </a:p>
          <a:p>
            <a:endParaRPr lang="en-US" sz="2500" dirty="0" smtClean="0"/>
          </a:p>
          <a:p>
            <a:r>
              <a:rPr lang="en-US" sz="2500" dirty="0" smtClean="0"/>
              <a:t>Co = </a:t>
            </a:r>
            <a:r>
              <a:rPr lang="en-US" sz="2500" dirty="0" err="1" smtClean="0"/>
              <a:t>dco</a:t>
            </a:r>
            <a:r>
              <a:rPr lang="en-US" sz="2500" dirty="0" smtClean="0"/>
              <a:t> * </a:t>
            </a:r>
            <a:r>
              <a:rPr lang="en-US" sz="2500" dirty="0" err="1" smtClean="0"/>
              <a:t>cco</a:t>
            </a:r>
            <a:r>
              <a:rPr lang="en-US" sz="2500" dirty="0" smtClean="0"/>
              <a:t> * q *.70 * d</a:t>
            </a:r>
          </a:p>
          <a:p>
            <a:endParaRPr lang="en-US" sz="2500" dirty="0" smtClean="0"/>
          </a:p>
          <a:p>
            <a:r>
              <a:rPr lang="en-US" sz="2500" dirty="0" err="1" smtClean="0"/>
              <a:t>Cw</a:t>
            </a:r>
            <a:r>
              <a:rPr lang="en-US" sz="2500" dirty="0" smtClean="0"/>
              <a:t> = E * w * 730.48 / Pi</a:t>
            </a:r>
            <a:endParaRPr lang="en-US" sz="2500" dirty="0"/>
          </a:p>
        </p:txBody>
      </p:sp>
    </p:spTree>
    <p:extLst>
      <p:ext uri="{BB962C8B-B14F-4D97-AF65-F5344CB8AC3E}">
        <p14:creationId xmlns:p14="http://schemas.microsoft.com/office/powerpoint/2010/main" val="1297545658"/>
      </p:ext>
    </p:extLst>
  </p:cSld>
  <p:clrMapOvr>
    <a:masterClrMapping/>
  </p:clrMapOvr>
  <p:transition xmlns:p14="http://schemas.microsoft.com/office/powerpoint/2010/main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Exploring web editors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Considered visual editors such as </a:t>
            </a:r>
            <a:r>
              <a:rPr lang="en-US" dirty="0" err="1" smtClean="0"/>
              <a:t>Kompozer</a:t>
            </a:r>
            <a:endParaRPr lang="en-US" dirty="0" smtClean="0"/>
          </a:p>
          <a:p>
            <a:r>
              <a:rPr lang="en-US" dirty="0" smtClean="0"/>
              <a:t>Also considered PHP and HTML</a:t>
            </a:r>
          </a:p>
          <a:p>
            <a:r>
              <a:rPr lang="en-US" dirty="0" smtClean="0"/>
              <a:t>Ultimately chose PHP and HTML because they allowed for more freedom and were compatible with MySQL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l="3732" r="3732"/>
          <a:stretch>
            <a:fillRect/>
          </a:stretch>
        </p:blipFill>
        <p:spPr>
          <a:xfrm>
            <a:off x="5410200" y="2362200"/>
            <a:ext cx="2155864" cy="2416026"/>
          </a:xfrm>
        </p:spPr>
      </p:pic>
    </p:spTree>
    <p:extLst>
      <p:ext uri="{BB962C8B-B14F-4D97-AF65-F5344CB8AC3E}">
        <p14:creationId xmlns:p14="http://schemas.microsoft.com/office/powerpoint/2010/main" val="2586058088"/>
      </p:ext>
    </p:extLst>
  </p:cSld>
  <p:clrMapOvr>
    <a:masterClrMapping/>
  </p:clrMapOvr>
  <p:transition xmlns:p14="http://schemas.microsoft.com/office/powerpoint/2010/main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Mamp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AguaClara host currently does not support PHP</a:t>
            </a:r>
          </a:p>
          <a:p>
            <a:r>
              <a:rPr lang="en-US" dirty="0" smtClean="0"/>
              <a:t>We used an application called </a:t>
            </a:r>
            <a:r>
              <a:rPr lang="en-US" dirty="0" err="1" smtClean="0"/>
              <a:t>Mamp</a:t>
            </a:r>
            <a:endParaRPr lang="en-US" dirty="0" smtClean="0"/>
          </a:p>
          <a:p>
            <a:r>
              <a:rPr lang="en-US" dirty="0" smtClean="0"/>
              <a:t>Gives access to local PHP server which allowed us to test our calculator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l="5384" r="5384"/>
          <a:stretch>
            <a:fillRect/>
          </a:stretch>
        </p:blipFill>
        <p:spPr>
          <a:xfrm>
            <a:off x="5257800" y="2057400"/>
            <a:ext cx="3086675" cy="3459163"/>
          </a:xfrm>
        </p:spPr>
      </p:pic>
    </p:spTree>
    <p:extLst>
      <p:ext uri="{BB962C8B-B14F-4D97-AF65-F5344CB8AC3E}">
        <p14:creationId xmlns:p14="http://schemas.microsoft.com/office/powerpoint/2010/main" val="4247570689"/>
      </p:ext>
    </p:extLst>
  </p:cSld>
  <p:clrMapOvr>
    <a:masterClrMapping/>
  </p:clrMapOvr>
  <p:transition xmlns:p14="http://schemas.microsoft.com/office/powerpoint/2010/main">
    <p:fade/>
  </p:transition>
</p:sld>
</file>

<file path=ppt/theme/theme1.xml><?xml version="1.0" encoding="utf-8"?>
<a:theme xmlns:a="http://schemas.openxmlformats.org/drawingml/2006/main" name="AguaClara English">
  <a:themeElements>
    <a:clrScheme name="classroom">
      <a:dk1>
        <a:srgbClr val="000000"/>
      </a:dk1>
      <a:lt1>
        <a:srgbClr val="FFFFFF"/>
      </a:lt1>
      <a:dk2>
        <a:srgbClr val="00005A"/>
      </a:dk2>
      <a:lt2>
        <a:srgbClr val="FFFFFF"/>
      </a:lt2>
      <a:accent1>
        <a:srgbClr val="0300BE"/>
      </a:accent1>
      <a:accent2>
        <a:srgbClr val="FBA305"/>
      </a:accent2>
      <a:accent3>
        <a:srgbClr val="3399FF"/>
      </a:accent3>
      <a:accent4>
        <a:srgbClr val="AC0000"/>
      </a:accent4>
      <a:accent5>
        <a:srgbClr val="F7B0B0"/>
      </a:accent5>
      <a:accent6>
        <a:srgbClr val="E39304"/>
      </a:accent6>
      <a:hlink>
        <a:srgbClr val="678EFD"/>
      </a:hlink>
      <a:folHlink>
        <a:srgbClr val="AC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 smtClean="0">
            <a:latin typeface="+mn-lt"/>
          </a:defRPr>
        </a:defPPr>
      </a:lstStyle>
    </a:txDef>
  </a:objectDefaults>
  <a:extraClrSchemeLst>
    <a:extraClrScheme>
      <a:clrScheme name="1_AguaClara the ro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33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FFADAA"/>
        </a:accent5>
        <a:accent6>
          <a:srgbClr val="E78A00"/>
        </a:accent6>
        <a:hlink>
          <a:srgbClr val="3366FF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4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5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AguaClara English</Template>
  <TotalTime>4355</TotalTime>
  <Words>412</Words>
  <Application>Microsoft Macintosh PowerPoint</Application>
  <PresentationFormat>On-screen Show (4:3)</PresentationFormat>
  <Paragraphs>59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AguaClara English</vt:lpstr>
      <vt:lpstr>Plant Cost Calculator</vt:lpstr>
      <vt:lpstr>Purpose</vt:lpstr>
      <vt:lpstr>Data Review</vt:lpstr>
      <vt:lpstr>Data Analysis</vt:lpstr>
      <vt:lpstr>Regression </vt:lpstr>
      <vt:lpstr>Linear Regression Y = -95.892x + 10567</vt:lpstr>
      <vt:lpstr>Equations</vt:lpstr>
      <vt:lpstr>Exploring web editors</vt:lpstr>
      <vt:lpstr>Mamp</vt:lpstr>
      <vt:lpstr>The Calculator</vt:lpstr>
      <vt:lpstr>Currencies and units</vt:lpstr>
      <vt:lpstr>Future Work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mw24</dc:creator>
  <cp:lastModifiedBy>Andrew Paul Bales</cp:lastModifiedBy>
  <cp:revision>67</cp:revision>
  <dcterms:created xsi:type="dcterms:W3CDTF">2013-12-01T20:00:38Z</dcterms:created>
  <dcterms:modified xsi:type="dcterms:W3CDTF">2014-05-17T00:29:22Z</dcterms:modified>
</cp:coreProperties>
</file>