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Default Extension="gif" ContentType="image/gif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theme/theme3.xml" Type="http://schemas.openxmlformats.org/officeDocument/2006/relationships/theme" Id="rId1"/><Relationship Target="slides/slide8.xml" Type="http://schemas.openxmlformats.org/officeDocument/2006/relationships/slide" Id="rId13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y="0" x="0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y="0" x="3884612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y="8685213" x="0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l" rtl="0" marR="0" indent="0" marL="0"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y="8685213" x="3884612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0" name="Shape 7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trike="noStrike" u="none" b="0" cap="none" baseline="0" sz="1800" i="0"/>
          </a:p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y="8685213" x="3884612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b" anchorCtr="0">
            <a:noAutofit/>
          </a:bodyPr>
          <a:lstStyle/>
          <a:p>
            <a:pPr algn="r" rtl="0" lvl="0" marR="0" indent="0" marL="0">
              <a:spcBef>
                <a:spcPts val="0"/>
              </a:spcBef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9" name="Shape 1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0" name="Shape 13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200" lang="en-US"/>
              <a:t>Going forward, we would ideally want to finish making a small working prototype(Surface water). 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1" name="Shape 131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7" name="Shape 7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8" name="Shape 7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9" name="Shape 79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3" name="Shape 8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4" name="Shape 8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 indent="-203200" marL="34290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sz="1000" lang="en-US"/>
              <a:t>2.</a:t>
            </a:r>
            <a:r>
              <a:rPr sz="10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Bridge the information barrier that currently exists for the selection of a water treatment technology, especially for resource-poor communities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 sz="1000"/>
          </a:p>
        </p:txBody>
      </p:sp>
      <p:sp>
        <p:nvSpPr>
          <p:cNvPr id="85" name="Shape 85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9" name="Shape 8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5" name="Shape 9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6" name="Shape 9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2" name="Shape 10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3" name="Shape 10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Clr>
                <a:schemeClr val="dk1"/>
              </a:buClr>
              <a:buSzPct val="122222"/>
              <a:buFont typeface="Arial"/>
              <a:buNone/>
            </a:pPr>
            <a:r>
              <a:rPr sz="900" lang="en-US">
                <a:solidFill>
                  <a:schemeClr val="dk1"/>
                </a:solidFill>
              </a:rPr>
              <a:t>The technologies we have looked into so far are LabVIEW, LabVIEW UI Builder and some web technologies like PHP, HTML, mySQL. 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rtl="0"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rtl="0"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22222"/>
              <a:buFont typeface="Arial"/>
              <a:buNone/>
            </a:pPr>
            <a:r>
              <a:rPr sz="900" lang="en-US">
                <a:solidFill>
                  <a:schemeClr val="dk1"/>
                </a:solidFill>
              </a:rPr>
              <a:t>Link for pictures: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22222"/>
              <a:buFont typeface="Arial"/>
              <a:buNone/>
            </a:pPr>
            <a:r>
              <a:rPr sz="900" lang="en-US">
                <a:solidFill>
                  <a:schemeClr val="dk1"/>
                </a:solidFill>
              </a:rPr>
              <a:t>1. http://www.nyu.edu/classes/mcdonough/m&amp;eiii.htm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22222"/>
              <a:buFont typeface="Arial"/>
              <a:buNone/>
            </a:pPr>
            <a:r>
              <a:rPr sz="900" lang="en-US">
                <a:solidFill>
                  <a:schemeClr val="dk1"/>
                </a:solidFill>
              </a:rPr>
              <a:t>2.http://codewiz.biz/article/post/Crash+Course+in+MySQL+for+PHP,+Inserting,+Updating,+and+Querying+to+display+in+HTML#.UyS4l61dXk4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4" name="Shape 104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9" name="Shape 10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0" name="Shape 11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000" lang="en-US"/>
              <a:t>1. Get flow rate using community size and region (Use per capita consumption)</a:t>
            </a:r>
          </a:p>
          <a:p>
            <a:pPr rtl="0" lvl="0">
              <a:spcBef>
                <a:spcPts val="0"/>
              </a:spcBef>
              <a:buNone/>
            </a:pPr>
            <a:r>
              <a:rPr sz="1000" lang="en-US"/>
              <a:t>2. Are we getting enough data from the user?</a:t>
            </a:r>
          </a:p>
        </p:txBody>
      </p:sp>
      <p:sp>
        <p:nvSpPr>
          <p:cNvPr id="111" name="Shape 111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6" name="Shape 11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7" name="Shape 11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200" lang="en-US"/>
              <a:t>Going forward, we would ideally want to finish making a small working prototype(Surface water). 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8" name="Shape 118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3" name="Shape 12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4" name="Shape 12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200" lang="en-US"/>
              <a:t>Going forward, we would ideally want to finish making a small working prototype(Surface water). 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5" name="Shape 125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media/image09.jpg" Type="http://schemas.openxmlformats.org/officeDocument/2006/relationships/image" Id="rId2"/><Relationship Target="../slideMasters/slideMaster1.xml" Type="http://schemas.openxmlformats.org/officeDocument/2006/relationships/slideMaster" Id="rId1"/><Relationship Target="../media/image00.jpg" Type="http://schemas.openxmlformats.org/officeDocument/2006/relationships/image" Id="rId4"/><Relationship Target="../media/image02.jpg" Type="http://schemas.openxmlformats.org/officeDocument/2006/relationships/image" Id="rId3"/><Relationship Target="../media/image05.png" Type="http://schemas.openxmlformats.org/officeDocument/2006/relationships/image" Id="rId6"/><Relationship Target="../media/image01.jpg" Type="http://schemas.openxmlformats.org/officeDocument/2006/relationships/image" Id="rId5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media/image04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media/image04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media/image04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_rels/slideLayout7.xml.rels><?xml version="1.0" encoding="UTF-8" standalone="yes"?><Relationships xmlns="http://schemas.openxmlformats.org/package/2006/relationships"><Relationship Target="../media/image04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6" name="Shape 1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grpSp>
        <p:nvGrpSpPr>
          <p:cNvPr id="17" name="Shape 17"/>
          <p:cNvGrpSpPr/>
          <p:nvPr/>
        </p:nvGrpSpPr>
        <p:grpSpPr>
          <a:xfrm>
            <a:off y="0" x="0"/>
            <a:ext cy="6857999" cx="9143999"/>
            <a:chOff y="0" x="0"/>
            <a:chExt cy="4319" cx="5759"/>
          </a:xfrm>
        </p:grpSpPr>
        <p:pic>
          <p:nvPicPr>
            <p:cNvPr id="18" name="Shape 18"/>
            <p:cNvPicPr preferRelativeResize="0"/>
            <p:nvPr/>
          </p:nvPicPr>
          <p:blipFill>
            <a:blip r:embed="rId2"/>
            <a:stretch>
              <a:fillRect/>
            </a:stretch>
          </p:blipFill>
          <p:spPr>
            <a:xfrm>
              <a:off y="0" x="0"/>
              <a:ext cy="4319" cx="5759"/>
            </a:xfrm>
            <a:prstGeom prst="rect">
              <a:avLst/>
            </a:prstGeom>
          </p:spPr>
        </p:pic>
        <p:pic>
          <p:nvPicPr>
            <p:cNvPr id="19" name="Shape 19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y="3215" x="4031"/>
              <a:ext cy="432" cx="191"/>
            </a:xfrm>
            <a:prstGeom prst="rect">
              <a:avLst/>
            </a:prstGeom>
          </p:spPr>
        </p:pic>
        <p:pic>
          <p:nvPicPr>
            <p:cNvPr id="20" name="Shape 20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y="3552" x="3791"/>
              <a:ext cy="95" cx="287"/>
            </a:xfrm>
            <a:prstGeom prst="rect">
              <a:avLst/>
            </a:prstGeom>
          </p:spPr>
        </p:pic>
      </p:grpSp>
      <p:sp>
        <p:nvSpPr>
          <p:cNvPr id="21" name="Shape 21"/>
          <p:cNvSpPr txBox="1"/>
          <p:nvPr>
            <p:ph idx="1" type="subTitle"/>
          </p:nvPr>
        </p:nvSpPr>
        <p:spPr>
          <a:xfrm>
            <a:off y="5029200" x="3352800"/>
            <a:ext cy="1143000" cx="3962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/>
            </a:lvl1pPr>
            <a:lvl2pPr algn="l" rtl="0" marR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algn="l" rtl="0" marR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algn="l" rtl="0" marR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algn="l" rtl="0" marR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algn="l" rtl="0" marR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algn="l" rtl="0" marR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algn="l" rtl="0" marR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algn="l" rtl="0" marR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y="6248400" x="67818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24" name="Shape 24"/>
          <p:cNvSpPr txBox="1"/>
          <p:nvPr>
            <p:ph type="ctrTitle"/>
          </p:nvPr>
        </p:nvSpPr>
        <p:spPr>
          <a:xfrm>
            <a:off y="1120775" x="1371600"/>
            <a:ext cy="1470024" cx="7772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r" rtl="0" marR="0" indent="0" marL="0">
              <a:spcBef>
                <a:spcPts val="0"/>
              </a:spcBef>
              <a:spcAft>
                <a:spcPts val="0"/>
              </a:spcAft>
              <a:defRPr/>
            </a:lvl1pPr>
            <a:lvl2pPr algn="ctr" rtl="0" marR="0" indent="0" marL="0">
              <a:spcBef>
                <a:spcPts val="0"/>
              </a:spcBef>
              <a:spcAft>
                <a:spcPts val="0"/>
              </a:spcAft>
              <a:defRPr/>
            </a:lvl2pPr>
            <a:lvl3pPr algn="ctr" rtl="0" marR="0" indent="0" marL="0">
              <a:spcBef>
                <a:spcPts val="0"/>
              </a:spcBef>
              <a:spcAft>
                <a:spcPts val="0"/>
              </a:spcAft>
              <a:defRPr/>
            </a:lvl3pPr>
            <a:lvl4pPr algn="ctr" rtl="0" marR="0" indent="0" marL="0">
              <a:spcBef>
                <a:spcPts val="0"/>
              </a:spcBef>
              <a:spcAft>
                <a:spcPts val="0"/>
              </a:spcAft>
              <a:defRPr/>
            </a:lvl4pPr>
            <a:lvl5pPr algn="ctr" rtl="0" marR="0" indent="0" marL="0">
              <a:spcBef>
                <a:spcPts val="0"/>
              </a:spcBef>
              <a:spcAft>
                <a:spcPts val="0"/>
              </a:spcAft>
              <a:defRPr/>
            </a:lvl5pPr>
            <a:lvl6pPr algn="ctr" rtl="0" marR="0" indent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R="0" indent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R="0" indent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R="0" indent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5" name="Shape 25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y="5876925" x="-1588"/>
            <a:ext cy="981075" cx="9145587"/>
          </a:xfrm>
          <a:prstGeom prst="rect">
            <a:avLst/>
          </a:prstGeom>
        </p:spPr>
      </p:pic>
      <p:pic>
        <p:nvPicPr>
          <p:cNvPr id="26" name="Shape 26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y="0" x="5287487"/>
            <a:ext cy="1147091" cx="38565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7" name="Shape 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y="1524000" x="457200"/>
            <a:ext cy="4724400" cx="8153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algn="l" rtl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algn="l" rtl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algn="l" rtl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algn="l" rtl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algn="l" rtl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algn="l" rtl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algn="l" rtl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algn="l" rtl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3" name="Shape 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y="228600" x="2667000"/>
            <a:ext cy="1143000" cx="6248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6" name="Shape 36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pic>
        <p:nvPicPr>
          <p:cNvPr id="38" name="Shape 38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y="304389" x="0"/>
            <a:ext cy="838609" cx="2819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9" name="Shape 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42" name="Shape 42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4" name="Shape 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y="274637" x="2819400"/>
            <a:ext cy="1143000" cx="5867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y="1535112" x="457200"/>
            <a:ext cy="639762" cx="4040187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rtl="0" indent="0" marL="0">
              <a:spcBef>
                <a:spcPts val="0"/>
              </a:spcBef>
              <a:buFont typeface="Calibri"/>
              <a:buNone/>
              <a:defRPr/>
            </a:lvl1pPr>
            <a:lvl2pPr rtl="0" indent="0" marL="457200">
              <a:spcBef>
                <a:spcPts val="0"/>
              </a:spcBef>
              <a:buFont typeface="Calibri"/>
              <a:buNone/>
              <a:defRPr/>
            </a:lvl2pPr>
            <a:lvl3pPr rtl="0" indent="0" marL="914400">
              <a:spcBef>
                <a:spcPts val="0"/>
              </a:spcBef>
              <a:buFont typeface="Calibri"/>
              <a:buNone/>
              <a:defRPr/>
            </a:lvl3pPr>
            <a:lvl4pPr rtl="0" indent="0" marL="1371600">
              <a:spcBef>
                <a:spcPts val="0"/>
              </a:spcBef>
              <a:buFont typeface="Calibri"/>
              <a:buNone/>
              <a:defRPr/>
            </a:lvl4pPr>
            <a:lvl5pPr rtl="0" indent="0" marL="1828800">
              <a:spcBef>
                <a:spcPts val="0"/>
              </a:spcBef>
              <a:buFont typeface="Calibri"/>
              <a:buNone/>
              <a:defRPr/>
            </a:lvl5pPr>
            <a:lvl6pPr rtl="0" indent="0" marL="2286000">
              <a:spcBef>
                <a:spcPts val="0"/>
              </a:spcBef>
              <a:buFont typeface="Calibri"/>
              <a:buNone/>
              <a:defRPr/>
            </a:lvl6pPr>
            <a:lvl7pPr rtl="0" indent="0" marL="2743200">
              <a:spcBef>
                <a:spcPts val="0"/>
              </a:spcBef>
              <a:buFont typeface="Calibri"/>
              <a:buNone/>
              <a:defRPr/>
            </a:lvl7pPr>
            <a:lvl8pPr rtl="0" indent="0" marL="3200400">
              <a:spcBef>
                <a:spcPts val="0"/>
              </a:spcBef>
              <a:buFont typeface="Calibri"/>
              <a:buNone/>
              <a:defRPr/>
            </a:lvl8pPr>
            <a:lvl9pPr rtl="0" indent="0" marL="365760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2" type="body"/>
          </p:nvPr>
        </p:nvSpPr>
        <p:spPr>
          <a:xfrm>
            <a:off y="2174875" x="457200"/>
            <a:ext cy="3951287" cx="4040187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8" name="Shape 48"/>
          <p:cNvSpPr txBox="1"/>
          <p:nvPr>
            <p:ph idx="3" type="body"/>
          </p:nvPr>
        </p:nvSpPr>
        <p:spPr>
          <a:xfrm>
            <a:off y="1535112" x="4645025"/>
            <a:ext cy="639762" cx="4041774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rtl="0" indent="0" marL="0">
              <a:spcBef>
                <a:spcPts val="0"/>
              </a:spcBef>
              <a:buFont typeface="Calibri"/>
              <a:buNone/>
              <a:defRPr/>
            </a:lvl1pPr>
            <a:lvl2pPr rtl="0" indent="0" marL="457200">
              <a:spcBef>
                <a:spcPts val="0"/>
              </a:spcBef>
              <a:buFont typeface="Calibri"/>
              <a:buNone/>
              <a:defRPr/>
            </a:lvl2pPr>
            <a:lvl3pPr rtl="0" indent="0" marL="914400">
              <a:spcBef>
                <a:spcPts val="0"/>
              </a:spcBef>
              <a:buFont typeface="Calibri"/>
              <a:buNone/>
              <a:defRPr/>
            </a:lvl3pPr>
            <a:lvl4pPr rtl="0" indent="0" marL="1371600">
              <a:spcBef>
                <a:spcPts val="0"/>
              </a:spcBef>
              <a:buFont typeface="Calibri"/>
              <a:buNone/>
              <a:defRPr/>
            </a:lvl4pPr>
            <a:lvl5pPr rtl="0" indent="0" marL="1828800">
              <a:spcBef>
                <a:spcPts val="0"/>
              </a:spcBef>
              <a:buFont typeface="Calibri"/>
              <a:buNone/>
              <a:defRPr/>
            </a:lvl5pPr>
            <a:lvl6pPr rtl="0" indent="0" marL="2286000">
              <a:spcBef>
                <a:spcPts val="0"/>
              </a:spcBef>
              <a:buFont typeface="Calibri"/>
              <a:buNone/>
              <a:defRPr/>
            </a:lvl6pPr>
            <a:lvl7pPr rtl="0" indent="0" marL="2743200">
              <a:spcBef>
                <a:spcPts val="0"/>
              </a:spcBef>
              <a:buFont typeface="Calibri"/>
              <a:buNone/>
              <a:defRPr/>
            </a:lvl7pPr>
            <a:lvl8pPr rtl="0" indent="0" marL="3200400">
              <a:spcBef>
                <a:spcPts val="0"/>
              </a:spcBef>
              <a:buFont typeface="Calibri"/>
              <a:buNone/>
              <a:defRPr/>
            </a:lvl8pPr>
            <a:lvl9pPr rtl="0" indent="0" marL="365760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4" type="body"/>
          </p:nvPr>
        </p:nvSpPr>
        <p:spPr>
          <a:xfrm>
            <a:off y="2174875" x="4645025"/>
            <a:ext cy="3951287" cx="4041774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pic>
        <p:nvPicPr>
          <p:cNvPr id="53" name="Shape 5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y="304389" x="0"/>
            <a:ext cy="838609" cx="2819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54" name="Shape 5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y="1600200" x="457200"/>
            <a:ext cy="4525963" cx="4038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y="1600200" x="4648200"/>
            <a:ext cy="4525963" cx="4038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pic>
        <p:nvPicPr>
          <p:cNvPr id="61" name="Shape 61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y="304389" x="0"/>
            <a:ext cy="838609" cx="2819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2" name="Shape 6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3" name="Shape 63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pic>
        <p:nvPicPr>
          <p:cNvPr id="66" name="Shape 66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y="304389" x="0"/>
            <a:ext cy="838609" cx="28194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1.xml" Type="http://schemas.openxmlformats.org/officeDocument/2006/relationships/slideLayout" Id="rId2"/><Relationship Target="../media/image04.png" Type="http://schemas.openxmlformats.org/officeDocument/2006/relationships/image" Id="rId1"/><Relationship Target="../slideLayouts/slideLayout3.xml" Type="http://schemas.openxmlformats.org/officeDocument/2006/relationships/slideLayout" Id="rId4"/><Relationship Target="../slideLayouts/slideLayout2.xml" Type="http://schemas.openxmlformats.org/officeDocument/2006/relationships/slideLayout" Id="rId3"/><Relationship Target="../theme/theme1.xml" Type="http://schemas.openxmlformats.org/officeDocument/2006/relationships/theme" Id="rId9"/><Relationship Target="../slideLayouts/slideLayout5.xml" Type="http://schemas.openxmlformats.org/officeDocument/2006/relationships/slideLayout" Id="rId6"/><Relationship Target="../slideLayouts/slideLayout4.xml" Type="http://schemas.openxmlformats.org/officeDocument/2006/relationships/slideLayout" Id="rId5"/><Relationship Target="../slideLayouts/slideLayout7.xml" Type="http://schemas.openxmlformats.org/officeDocument/2006/relationships/slideLayout" Id="rId8"/><Relationship Target="../slideLayouts/slideLayout6.xml" Type="http://schemas.openxmlformats.org/officeDocument/2006/relationships/slideLayout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 marR="0" indent="0" marL="0">
              <a:spcBef>
                <a:spcPts val="0"/>
              </a:spcBef>
              <a:spcAft>
                <a:spcPts val="0"/>
              </a:spcAft>
              <a:defRPr/>
            </a:lvl1pPr>
            <a:lvl2pPr algn="ctr" rtl="0" marR="0" indent="0" marL="0">
              <a:spcBef>
                <a:spcPts val="0"/>
              </a:spcBef>
              <a:spcAft>
                <a:spcPts val="0"/>
              </a:spcAft>
              <a:defRPr/>
            </a:lvl2pPr>
            <a:lvl3pPr algn="ctr" rtl="0" marR="0" indent="0" marL="0">
              <a:spcBef>
                <a:spcPts val="0"/>
              </a:spcBef>
              <a:spcAft>
                <a:spcPts val="0"/>
              </a:spcAft>
              <a:defRPr/>
            </a:lvl3pPr>
            <a:lvl4pPr algn="ctr" rtl="0" marR="0" indent="0" marL="0">
              <a:spcBef>
                <a:spcPts val="0"/>
              </a:spcBef>
              <a:spcAft>
                <a:spcPts val="0"/>
              </a:spcAft>
              <a:defRPr/>
            </a:lvl4pPr>
            <a:lvl5pPr algn="ctr" rtl="0" marR="0" indent="0" marL="0">
              <a:spcBef>
                <a:spcPts val="0"/>
              </a:spcBef>
              <a:spcAft>
                <a:spcPts val="0"/>
              </a:spcAft>
              <a:defRPr/>
            </a:lvl5pPr>
            <a:lvl6pPr algn="ctr" rtl="0" marR="0" indent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R="0" indent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R="0" indent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R="0" indent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y="1600200" x="457200"/>
            <a:ext cy="4525963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algn="l" rtl="0" marR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algn="l" rtl="0" marR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algn="l" rtl="0" marR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algn="l" rtl="0" marR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algn="l" rtl="0" marR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algn="l" rtl="0" marR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algn="l" rtl="0" marR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algn="l" rtl="0" marR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cxnSp>
        <p:nvCxnSpPr>
          <p:cNvPr id="14" name="Shape 14"/>
          <p:cNvCxnSpPr/>
          <p:nvPr/>
        </p:nvCxnSpPr>
        <p:spPr>
          <a:xfrm>
            <a:off y="1447800" x="0"/>
            <a:ext cy="0" cx="914400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w="med" len="med" type="none"/>
            <a:tailEnd w="med" len="med" type="none"/>
          </a:ln>
        </p:spPr>
      </p:cxnSp>
      <p:pic>
        <p:nvPicPr>
          <p:cNvPr id="15" name="Shape 1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y="304389" x="0"/>
            <a:ext cy="838609" cx="2819400"/>
          </a:xfrm>
          <a:prstGeom prst="rect">
            <a:avLst/>
          </a:prstGeom>
        </p:spPr>
      </p:pic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07.jp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08.pn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03.gif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10.jpg" Type="http://schemas.openxmlformats.org/officeDocument/2006/relationships/image" Id="rId3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06.jp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8" name="Shape 68"/>
          <p:cNvSpPr txBox="1"/>
          <p:nvPr>
            <p:ph idx="1" type="subTitle"/>
          </p:nvPr>
        </p:nvSpPr>
        <p:spPr>
          <a:xfrm>
            <a:off y="5118275" x="4077750"/>
            <a:ext cy="759900" cx="44342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b="1" sz="28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Neelesh &amp; Subhani </a:t>
            </a:r>
          </a:p>
        </p:txBody>
      </p:sp>
      <p:sp>
        <p:nvSpPr>
          <p:cNvPr id="69" name="Shape 69"/>
          <p:cNvSpPr txBox="1"/>
          <p:nvPr>
            <p:ph type="ctrTitle"/>
          </p:nvPr>
        </p:nvSpPr>
        <p:spPr>
          <a:xfrm>
            <a:off y="1246875" x="0"/>
            <a:ext cy="1470000" cx="9144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5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Water Treatment Technology Selection Guide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 &amp; A</a:t>
            </a:r>
          </a:p>
        </p:txBody>
      </p:sp>
      <p:pic>
        <p:nvPicPr>
          <p:cNvPr id="128" name="Shape 12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268812" x="3200600"/>
            <a:ext cy="2847975" cx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y="228600" x="2895600"/>
            <a:ext cy="1143000" cx="60197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0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Agenda</a:t>
            </a:r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y="1524000" x="457200"/>
            <a:ext cy="5041200" cx="83729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43180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Need </a:t>
            </a:r>
          </a:p>
          <a:p>
            <a:pPr algn="l" rtl="0" lvl="0" marR="0" indent="-43180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Goals/Objectives</a:t>
            </a:r>
          </a:p>
          <a:p>
            <a:pPr algn="l" rtl="0" lvl="0" marR="0" indent="-43180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Technology Platforms</a:t>
            </a:r>
          </a:p>
          <a:p>
            <a:pPr algn="l" rtl="0" lvl="0" marR="0" indent="-43180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Working demo</a:t>
            </a:r>
          </a:p>
          <a:p>
            <a:pPr algn="l" rtl="0" lvl="0" marR="0" indent="-43180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  <a:p>
            <a:pPr algn="l" rtl="0" lvl="0" marR="0" indent="-43180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Acknowledgements</a:t>
            </a:r>
          </a:p>
          <a:p>
            <a:pPr algn="l" rtl="0" lvl="0" marR="0" indent="-43180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 &amp; A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0" marL="0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trike="noStrike" u="none" b="0" cap="none" baseline="0" sz="3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" name="Shape 8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y="228600" x="2895600"/>
            <a:ext cy="1143000" cx="60197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0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Need for the WTTSG</a:t>
            </a:r>
          </a:p>
        </p:txBody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y="1524000" x="457200"/>
            <a:ext cy="5041200" cx="83729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Current guides don’t take into account the realities of resource-constraints and skill-constraints of communities</a:t>
            </a:r>
          </a:p>
          <a:p>
            <a:pPr algn="l" rtl="0" lvl="0" marR="0" indent="-342900" marL="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 sustainable engineering practices eg. AguaClara</a:t>
            </a:r>
          </a:p>
          <a:p>
            <a:pPr algn="l" rtl="0" lvl="0" marR="0" indent="-342900" marL="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Bridge the information barrier, especially for resource-poor communities</a:t>
            </a:r>
          </a:p>
          <a:p>
            <a:pPr algn="l" rtl="0" lvl="0" marR="0" indent="0" mar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139700" marL="342900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 strike="noStrike" u="none" b="0" cap="none" baseline="0" sz="3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y="228600" x="2895600"/>
            <a:ext cy="1143000" cx="60197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0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Goals/Objectives</a:t>
            </a:r>
          </a:p>
        </p:txBody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y="1524000" x="457200"/>
            <a:ext cy="5041200" cx="83729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 a selection guide to provide a clear rubric for evaluating and comparing water treatment technologies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Determine the best-suited technological platform 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a proof of concept prototype (Surface Water)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 strike="noStrike" u="none" b="0" cap="none" baseline="0" sz="3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y="228600" x="2895600"/>
            <a:ext cy="1143000" cx="60197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0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Features of the Guide</a:t>
            </a:r>
          </a:p>
        </p:txBody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y="1524000" x="457200"/>
            <a:ext cy="5041200" cx="83729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Web-based (PHP,HTML)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Incorporate community size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main distribution options</a:t>
            </a:r>
          </a:p>
          <a:p>
            <a:pPr algn="l" rtl="0" lvl="1" marR="0" indent="-3111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Kiosks</a:t>
            </a:r>
          </a:p>
          <a:p>
            <a:pPr algn="l" rtl="0" lvl="1" marR="0" indent="-3111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Point of Use Systems (POU)</a:t>
            </a:r>
          </a:p>
          <a:p>
            <a:pPr algn="l" rtl="0" lvl="1" marR="0" indent="-3111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Centralized Treatment Systems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 strike="noStrike" u="none" b="0" cap="none" baseline="0" sz="3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9" name="Shape 99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Technology Platforms</a:t>
            </a:r>
          </a:p>
        </p:txBody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y="1600200" x="457200"/>
            <a:ext cy="4526100" cx="40385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LabVIEW, LabVIEW Web UI Builder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 Technologies</a:t>
            </a:r>
          </a:p>
          <a:p>
            <a:pPr algn="l" rtl="0" lvl="1" marR="0" indent="-2857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PHP, HTML</a:t>
            </a:r>
          </a:p>
          <a:p>
            <a:pPr algn="l" rtl="0" lvl="1" marR="0" indent="-2857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mySQL</a:t>
            </a:r>
          </a:p>
        </p:txBody>
      </p:sp>
      <p:pic>
        <p:nvPicPr>
          <p:cNvPr id="101" name="Shape 10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537550" x="4005350"/>
            <a:ext cy="2762250" cx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l" rtl="0" lvl="0" marR="0" indent="457200" marL="91440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Demo!</a:t>
            </a:r>
          </a:p>
        </p:txBody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y="1829200" x="355400"/>
            <a:ext cy="4526100" cx="41285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Shape 10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313700" x="2646225"/>
            <a:ext cy="3144974" cx="4193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2" name="Shape 1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3" name="Shape 113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</p:txBody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y="1600200" x="180100"/>
            <a:ext cy="4526100" cx="50541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and obtain data for comparisons </a:t>
            </a:r>
          </a:p>
          <a:p>
            <a:pPr algn="l" rtl="0" lvl="0" marR="0" indent="-342900" marL="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Expand Model (ground water)</a:t>
            </a:r>
          </a:p>
          <a:p>
            <a:pPr algn="l" rtl="0" lvl="0" marR="0" indent="-342900" marL="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Integrate with Plant Cost Calc.</a:t>
            </a:r>
          </a:p>
          <a:p>
            <a:pPr algn="l" rtl="0" lvl="0" marR="0" indent="-342900" marL="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Incorporate in AguaClara design engine  </a:t>
            </a:r>
          </a:p>
        </p:txBody>
      </p:sp>
      <p:pic>
        <p:nvPicPr>
          <p:cNvPr id="115" name="Shape 11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043800" x="5362475"/>
            <a:ext cy="2770398" cx="363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Acknowledgements </a:t>
            </a:r>
          </a:p>
        </p:txBody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y="4488875" x="249375"/>
            <a:ext cy="2260800" cx="50015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 Monroe</a:t>
            </a: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Tori</a:t>
            </a: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Rest of the AguaClara team!</a:t>
            </a:r>
          </a:p>
          <a:p>
            <a:pPr algn="l" rtl="0" lvl="0" marR="0" indent="0" marL="45720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Shape 12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739600" x="2819400"/>
            <a:ext cy="2686050" cx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