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Default Extension="gif" ContentType="image/gif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y="0" x="0"/>
            <a:ext cy="457200" cx="297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y="0" x="3884612"/>
            <a:ext cy="457200" cx="297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y="8685213" x="0"/>
            <a:ext cy="457200" cx="297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marR="0" indent="0" mar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y="8685213" x="3884612"/>
            <a:ext cy="457200" cx="297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0">
              <a:spcBef>
                <a:spcPts val="0"/>
              </a:spcBef>
              <a:defRPr/>
            </a:lvl2pPr>
            <a:lvl3pPr algn="l" rtl="0" marR="0" indent="0" marL="0">
              <a:spcBef>
                <a:spcPts val="0"/>
              </a:spcBef>
              <a:defRPr/>
            </a:lvl3pPr>
            <a:lvl4pPr algn="l" rtl="0" marR="0" indent="0" marL="0">
              <a:spcBef>
                <a:spcPts val="0"/>
              </a:spcBef>
              <a:defRPr/>
            </a:lvl4pPr>
            <a:lvl5pPr algn="l" rtl="0" marR="0" indent="0" marL="0">
              <a:spcBef>
                <a:spcPts val="0"/>
              </a:spcBef>
              <a:defRPr/>
            </a:lvl5pPr>
            <a:lvl6pPr algn="l" rtl="0" marR="0" indent="0" marL="0">
              <a:spcBef>
                <a:spcPts val="0"/>
              </a:spcBef>
              <a:defRPr/>
            </a:lvl6pPr>
            <a:lvl7pPr algn="l" rtl="0" marR="0" indent="0" marL="0">
              <a:spcBef>
                <a:spcPts val="0"/>
              </a:spcBef>
              <a:defRPr/>
            </a:lvl7pPr>
            <a:lvl8pPr algn="l" rtl="0" marR="0" indent="0" marL="0">
              <a:spcBef>
                <a:spcPts val="0"/>
              </a:spcBef>
              <a:defRPr/>
            </a:lvl8pPr>
            <a:lvl9pPr algn="l" rtl="0" marR="0" indent="0" marL="0">
              <a:spcBef>
                <a:spcPts val="0"/>
              </a:spcBef>
              <a:defRPr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trike="noStrike" u="none" b="0" cap="none" baseline="0" sz="1800" i="0"/>
          </a:p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y="8685213" x="3884612"/>
            <a:ext cy="457200" cx="2971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>
            <a:pPr algn="r" rtl="0" lvl="0" marR="0" indent="0" mar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9" name="Shape 1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0" name="Shape 13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200" lang="en-US"/>
              <a:t>Going forward, we would ideally want to finish making a small working prototype(Surface water). 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1" name="Shape 131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 indent="-203200" marL="34290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sz="1000" lang="en-US"/>
              <a:t>2.</a:t>
            </a:r>
            <a:r>
              <a:rPr sz="10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Bridge the information barrier that currently exists for the selection of a water treatment technology, especially for resource-poor communities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1000"/>
          </a:p>
        </p:txBody>
      </p:sp>
      <p:sp>
        <p:nvSpPr>
          <p:cNvPr id="85" name="Shape 85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sz="900" lang="en-US">
                <a:solidFill>
                  <a:schemeClr val="dk1"/>
                </a:solidFill>
              </a:rPr>
              <a:t>The technologies we have looked into so far are LabVIEW, LabVIEW UI Builder and some web technologies like PHP, HTML, mySQL. 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  <a:p>
            <a:pPr rtl="0"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  <a:p>
            <a:pPr rtl="0"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  <a:p>
            <a:pPr rtl="0"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sz="900" lang="en-US">
                <a:solidFill>
                  <a:schemeClr val="dk1"/>
                </a:solidFill>
              </a:rPr>
              <a:t>Link for pictures: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sz="900" lang="en-US">
                <a:solidFill>
                  <a:schemeClr val="dk1"/>
                </a:solidFill>
              </a:rPr>
              <a:t>1. http://www.nyu.edu/classes/mcdonough/m&amp;eiii.htm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sz="900" lang="en-US">
                <a:solidFill>
                  <a:schemeClr val="dk1"/>
                </a:solidFill>
              </a:rPr>
              <a:t>2.http://codewiz.biz/article/post/Crash+Course+in+MySQL+for+PHP,+Inserting,+Updating,+and+Querying+to+display+in+HTML#.UyS4l61dXk4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000" lang="en-US"/>
              <a:t>1. Get flow rate using community size and region (Use per capita consumption)</a:t>
            </a:r>
          </a:p>
          <a:p>
            <a:pPr rtl="0" lvl="0">
              <a:spcBef>
                <a:spcPts val="0"/>
              </a:spcBef>
              <a:buNone/>
            </a:pPr>
            <a:r>
              <a:rPr sz="1000" lang="en-US"/>
              <a:t>2. Are we getting enough data from the user?</a:t>
            </a:r>
          </a:p>
        </p:txBody>
      </p:sp>
      <p:sp>
        <p:nvSpPr>
          <p:cNvPr id="111" name="Shape 111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200" lang="en-US"/>
              <a:t>Going forward, we would ideally want to finish making a small working prototype(Surface water). 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8" name="Shape 118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200" lang="en-US"/>
              <a:t>Going forward, we would ideally want to finish making a small working prototype(Surface water). 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5" name="Shape 125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media/image09.jpg" Type="http://schemas.openxmlformats.org/officeDocument/2006/relationships/image" Id="rId2"/><Relationship Target="../slideMasters/slideMaster1.xml" Type="http://schemas.openxmlformats.org/officeDocument/2006/relationships/slideMaster" Id="rId1"/><Relationship Target="../media/image00.jpg" Type="http://schemas.openxmlformats.org/officeDocument/2006/relationships/image" Id="rId4"/><Relationship Target="../media/image02.jpg" Type="http://schemas.openxmlformats.org/officeDocument/2006/relationships/image" Id="rId3"/><Relationship Target="../media/image05.png" Type="http://schemas.openxmlformats.org/officeDocument/2006/relationships/image" Id="rId6"/><Relationship Target="../media/image01.jpg" Type="http://schemas.openxmlformats.org/officeDocument/2006/relationships/image" Id="rId5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media/image04.png" Type="http://schemas.openxmlformats.org/officeDocument/2006/relationships/image" Id="rId2"/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media/image04.png" Type="http://schemas.openxmlformats.org/officeDocument/2006/relationships/image" Id="rId2"/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media/image04.png" Type="http://schemas.openxmlformats.org/officeDocument/2006/relationships/image" Id="rId2"/><Relationship Target="../slideMasters/slideMaster1.xml" Type="http://schemas.openxmlformats.org/officeDocument/2006/relationships/slideMaster" Id="rId1"/></Relationships>
</file>

<file path=ppt/slideLayouts/_rels/slideLayout7.xml.rels><?xml version="1.0" encoding="UTF-8" standalone="yes"?><Relationships xmlns="http://schemas.openxmlformats.org/package/2006/relationships"><Relationship Target="../media/image04.png" Type="http://schemas.openxmlformats.org/officeDocument/2006/relationships/image" Id="rId2"/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6" name="Shape 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17" name="Shape 17"/>
          <p:cNvGrpSpPr/>
          <p:nvPr/>
        </p:nvGrpSpPr>
        <p:grpSpPr>
          <a:xfrm>
            <a:off y="0" x="0"/>
            <a:ext cy="6857999" cx="9143999"/>
            <a:chOff y="0" x="0"/>
            <a:chExt cy="4319" cx="5759"/>
          </a:xfrm>
        </p:grpSpPr>
        <p:pic>
          <p:nvPicPr>
            <p:cNvPr id="18" name="Shape 18"/>
            <p:cNvPicPr preferRelativeResize="0"/>
            <p:nvPr/>
          </p:nvPicPr>
          <p:blipFill>
            <a:blip r:embed="rId2"/>
            <a:stretch>
              <a:fillRect/>
            </a:stretch>
          </p:blipFill>
          <p:spPr>
            <a:xfrm>
              <a:off y="0" x="0"/>
              <a:ext cy="4319" cx="5759"/>
            </a:xfrm>
            <a:prstGeom prst="rect">
              <a:avLst/>
            </a:prstGeom>
          </p:spPr>
        </p:pic>
        <p:pic>
          <p:nvPicPr>
            <p:cNvPr id="19" name="Shape 19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>
              <a:off y="3215" x="4031"/>
              <a:ext cy="432" cx="191"/>
            </a:xfrm>
            <a:prstGeom prst="rect">
              <a:avLst/>
            </a:prstGeom>
          </p:spPr>
        </p:pic>
        <p:pic>
          <p:nvPicPr>
            <p:cNvPr id="20" name="Shape 20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>
              <a:off y="3552" x="3791"/>
              <a:ext cy="95" cx="287"/>
            </a:xfrm>
            <a:prstGeom prst="rect">
              <a:avLst/>
            </a:prstGeom>
          </p:spPr>
        </p:pic>
      </p:grpSp>
      <p:sp>
        <p:nvSpPr>
          <p:cNvPr id="21" name="Shape 21"/>
          <p:cNvSpPr txBox="1"/>
          <p:nvPr>
            <p:ph idx="1" type="subTitle"/>
          </p:nvPr>
        </p:nvSpPr>
        <p:spPr>
          <a:xfrm>
            <a:off y="5029200" x="3352800"/>
            <a:ext cy="1143000" cx="3962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/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5pPr>
            <a:lvl6pPr algn="l" rtl="0" marR="0" indent="-101600" marL="25146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6pPr>
            <a:lvl7pPr algn="l" rtl="0" marR="0" indent="-101600" marL="29718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7pPr>
            <a:lvl8pPr algn="l" rtl="0" marR="0" indent="-101600" marL="34290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8pPr>
            <a:lvl9pPr algn="l" rtl="0" marR="0" indent="-101600" marL="3886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0" type="dt"/>
          </p:nvPr>
        </p:nvSpPr>
        <p:spPr>
          <a:xfrm>
            <a:off y="6248400" x="67818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y="6245225" x="31242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type="ctrTitle"/>
          </p:nvPr>
        </p:nvSpPr>
        <p:spPr>
          <a:xfrm>
            <a:off y="1120775" x="1371600"/>
            <a:ext cy="147002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spcAft>
                <a:spcPts val="0"/>
              </a:spcAft>
              <a:defRPr/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/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/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/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/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pic>
        <p:nvPicPr>
          <p:cNvPr id="25" name="Shape 2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5876925" x="-1588"/>
            <a:ext cy="981075" cx="9145587"/>
          </a:xfrm>
          <a:prstGeom prst="rect">
            <a:avLst/>
          </a:prstGeom>
        </p:spPr>
      </p:pic>
      <p:pic>
        <p:nvPicPr>
          <p:cNvPr id="26" name="Shape 26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0" x="5287487"/>
            <a:ext cy="1147091" cx="38565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Custom Layout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y="228600" x="2819400"/>
            <a:ext cy="1143000" cx="6096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0" type="dt"/>
          </p:nvPr>
        </p:nvSpPr>
        <p:spPr>
          <a:xfrm>
            <a:off y="6245225" x="457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y="6245225" x="31242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y="6245225" x="6553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1524000" x="457200"/>
            <a:ext cy="4724400" cx="8153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1pPr>
            <a:lvl2pPr algn="l" rtl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2pPr>
            <a:lvl3pPr algn="l" rtl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3pPr>
            <a:lvl4pPr algn="l" rtl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4pPr>
            <a:lvl5pPr algn="l" rtl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5pPr>
            <a:lvl6pPr algn="l" rtl="0" indent="-101600" marL="25146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6pPr>
            <a:lvl7pPr algn="l" rtl="0" indent="-101600" marL="29718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7pPr>
            <a:lvl8pPr algn="l" rtl="0" indent="-101600" marL="34290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8pPr>
            <a:lvl9pPr algn="l" rtl="0" indent="-101600" marL="3886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y="228600" x="2667000"/>
            <a:ext cy="1143000" cx="6248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0" type="dt"/>
          </p:nvPr>
        </p:nvSpPr>
        <p:spPr>
          <a:xfrm>
            <a:off y="6245225" x="457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1" type="ftr"/>
          </p:nvPr>
        </p:nvSpPr>
        <p:spPr>
          <a:xfrm>
            <a:off y="6245225" x="31242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y="6245225" x="6553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pic>
        <p:nvPicPr>
          <p:cNvPr id="38" name="Shape 38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y="304389" x="0"/>
            <a:ext cy="838609" cx="2819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"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y="228600" x="2819400"/>
            <a:ext cy="1143000" cx="6096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y="6245225" x="457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y="6245225" x="31242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y="6245225" x="6553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y="274637" x="2819400"/>
            <a:ext cy="1143000" cx="5867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535112" x="457200"/>
            <a:ext cy="639762" cx="4040187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spcBef>
                <a:spcPts val="0"/>
              </a:spcBef>
              <a:buFont typeface="Calibri"/>
              <a:buNone/>
              <a:defRPr/>
            </a:lvl1pPr>
            <a:lvl2pPr rtl="0" indent="0" marL="457200">
              <a:spcBef>
                <a:spcPts val="0"/>
              </a:spcBef>
              <a:buFont typeface="Calibri"/>
              <a:buNone/>
              <a:defRPr/>
            </a:lvl2pPr>
            <a:lvl3pPr rtl="0" indent="0" marL="914400">
              <a:spcBef>
                <a:spcPts val="0"/>
              </a:spcBef>
              <a:buFont typeface="Calibri"/>
              <a:buNone/>
              <a:defRPr/>
            </a:lvl3pPr>
            <a:lvl4pPr rtl="0" indent="0" marL="1371600">
              <a:spcBef>
                <a:spcPts val="0"/>
              </a:spcBef>
              <a:buFont typeface="Calibri"/>
              <a:buNone/>
              <a:defRPr/>
            </a:lvl4pPr>
            <a:lvl5pPr rtl="0" indent="0" marL="1828800">
              <a:spcBef>
                <a:spcPts val="0"/>
              </a:spcBef>
              <a:buFont typeface="Calibri"/>
              <a:buNone/>
              <a:defRPr/>
            </a:lvl5pPr>
            <a:lvl6pPr rtl="0" indent="0" marL="2286000">
              <a:spcBef>
                <a:spcPts val="0"/>
              </a:spcBef>
              <a:buFont typeface="Calibri"/>
              <a:buNone/>
              <a:defRPr/>
            </a:lvl6pPr>
            <a:lvl7pPr rtl="0" indent="0" marL="2743200">
              <a:spcBef>
                <a:spcPts val="0"/>
              </a:spcBef>
              <a:buFont typeface="Calibri"/>
              <a:buNone/>
              <a:defRPr/>
            </a:lvl7pPr>
            <a:lvl8pPr rtl="0" indent="0" marL="3200400">
              <a:spcBef>
                <a:spcPts val="0"/>
              </a:spcBef>
              <a:buFont typeface="Calibri"/>
              <a:buNone/>
              <a:defRPr/>
            </a:lvl8pPr>
            <a:lvl9pPr rtl="0" indent="0" marL="365760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y="2174875" x="457200"/>
            <a:ext cy="3951287" cx="4040187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3" type="body"/>
          </p:nvPr>
        </p:nvSpPr>
        <p:spPr>
          <a:xfrm>
            <a:off y="1535112" x="4645025"/>
            <a:ext cy="639762" cx="404177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spcBef>
                <a:spcPts val="0"/>
              </a:spcBef>
              <a:buFont typeface="Calibri"/>
              <a:buNone/>
              <a:defRPr/>
            </a:lvl1pPr>
            <a:lvl2pPr rtl="0" indent="0" marL="457200">
              <a:spcBef>
                <a:spcPts val="0"/>
              </a:spcBef>
              <a:buFont typeface="Calibri"/>
              <a:buNone/>
              <a:defRPr/>
            </a:lvl2pPr>
            <a:lvl3pPr rtl="0" indent="0" marL="914400">
              <a:spcBef>
                <a:spcPts val="0"/>
              </a:spcBef>
              <a:buFont typeface="Calibri"/>
              <a:buNone/>
              <a:defRPr/>
            </a:lvl3pPr>
            <a:lvl4pPr rtl="0" indent="0" marL="1371600">
              <a:spcBef>
                <a:spcPts val="0"/>
              </a:spcBef>
              <a:buFont typeface="Calibri"/>
              <a:buNone/>
              <a:defRPr/>
            </a:lvl4pPr>
            <a:lvl5pPr rtl="0" indent="0" marL="1828800">
              <a:spcBef>
                <a:spcPts val="0"/>
              </a:spcBef>
              <a:buFont typeface="Calibri"/>
              <a:buNone/>
              <a:defRPr/>
            </a:lvl5pPr>
            <a:lvl6pPr rtl="0" indent="0" marL="2286000">
              <a:spcBef>
                <a:spcPts val="0"/>
              </a:spcBef>
              <a:buFont typeface="Calibri"/>
              <a:buNone/>
              <a:defRPr/>
            </a:lvl6pPr>
            <a:lvl7pPr rtl="0" indent="0" marL="2743200">
              <a:spcBef>
                <a:spcPts val="0"/>
              </a:spcBef>
              <a:buFont typeface="Calibri"/>
              <a:buNone/>
              <a:defRPr/>
            </a:lvl7pPr>
            <a:lvl8pPr rtl="0" indent="0" marL="3200400">
              <a:spcBef>
                <a:spcPts val="0"/>
              </a:spcBef>
              <a:buFont typeface="Calibri"/>
              <a:buNone/>
              <a:defRPr/>
            </a:lvl8pPr>
            <a:lvl9pPr rtl="0" indent="0" marL="365760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4" type="body"/>
          </p:nvPr>
        </p:nvSpPr>
        <p:spPr>
          <a:xfrm>
            <a:off y="2174875" x="4645025"/>
            <a:ext cy="3951287" cx="404177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10" type="dt"/>
          </p:nvPr>
        </p:nvSpPr>
        <p:spPr>
          <a:xfrm>
            <a:off y="6245225" x="457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y="6245225" x="31242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y="6245225" x="6553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pic>
        <p:nvPicPr>
          <p:cNvPr id="53" name="Shape 53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y="304389" x="0"/>
            <a:ext cy="838609" cx="2819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y="228600" x="2819400"/>
            <a:ext cy="1143000" cx="6096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1600200" x="457200"/>
            <a:ext cy="4525963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y="1600200" x="4648200"/>
            <a:ext cy="4525963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y="6245225" x="457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y="6245225" x="31242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y="6245225" x="6553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pic>
        <p:nvPicPr>
          <p:cNvPr id="61" name="Shape 61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y="304389" x="0"/>
            <a:ext cy="838609" cx="2819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 txBox="1"/>
          <p:nvPr>
            <p:ph idx="10" type="dt"/>
          </p:nvPr>
        </p:nvSpPr>
        <p:spPr>
          <a:xfrm>
            <a:off y="6245225" x="457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y="6245225" x="31242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y="6245225" x="6553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pic>
        <p:nvPicPr>
          <p:cNvPr id="66" name="Shape 66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y="304389" x="0"/>
            <a:ext cy="838609" cx="28194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1.xml" Type="http://schemas.openxmlformats.org/officeDocument/2006/relationships/slideLayout" Id="rId2"/><Relationship Target="../media/image04.png" Type="http://schemas.openxmlformats.org/officeDocument/2006/relationships/image" Id="rId1"/><Relationship Target="../slideLayouts/slideLayout3.xml" Type="http://schemas.openxmlformats.org/officeDocument/2006/relationships/slideLayout" Id="rId4"/><Relationship Target="../slideLayouts/slideLayout2.xml" Type="http://schemas.openxmlformats.org/officeDocument/2006/relationships/slideLayout" Id="rId3"/><Relationship Target="../theme/theme1.xml" Type="http://schemas.openxmlformats.org/officeDocument/2006/relationships/theme" Id="rId9"/><Relationship Target="../slideLayouts/slideLayout5.xml" Type="http://schemas.openxmlformats.org/officeDocument/2006/relationships/slideLayout" Id="rId6"/><Relationship Target="../slideLayouts/slideLayout4.xml" Type="http://schemas.openxmlformats.org/officeDocument/2006/relationships/slideLayout" Id="rId5"/><Relationship Target="../slideLayouts/slideLayout7.xml" Type="http://schemas.openxmlformats.org/officeDocument/2006/relationships/slideLayout" Id="rId8"/><Relationship Target="../slideLayouts/slideLayout6.xml" Type="http://schemas.openxmlformats.org/officeDocument/2006/relationships/slideLayout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y="228600" x="2819400"/>
            <a:ext cy="1143000" cx="6096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/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/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/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/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/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y="1600200" x="457200"/>
            <a:ext cy="452596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5pPr>
            <a:lvl6pPr algn="l" rtl="0" marR="0" indent="-101600" marL="25146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6pPr>
            <a:lvl7pPr algn="l" rtl="0" marR="0" indent="-101600" marL="29718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7pPr>
            <a:lvl8pPr algn="l" rtl="0" marR="0" indent="-101600" marL="34290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8pPr>
            <a:lvl9pPr algn="l" rtl="0" marR="0" indent="-101600" marL="3886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➢"/>
              <a:defRPr/>
            </a:lvl9pPr>
          </a:lstStyle>
          <a:p/>
        </p:txBody>
      </p:sp>
      <p:sp>
        <p:nvSpPr>
          <p:cNvPr id="11" name="Shape 11"/>
          <p:cNvSpPr txBox="1"/>
          <p:nvPr>
            <p:ph idx="10" type="dt"/>
          </p:nvPr>
        </p:nvSpPr>
        <p:spPr>
          <a:xfrm>
            <a:off y="6245225" x="457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y="6245225" x="3124200"/>
            <a:ext cy="476249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y="6245225" x="6553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cxnSp>
        <p:nvCxnSpPr>
          <p:cNvPr id="14" name="Shape 14"/>
          <p:cNvCxnSpPr/>
          <p:nvPr/>
        </p:nvCxnSpPr>
        <p:spPr>
          <a:xfrm>
            <a:off y="1447800" x="0"/>
            <a:ext cy="0" cx="9144000"/>
          </a:xfrm>
          <a:prstGeom prst="straightConnector1">
            <a:avLst/>
          </a:prstGeom>
          <a:noFill/>
          <a:ln w="7620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  <p:pic>
        <p:nvPicPr>
          <p:cNvPr id="15" name="Shape 15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y="304389" x="0"/>
            <a:ext cy="838609" cx="2819400"/>
          </a:xfrm>
          <a:prstGeom prst="rect">
            <a:avLst/>
          </a:prstGeom>
        </p:spPr>
      </p:pic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8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3.gif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10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 txBox="1"/>
          <p:nvPr>
            <p:ph idx="1" type="subTitle"/>
          </p:nvPr>
        </p:nvSpPr>
        <p:spPr>
          <a:xfrm>
            <a:off y="5118275" x="4077750"/>
            <a:ext cy="759900" cx="44342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1" sz="2800" lang="en-US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Neelesh &amp; Subhani </a:t>
            </a:r>
          </a:p>
        </p:txBody>
      </p:sp>
      <p:sp>
        <p:nvSpPr>
          <p:cNvPr id="69" name="Shape 69"/>
          <p:cNvSpPr txBox="1"/>
          <p:nvPr>
            <p:ph type="ctrTitle"/>
          </p:nvPr>
        </p:nvSpPr>
        <p:spPr>
          <a:xfrm>
            <a:off y="1246875" x="0"/>
            <a:ext cy="1470000" cx="9144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sz="5400" lang="en-US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Water Treatment Technology Selection Guide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y="228600" x="2819400"/>
            <a:ext cy="114300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sz="4400" lang="en-US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Q &amp; A</a:t>
            </a:r>
          </a:p>
        </p:txBody>
      </p:sp>
      <p:pic>
        <p:nvPicPr>
          <p:cNvPr id="128" name="Shape 12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268812" x="3200600"/>
            <a:ext cy="2847975" cx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y="228600" x="2895600"/>
            <a:ext cy="1143000" cx="6019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sz="4000" lang="en-US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Agenda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1524000" x="457200"/>
            <a:ext cy="5041200" cx="83729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431800" marL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Need </a:t>
            </a:r>
          </a:p>
          <a:p>
            <a:pPr algn="l" rtl="0" lvl="0" marR="0" indent="-431800" marL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Goals/Objectives</a:t>
            </a:r>
          </a:p>
          <a:p>
            <a:pPr algn="l" rtl="0" lvl="0" marR="0" indent="-431800" marL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Technology Platforms</a:t>
            </a:r>
          </a:p>
          <a:p>
            <a:pPr algn="l" rtl="0" lvl="0" marR="0" indent="-431800" marL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Working demo</a:t>
            </a:r>
          </a:p>
          <a:p>
            <a:pPr algn="l" rtl="0" lvl="0" marR="0" indent="-431800" marL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Future Work</a:t>
            </a:r>
          </a:p>
          <a:p>
            <a:pPr algn="l" rtl="0" lvl="0" marR="0" indent="-431800" marL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Acknowledgements</a:t>
            </a:r>
          </a:p>
          <a:p>
            <a:pPr algn="l" rtl="0" lvl="0" marR="0" indent="-431800" marL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 &amp; A</a:t>
            </a:r>
          </a:p>
          <a:p>
            <a:pPr algn="l" rtl="0" lvl="0" marR="0" indent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0" marL="0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trike="noStrike" u="none" b="0" cap="none" baseline="0" sz="3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y="228600" x="2895600"/>
            <a:ext cy="1143000" cx="6019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sz="4000" lang="en-US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Need for the WTTSG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y="1524000" x="457200"/>
            <a:ext cy="5041200" cx="83729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Current guides don’t take into account the realities of resource-constraints and skill-constraints of communities</a:t>
            </a:r>
          </a:p>
          <a:p>
            <a:pPr algn="l" rtl="0" lvl="0" marR="0" indent="-342900" marL="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Consider sustainable engineering practices eg. AguaClara</a:t>
            </a:r>
          </a:p>
          <a:p>
            <a:pPr algn="l" rtl="0" lvl="0" marR="0" indent="-342900" marL="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Bridge the information barrier, especially for resource-poor communities</a:t>
            </a:r>
          </a:p>
          <a:p>
            <a:pPr algn="l" rtl="0" lvl="0" marR="0" indent="0" mar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139700" marL="342900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strike="noStrike" u="none" b="0" cap="none" baseline="0" sz="3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y="228600" x="2895600"/>
            <a:ext cy="1143000" cx="6019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sz="4000" lang="en-US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Goals/Objectives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y="1524000" x="457200"/>
            <a:ext cy="5041200" cx="83729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a selection guide to provide a clear rubric for evaluating and comparing water treatment technologies</a:t>
            </a:r>
          </a:p>
          <a:p>
            <a:pPr algn="l" rtl="0" lvl="0" marR="0" indent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Determine the best-suited technological platform </a:t>
            </a:r>
          </a:p>
          <a:p>
            <a:pPr algn="l" rtl="0" lvl="0" marR="0" indent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 a proof of concept prototype (Surface Water)</a:t>
            </a:r>
          </a:p>
          <a:p>
            <a:pPr algn="l" rtl="0" lvl="0" marR="0" indent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strike="noStrike" u="none" b="0" cap="none" baseline="0" sz="3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y="228600" x="2895600"/>
            <a:ext cy="1143000" cx="6019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sz="4000" lang="en-US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Features of the Guide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1524000" x="457200"/>
            <a:ext cy="5041200" cx="83729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Web-based (PHP,HTML)</a:t>
            </a:r>
          </a:p>
          <a:p>
            <a:pPr algn="l" rtl="0" lvl="0" marR="0" indent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Incorporate community size</a:t>
            </a:r>
          </a:p>
          <a:p>
            <a:pPr algn="l" rtl="0" lvl="0" marR="0" indent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main distribution options</a:t>
            </a:r>
          </a:p>
          <a:p>
            <a:pPr algn="l" rtl="0" lvl="1" marR="0" indent="-311150" marL="7429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Kiosks</a:t>
            </a:r>
          </a:p>
          <a:p>
            <a:pPr algn="l" rtl="0" lvl="1" marR="0" indent="-311150" marL="7429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Point of Use Systems (POU)</a:t>
            </a:r>
          </a:p>
          <a:p>
            <a:pPr algn="l" rtl="0" lvl="1" marR="0" indent="-311150" marL="7429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Centralized Treatment Systems</a:t>
            </a:r>
          </a:p>
          <a:p>
            <a:pPr algn="l" rtl="0" lvl="0" marR="0" indent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strike="noStrike" u="none" b="0" cap="none" baseline="0" sz="3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y="228600" x="2819400"/>
            <a:ext cy="114300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sz="4400" lang="en-US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Technology Platforms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1600200" x="457200"/>
            <a:ext cy="4526100" cx="40385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28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LabVIEW, LabVIEW Web UI Builder</a:t>
            </a:r>
          </a:p>
          <a:p>
            <a:pPr algn="l" rtl="0" lvl="0" marR="0" indent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28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Web Technologies</a:t>
            </a:r>
          </a:p>
          <a:p>
            <a:pPr algn="l" rtl="0" lvl="1" marR="0" indent="-285750" marL="7429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28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PHP, HTML</a:t>
            </a:r>
          </a:p>
          <a:p>
            <a:pPr algn="l" rtl="0" lvl="1" marR="0" indent="-285750" marL="7429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28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mySQL</a:t>
            </a:r>
          </a:p>
        </p:txBody>
      </p:sp>
      <p:pic>
        <p:nvPicPr>
          <p:cNvPr id="101" name="Shape 10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537550" x="4005350"/>
            <a:ext cy="2762250" cx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y="228600" x="2819400"/>
            <a:ext cy="114300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l" rtl="0" lvl="0" marR="0" indent="457200" marL="91440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sz="4400" lang="en-US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Demo!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y="1829200" x="355400"/>
            <a:ext cy="4526100" cx="41285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8" name="Shape 10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313700" x="2646225"/>
            <a:ext cy="3144974" cx="4193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y="228600" x="2819400"/>
            <a:ext cy="114300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sz="4400" lang="en-US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Future Work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1600200" x="180100"/>
            <a:ext cy="4526100" cx="50541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28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 and obtain data for comparisons </a:t>
            </a:r>
          </a:p>
          <a:p>
            <a:pPr algn="l" rtl="0" lvl="0" marR="0" indent="-342900" marL="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28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Expand Model (ground water)</a:t>
            </a:r>
          </a:p>
          <a:p>
            <a:pPr algn="l" rtl="0" lvl="0" marR="0" indent="-342900" marL="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28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Integrate with Plant Cost Calc.</a:t>
            </a:r>
          </a:p>
          <a:p>
            <a:pPr algn="l" rtl="0" lvl="0" marR="0" indent="-342900" marL="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28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Incorporate in AguaClara design engine  </a:t>
            </a:r>
          </a:p>
        </p:txBody>
      </p:sp>
      <p:pic>
        <p:nvPicPr>
          <p:cNvPr id="115" name="Shape 11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043800" x="5362475"/>
            <a:ext cy="2770398" cx="363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y="228600" x="2819400"/>
            <a:ext cy="114300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sz="4400" lang="en-US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Acknowledgements 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y="4488875" x="249375"/>
            <a:ext cy="2260800" cx="50015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28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Professor Monroe</a:t>
            </a: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28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Tori</a:t>
            </a: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2800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Rest of the AguaClara team!</a:t>
            </a:r>
          </a:p>
          <a:p>
            <a:pPr algn="l" rtl="0" lvl="0" marR="0" indent="0" marL="45720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2" name="Shape 12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39600" x="2819400"/>
            <a:ext cy="2686050" cx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