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16.xml" Type="http://schemas.openxmlformats.org/officeDocument/2006/relationships/slide" Id="rId21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2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previous website uninspiring. now features like parallax scrolling, cool javascript to manage transition from one page to the next, etc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5" name="Shape 1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Dynamically resizes to best fit browser width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6" name="Shape 1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various inputs, login fields, favicon, and other touches being added to the implementation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6" name="Shape 1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7" name="Shape 17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various inputs, login fields, favicon, and other touches being added to the implementation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4" name="Shape 1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various inputs, login fields, favicon, and other touches being added to the implementation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2" name="Shape 1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3" name="Shape 19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1" name="Shape 2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2" name="Shape 20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17500" marL="45720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★"/>
            </a:pPr>
            <a:r>
              <a:rPr sz="1400" lang="en">
                <a:solidFill>
                  <a:schemeClr val="dk1"/>
                </a:solidFill>
              </a:rPr>
              <a:t>What does the table do:</a:t>
            </a:r>
          </a:p>
          <a:p>
            <a:pPr rtl="0" lvl="0" indent="-317500" marL="45720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★"/>
            </a:pPr>
            <a:r>
              <a:rPr sz="1400" lang="en">
                <a:solidFill>
                  <a:schemeClr val="dk1"/>
                </a:solidFill>
              </a:rPr>
              <a:t>How to use this table: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0" name="Shape 1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0" name="Shape 1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9" name="Shape 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9" name="Shape 1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8" name="Shape 1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stop one on the journey: brainstorming the layout and design of the site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media/image07.jpg" Type="http://schemas.openxmlformats.org/officeDocument/2006/relationships/image" Id="rId2"/><Relationship Target="../slideMasters/slideMaster1.xml" Type="http://schemas.openxmlformats.org/officeDocument/2006/relationships/slideMaster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Relationship Target="../media/image04.png" Type="http://schemas.openxmlformats.org/officeDocument/2006/relationships/image" Id="rId6"/><Relationship Target="../media/image02.jpg" Type="http://schemas.openxmlformats.org/officeDocument/2006/relationships/image" Id="rId5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grpSp>
        <p:nvGrpSpPr>
          <p:cNvPr id="13" name="Shape 13"/>
          <p:cNvGrpSpPr/>
          <p:nvPr/>
        </p:nvGrpSpPr>
        <p:grpSpPr>
          <a:xfrm>
            <a:off y="0" x="0"/>
            <a:ext cy="6857999" cx="9143999"/>
            <a:chOff y="0" x="0"/>
            <a:chExt cy="4319" cx="5759"/>
          </a:xfrm>
        </p:grpSpPr>
        <p:pic>
          <p:nvPicPr>
            <p:cNvPr id="14" name="Shape 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y="0" x="0"/>
              <a:ext cy="4319" cx="5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y="3215" x="4031"/>
              <a:ext cy="431" cx="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y="3552" x="3791"/>
              <a:ext cy="95" cx="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y="5029200" x="3352800"/>
            <a:ext cy="1143000" cx="396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y="6248400" x="67818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y="1120775" x="1371600"/>
            <a:ext cy="1470000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5876925" x="-1588"/>
            <a:ext cy="981075" cx="9145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y="0" x="5287487"/>
            <a:ext cy="1147092" cx="3856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y="228600" x="2667000"/>
            <a:ext cy="1143000" cx="6248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pic>
        <p:nvPicPr>
          <p:cNvPr id="34" name="Shape 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y="304389" x="0"/>
            <a:ext cy="838610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y="274637" x="2819400"/>
            <a:ext cy="1143000" cx="5867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y="1535112" x="457200"/>
            <a:ext cy="639900" cx="40400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y="2174875" x="457200"/>
            <a:ext cy="3951300" cx="40400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y="1535112" x="4645025"/>
            <a:ext cy="639900" cx="40419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y="2174875" x="4645025"/>
            <a:ext cy="3951300" cx="40419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pic>
        <p:nvPicPr>
          <p:cNvPr id="49" name="Shape 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y="304389" x="0"/>
            <a:ext cy="838610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600200" x="457200"/>
            <a:ext cy="4526100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2" type="body"/>
          </p:nvPr>
        </p:nvSpPr>
        <p:spPr>
          <a:xfrm>
            <a:off y="1600200" x="4648200"/>
            <a:ext cy="4526100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pic>
        <p:nvPicPr>
          <p:cNvPr id="57" name="Shape 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y="304389" x="0"/>
            <a:ext cy="838610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pic>
        <p:nvPicPr>
          <p:cNvPr id="62" name="Shape 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y="304389" x="0"/>
            <a:ext cy="838610" cx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3.pn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theme/theme3.xml" Type="http://schemas.openxmlformats.org/officeDocument/2006/relationships/theme" Id="rId9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slideLayouts/slideLayout7.xml" Type="http://schemas.openxmlformats.org/officeDocument/2006/relationships/slideLayout" Id="rId8"/><Relationship Target="../slideLayouts/slideLayout6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600200" x="457200"/>
            <a:ext cy="45261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y="6245225" x="457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y="6245225" x="3124200"/>
            <a:ext cy="476100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y="6245225" x="6553200"/>
            <a:ext cy="476100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lvl="0" indent="-88900" mar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1" indent="-88900" marL="4572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2" indent="-88900" marL="9144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3" indent="-88900" marL="13716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4" indent="-88900" marL="18288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5" indent="-88900" marL="22860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  <a:p>
            <a:pPr lvl="6" indent="-88900" marL="27432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/>
          </a:p>
          <a:p>
            <a:pPr lvl="7" indent="-88900" marL="32004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r>
              <a:t/>
            </a:r>
            <a:endParaRPr/>
          </a:p>
          <a:p>
            <a:pPr lvl="8" indent="-88900" marL="36576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r>
              <a:t/>
            </a:r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y="1447800" x="0"/>
            <a:ext cy="0" cx="914400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pic>
        <p:nvPicPr>
          <p:cNvPr id="11" name="Shape 1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y="304389" x="0"/>
            <a:ext cy="838610" cx="2819400"/>
          </a:xfrm>
          <a:prstGeom prst="rect">
            <a:avLst/>
          </a:prstGeom>
          <a:noFill/>
          <a:ln>
            <a:noFill/>
          </a:ln>
        </p:spPr>
      </p:pic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13.png" Type="http://schemas.openxmlformats.org/officeDocument/2006/relationships/image" Id="rId6"/><Relationship Target="../media/image15.png" Type="http://schemas.openxmlformats.org/officeDocument/2006/relationships/image" Id="rId5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21.png" Type="http://schemas.openxmlformats.org/officeDocument/2006/relationships/image" Id="rId5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18.png" Type="http://schemas.openxmlformats.org/officeDocument/2006/relationships/image" Id="rId6"/><Relationship Target="../media/image17.png" Type="http://schemas.openxmlformats.org/officeDocument/2006/relationships/image" Id="rId5"/><Relationship Target="../media/image10.png" Type="http://schemas.openxmlformats.org/officeDocument/2006/relationships/image" Id="rId8"/><Relationship Target="../media/image12.png" Type="http://schemas.openxmlformats.org/officeDocument/2006/relationships/image" Id="rId7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22.png" Type="http://schemas.openxmlformats.org/officeDocument/2006/relationships/image" Id="rId6"/><Relationship Target="../media/image19.png" Type="http://schemas.openxmlformats.org/officeDocument/2006/relationships/image" Id="rId5"/><Relationship Target="../media/image23.png" Type="http://schemas.openxmlformats.org/officeDocument/2006/relationships/image" Id="rId7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14.jpg" Type="http://schemas.openxmlformats.org/officeDocument/2006/relationships/image" Id="rId5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png" Type="http://schemas.openxmlformats.org/officeDocument/2006/relationships/image" Id="rId4"/><Relationship Target="../media/image08.pn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11.jpg" Type="http://schemas.openxmlformats.org/officeDocument/2006/relationships/image" Id="rId5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6.png" Type="http://schemas.openxmlformats.org/officeDocument/2006/relationships/image" Id="rId3"/><Relationship Target="../media/image16.jpg" Type="http://schemas.openxmlformats.org/officeDocument/2006/relationships/image" Id="rId6"/><Relationship Target="../media/image20.png" Type="http://schemas.openxmlformats.org/officeDocument/2006/relationships/image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4" name="Shape 64"/>
          <p:cNvSpPr txBox="1"/>
          <p:nvPr>
            <p:ph type="ctrTitle"/>
          </p:nvPr>
        </p:nvSpPr>
        <p:spPr>
          <a:xfrm>
            <a:off y="2024875" x="176375"/>
            <a:ext cy="2256600" cx="60461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algn="l" rtl="0">
              <a:spcBef>
                <a:spcPts val="0"/>
              </a:spcBef>
              <a:buNone/>
            </a:pPr>
            <a:r>
              <a:rPr b="1" sz="4800" lang="en">
                <a:solidFill>
                  <a:srgbClr val="FFFFFF"/>
                </a:solidFill>
                <a:latin typeface="Galdeano"/>
                <a:ea typeface="Galdeano"/>
                <a:cs typeface="Galdeano"/>
                <a:sym typeface="Galdeano"/>
              </a:rPr>
              <a:t>Water Treatment Technology Selection Guide (WTTSG)</a:t>
            </a:r>
          </a:p>
        </p:txBody>
      </p:sp>
      <p:sp>
        <p:nvSpPr>
          <p:cNvPr id="65" name="Shape 65"/>
          <p:cNvSpPr txBox="1"/>
          <p:nvPr>
            <p:ph idx="1" type="subTitle"/>
          </p:nvPr>
        </p:nvSpPr>
        <p:spPr>
          <a:xfrm>
            <a:off y="4967275" x="172100"/>
            <a:ext cy="1143000" cx="73955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b="1" sz="2400" lang="en">
                <a:solidFill>
                  <a:srgbClr val="FFFFFF"/>
                </a:solidFill>
                <a:latin typeface="Galdeano"/>
                <a:ea typeface="Galdeano"/>
                <a:cs typeface="Galdeano"/>
                <a:sym typeface="Galdeano"/>
              </a:rPr>
              <a:t>Yao Lu, Larissa Sakiyama, and Sarah Sinclair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694175" x="3293254"/>
            <a:ext cy="4449450" cx="562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Shape 146"/>
          <p:cNvPicPr preferRelativeResize="0"/>
          <p:nvPr/>
        </p:nvPicPr>
        <p:blipFill rotWithShape="1">
          <a:blip r:embed="rId6">
            <a:alphaModFix/>
          </a:blip>
          <a:srcRect t="12665" b="9245" r="25836" l="25006"/>
          <a:stretch/>
        </p:blipFill>
        <p:spPr>
          <a:xfrm>
            <a:off y="1656225" x="169525"/>
            <a:ext cy="2458550" cx="275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2187724" x="228600"/>
            <a:ext cy="3249075" cx="87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Shape 1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5">
            <a:alphaModFix/>
          </a:blip>
          <a:srcRect t="12666" b="9238" r="0" l="0"/>
          <a:stretch/>
        </p:blipFill>
        <p:spPr>
          <a:xfrm>
            <a:off y="1702074" x="214050"/>
            <a:ext cy="2037425" cx="464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 rotWithShape="1">
          <a:blip r:embed="rId6">
            <a:alphaModFix/>
          </a:blip>
          <a:srcRect t="12448" b="5597" r="0" l="0"/>
          <a:stretch/>
        </p:blipFill>
        <p:spPr>
          <a:xfrm>
            <a:off y="3868225" x="214050"/>
            <a:ext cy="2138140" cx="464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y="2904250" x="5024075"/>
            <a:ext cy="3102125" cx="389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y="1723502" x="5024075"/>
            <a:ext cy="814897" cx="389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 rotWithShape="1">
          <a:blip r:embed="rId5">
            <a:alphaModFix/>
          </a:blip>
          <a:srcRect t="12874" b="24137" r="18614" l="17307"/>
          <a:stretch/>
        </p:blipFill>
        <p:spPr>
          <a:xfrm>
            <a:off y="1697600" x="215750"/>
            <a:ext cy="2265649" cx="40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 rotWithShape="1">
          <a:blip r:embed="rId6">
            <a:alphaModFix/>
          </a:blip>
          <a:srcRect t="28947" b="28526" r="22400" l="16362"/>
          <a:stretch/>
        </p:blipFill>
        <p:spPr>
          <a:xfrm>
            <a:off y="4120493" x="215750"/>
            <a:ext cy="1600521" cx="40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 rotWithShape="1">
          <a:blip r:embed="rId7">
            <a:alphaModFix/>
          </a:blip>
          <a:srcRect t="13718" b="22026" r="24181" l="23111"/>
          <a:stretch/>
        </p:blipFill>
        <p:spPr>
          <a:xfrm>
            <a:off y="2080525" x="4478900"/>
            <a:ext cy="3020599" cx="4407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9" name="Shape 1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0" name="Shape 180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81" name="Shape 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>
            <p:ph idx="1" type="body"/>
          </p:nvPr>
        </p:nvSpPr>
        <p:spPr>
          <a:xfrm>
            <a:off y="1581150" x="411225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Data passing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Autofilled forms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Interacting with database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Future Work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/>
          <p:nvPr>
            <p:ph idx="1" type="body"/>
          </p:nvPr>
        </p:nvSpPr>
        <p:spPr>
          <a:xfrm>
            <a:off y="1581150" x="411225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Dynamic results page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MySQL functionality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Automatic regression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Language translation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Deploy site!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Any Questions?</a:t>
            </a:r>
          </a:p>
        </p:txBody>
      </p:sp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Shape 1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740200" x="2513000"/>
            <a:ext cy="4314099" cx="41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 txBox="1"/>
          <p:nvPr/>
        </p:nvSpPr>
        <p:spPr>
          <a:xfrm>
            <a:off y="2681550" x="4685000"/>
            <a:ext cy="1895399" cx="16953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9600" lang="en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Water Treatment Technology Selection Guide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Integrate into a single web application</a:t>
            </a:r>
          </a:p>
          <a:p>
            <a:pPr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Give most appropriate recommendations possible</a:t>
            </a:r>
          </a:p>
        </p:txBody>
      </p:sp>
      <p:sp>
        <p:nvSpPr>
          <p:cNvPr id="71" name="Shape 71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Background</a:t>
            </a:r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FIME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Package plants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Direct Filtration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Kiosks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Filters</a:t>
            </a:r>
          </a:p>
          <a:p>
            <a:pPr rtl="0" lvl="0" indent="-41910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How to present data clearly and effectively?</a:t>
            </a:r>
          </a:p>
        </p:txBody>
      </p:sp>
      <p:sp>
        <p:nvSpPr>
          <p:cNvPr id="79" name="Shape 79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Technology Comparisons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228600" x="2669150"/>
            <a:ext cy="1143000" cx="64028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Technology Comparisons 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600200" x="1666875"/>
            <a:ext cy="1855124" cx="5743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 rotWithShape="1">
          <a:blip r:embed="rId4">
            <a:alphaModFix/>
          </a:blip>
          <a:srcRect t="1215" b="0" r="0" l="0"/>
          <a:stretch/>
        </p:blipFill>
        <p:spPr>
          <a:xfrm>
            <a:off y="3405025" x="1666875"/>
            <a:ext cy="3348499" cx="5743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y="3398724" x="1691800"/>
            <a:ext cy="15300" cx="5686799"/>
          </a:xfrm>
          <a:prstGeom prst="straightConnector1">
            <a:avLst/>
          </a:prstGeom>
          <a:noFill/>
          <a:ln w="9525" cap="flat">
            <a:solidFill>
              <a:schemeClr val="dk2"/>
            </a:solidFill>
            <a:prstDash val="solid"/>
            <a:round/>
            <a:headEnd w="lg" len="lg" type="none"/>
            <a:tailEnd w="lg" len="lg" type="none"/>
          </a:ln>
        </p:spPr>
      </p:cxnSp>
      <p:cxnSp>
        <p:nvCxnSpPr>
          <p:cNvPr id="90" name="Shape 90"/>
          <p:cNvCxnSpPr/>
          <p:nvPr/>
        </p:nvCxnSpPr>
        <p:spPr>
          <a:xfrm>
            <a:off y="1655850" x="1691800"/>
            <a:ext cy="5078100" cx="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none"/>
          </a:ln>
        </p:spPr>
      </p:cxnSp>
      <p:cxnSp>
        <p:nvCxnSpPr>
          <p:cNvPr id="91" name="Shape 91"/>
          <p:cNvCxnSpPr/>
          <p:nvPr/>
        </p:nvCxnSpPr>
        <p:spPr>
          <a:xfrm>
            <a:off y="3400825" x="1705500"/>
            <a:ext cy="0" cx="768000"/>
          </a:xfrm>
          <a:prstGeom prst="straightConnector1">
            <a:avLst/>
          </a:prstGeom>
          <a:noFill/>
          <a:ln w="76200" cap="flat">
            <a:solidFill>
              <a:srgbClr val="FFFFFF"/>
            </a:solidFill>
            <a:prstDash val="solid"/>
            <a:round/>
            <a:headEnd w="lg" len="lg" type="none"/>
            <a:tailEnd w="lg" len="lg" type="none"/>
          </a:ln>
        </p:spPr>
      </p:cxnSp>
      <p:cxnSp>
        <p:nvCxnSpPr>
          <p:cNvPr id="92" name="Shape 92"/>
          <p:cNvCxnSpPr/>
          <p:nvPr/>
        </p:nvCxnSpPr>
        <p:spPr>
          <a:xfrm>
            <a:off y="1655850" x="2473500"/>
            <a:ext cy="5078100" cx="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none"/>
          </a:ln>
        </p:spPr>
      </p:cxn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Options and Parameters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just"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b="1" sz="3000" lang="en">
                <a:latin typeface="Galdeano"/>
                <a:ea typeface="Galdeano"/>
                <a:cs typeface="Galdeano"/>
                <a:sym typeface="Galdeano"/>
              </a:rPr>
              <a:t>Relevant Changes Were Made: </a:t>
            </a:r>
          </a:p>
          <a:p>
            <a:pPr algn="just"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Treatment option civil works eliminated (poorly ranked in almost all categories)</a:t>
            </a:r>
          </a:p>
          <a:p>
            <a:pPr algn="just"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Direct filtration added</a:t>
            </a:r>
          </a:p>
          <a:p>
            <a:pPr algn="just"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Category ‘quality of treated water’ was replaced by the parameter ‘water turbidity’      </a:t>
            </a:r>
          </a:p>
          <a:p>
            <a:pPr algn="just"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latin typeface="Galdeano"/>
                <a:ea typeface="Galdeano"/>
                <a:cs typeface="Galdeano"/>
                <a:sym typeface="Galdeano"/>
              </a:rPr>
              <a:t>‘Contaminant removal’ category added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2400"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y="2653725" x="2522575"/>
            <a:ext cy="518400" cx="4443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y="1676400" x="457200"/>
            <a:ext cy="4724400" cx="815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rtl="0" indent="0" marL="0"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Estimating water treatment cost: User inputs</a:t>
            </a:r>
          </a:p>
          <a:p>
            <a:pPr algn="ctr" rtl="0" indent="0" marL="0">
              <a:spcBef>
                <a:spcPts val="0"/>
              </a:spcBef>
              <a:buNone/>
            </a:pPr>
            <a:r>
              <a:t/>
            </a:r>
            <a:endParaRPr sz="1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Per capita demand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Population growth 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Initial population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Plant adequacy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Dose Coagulant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Cost Coagulant</a:t>
            </a:r>
          </a:p>
          <a:p>
            <a:pPr rtl="0" lvl="0" indent="0" mar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20320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 txBox="1"/>
          <p:nvPr>
            <p:ph idx="2" type="title"/>
          </p:nvPr>
        </p:nvSpPr>
        <p:spPr>
          <a:xfrm>
            <a:off y="216725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y="2298000" x="5116550"/>
            <a:ext cy="3406200" cx="3737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Dose Chlorine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Cost Chlorine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Monthly Wage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No. Employees</a:t>
            </a:r>
          </a:p>
          <a:p>
            <a:pPr rtl="0" lvl="0">
              <a:lnSpc>
                <a:spcPct val="100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·         Purity of calcium </a:t>
            </a:r>
          </a:p>
          <a:p>
            <a:pPr rtl="0" lvl="0" indent="0" marL="457200">
              <a:lnSpc>
                <a:spcPct val="100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    hypochlorite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y="1524000" x="381000"/>
            <a:ext cy="4724400" cx="84582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Total monthly cost for operation and  maintenance: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building energy 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cost coagulant 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cost chlorine 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wages expense </a:t>
            </a:r>
          </a:p>
          <a:p>
            <a:pPr rtl="0" lvl="0" indent="-419100" marL="4572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★"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maintenance material requirement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3000" lang="en" i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Total plant cost = Capital cost + monthly operating costs + monthly maintenance costs</a:t>
            </a:r>
          </a:p>
          <a:p>
            <a:pPr algn="ctr" rtl="0" lvl="0" indent="0" mar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16" name="Shape 116"/>
          <p:cNvSpPr txBox="1"/>
          <p:nvPr>
            <p:ph idx="2" type="title"/>
          </p:nvPr>
        </p:nvSpPr>
        <p:spPr>
          <a:xfrm>
            <a:off y="216725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 Plant Cost Calculator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y="1524000" x="48675"/>
            <a:ext cy="5264999" cx="9095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 = 61077</a:t>
            </a:r>
            <a:r>
              <a:rPr b="1"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*</a:t>
            </a:r>
            <a:r>
              <a:rPr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f </a:t>
            </a:r>
            <a:r>
              <a:rPr baseline="30000" sz="3000" lang="en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-.599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 indent="0" mar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 indent="0" mar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algn="ctr" rtl="0" lvl="0">
              <a:spcBef>
                <a:spcPts val="0"/>
              </a:spcBef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>
            <p:ph idx="2" type="title"/>
          </p:nvPr>
        </p:nvSpPr>
        <p:spPr>
          <a:xfrm>
            <a:off y="216725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Plant Cost Calculator</a:t>
            </a:r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5">
            <a:alphaModFix/>
          </a:blip>
          <a:srcRect t="0" b="4333" r="0" l="0"/>
          <a:stretch/>
        </p:blipFill>
        <p:spPr>
          <a:xfrm>
            <a:off y="2238475" x="1748525"/>
            <a:ext cy="3224061" cx="564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y="228600" x="0"/>
            <a:ext cy="1143000" cx="9144000"/>
          </a:xfrm>
          <a:prstGeom prst="rect">
            <a:avLst/>
          </a:prstGeom>
          <a:solidFill>
            <a:srgbClr val="FFFFFF"/>
          </a:solidFill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4800" lang="en">
                <a:solidFill>
                  <a:schemeClr val="accent1"/>
                </a:solidFill>
                <a:latin typeface="Galdeano"/>
                <a:ea typeface="Galdeano"/>
                <a:cs typeface="Galdeano"/>
                <a:sym typeface="Galdeano"/>
              </a:rPr>
              <a:t>Implementation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6305550" x="0"/>
            <a:ext cy="552449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219825" x="7134225"/>
            <a:ext cy="571500" cx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5">
            <a:alphaModFix/>
          </a:blip>
          <a:srcRect t="12452" b="4752" r="35467" l="0"/>
          <a:stretch/>
        </p:blipFill>
        <p:spPr>
          <a:xfrm>
            <a:off y="2084800" x="194850"/>
            <a:ext cy="3205524" cx="444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y="1741475" x="4875200"/>
            <a:ext cy="4478351" cx="408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