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9501" autoAdjust="0"/>
  </p:normalViewPr>
  <p:slideViewPr>
    <p:cSldViewPr snapToGrid="0" snapToObjects="1">
      <p:cViewPr varScale="1">
        <p:scale>
          <a:sx n="67" d="100"/>
          <a:sy n="67" d="100"/>
        </p:scale>
        <p:origin x="1476" y="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C96155-9067-7D4F-8CE4-7342B4778493}" type="datetimeFigureOut">
              <a:rPr lang="en-US" smtClean="0"/>
              <a:t>10/21/2014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B9425A-F016-A24F-8329-83C6EBC5C7EB}" type="slidenum">
              <a:rPr lang="en-US" smtClean="0"/>
              <a:t>‹#›</a:t>
            </a:fld>
            <a:endParaRPr lang="en-US"/>
          </a:p>
        </p:txBody>
      </p:sp>
    </p:spTree>
    <p:extLst>
      <p:ext uri="{BB962C8B-B14F-4D97-AF65-F5344CB8AC3E}">
        <p14:creationId xmlns:p14="http://schemas.microsoft.com/office/powerpoint/2010/main" val="72068363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Erika: Divide </a:t>
            </a:r>
            <a:r>
              <a:rPr lang="en-US" sz="1200" kern="1200" dirty="0" smtClean="0">
                <a:solidFill>
                  <a:schemeClr val="tx1"/>
                </a:solidFill>
                <a:effectLst/>
                <a:latin typeface="+mn-lt"/>
                <a:ea typeface="+mn-ea"/>
                <a:cs typeface="+mn-cs"/>
              </a:rPr>
              <a:t>the power between the two pumps. Chlorine contact tank at the effluent from the treatment plant remains at the target level. The control system of this option is simple and easy to maintain. The photovoltaic system design can handle cloudy days of winter. </a:t>
            </a:r>
            <a:endParaRPr lang="en-US" dirty="0" smtClean="0">
              <a:effectLst/>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Divert all of the power to the first pump on cloudy days, and make sure that villagers can collect water from the ground level chlorine contact tank. In this option, the control system should automatically divert all of the power to the well pump when the chlorine contact tank isn’t full. </a:t>
            </a:r>
            <a:endParaRPr lang="en-US" dirty="0" smtClean="0">
              <a:effectLst/>
            </a:endParaRPr>
          </a:p>
          <a:p>
            <a:endParaRPr lang="en-US" dirty="0"/>
          </a:p>
        </p:txBody>
      </p:sp>
      <p:sp>
        <p:nvSpPr>
          <p:cNvPr id="4" name="Slide Number Placeholder 3"/>
          <p:cNvSpPr>
            <a:spLocks noGrp="1"/>
          </p:cNvSpPr>
          <p:nvPr>
            <p:ph type="sldNum" sz="quarter" idx="10"/>
          </p:nvPr>
        </p:nvSpPr>
        <p:spPr/>
        <p:txBody>
          <a:bodyPr/>
          <a:lstStyle/>
          <a:p>
            <a:fld id="{14B9425A-F016-A24F-8329-83C6EBC5C7EB}" type="slidenum">
              <a:rPr lang="en-US" smtClean="0"/>
              <a:t>2</a:t>
            </a:fld>
            <a:endParaRPr lang="en-US"/>
          </a:p>
        </p:txBody>
      </p:sp>
    </p:spTree>
    <p:extLst>
      <p:ext uri="{BB962C8B-B14F-4D97-AF65-F5344CB8AC3E}">
        <p14:creationId xmlns:p14="http://schemas.microsoft.com/office/powerpoint/2010/main" val="14095221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Anqi</a:t>
            </a:r>
            <a:r>
              <a:rPr lang="en-US" dirty="0" smtClean="0"/>
              <a:t>: The elevated storage tank</a:t>
            </a:r>
            <a:r>
              <a:rPr lang="en-US" baseline="0" dirty="0" smtClean="0"/>
              <a:t> supplies over 50% water for daily usage. To fill the elevated storage tank, the water is pumped from a well, which is half km outside the village by using pump. Before sending the water to each household, the water will be treated through low flow stacked rapid sand filter. There are three assumptions based on 2013 design.</a:t>
            </a:r>
            <a:endParaRPr lang="en-US" dirty="0"/>
          </a:p>
        </p:txBody>
      </p:sp>
      <p:sp>
        <p:nvSpPr>
          <p:cNvPr id="4" name="Slide Number Placeholder 3"/>
          <p:cNvSpPr>
            <a:spLocks noGrp="1"/>
          </p:cNvSpPr>
          <p:nvPr>
            <p:ph type="sldNum" sz="quarter" idx="10"/>
          </p:nvPr>
        </p:nvSpPr>
        <p:spPr/>
        <p:txBody>
          <a:bodyPr/>
          <a:lstStyle/>
          <a:p>
            <a:fld id="{14B9425A-F016-A24F-8329-83C6EBC5C7EB}" type="slidenum">
              <a:rPr lang="en-US" smtClean="0"/>
              <a:t>3</a:t>
            </a:fld>
            <a:endParaRPr lang="en-US"/>
          </a:p>
        </p:txBody>
      </p:sp>
    </p:spTree>
    <p:extLst>
      <p:ext uri="{BB962C8B-B14F-4D97-AF65-F5344CB8AC3E}">
        <p14:creationId xmlns:p14="http://schemas.microsoft.com/office/powerpoint/2010/main" val="17339513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Qingjing</a:t>
            </a:r>
            <a:r>
              <a:rPr lang="en-US" dirty="0" smtClean="0"/>
              <a:t>: Explain equation</a:t>
            </a:r>
            <a:r>
              <a:rPr lang="en-US" baseline="0" dirty="0" smtClean="0"/>
              <a:t> we will use.</a:t>
            </a:r>
            <a:endParaRPr lang="en-US" dirty="0"/>
          </a:p>
        </p:txBody>
      </p:sp>
      <p:sp>
        <p:nvSpPr>
          <p:cNvPr id="4" name="Slide Number Placeholder 3"/>
          <p:cNvSpPr>
            <a:spLocks noGrp="1"/>
          </p:cNvSpPr>
          <p:nvPr>
            <p:ph type="sldNum" sz="quarter" idx="10"/>
          </p:nvPr>
        </p:nvSpPr>
        <p:spPr/>
        <p:txBody>
          <a:bodyPr/>
          <a:lstStyle/>
          <a:p>
            <a:fld id="{14B9425A-F016-A24F-8329-83C6EBC5C7EB}" type="slidenum">
              <a:rPr lang="en-US" smtClean="0"/>
              <a:t>4</a:t>
            </a:fld>
            <a:endParaRPr lang="en-US"/>
          </a:p>
        </p:txBody>
      </p:sp>
    </p:spTree>
    <p:extLst>
      <p:ext uri="{BB962C8B-B14F-4D97-AF65-F5344CB8AC3E}">
        <p14:creationId xmlns:p14="http://schemas.microsoft.com/office/powerpoint/2010/main" val="13942771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Erika:</a:t>
            </a:r>
            <a:r>
              <a:rPr lang="en-US" baseline="0" dirty="0" smtClean="0"/>
              <a:t> </a:t>
            </a:r>
            <a:r>
              <a:rPr lang="en-US" dirty="0" smtClean="0"/>
              <a:t>Based on </a:t>
            </a:r>
            <a:r>
              <a:rPr lang="en-US" dirty="0" err="1" smtClean="0"/>
              <a:t>Pumpkar</a:t>
            </a:r>
            <a:r>
              <a:rPr lang="en-US" baseline="0" dirty="0" err="1" smtClean="0"/>
              <a:t>t</a:t>
            </a:r>
            <a:r>
              <a:rPr lang="en-US" baseline="0" dirty="0" smtClean="0"/>
              <a:t> website</a:t>
            </a:r>
            <a:r>
              <a:rPr lang="en-US" baseline="0" dirty="0" smtClean="0"/>
              <a:t>. Evaluate the steps in which the pumps are selected in India: </a:t>
            </a:r>
            <a:r>
              <a:rPr lang="en-US" sz="1200" b="0" i="0" u="none" strike="noStrike" kern="1200" dirty="0" smtClean="0">
                <a:solidFill>
                  <a:schemeClr val="tx1"/>
                </a:solidFill>
                <a:effectLst/>
                <a:latin typeface="+mn-lt"/>
                <a:ea typeface="+mn-ea"/>
                <a:cs typeface="+mn-cs"/>
              </a:rPr>
              <a:t>the pump power is chosen is first by determining the demand in the village. Take the number of liters per person per day and project for ten years out, it can be determined how many liters are needed in any given day. Examine the spec sheet for the </a:t>
            </a:r>
            <a:r>
              <a:rPr lang="en-US" sz="1200" b="0" i="0" u="none" strike="noStrike" kern="1200" dirty="0" err="1" smtClean="0">
                <a:solidFill>
                  <a:schemeClr val="tx1"/>
                </a:solidFill>
                <a:effectLst/>
                <a:latin typeface="+mn-lt"/>
                <a:ea typeface="+mn-ea"/>
                <a:cs typeface="+mn-cs"/>
              </a:rPr>
              <a:t>Grundfos</a:t>
            </a:r>
            <a:r>
              <a:rPr lang="en-US" sz="1200" b="0" i="0" u="none" strike="noStrike" kern="1200" dirty="0" smtClean="0">
                <a:solidFill>
                  <a:schemeClr val="tx1"/>
                </a:solidFill>
                <a:effectLst/>
                <a:latin typeface="+mn-lt"/>
                <a:ea typeface="+mn-ea"/>
                <a:cs typeface="+mn-cs"/>
              </a:rPr>
              <a:t> submersible solar pumps and find a chart that gives total volume of water pumped in a day based on pump strength and head. Choose the pump that matched the pumping head and required volume. Assume some number of hours the pump would run based on how sunny the location. Take the total volume divided by the assumed number of hours to get an average flow. Assume a ratio for peak flow versus average flow and use peak flow to find how many filters are</a:t>
            </a:r>
            <a:r>
              <a:rPr lang="en-US" sz="1200" b="0" i="0" u="none" strike="noStrike" kern="1200" baseline="0" dirty="0" smtClean="0">
                <a:solidFill>
                  <a:schemeClr val="tx1"/>
                </a:solidFill>
                <a:effectLst/>
                <a:latin typeface="+mn-lt"/>
                <a:ea typeface="+mn-ea"/>
                <a:cs typeface="+mn-cs"/>
              </a:rPr>
              <a:t> required. </a:t>
            </a:r>
            <a:endParaRPr lang="en-US" dirty="0"/>
          </a:p>
        </p:txBody>
      </p:sp>
      <p:sp>
        <p:nvSpPr>
          <p:cNvPr id="4" name="Slide Number Placeholder 3"/>
          <p:cNvSpPr>
            <a:spLocks noGrp="1"/>
          </p:cNvSpPr>
          <p:nvPr>
            <p:ph type="sldNum" sz="quarter" idx="10"/>
          </p:nvPr>
        </p:nvSpPr>
        <p:spPr/>
        <p:txBody>
          <a:bodyPr/>
          <a:lstStyle/>
          <a:p>
            <a:fld id="{14B9425A-F016-A24F-8329-83C6EBC5C7EB}" type="slidenum">
              <a:rPr lang="en-US" smtClean="0"/>
              <a:t>5</a:t>
            </a:fld>
            <a:endParaRPr lang="en-US"/>
          </a:p>
        </p:txBody>
      </p:sp>
    </p:spTree>
    <p:extLst>
      <p:ext uri="{BB962C8B-B14F-4D97-AF65-F5344CB8AC3E}">
        <p14:creationId xmlns:p14="http://schemas.microsoft.com/office/powerpoint/2010/main" val="10217941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Qingjing</a:t>
            </a:r>
            <a:r>
              <a:rPr lang="en-US" dirty="0" smtClean="0"/>
              <a:t>: </a:t>
            </a:r>
            <a:r>
              <a:rPr lang="en-US" sz="1200" b="0" i="0" u="none" strike="noStrike" kern="1200" dirty="0" smtClean="0">
                <a:solidFill>
                  <a:schemeClr val="tx1"/>
                </a:solidFill>
                <a:effectLst/>
                <a:latin typeface="+mn-lt"/>
                <a:ea typeface="+mn-ea"/>
                <a:cs typeface="+mn-cs"/>
              </a:rPr>
              <a:t>According to </a:t>
            </a:r>
            <a:r>
              <a:rPr lang="en-US" sz="1200" b="0" i="0" u="none" strike="noStrike" kern="1200" dirty="0" err="1" smtClean="0">
                <a:solidFill>
                  <a:schemeClr val="tx1"/>
                </a:solidFill>
                <a:effectLst/>
                <a:latin typeface="+mn-lt"/>
                <a:ea typeface="+mn-ea"/>
                <a:cs typeface="+mn-cs"/>
              </a:rPr>
              <a:t>Maysoon</a:t>
            </a:r>
            <a:r>
              <a:rPr lang="en-US" sz="1200" b="0" i="0" u="none" strike="noStrike" kern="1200" dirty="0" smtClean="0">
                <a:solidFill>
                  <a:schemeClr val="tx1"/>
                </a:solidFill>
                <a:effectLst/>
                <a:latin typeface="+mn-lt"/>
                <a:ea typeface="+mn-ea"/>
                <a:cs typeface="+mn-cs"/>
              </a:rPr>
              <a:t>, the solar pump is paired with HBL panels in </a:t>
            </a:r>
            <a:r>
              <a:rPr lang="en-US" sz="1200" b="0" i="0" u="none" strike="noStrike" kern="1200" dirty="0" err="1" smtClean="0">
                <a:solidFill>
                  <a:schemeClr val="tx1"/>
                </a:solidFill>
                <a:effectLst/>
                <a:latin typeface="+mn-lt"/>
                <a:ea typeface="+mn-ea"/>
                <a:cs typeface="+mn-cs"/>
              </a:rPr>
              <a:t>Gufu</a:t>
            </a:r>
            <a:r>
              <a:rPr lang="en-US" sz="1200" b="0" i="0" u="none" strike="noStrike" kern="1200" dirty="0" smtClean="0">
                <a:solidFill>
                  <a:schemeClr val="tx1"/>
                </a:solidFill>
                <a:effectLst/>
                <a:latin typeface="+mn-lt"/>
                <a:ea typeface="+mn-ea"/>
                <a:cs typeface="+mn-cs"/>
              </a:rPr>
              <a:t> village. HBL has a wide range of solar panels.</a:t>
            </a:r>
          </a:p>
          <a:p>
            <a:r>
              <a:rPr lang="en-US" dirty="0" smtClean="0"/>
              <a:t>Add</a:t>
            </a:r>
            <a:r>
              <a:rPr lang="en-US" baseline="0" dirty="0" smtClean="0"/>
              <a:t> an introduction of charge controller.</a:t>
            </a:r>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14B9425A-F016-A24F-8329-83C6EBC5C7EB}" type="slidenum">
              <a:rPr lang="en-US" smtClean="0"/>
              <a:t>6</a:t>
            </a:fld>
            <a:endParaRPr lang="en-US"/>
          </a:p>
        </p:txBody>
      </p:sp>
    </p:spTree>
    <p:extLst>
      <p:ext uri="{BB962C8B-B14F-4D97-AF65-F5344CB8AC3E}">
        <p14:creationId xmlns:p14="http://schemas.microsoft.com/office/powerpoint/2010/main" val="10463110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Anqi</a:t>
            </a:r>
            <a:r>
              <a:rPr lang="en-US" dirty="0" smtClean="0"/>
              <a:t>: To</a:t>
            </a:r>
            <a:r>
              <a:rPr lang="en-US" baseline="0" dirty="0" smtClean="0"/>
              <a:t> find the power </a:t>
            </a:r>
            <a:r>
              <a:rPr lang="en-US" baseline="0" dirty="0" smtClean="0"/>
              <a:t>needed </a:t>
            </a:r>
            <a:r>
              <a:rPr lang="en-US" baseline="0" dirty="0" smtClean="0"/>
              <a:t>for the plant, the first step is to calculate the elevation changes. </a:t>
            </a:r>
            <a:endParaRPr lang="en-US" dirty="0"/>
          </a:p>
        </p:txBody>
      </p:sp>
      <p:sp>
        <p:nvSpPr>
          <p:cNvPr id="4" name="Slide Number Placeholder 3"/>
          <p:cNvSpPr>
            <a:spLocks noGrp="1"/>
          </p:cNvSpPr>
          <p:nvPr>
            <p:ph type="sldNum" sz="quarter" idx="10"/>
          </p:nvPr>
        </p:nvSpPr>
        <p:spPr/>
        <p:txBody>
          <a:bodyPr/>
          <a:lstStyle/>
          <a:p>
            <a:fld id="{14B9425A-F016-A24F-8329-83C6EBC5C7EB}" type="slidenum">
              <a:rPr lang="en-US" smtClean="0"/>
              <a:t>7</a:t>
            </a:fld>
            <a:endParaRPr lang="en-US"/>
          </a:p>
        </p:txBody>
      </p:sp>
    </p:spTree>
    <p:extLst>
      <p:ext uri="{BB962C8B-B14F-4D97-AF65-F5344CB8AC3E}">
        <p14:creationId xmlns:p14="http://schemas.microsoft.com/office/powerpoint/2010/main" val="1800427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Erika</a:t>
            </a:r>
            <a:r>
              <a:rPr lang="en-US" dirty="0" smtClean="0"/>
              <a:t>: What have we done: Laid the framework of our background research and all the factors we will need to consider as a group in order to make improvements and evaluate</a:t>
            </a:r>
            <a:r>
              <a:rPr lang="en-US" baseline="0" dirty="0" smtClean="0"/>
              <a:t> different designs. What to do next? Work on our different ideas for one pump versus two as well as optimization based on monsoon versus dry season as depicted by the detailed task list.</a:t>
            </a:r>
            <a:endParaRPr lang="en-US" dirty="0"/>
          </a:p>
        </p:txBody>
      </p:sp>
      <p:sp>
        <p:nvSpPr>
          <p:cNvPr id="4" name="Slide Number Placeholder 3"/>
          <p:cNvSpPr>
            <a:spLocks noGrp="1"/>
          </p:cNvSpPr>
          <p:nvPr>
            <p:ph type="sldNum" sz="quarter" idx="10"/>
          </p:nvPr>
        </p:nvSpPr>
        <p:spPr/>
        <p:txBody>
          <a:bodyPr/>
          <a:lstStyle/>
          <a:p>
            <a:fld id="{14B9425A-F016-A24F-8329-83C6EBC5C7EB}" type="slidenum">
              <a:rPr lang="en-US" smtClean="0"/>
              <a:t>8</a:t>
            </a:fld>
            <a:endParaRPr lang="en-US"/>
          </a:p>
        </p:txBody>
      </p:sp>
    </p:spTree>
    <p:extLst>
      <p:ext uri="{BB962C8B-B14F-4D97-AF65-F5344CB8AC3E}">
        <p14:creationId xmlns:p14="http://schemas.microsoft.com/office/powerpoint/2010/main" val="288576480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858000"/>
            <a:chOff x="0" y="0"/>
            <a:chExt cx="5760" cy="4320"/>
          </a:xfrm>
        </p:grpSpPr>
        <p:pic>
          <p:nvPicPr>
            <p:cNvPr id="78851" name="Picture 3" descr="IMG_0249"/>
            <p:cNvPicPr>
              <a:picLocks noChangeAspect="1" noChangeArrowheads="1"/>
            </p:cNvPicPr>
            <p:nvPr/>
          </p:nvPicPr>
          <p:blipFill>
            <a:blip r:embed="rId2" cstate="email"/>
            <a:srcRect/>
            <a:stretch>
              <a:fillRect/>
            </a:stretch>
          </p:blipFill>
          <p:spPr bwMode="auto">
            <a:xfrm>
              <a:off x="0" y="0"/>
              <a:ext cx="5760" cy="4320"/>
            </a:xfrm>
            <a:prstGeom prst="rect">
              <a:avLst/>
            </a:prstGeom>
            <a:noFill/>
          </p:spPr>
        </p:pic>
        <p:pic>
          <p:nvPicPr>
            <p:cNvPr id="78852" name="Picture 4" descr="IMG_0249"/>
            <p:cNvPicPr>
              <a:picLocks noChangeAspect="1" noChangeArrowheads="1"/>
            </p:cNvPicPr>
            <p:nvPr userDrawn="1"/>
          </p:nvPicPr>
          <p:blipFill>
            <a:blip r:embed="rId3" cstate="email"/>
            <a:srcRect/>
            <a:stretch>
              <a:fillRect/>
            </a:stretch>
          </p:blipFill>
          <p:spPr bwMode="auto">
            <a:xfrm>
              <a:off x="4032" y="3216"/>
              <a:ext cx="192" cy="432"/>
            </a:xfrm>
            <a:prstGeom prst="rect">
              <a:avLst/>
            </a:prstGeom>
            <a:noFill/>
          </p:spPr>
        </p:pic>
        <p:pic>
          <p:nvPicPr>
            <p:cNvPr id="78853" name="Picture 5" descr="IMG_0249"/>
            <p:cNvPicPr>
              <a:picLocks noChangeAspect="1" noChangeArrowheads="1"/>
            </p:cNvPicPr>
            <p:nvPr userDrawn="1"/>
          </p:nvPicPr>
          <p:blipFill>
            <a:blip r:embed="rId4" cstate="email"/>
            <a:srcRect/>
            <a:stretch>
              <a:fillRect/>
            </a:stretch>
          </p:blipFill>
          <p:spPr bwMode="auto">
            <a:xfrm>
              <a:off x="3792" y="3552"/>
              <a:ext cx="288" cy="96"/>
            </a:xfrm>
            <a:prstGeom prst="rect">
              <a:avLst/>
            </a:prstGeom>
            <a:noFill/>
          </p:spPr>
        </p:pic>
      </p:grpSp>
      <p:sp>
        <p:nvSpPr>
          <p:cNvPr id="78854" name="Rectangle 6"/>
          <p:cNvSpPr>
            <a:spLocks noGrp="1" noChangeArrowheads="1"/>
          </p:cNvSpPr>
          <p:nvPr>
            <p:ph type="subTitle" idx="1"/>
          </p:nvPr>
        </p:nvSpPr>
        <p:spPr>
          <a:xfrm>
            <a:off x="3352800" y="5029200"/>
            <a:ext cx="3962400" cy="1143000"/>
          </a:xfrm>
        </p:spPr>
        <p:txBody>
          <a:bodyPr/>
          <a:lstStyle>
            <a:lvl1pPr marL="0" indent="0" algn="r">
              <a:buFont typeface="Wingdings" pitchFamily="2" charset="2"/>
              <a:buNone/>
              <a:defRPr/>
            </a:lvl1pPr>
          </a:lstStyle>
          <a:p>
            <a:r>
              <a:rPr lang="en-US" noProof="0" smtClean="0"/>
              <a:t>Click to edit Master subtitle style</a:t>
            </a:r>
            <a:endParaRPr lang="en-US" noProof="0" dirty="0"/>
          </a:p>
        </p:txBody>
      </p:sp>
      <p:sp>
        <p:nvSpPr>
          <p:cNvPr id="78855" name="Rectangle 7"/>
          <p:cNvSpPr>
            <a:spLocks noGrp="1" noChangeArrowheads="1"/>
          </p:cNvSpPr>
          <p:nvPr>
            <p:ph type="dt" sz="half" idx="2"/>
          </p:nvPr>
        </p:nvSpPr>
        <p:spPr>
          <a:xfrm>
            <a:off x="6781800" y="6248400"/>
            <a:ext cx="2133600" cy="476250"/>
          </a:xfrm>
        </p:spPr>
        <p:txBody>
          <a:bodyPr/>
          <a:lstStyle>
            <a:lvl1pPr>
              <a:defRPr>
                <a:latin typeface="Arial" charset="0"/>
              </a:defRPr>
            </a:lvl1pPr>
          </a:lstStyle>
          <a:p>
            <a:fld id="{D140825E-4A15-4D39-8176-1F07E904CB30}" type="datetimeFigureOut">
              <a:rPr lang="en-US" smtClean="0"/>
              <a:t>10/21/2014</a:t>
            </a:fld>
            <a:endParaRPr lang="en-US"/>
          </a:p>
        </p:txBody>
      </p:sp>
      <p:sp>
        <p:nvSpPr>
          <p:cNvPr id="78856" name="Rectangle 8"/>
          <p:cNvSpPr>
            <a:spLocks noGrp="1" noChangeArrowheads="1"/>
          </p:cNvSpPr>
          <p:nvPr>
            <p:ph type="ftr" sz="quarter" idx="3"/>
          </p:nvPr>
        </p:nvSpPr>
        <p:spPr/>
        <p:txBody>
          <a:bodyPr/>
          <a:lstStyle>
            <a:lvl1pPr>
              <a:defRPr>
                <a:latin typeface="Arial" charset="0"/>
              </a:defRPr>
            </a:lvl1pPr>
          </a:lstStyle>
          <a:p>
            <a:endParaRPr lang="en-US"/>
          </a:p>
        </p:txBody>
      </p:sp>
      <p:sp>
        <p:nvSpPr>
          <p:cNvPr id="78858" name="Rectangle 10"/>
          <p:cNvSpPr>
            <a:spLocks noGrp="1" noChangeArrowheads="1"/>
          </p:cNvSpPr>
          <p:nvPr>
            <p:ph type="ctrTitle" sz="quarter"/>
          </p:nvPr>
        </p:nvSpPr>
        <p:spPr>
          <a:xfrm>
            <a:off x="1371600" y="1120775"/>
            <a:ext cx="7772400" cy="1470025"/>
          </a:xfrm>
          <a:ln w="9525"/>
        </p:spPr>
        <p:txBody>
          <a:bodyPr/>
          <a:lstStyle>
            <a:lvl1pPr algn="r">
              <a:defRPr sz="5400"/>
            </a:lvl1pPr>
          </a:lstStyle>
          <a:p>
            <a:r>
              <a:rPr lang="en-US" noProof="0" smtClean="0"/>
              <a:t>Click to edit Master title style</a:t>
            </a:r>
            <a:endParaRPr lang="en-US" noProof="0" dirty="0"/>
          </a:p>
        </p:txBody>
      </p:sp>
      <p:pic>
        <p:nvPicPr>
          <p:cNvPr id="12" name="Picture 6" descr="cu_logo_sml_150_ppt.jpg                                        000B7307&#10;MPF28 Panther                  BD8AC844:"/>
          <p:cNvPicPr>
            <a:picLocks noChangeAspect="1" noChangeArrowheads="1"/>
          </p:cNvPicPr>
          <p:nvPr/>
        </p:nvPicPr>
        <p:blipFill>
          <a:blip r:embed="rId5" cstate="email"/>
          <a:srcRect/>
          <a:stretch>
            <a:fillRect/>
          </a:stretch>
        </p:blipFill>
        <p:spPr bwMode="auto">
          <a:xfrm>
            <a:off x="-1588" y="5876925"/>
            <a:ext cx="9145588" cy="981075"/>
          </a:xfrm>
          <a:prstGeom prst="rect">
            <a:avLst/>
          </a:prstGeom>
          <a:noFill/>
        </p:spPr>
      </p:pic>
      <p:pic>
        <p:nvPicPr>
          <p:cNvPr id="1026" name="Picture 2" descr="http://aguaclara.cornell.edu/resources/logo-large.png"/>
          <p:cNvPicPr>
            <a:picLocks noChangeAspect="1" noChangeArrowheads="1"/>
          </p:cNvPicPr>
          <p:nvPr/>
        </p:nvPicPr>
        <p:blipFill>
          <a:blip r:embed="rId6"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87488" y="0"/>
            <a:ext cx="3856512" cy="114709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HN" dirty="0"/>
          </a:p>
        </p:txBody>
      </p:sp>
      <p:sp>
        <p:nvSpPr>
          <p:cNvPr id="3" name="Date Placeholder 2"/>
          <p:cNvSpPr>
            <a:spLocks noGrp="1"/>
          </p:cNvSpPr>
          <p:nvPr>
            <p:ph type="dt" sz="half" idx="10"/>
          </p:nvPr>
        </p:nvSpPr>
        <p:spPr/>
        <p:txBody>
          <a:bodyPr/>
          <a:lstStyle/>
          <a:p>
            <a:fld id="{D140825E-4A15-4D39-8176-1F07E904CB30}" type="datetimeFigureOut">
              <a:rPr lang="en-US" smtClean="0"/>
              <a:t>10/21/2014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E4AAA4-6363-4581-962D-1ACCC2D600C5}" type="slidenum">
              <a:rPr lang="en-US" smtClean="0"/>
              <a:t>‹#›</a:t>
            </a:fld>
            <a:endParaRPr lang="en-US"/>
          </a:p>
        </p:txBody>
      </p:sp>
      <p:sp>
        <p:nvSpPr>
          <p:cNvPr id="7" name="Text Placeholder 6"/>
          <p:cNvSpPr>
            <a:spLocks noGrp="1"/>
          </p:cNvSpPr>
          <p:nvPr>
            <p:ph type="body" sz="quarter" idx="13"/>
          </p:nvPr>
        </p:nvSpPr>
        <p:spPr>
          <a:xfrm>
            <a:off x="457200" y="1524000"/>
            <a:ext cx="81534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HN" dirty="0"/>
          </a:p>
        </p:txBody>
      </p:sp>
    </p:spTree>
    <p:extLst>
      <p:ext uri="{BB962C8B-B14F-4D97-AF65-F5344CB8AC3E}">
        <p14:creationId xmlns:p14="http://schemas.microsoft.com/office/powerpoint/2010/main" val="2708893373"/>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667000" y="228600"/>
            <a:ext cx="6248400" cy="11430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lvl1pPr>
              <a:defRPr/>
            </a:lvl1pPr>
          </a:lstStyle>
          <a:p>
            <a:fld id="{D140825E-4A15-4D39-8176-1F07E904CB30}" type="datetimeFigureOut">
              <a:rPr lang="en-US" smtClean="0"/>
              <a:t>10/21/2014</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93E4AAA4-6363-4581-962D-1ACCC2D600C5}" type="slidenum">
              <a:rPr lang="en-US" smtClean="0"/>
              <a:t>‹#›</a:t>
            </a:fld>
            <a:endParaRPr lang="en-US"/>
          </a:p>
        </p:txBody>
      </p:sp>
      <p:pic>
        <p:nvPicPr>
          <p:cNvPr id="8" name="Picture 2" descr="http://aguaclara.cornell.edu/resources/logo-large.png"/>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304390"/>
            <a:ext cx="2819400" cy="83861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HN" dirty="0"/>
          </a:p>
        </p:txBody>
      </p:sp>
      <p:sp>
        <p:nvSpPr>
          <p:cNvPr id="3" name="Date Placeholder 2"/>
          <p:cNvSpPr>
            <a:spLocks noGrp="1"/>
          </p:cNvSpPr>
          <p:nvPr>
            <p:ph type="dt" sz="half" idx="10"/>
          </p:nvPr>
        </p:nvSpPr>
        <p:spPr/>
        <p:txBody>
          <a:bodyPr/>
          <a:lstStyle/>
          <a:p>
            <a:fld id="{D140825E-4A15-4D39-8176-1F07E904CB30}" type="datetimeFigureOut">
              <a:rPr lang="en-US" smtClean="0"/>
              <a:t>10/21/2014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E4AAA4-6363-4581-962D-1ACCC2D600C5}" type="slidenum">
              <a:rPr lang="en-US" smtClean="0"/>
              <a:t>‹#›</a:t>
            </a:fld>
            <a:endParaRPr lang="en-US"/>
          </a:p>
        </p:txBody>
      </p:sp>
    </p:spTree>
    <p:extLst>
      <p:ext uri="{BB962C8B-B14F-4D97-AF65-F5344CB8AC3E}">
        <p14:creationId xmlns:p14="http://schemas.microsoft.com/office/powerpoint/2010/main" val="3487038517"/>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19400" y="274638"/>
            <a:ext cx="58674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lvl1pPr>
              <a:defRPr/>
            </a:lvl1pPr>
          </a:lstStyle>
          <a:p>
            <a:fld id="{D140825E-4A15-4D39-8176-1F07E904CB30}" type="datetimeFigureOut">
              <a:rPr lang="en-US" smtClean="0"/>
              <a:t>10/21/2014</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93E4AAA4-6363-4581-962D-1ACCC2D600C5}" type="slidenum">
              <a:rPr lang="en-US" smtClean="0"/>
              <a:t>‹#›</a:t>
            </a:fld>
            <a:endParaRPr lang="en-US"/>
          </a:p>
        </p:txBody>
      </p:sp>
      <p:pic>
        <p:nvPicPr>
          <p:cNvPr id="11" name="Picture 2" descr="http://aguaclara.cornell.edu/resources/logo-large.png"/>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304390"/>
            <a:ext cx="2819400" cy="83861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819400" y="228600"/>
            <a:ext cx="60960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D140825E-4A15-4D39-8176-1F07E904CB30}" type="datetimeFigureOut">
              <a:rPr lang="en-US" smtClean="0"/>
              <a:t>10/21/2014</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3E4AAA4-6363-4581-962D-1ACCC2D600C5}" type="slidenum">
              <a:rPr lang="en-US" smtClean="0"/>
              <a:t>‹#›</a:t>
            </a:fld>
            <a:endParaRPr lang="en-US"/>
          </a:p>
        </p:txBody>
      </p:sp>
      <p:pic>
        <p:nvPicPr>
          <p:cNvPr id="10" name="Picture 2" descr="http://aguaclara.cornell.edu/resources/logo-large.png"/>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304390"/>
            <a:ext cx="2819400" cy="83861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D140825E-4A15-4D39-8176-1F07E904CB30}" type="datetimeFigureOut">
              <a:rPr lang="en-US" smtClean="0"/>
              <a:t>10/21/2014</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93E4AAA4-6363-4581-962D-1ACCC2D600C5}" type="slidenum">
              <a:rPr lang="en-US" smtClean="0"/>
              <a:t>‹#›</a:t>
            </a:fld>
            <a:endParaRPr lang="en-US"/>
          </a:p>
        </p:txBody>
      </p:sp>
      <p:pic>
        <p:nvPicPr>
          <p:cNvPr id="6" name="Picture 2" descr="http://aguaclara.cornell.edu/resources/logo-large.png"/>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304390"/>
            <a:ext cx="2819400" cy="83861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10/21/2014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bwMode="auto">
          <a:xfrm>
            <a:off x="2819400" y="228600"/>
            <a:ext cx="6096000" cy="1143000"/>
          </a:xfrm>
          <a:prstGeom prst="rect">
            <a:avLst/>
          </a:prstGeom>
          <a:noFill/>
          <a:ln w="0">
            <a:noFill/>
            <a:miter lim="800000"/>
            <a:headEnd/>
            <a:tailEnd/>
          </a:ln>
          <a:effectLst/>
        </p:spPr>
        <p:txBody>
          <a:bodyPr vert="horz" wrap="square" lIns="91440" tIns="45720" rIns="91440" bIns="45720" numCol="1" anchor="ctr" anchorCtr="0" compatLnSpc="1">
            <a:prstTxWarp prst="textNoShape">
              <a:avLst/>
            </a:prstTxWarp>
          </a:bodyPr>
          <a:lstStyle/>
          <a:p>
            <a:pPr lvl="0"/>
            <a:r>
              <a:rPr lang="en-US" noProof="0" smtClean="0"/>
              <a:t>Click to edit Master title style</a:t>
            </a:r>
          </a:p>
        </p:txBody>
      </p:sp>
      <p:sp>
        <p:nvSpPr>
          <p:cNvPr id="778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smtClean="0"/>
          </a:p>
        </p:txBody>
      </p:sp>
      <p:sp>
        <p:nvSpPr>
          <p:cNvPr id="778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fld id="{D140825E-4A15-4D39-8176-1F07E904CB30}" type="datetimeFigureOut">
              <a:rPr lang="en-US" smtClean="0"/>
              <a:t>10/21/2014</a:t>
            </a:fld>
            <a:endParaRPr lang="en-US"/>
          </a:p>
        </p:txBody>
      </p:sp>
      <p:sp>
        <p:nvSpPr>
          <p:cNvPr id="778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p>
        </p:txBody>
      </p:sp>
      <p:sp>
        <p:nvSpPr>
          <p:cNvPr id="778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fld id="{93E4AAA4-6363-4581-962D-1ACCC2D600C5}" type="slidenum">
              <a:rPr lang="en-US" smtClean="0"/>
              <a:t>‹#›</a:t>
            </a:fld>
            <a:endParaRPr lang="en-US"/>
          </a:p>
        </p:txBody>
      </p:sp>
      <p:sp>
        <p:nvSpPr>
          <p:cNvPr id="77831" name="Line 7"/>
          <p:cNvSpPr>
            <a:spLocks noChangeShapeType="1"/>
          </p:cNvSpPr>
          <p:nvPr/>
        </p:nvSpPr>
        <p:spPr bwMode="auto">
          <a:xfrm>
            <a:off x="0" y="1447800"/>
            <a:ext cx="9144000" cy="0"/>
          </a:xfrm>
          <a:prstGeom prst="line">
            <a:avLst/>
          </a:prstGeom>
          <a:noFill/>
          <a:ln w="76200" cmpd="tri">
            <a:solidFill>
              <a:schemeClr val="accent1"/>
            </a:solidFill>
            <a:round/>
            <a:headEnd/>
            <a:tailEnd/>
          </a:ln>
          <a:effectLst/>
        </p:spPr>
        <p:txBody>
          <a:bodyPr/>
          <a:lstStyle/>
          <a:p>
            <a:endParaRPr lang="en-US" noProof="0" dirty="0"/>
          </a:p>
        </p:txBody>
      </p:sp>
      <p:pic>
        <p:nvPicPr>
          <p:cNvPr id="8" name="Picture 2" descr="http://aguaclara.cornell.edu/resources/logo-large.png"/>
          <p:cNvPicPr>
            <a:picLocks noChangeAspect="1" noChangeArrowheads="1"/>
          </p:cNvPicPr>
          <p:nvPr/>
        </p:nvPicPr>
        <p:blipFill>
          <a:blip r:embed="rId10"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304390"/>
            <a:ext cx="2819400" cy="83861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Lst>
  <p:transition>
    <p:fade/>
  </p:transition>
  <p:timing>
    <p:tnLst>
      <p:par>
        <p:cTn id="1" dur="indefinite" restart="never" nodeType="tmRoot"/>
      </p:par>
    </p:tnLst>
  </p:timing>
  <p:txStyles>
    <p:titleStyle>
      <a:lvl1pPr algn="ctr" rtl="0" eaLnBrk="1" fontAlgn="base" hangingPunct="1">
        <a:spcBef>
          <a:spcPct val="0"/>
        </a:spcBef>
        <a:spcAft>
          <a:spcPct val="0"/>
        </a:spcAft>
        <a:defRPr sz="4400" b="1">
          <a:solidFill>
            <a:schemeClr val="tx2"/>
          </a:solidFill>
          <a:latin typeface="+mj-lt"/>
          <a:ea typeface="+mj-ea"/>
          <a:cs typeface="+mj-cs"/>
        </a:defRPr>
      </a:lvl1pPr>
      <a:lvl2pPr algn="ctr" rtl="0" eaLnBrk="1" fontAlgn="base" hangingPunct="1">
        <a:spcBef>
          <a:spcPct val="0"/>
        </a:spcBef>
        <a:spcAft>
          <a:spcPct val="0"/>
        </a:spcAft>
        <a:defRPr sz="4400" b="1">
          <a:solidFill>
            <a:schemeClr val="tx2"/>
          </a:solidFill>
          <a:latin typeface="Candara" pitchFamily="34" charset="0"/>
        </a:defRPr>
      </a:lvl2pPr>
      <a:lvl3pPr algn="ctr" rtl="0" eaLnBrk="1" fontAlgn="base" hangingPunct="1">
        <a:spcBef>
          <a:spcPct val="0"/>
        </a:spcBef>
        <a:spcAft>
          <a:spcPct val="0"/>
        </a:spcAft>
        <a:defRPr sz="4400" b="1">
          <a:solidFill>
            <a:schemeClr val="tx2"/>
          </a:solidFill>
          <a:latin typeface="Candara" pitchFamily="34" charset="0"/>
        </a:defRPr>
      </a:lvl3pPr>
      <a:lvl4pPr algn="ctr" rtl="0" eaLnBrk="1" fontAlgn="base" hangingPunct="1">
        <a:spcBef>
          <a:spcPct val="0"/>
        </a:spcBef>
        <a:spcAft>
          <a:spcPct val="0"/>
        </a:spcAft>
        <a:defRPr sz="4400" b="1">
          <a:solidFill>
            <a:schemeClr val="tx2"/>
          </a:solidFill>
          <a:latin typeface="Candara" pitchFamily="34" charset="0"/>
        </a:defRPr>
      </a:lvl4pPr>
      <a:lvl5pPr algn="ctr" rtl="0" eaLnBrk="1" fontAlgn="base" hangingPunct="1">
        <a:spcBef>
          <a:spcPct val="0"/>
        </a:spcBef>
        <a:spcAft>
          <a:spcPct val="0"/>
        </a:spcAft>
        <a:defRPr sz="4400" b="1">
          <a:solidFill>
            <a:schemeClr val="tx2"/>
          </a:solidFill>
          <a:latin typeface="Candara" pitchFamily="34" charset="0"/>
        </a:defRPr>
      </a:lvl5pPr>
      <a:lvl6pPr marL="457200" algn="ctr" rtl="0" eaLnBrk="1" fontAlgn="base" hangingPunct="1">
        <a:spcBef>
          <a:spcPct val="0"/>
        </a:spcBef>
        <a:spcAft>
          <a:spcPct val="0"/>
        </a:spcAft>
        <a:defRPr sz="4400" b="1">
          <a:solidFill>
            <a:schemeClr val="tx2"/>
          </a:solidFill>
          <a:latin typeface="Candara" pitchFamily="34" charset="0"/>
        </a:defRPr>
      </a:lvl6pPr>
      <a:lvl7pPr marL="914400" algn="ctr" rtl="0" eaLnBrk="1" fontAlgn="base" hangingPunct="1">
        <a:spcBef>
          <a:spcPct val="0"/>
        </a:spcBef>
        <a:spcAft>
          <a:spcPct val="0"/>
        </a:spcAft>
        <a:defRPr sz="4400" b="1">
          <a:solidFill>
            <a:schemeClr val="tx2"/>
          </a:solidFill>
          <a:latin typeface="Candara" pitchFamily="34" charset="0"/>
        </a:defRPr>
      </a:lvl7pPr>
      <a:lvl8pPr marL="1371600" algn="ctr" rtl="0" eaLnBrk="1" fontAlgn="base" hangingPunct="1">
        <a:spcBef>
          <a:spcPct val="0"/>
        </a:spcBef>
        <a:spcAft>
          <a:spcPct val="0"/>
        </a:spcAft>
        <a:defRPr sz="4400" b="1">
          <a:solidFill>
            <a:schemeClr val="tx2"/>
          </a:solidFill>
          <a:latin typeface="Candara" pitchFamily="34" charset="0"/>
        </a:defRPr>
      </a:lvl8pPr>
      <a:lvl9pPr marL="1828800" algn="ctr" rtl="0" eaLnBrk="1" fontAlgn="base" hangingPunct="1">
        <a:spcBef>
          <a:spcPct val="0"/>
        </a:spcBef>
        <a:spcAft>
          <a:spcPct val="0"/>
        </a:spcAft>
        <a:defRPr sz="4400" b="1">
          <a:solidFill>
            <a:schemeClr val="tx2"/>
          </a:solidFill>
          <a:latin typeface="Candara" pitchFamily="34"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Ø"/>
        <a:defRPr sz="2800">
          <a:solidFill>
            <a:schemeClr val="tx1"/>
          </a:solidFill>
          <a:latin typeface="+mn-lt"/>
        </a:defRPr>
      </a:lvl2pPr>
      <a:lvl3pPr marL="1143000" indent="-228600" algn="l" rtl="0" eaLnBrk="1" fontAlgn="base" hangingPunct="1">
        <a:spcBef>
          <a:spcPct val="20000"/>
        </a:spcBef>
        <a:spcAft>
          <a:spcPct val="0"/>
        </a:spcAft>
        <a:buFont typeface="Wingdings" pitchFamily="2" charset="2"/>
        <a:buChar char="Ø"/>
        <a:defRPr sz="2400">
          <a:solidFill>
            <a:schemeClr val="tx1"/>
          </a:solidFill>
          <a:latin typeface="+mn-lt"/>
        </a:defRPr>
      </a:lvl3pPr>
      <a:lvl4pPr marL="1600200" indent="-228600" algn="l" rtl="0" eaLnBrk="1" fontAlgn="base" hangingPunct="1">
        <a:spcBef>
          <a:spcPct val="20000"/>
        </a:spcBef>
        <a:spcAft>
          <a:spcPct val="0"/>
        </a:spcAft>
        <a:buFont typeface="Wingdings" pitchFamily="2" charset="2"/>
        <a:buChar char="Ø"/>
        <a:defRPr sz="2000">
          <a:solidFill>
            <a:schemeClr val="tx1"/>
          </a:solidFill>
          <a:latin typeface="+mn-lt"/>
        </a:defRPr>
      </a:lvl4pPr>
      <a:lvl5pPr marL="2057400" indent="-228600" algn="l" rtl="0" eaLnBrk="1" fontAlgn="base" hangingPunct="1">
        <a:spcBef>
          <a:spcPct val="20000"/>
        </a:spcBef>
        <a:spcAft>
          <a:spcPct val="0"/>
        </a:spcAft>
        <a:buFont typeface="Wingdings" pitchFamily="2" charset="2"/>
        <a:buChar char="Ø"/>
        <a:defRPr sz="2000">
          <a:solidFill>
            <a:schemeClr val="tx1"/>
          </a:solidFill>
          <a:latin typeface="+mn-lt"/>
        </a:defRPr>
      </a:lvl5pPr>
      <a:lvl6pPr marL="2514600" indent="-228600" algn="l" rtl="0" eaLnBrk="1" fontAlgn="base" hangingPunct="1">
        <a:spcBef>
          <a:spcPct val="20000"/>
        </a:spcBef>
        <a:spcAft>
          <a:spcPct val="0"/>
        </a:spcAft>
        <a:buFont typeface="Wingdings" pitchFamily="2" charset="2"/>
        <a:buChar char="Ø"/>
        <a:defRPr sz="2000">
          <a:solidFill>
            <a:schemeClr val="tx1"/>
          </a:solidFill>
          <a:latin typeface="+mn-lt"/>
        </a:defRPr>
      </a:lvl6pPr>
      <a:lvl7pPr marL="2971800" indent="-228600" algn="l" rtl="0" eaLnBrk="1" fontAlgn="base" hangingPunct="1">
        <a:spcBef>
          <a:spcPct val="20000"/>
        </a:spcBef>
        <a:spcAft>
          <a:spcPct val="0"/>
        </a:spcAft>
        <a:buFont typeface="Wingdings" pitchFamily="2" charset="2"/>
        <a:buChar char="Ø"/>
        <a:defRPr sz="2000">
          <a:solidFill>
            <a:schemeClr val="tx1"/>
          </a:solidFill>
          <a:latin typeface="+mn-lt"/>
        </a:defRPr>
      </a:lvl7pPr>
      <a:lvl8pPr marL="3429000" indent="-228600" algn="l" rtl="0" eaLnBrk="1" fontAlgn="base" hangingPunct="1">
        <a:spcBef>
          <a:spcPct val="20000"/>
        </a:spcBef>
        <a:spcAft>
          <a:spcPct val="0"/>
        </a:spcAft>
        <a:buFont typeface="Wingdings" pitchFamily="2" charset="2"/>
        <a:buChar char="Ø"/>
        <a:defRPr sz="2000">
          <a:solidFill>
            <a:schemeClr val="tx1"/>
          </a:solidFill>
          <a:latin typeface="+mn-lt"/>
        </a:defRPr>
      </a:lvl8pPr>
      <a:lvl9pPr marL="3886200" indent="-228600" algn="l" rtl="0" eaLnBrk="1" fontAlgn="base" hangingPunct="1">
        <a:spcBef>
          <a:spcPct val="20000"/>
        </a:spcBef>
        <a:spcAft>
          <a:spcPct val="0"/>
        </a:spcAft>
        <a:buFont typeface="Wingdings" pitchFamily="2" charset="2"/>
        <a:buChar char="Ø"/>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8.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 Id="rId9" Type="http://schemas.openxmlformats.org/officeDocument/2006/relationships/image" Target="../media/image17.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187440" y="3779520"/>
            <a:ext cx="2956560" cy="2085340"/>
          </a:xfrm>
          <a:solidFill>
            <a:schemeClr val="bg1">
              <a:alpha val="69000"/>
            </a:schemeClr>
          </a:solidFill>
        </p:spPr>
        <p:txBody>
          <a:bodyPr/>
          <a:lstStyle/>
          <a:p>
            <a:pPr algn="ctr"/>
            <a:r>
              <a:rPr lang="en-US" dirty="0" err="1" smtClean="0"/>
              <a:t>Qingjing</a:t>
            </a:r>
            <a:r>
              <a:rPr lang="en-US" dirty="0" smtClean="0"/>
              <a:t> Gong</a:t>
            </a:r>
          </a:p>
          <a:p>
            <a:pPr algn="ctr"/>
            <a:r>
              <a:rPr lang="en-US" dirty="0" smtClean="0"/>
              <a:t> </a:t>
            </a:r>
            <a:r>
              <a:rPr lang="en-US" dirty="0" err="1" smtClean="0"/>
              <a:t>Anqi</a:t>
            </a:r>
            <a:r>
              <a:rPr lang="en-US" dirty="0" smtClean="0"/>
              <a:t> Wang Erika Axe</a:t>
            </a:r>
          </a:p>
          <a:p>
            <a:pPr algn="ctr"/>
            <a:r>
              <a:rPr lang="en-US" dirty="0" smtClean="0"/>
              <a:t>10/22/2014</a:t>
            </a:r>
          </a:p>
          <a:p>
            <a:endParaRPr lang="en-US" dirty="0"/>
          </a:p>
        </p:txBody>
      </p:sp>
      <p:sp>
        <p:nvSpPr>
          <p:cNvPr id="2" name="Title 1"/>
          <p:cNvSpPr>
            <a:spLocks noGrp="1"/>
          </p:cNvSpPr>
          <p:nvPr>
            <p:ph type="ctrTitle" sz="quarter"/>
          </p:nvPr>
        </p:nvSpPr>
        <p:spPr/>
        <p:txBody>
          <a:bodyPr/>
          <a:lstStyle/>
          <a:p>
            <a:r>
              <a:rPr lang="en-US" dirty="0" smtClean="0"/>
              <a:t>Village Supply System-Pump Design </a:t>
            </a:r>
            <a:r>
              <a:rPr lang="en-US" dirty="0" err="1" smtClean="0"/>
              <a:t>Subteam</a:t>
            </a:r>
            <a:endParaRPr lang="en-US" dirty="0"/>
          </a:p>
        </p:txBody>
      </p:sp>
    </p:spTree>
    <p:extLst>
      <p:ext uri="{BB962C8B-B14F-4D97-AF65-F5344CB8AC3E}">
        <p14:creationId xmlns:p14="http://schemas.microsoft.com/office/powerpoint/2010/main" val="3301238294"/>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Tasks</a:t>
            </a:r>
            <a:endParaRPr lang="en-US" dirty="0"/>
          </a:p>
        </p:txBody>
      </p:sp>
      <p:sp>
        <p:nvSpPr>
          <p:cNvPr id="3" name="Content Placeholder 2"/>
          <p:cNvSpPr>
            <a:spLocks noGrp="1"/>
          </p:cNvSpPr>
          <p:nvPr>
            <p:ph idx="1"/>
          </p:nvPr>
        </p:nvSpPr>
        <p:spPr/>
        <p:txBody>
          <a:bodyPr/>
          <a:lstStyle/>
          <a:p>
            <a:r>
              <a:rPr lang="en-US" dirty="0"/>
              <a:t>Research pumps/pressure requirements </a:t>
            </a:r>
            <a:endParaRPr lang="en-US" dirty="0" smtClean="0"/>
          </a:p>
          <a:p>
            <a:r>
              <a:rPr lang="en-US" dirty="0" smtClean="0"/>
              <a:t>Research </a:t>
            </a:r>
            <a:r>
              <a:rPr lang="en-US" dirty="0"/>
              <a:t>parameters and </a:t>
            </a:r>
            <a:r>
              <a:rPr lang="en-US" dirty="0" smtClean="0"/>
              <a:t>constraints</a:t>
            </a:r>
            <a:endParaRPr lang="en-US" dirty="0"/>
          </a:p>
          <a:p>
            <a:r>
              <a:rPr lang="en-US" dirty="0" smtClean="0"/>
              <a:t>Research </a:t>
            </a:r>
            <a:r>
              <a:rPr lang="en-US" dirty="0"/>
              <a:t>pump curves, making solar panel angles manually </a:t>
            </a:r>
            <a:r>
              <a:rPr lang="en-US" dirty="0" smtClean="0"/>
              <a:t>adjustable.</a:t>
            </a:r>
            <a:endParaRPr lang="en-US" dirty="0"/>
          </a:p>
          <a:p>
            <a:r>
              <a:rPr lang="en-US" dirty="0" smtClean="0"/>
              <a:t>Evaluate </a:t>
            </a:r>
            <a:r>
              <a:rPr lang="en-US" dirty="0"/>
              <a:t>the two options</a:t>
            </a:r>
            <a:br>
              <a:rPr lang="en-US" dirty="0"/>
            </a:br>
            <a:endParaRPr lang="en-US" dirty="0"/>
          </a:p>
        </p:txBody>
      </p:sp>
    </p:spTree>
    <p:extLst>
      <p:ext uri="{BB962C8B-B14F-4D97-AF65-F5344CB8AC3E}">
        <p14:creationId xmlns:p14="http://schemas.microsoft.com/office/powerpoint/2010/main" val="12021307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69879" y="86360"/>
            <a:ext cx="6096000" cy="1143000"/>
          </a:xfrm>
        </p:spPr>
        <p:txBody>
          <a:bodyPr/>
          <a:lstStyle/>
          <a:p>
            <a:r>
              <a:rPr lang="en-US" dirty="0" err="1" smtClean="0"/>
              <a:t>Gufu</a:t>
            </a:r>
            <a:r>
              <a:rPr lang="en-US" dirty="0" smtClean="0"/>
              <a:t> Village</a:t>
            </a:r>
            <a:endParaRPr lang="en-US" dirty="0"/>
          </a:p>
        </p:txBody>
      </p:sp>
      <p:sp>
        <p:nvSpPr>
          <p:cNvPr id="9" name="Content Placeholder 8"/>
          <p:cNvSpPr>
            <a:spLocks noGrp="1"/>
          </p:cNvSpPr>
          <p:nvPr>
            <p:ph idx="1"/>
          </p:nvPr>
        </p:nvSpPr>
        <p:spPr>
          <a:xfrm>
            <a:off x="364628" y="1828800"/>
            <a:ext cx="4639582" cy="4208930"/>
          </a:xfrm>
        </p:spPr>
        <p:txBody>
          <a:bodyPr/>
          <a:lstStyle/>
          <a:p>
            <a:r>
              <a:rPr lang="en-US" dirty="0" smtClean="0"/>
              <a:t>Assumptions:</a:t>
            </a:r>
          </a:p>
          <a:p>
            <a:pPr marL="0" indent="0">
              <a:buNone/>
            </a:pPr>
            <a:r>
              <a:rPr lang="en-US" dirty="0"/>
              <a:t>-</a:t>
            </a:r>
            <a:r>
              <a:rPr lang="en-US" dirty="0" smtClean="0"/>
              <a:t>per </a:t>
            </a:r>
            <a:r>
              <a:rPr lang="en-US" dirty="0"/>
              <a:t>capita demand is 100 liters per day; </a:t>
            </a:r>
            <a:endParaRPr lang="en-US" dirty="0" smtClean="0"/>
          </a:p>
          <a:p>
            <a:pPr marL="0" indent="0">
              <a:buNone/>
            </a:pPr>
            <a:r>
              <a:rPr lang="en-US" dirty="0" smtClean="0"/>
              <a:t>-village </a:t>
            </a:r>
            <a:r>
              <a:rPr lang="en-US" dirty="0"/>
              <a:t>population of 500 people; </a:t>
            </a:r>
          </a:p>
          <a:p>
            <a:pPr marL="0" indent="0">
              <a:buNone/>
            </a:pPr>
            <a:r>
              <a:rPr lang="en-US" dirty="0" smtClean="0"/>
              <a:t>-5 </a:t>
            </a:r>
            <a:r>
              <a:rPr lang="en-US" dirty="0"/>
              <a:t>people per household.  </a:t>
            </a:r>
          </a:p>
          <a:p>
            <a:endParaRPr lang="en-US" dirty="0"/>
          </a:p>
        </p:txBody>
      </p:sp>
      <p:pic>
        <p:nvPicPr>
          <p:cNvPr id="10" name="image00.png" descr="1.PNG"/>
          <p:cNvPicPr/>
          <p:nvPr/>
        </p:nvPicPr>
        <p:blipFill>
          <a:blip r:embed="rId3"/>
          <a:srcRect/>
          <a:stretch>
            <a:fillRect/>
          </a:stretch>
        </p:blipFill>
        <p:spPr>
          <a:xfrm>
            <a:off x="5004210" y="1534160"/>
            <a:ext cx="3661669" cy="5008880"/>
          </a:xfrm>
          <a:prstGeom prst="rect">
            <a:avLst/>
          </a:prstGeom>
          <a:ln/>
        </p:spPr>
      </p:pic>
    </p:spTree>
    <p:extLst>
      <p:ext uri="{BB962C8B-B14F-4D97-AF65-F5344CB8AC3E}">
        <p14:creationId xmlns:p14="http://schemas.microsoft.com/office/powerpoint/2010/main" val="2732890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476026"/>
            <a:ext cx="6229350" cy="632908"/>
          </a:xfrm>
        </p:spPr>
        <p:txBody>
          <a:bodyPr/>
          <a:lstStyle/>
          <a:p>
            <a:r>
              <a:rPr lang="en-US" b="1" dirty="0"/>
              <a:t>Spring 2014 </a:t>
            </a:r>
            <a:r>
              <a:rPr lang="en-US" b="1" dirty="0" smtClean="0"/>
              <a:t>Design</a:t>
            </a:r>
            <a:endParaRPr lang="en-US" dirty="0"/>
          </a:p>
        </p:txBody>
      </p:sp>
      <mc:AlternateContent xmlns:mc="http://schemas.openxmlformats.org/markup-compatibility/2006" xmlns:a14="http://schemas.microsoft.com/office/drawing/2010/main">
        <mc:Choice Requires="a14">
          <p:sp>
            <p:nvSpPr>
              <p:cNvPr id="4" name="Content Placeholder 3"/>
              <p:cNvSpPr>
                <a:spLocks noGrp="1"/>
              </p:cNvSpPr>
              <p:nvPr>
                <p:ph idx="1"/>
              </p:nvPr>
            </p:nvSpPr>
            <p:spPr>
              <a:xfrm>
                <a:off x="779463" y="1595120"/>
                <a:ext cx="7785417" cy="4907280"/>
              </a:xfrm>
            </p:spPr>
            <p:txBody>
              <a:bodyPr>
                <a:normAutofit fontScale="70000" lnSpcReduction="20000"/>
              </a:bodyPr>
              <a:lstStyle/>
              <a:p>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𝛱</m:t>
                        </m:r>
                      </m:e>
                      <m:sub>
                        <m:r>
                          <a:rPr lang="en-US" i="1">
                            <a:latin typeface="Cambria Math" panose="02040503050406030204" pitchFamily="18" charset="0"/>
                          </a:rPr>
                          <m:t>𝑄</m:t>
                        </m:r>
                      </m:sub>
                    </m:sSub>
                    <m:r>
                      <a:rPr lang="en-US" i="1">
                        <a:latin typeface="Cambria Math" panose="02040503050406030204" pitchFamily="18" charset="0"/>
                      </a:rPr>
                      <m:t>=</m:t>
                    </m:r>
                    <m:f>
                      <m:fPr>
                        <m:ctrlPr>
                          <a:rPr lang="en-US" i="1">
                            <a:latin typeface="Cambria Math" panose="02040503050406030204" pitchFamily="18" charset="0"/>
                          </a:rPr>
                        </m:ctrlPr>
                      </m:fPr>
                      <m:num>
                        <m:rad>
                          <m:radPr>
                            <m:degHide m:val="on"/>
                            <m:ctrlPr>
                              <a:rPr lang="en-US" i="1">
                                <a:latin typeface="Cambria Math" panose="02040503050406030204" pitchFamily="18" charset="0"/>
                              </a:rPr>
                            </m:ctrlPr>
                          </m:radPr>
                          <m:deg/>
                          <m:e>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𝐸𝑞𝑢𝑖𝑡𝑦</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𝐿𝐸𝑀𝑖𝑛𝑖𝑚𝑢𝑚</m:t>
                                </m:r>
                              </m:sub>
                            </m:sSub>
                            <m:r>
                              <a:rPr lang="en-US" i="1">
                                <a:latin typeface="Cambria Math" panose="02040503050406030204" pitchFamily="18" charset="0"/>
                              </a:rPr>
                              <m:t>)</m:t>
                            </m:r>
                          </m:e>
                        </m:rad>
                        <m:r>
                          <a:rPr lang="en-US" i="1">
                            <a:latin typeface="Cambria Math" panose="02040503050406030204" pitchFamily="18" charset="0"/>
                          </a:rPr>
                          <m:t>−</m:t>
                        </m:r>
                        <m:rad>
                          <m:radPr>
                            <m:degHide m:val="on"/>
                            <m:ctrlPr>
                              <a:rPr lang="en-US" i="1">
                                <a:latin typeface="Cambria Math" panose="02040503050406030204" pitchFamily="18" charset="0"/>
                              </a:rPr>
                            </m:ctrlPr>
                          </m:radPr>
                          <m:deg/>
                          <m:e>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𝐸𝑞𝑢𝑖𝑡𝑦</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𝐿𝐸𝑀𝑎𝑥𝑖𝑚𝑢𝑚</m:t>
                                </m:r>
                              </m:sub>
                            </m:sSub>
                            <m:r>
                              <a:rPr lang="en-US" i="1">
                                <a:latin typeface="Cambria Math" panose="02040503050406030204" pitchFamily="18" charset="0"/>
                              </a:rPr>
                              <m:t>)</m:t>
                            </m:r>
                          </m:e>
                        </m:rad>
                        <m:r>
                          <a:rPr lang="en-US" i="1">
                            <a:latin typeface="Cambria Math" panose="02040503050406030204" pitchFamily="18" charset="0"/>
                          </a:rPr>
                          <m:t>]</m:t>
                        </m:r>
                      </m:num>
                      <m:den>
                        <m:rad>
                          <m:radPr>
                            <m:degHide m:val="on"/>
                            <m:ctrlPr>
                              <a:rPr lang="en-US" i="1">
                                <a:latin typeface="Cambria Math" panose="02040503050406030204" pitchFamily="18" charset="0"/>
                              </a:rPr>
                            </m:ctrlPr>
                          </m:radPr>
                          <m:deg/>
                          <m:e>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𝐸𝑞𝑢𝑖𝑡𝑦</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𝐿𝐸𝐴𝑣𝑒𝑟𝑎𝑔𝑒</m:t>
                                </m:r>
                              </m:sub>
                            </m:sSub>
                            <m:r>
                              <a:rPr lang="en-US" i="1">
                                <a:latin typeface="Cambria Math" panose="02040503050406030204" pitchFamily="18" charset="0"/>
                              </a:rPr>
                              <m:t>)</m:t>
                            </m:r>
                          </m:e>
                        </m:rad>
                      </m:den>
                    </m:f>
                  </m:oMath>
                </a14:m>
                <a:endParaRPr lang="en-US" dirty="0" smtClean="0"/>
              </a:p>
              <a:p>
                <a14:m>
                  <m:oMath xmlns:m="http://schemas.openxmlformats.org/officeDocument/2006/math">
                    <m:r>
                      <a:rPr lang="en-US" i="1">
                        <a:latin typeface="Cambria Math" panose="02040503050406030204" pitchFamily="18" charset="0"/>
                      </a:rPr>
                      <m:t>𝐷</m:t>
                    </m:r>
                    <m:r>
                      <a:rPr lang="en-US" i="1">
                        <a:latin typeface="Cambria Math" panose="02040503050406030204" pitchFamily="18" charset="0"/>
                      </a:rPr>
                      <m:t> = 23.45 </m:t>
                    </m:r>
                    <m:r>
                      <a:rPr lang="en-US" i="1">
                        <a:latin typeface="Cambria Math" panose="02040503050406030204" pitchFamily="18" charset="0"/>
                      </a:rPr>
                      <m:t>𝑠𝑖𝑛</m:t>
                    </m:r>
                    <m:r>
                      <a:rPr lang="en-US" i="1">
                        <a:latin typeface="Cambria Math" panose="02040503050406030204" pitchFamily="18" charset="0"/>
                      </a:rPr>
                      <m:t>[360</m:t>
                    </m:r>
                    <m:f>
                      <m:fPr>
                        <m:ctrlPr>
                          <a:rPr lang="en-US" i="1">
                            <a:latin typeface="Cambria Math" panose="02040503050406030204" pitchFamily="18" charset="0"/>
                          </a:rPr>
                        </m:ctrlPr>
                      </m:fPr>
                      <m:num>
                        <m:r>
                          <a:rPr lang="en-US" i="1">
                            <a:latin typeface="Cambria Math" panose="02040503050406030204" pitchFamily="18" charset="0"/>
                          </a:rPr>
                          <m:t>(284+</m:t>
                        </m:r>
                        <m:sSub>
                          <m:sSubPr>
                            <m:ctrlPr>
                              <a:rPr lang="en-US" i="1">
                                <a:latin typeface="Cambria Math" panose="02040503050406030204" pitchFamily="18" charset="0"/>
                              </a:rPr>
                            </m:ctrlPr>
                          </m:sSubPr>
                          <m:e>
                            <m:r>
                              <a:rPr lang="en-US" i="1">
                                <a:latin typeface="Cambria Math" panose="02040503050406030204" pitchFamily="18" charset="0"/>
                              </a:rPr>
                              <m:t>𝑁</m:t>
                            </m:r>
                          </m:e>
                          <m:sub>
                            <m:r>
                              <a:rPr lang="en-US" i="1">
                                <a:latin typeface="Cambria Math" panose="02040503050406030204" pitchFamily="18" charset="0"/>
                              </a:rPr>
                              <m:t>𝐽𝐷</m:t>
                            </m:r>
                          </m:sub>
                        </m:sSub>
                        <m:r>
                          <a:rPr lang="en-US" i="1">
                            <a:latin typeface="Cambria Math" panose="02040503050406030204" pitchFamily="18" charset="0"/>
                          </a:rPr>
                          <m:t>)</m:t>
                        </m:r>
                      </m:num>
                      <m:den>
                        <m:r>
                          <a:rPr lang="en-US" i="1">
                            <a:latin typeface="Cambria Math" panose="02040503050406030204" pitchFamily="18" charset="0"/>
                          </a:rPr>
                          <m:t>365</m:t>
                        </m:r>
                      </m:den>
                    </m:f>
                    <m:f>
                      <m:fPr>
                        <m:ctrlPr>
                          <a:rPr lang="en-US" i="1">
                            <a:latin typeface="Cambria Math" panose="02040503050406030204" pitchFamily="18" charset="0"/>
                          </a:rPr>
                        </m:ctrlPr>
                      </m:fPr>
                      <m:num>
                        <m:r>
                          <a:rPr lang="en-US" i="1">
                            <a:latin typeface="Cambria Math" panose="02040503050406030204" pitchFamily="18" charset="0"/>
                          </a:rPr>
                          <m:t>𝜋</m:t>
                        </m:r>
                      </m:num>
                      <m:den>
                        <m:r>
                          <a:rPr lang="en-US" i="1">
                            <a:latin typeface="Cambria Math" panose="02040503050406030204" pitchFamily="18" charset="0"/>
                          </a:rPr>
                          <m:t>180</m:t>
                        </m:r>
                      </m:den>
                    </m:f>
                    <m:r>
                      <a:rPr lang="en-US" i="1">
                        <a:latin typeface="Cambria Math" panose="02040503050406030204" pitchFamily="18" charset="0"/>
                      </a:rPr>
                      <m:t>]</m:t>
                    </m:r>
                  </m:oMath>
                </a14:m>
                <a:endParaRPr lang="en-US" dirty="0" smtClean="0"/>
              </a:p>
              <a:p>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𝐻</m:t>
                        </m:r>
                      </m:e>
                      <m:sub>
                        <m:r>
                          <a:rPr lang="en-US" i="1">
                            <a:latin typeface="Cambria Math" panose="02040503050406030204" pitchFamily="18" charset="0"/>
                          </a:rPr>
                          <m:t>𝑑</m:t>
                        </m:r>
                      </m:sub>
                    </m:sSub>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m:t>
                        </m:r>
                        <m:r>
                          <a:rPr lang="en-US" i="1">
                            <a:latin typeface="Cambria Math" panose="02040503050406030204" pitchFamily="18" charset="0"/>
                          </a:rPr>
                          <m:t>𝐻</m:t>
                        </m:r>
                        <m:r>
                          <a:rPr lang="en-US" i="1">
                            <a:latin typeface="Cambria Math" panose="02040503050406030204" pitchFamily="18" charset="0"/>
                          </a:rPr>
                          <m:t>(1.39−4.03</m:t>
                        </m:r>
                        <m:sSub>
                          <m:sSubPr>
                            <m:ctrlPr>
                              <a:rPr lang="en-US" i="1">
                                <a:latin typeface="Cambria Math" panose="02040503050406030204" pitchFamily="18" charset="0"/>
                              </a:rPr>
                            </m:ctrlPr>
                          </m:sSubPr>
                          <m:e>
                            <m:r>
                              <a:rPr lang="en-US" i="1">
                                <a:latin typeface="Cambria Math" panose="02040503050406030204" pitchFamily="18" charset="0"/>
                              </a:rPr>
                              <m:t>𝐾</m:t>
                            </m:r>
                          </m:e>
                          <m:sub>
                            <m:r>
                              <a:rPr lang="en-US" i="1">
                                <a:latin typeface="Cambria Math" panose="02040503050406030204" pitchFamily="18" charset="0"/>
                              </a:rPr>
                              <m:t>𝑇</m:t>
                            </m:r>
                          </m:sub>
                        </m:sSub>
                        <m:r>
                          <a:rPr lang="en-US" i="1">
                            <a:latin typeface="Cambria Math" panose="02040503050406030204" pitchFamily="18" charset="0"/>
                          </a:rPr>
                          <m:t>+5.53</m:t>
                        </m:r>
                        <m:sSubSup>
                          <m:sSubSupPr>
                            <m:ctrlPr>
                              <a:rPr lang="en-US" i="1">
                                <a:latin typeface="Cambria Math" panose="02040503050406030204" pitchFamily="18" charset="0"/>
                              </a:rPr>
                            </m:ctrlPr>
                          </m:sSubSupPr>
                          <m:e>
                            <m:r>
                              <m:rPr>
                                <m:sty m:val="p"/>
                              </m:rPr>
                              <a:rPr lang="en-US">
                                <a:latin typeface="Cambria Math" panose="02040503050406030204" pitchFamily="18" charset="0"/>
                              </a:rPr>
                              <m:t>K</m:t>
                            </m:r>
                          </m:e>
                          <m:sub>
                            <m:r>
                              <a:rPr lang="en-US" i="1">
                                <a:latin typeface="Cambria Math" panose="02040503050406030204" pitchFamily="18" charset="0"/>
                              </a:rPr>
                              <m:t>𝑇</m:t>
                            </m:r>
                          </m:sub>
                          <m:sup>
                            <m:r>
                              <a:rPr lang="en-US" i="1">
                                <a:latin typeface="Cambria Math" panose="02040503050406030204" pitchFamily="18" charset="0"/>
                              </a:rPr>
                              <m:t>2</m:t>
                            </m:r>
                          </m:sup>
                        </m:sSubSup>
                        <m:r>
                          <a:rPr lang="en-US" i="1">
                            <a:latin typeface="Cambria Math" panose="02040503050406030204" pitchFamily="18" charset="0"/>
                          </a:rPr>
                          <m:t>−3.11</m:t>
                        </m:r>
                        <m:sSubSup>
                          <m:sSubSupPr>
                            <m:ctrlPr>
                              <a:rPr lang="en-US" i="1">
                                <a:latin typeface="Cambria Math" panose="02040503050406030204" pitchFamily="18" charset="0"/>
                              </a:rPr>
                            </m:ctrlPr>
                          </m:sSubSupPr>
                          <m:e>
                            <m:r>
                              <m:rPr>
                                <m:sty m:val="p"/>
                              </m:rPr>
                              <a:rPr lang="en-US">
                                <a:latin typeface="Cambria Math" panose="02040503050406030204" pitchFamily="18" charset="0"/>
                              </a:rPr>
                              <m:t>K</m:t>
                            </m:r>
                          </m:e>
                          <m:sub>
                            <m:r>
                              <a:rPr lang="en-US" i="1">
                                <a:latin typeface="Cambria Math" panose="02040503050406030204" pitchFamily="18" charset="0"/>
                              </a:rPr>
                              <m:t>𝑇</m:t>
                            </m:r>
                          </m:sub>
                          <m:sup>
                            <m:r>
                              <a:rPr lang="en-US" i="1">
                                <a:latin typeface="Cambria Math" panose="02040503050406030204" pitchFamily="18" charset="0"/>
                              </a:rPr>
                              <m:t>3</m:t>
                            </m:r>
                          </m:sup>
                        </m:sSubSup>
                        <m:r>
                          <a:rPr lang="en-US" i="1">
                            <a:latin typeface="Cambria Math" panose="02040503050406030204" pitchFamily="18" charset="0"/>
                          </a:rPr>
                          <m:t>)]</m:t>
                        </m:r>
                      </m:e>
                    </m:acc>
                  </m:oMath>
                </a14:m>
                <a:endParaRPr lang="en-US" dirty="0" smtClean="0"/>
              </a:p>
              <a:p>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𝑅</m:t>
                        </m:r>
                      </m:e>
                      <m:sub>
                        <m:r>
                          <a:rPr lang="en-US" i="1">
                            <a:latin typeface="Cambria Math" panose="02040503050406030204" pitchFamily="18" charset="0"/>
                          </a:rPr>
                          <m:t>𝑟</m:t>
                        </m:r>
                      </m:sub>
                    </m:sSub>
                    <m:acc>
                      <m:accPr>
                        <m:chr m:val="⃗"/>
                        <m:ctrlPr>
                          <a:rPr lang="en-US" i="1">
                            <a:latin typeface="Cambria Math" panose="02040503050406030204" pitchFamily="18" charset="0"/>
                          </a:rPr>
                        </m:ctrlPr>
                      </m:accPr>
                      <m:e>
                        <m:r>
                          <a:rPr lang="en-US" i="1">
                            <a:latin typeface="Cambria Math" panose="02040503050406030204" pitchFamily="18" charset="0"/>
                          </a:rPr>
                          <m:t>=[</m:t>
                        </m:r>
                        <m:d>
                          <m:dPr>
                            <m:ctrlPr>
                              <a:rPr lang="en-US" i="1">
                                <a:latin typeface="Cambria Math" panose="02040503050406030204" pitchFamily="18" charset="0"/>
                              </a:rPr>
                            </m:ctrlPr>
                          </m:dPr>
                          <m:e>
                            <m:r>
                              <a:rPr lang="en-US" i="1">
                                <a:latin typeface="Cambria Math" panose="02040503050406030204" pitchFamily="18" charset="0"/>
                              </a:rPr>
                              <m:t>1−</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𝐻</m:t>
                                    </m:r>
                                  </m:e>
                                  <m:sub>
                                    <m:r>
                                      <a:rPr lang="en-US" i="1">
                                        <a:latin typeface="Cambria Math" panose="02040503050406030204" pitchFamily="18" charset="0"/>
                                      </a:rPr>
                                      <m:t>𝑑</m:t>
                                    </m:r>
                                  </m:sub>
                                </m:sSub>
                              </m:num>
                              <m:den>
                                <m:acc>
                                  <m:accPr>
                                    <m:chr m:val="⃗"/>
                                    <m:ctrlPr>
                                      <a:rPr lang="en-US" i="1">
                                        <a:latin typeface="Cambria Math" panose="02040503050406030204" pitchFamily="18" charset="0"/>
                                      </a:rPr>
                                    </m:ctrlPr>
                                  </m:accPr>
                                  <m:e>
                                    <m:r>
                                      <a:rPr lang="en-US" i="1">
                                        <a:latin typeface="Cambria Math" panose="02040503050406030204" pitchFamily="18" charset="0"/>
                                      </a:rPr>
                                      <m:t>𝐻</m:t>
                                    </m:r>
                                  </m:e>
                                </m:acc>
                              </m:den>
                            </m:f>
                          </m:e>
                        </m:d>
                        <m:sSub>
                          <m:sSubPr>
                            <m:ctrlPr>
                              <a:rPr lang="en-US" i="1">
                                <a:latin typeface="Cambria Math" panose="02040503050406030204" pitchFamily="18" charset="0"/>
                              </a:rPr>
                            </m:ctrlPr>
                          </m:sSubPr>
                          <m:e>
                            <m:r>
                              <a:rPr lang="en-US" i="1">
                                <a:latin typeface="Cambria Math" panose="02040503050406030204" pitchFamily="18" charset="0"/>
                              </a:rPr>
                              <m:t>𝑅</m:t>
                            </m:r>
                          </m:e>
                          <m:sub>
                            <m:r>
                              <a:rPr lang="en-US" i="1">
                                <a:latin typeface="Cambria Math" panose="02040503050406030204" pitchFamily="18" charset="0"/>
                              </a:rPr>
                              <m:t>𝐵𝑏𝑒𝑡𝑎</m:t>
                            </m:r>
                          </m:sub>
                        </m:sSub>
                        <m:r>
                          <a:rPr lang="en-US" i="1">
                            <a:latin typeface="Cambria Math" panose="02040503050406030204" pitchFamily="18" charset="0"/>
                          </a:rPr>
                          <m:t>]</m:t>
                        </m:r>
                      </m:e>
                    </m:acc>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𝐻</m:t>
                                </m:r>
                              </m:e>
                              <m:sub>
                                <m:r>
                                  <a:rPr lang="en-US" i="1">
                                    <a:latin typeface="Cambria Math" panose="02040503050406030204" pitchFamily="18" charset="0"/>
                                  </a:rPr>
                                  <m:t>𝑑</m:t>
                                </m:r>
                              </m:sub>
                            </m:sSub>
                          </m:num>
                          <m:den>
                            <m:r>
                              <a:rPr lang="en-US" i="1">
                                <a:latin typeface="Cambria Math" panose="02040503050406030204" pitchFamily="18" charset="0"/>
                              </a:rPr>
                              <m:t>2</m:t>
                            </m:r>
                            <m:acc>
                              <m:accPr>
                                <m:chr m:val="⃗"/>
                                <m:ctrlPr>
                                  <a:rPr lang="en-US" i="1">
                                    <a:latin typeface="Cambria Math" panose="02040503050406030204" pitchFamily="18" charset="0"/>
                                  </a:rPr>
                                </m:ctrlPr>
                              </m:accPr>
                              <m:e>
                                <m:r>
                                  <a:rPr lang="en-US" i="1">
                                    <a:latin typeface="Cambria Math" panose="02040503050406030204" pitchFamily="18" charset="0"/>
                                  </a:rPr>
                                  <m:t>𝐻</m:t>
                                </m:r>
                              </m:e>
                            </m:acc>
                          </m:den>
                        </m:f>
                        <m:r>
                          <a:rPr lang="en-US" i="1">
                            <a:latin typeface="Cambria Math" panose="02040503050406030204" pitchFamily="18" charset="0"/>
                          </a:rPr>
                          <m:t>](1+</m:t>
                        </m:r>
                        <m:r>
                          <m:rPr>
                            <m:sty m:val="p"/>
                          </m:rPr>
                          <a:rPr lang="en-US">
                            <a:latin typeface="Cambria Math" panose="02040503050406030204" pitchFamily="18" charset="0"/>
                          </a:rPr>
                          <m:t>cos</m:t>
                        </m:r>
                        <m:r>
                          <a:rPr lang="en-US">
                            <a:latin typeface="Cambria Math" panose="02040503050406030204" pitchFamily="18" charset="0"/>
                          </a:rPr>
                          <m:t>⁡</m:t>
                        </m:r>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𝑆</m:t>
                            </m:r>
                          </m:e>
                          <m:sub>
                            <m:r>
                              <a:rPr lang="en-US" i="1">
                                <a:latin typeface="Cambria Math" panose="02040503050406030204" pitchFamily="18" charset="0"/>
                              </a:rPr>
                              <m:t>𝑀</m:t>
                            </m:r>
                          </m:sub>
                        </m:sSub>
                        <m:r>
                          <a:rPr lang="en-US" i="1">
                            <a:latin typeface="Cambria Math" panose="02040503050406030204" pitchFamily="18" charset="0"/>
                          </a:rPr>
                          <m:t>)</m:t>
                        </m:r>
                      </m:e>
                    </m:acc>
                    <m:r>
                      <a:rPr lang="en-US" i="1">
                        <a:latin typeface="Cambria Math" panose="02040503050406030204" pitchFamily="18" charset="0"/>
                      </a:rPr>
                      <m:t>+</m:t>
                    </m:r>
                    <m:f>
                      <m:fPr>
                        <m:ctrlPr>
                          <a:rPr lang="en-US" i="1">
                            <a:latin typeface="Cambria Math" panose="02040503050406030204" pitchFamily="18" charset="0"/>
                          </a:rPr>
                        </m:ctrlPr>
                      </m:fPr>
                      <m:num>
                        <m:acc>
                          <m:accPr>
                            <m:chr m:val="⃗"/>
                            <m:ctrlPr>
                              <a:rPr lang="en-US" i="1">
                                <a:latin typeface="Cambria Math" panose="02040503050406030204" pitchFamily="18" charset="0"/>
                              </a:rPr>
                            </m:ctrlPr>
                          </m:accPr>
                          <m:e>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𝜌</m:t>
                                </m:r>
                              </m:e>
                              <m:sub>
                                <m:r>
                                  <a:rPr lang="en-US" i="1">
                                    <a:latin typeface="Cambria Math" panose="02040503050406030204" pitchFamily="18" charset="0"/>
                                  </a:rPr>
                                  <m:t>𝑅𝑒𝑓</m:t>
                                </m:r>
                              </m:sub>
                            </m:sSub>
                            <m:r>
                              <a:rPr lang="en-US" i="1">
                                <a:latin typeface="Cambria Math" panose="02040503050406030204" pitchFamily="18" charset="0"/>
                              </a:rPr>
                              <m:t>(1−</m:t>
                            </m:r>
                            <m:func>
                              <m:funcPr>
                                <m:ctrlPr>
                                  <a:rPr lang="en-US" i="1">
                                    <a:latin typeface="Cambria Math" panose="02040503050406030204" pitchFamily="18" charset="0"/>
                                  </a:rPr>
                                </m:ctrlPr>
                              </m:funcPr>
                              <m:fName>
                                <m:r>
                                  <m:rPr>
                                    <m:sty m:val="p"/>
                                  </m:rPr>
                                  <a:rPr lang="en-US">
                                    <a:latin typeface="Cambria Math" panose="02040503050406030204" pitchFamily="18" charset="0"/>
                                  </a:rPr>
                                  <m:t>cos</m:t>
                                </m:r>
                              </m:fName>
                              <m:e>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𝑆</m:t>
                                        </m:r>
                                      </m:e>
                                      <m:sub>
                                        <m:r>
                                          <a:rPr lang="en-US" i="1">
                                            <a:latin typeface="Cambria Math" panose="02040503050406030204" pitchFamily="18" charset="0"/>
                                          </a:rPr>
                                          <m:t>𝑀</m:t>
                                        </m:r>
                                      </m:sub>
                                    </m:sSub>
                                  </m:e>
                                </m:d>
                                <m:r>
                                  <a:rPr lang="en-US" i="1">
                                    <a:latin typeface="Cambria Math" panose="02040503050406030204" pitchFamily="18" charset="0"/>
                                  </a:rPr>
                                  <m:t>)</m:t>
                                </m:r>
                              </m:e>
                            </m:func>
                            <m:r>
                              <a:rPr lang="en-US" i="1">
                                <a:latin typeface="Cambria Math" panose="02040503050406030204" pitchFamily="18" charset="0"/>
                              </a:rPr>
                              <m:t>]</m:t>
                            </m:r>
                          </m:e>
                        </m:acc>
                      </m:num>
                      <m:den>
                        <m:r>
                          <a:rPr lang="en-US" i="1">
                            <a:latin typeface="Cambria Math" panose="02040503050406030204" pitchFamily="18" charset="0"/>
                          </a:rPr>
                          <m:t>2</m:t>
                        </m:r>
                      </m:den>
                    </m:f>
                  </m:oMath>
                </a14:m>
                <a:endParaRPr lang="en-US" dirty="0" smtClean="0"/>
              </a:p>
              <a:p>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H</m:t>
                        </m:r>
                      </m:e>
                      <m:sub>
                        <m:r>
                          <a:rPr lang="en-US" i="1">
                            <a:latin typeface="Cambria Math" panose="02040503050406030204" pitchFamily="18" charset="0"/>
                          </a:rPr>
                          <m:t>𝑡</m:t>
                        </m:r>
                      </m:sub>
                    </m:sSub>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𝐻</m:t>
                            </m:r>
                          </m:e>
                        </m:acc>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𝑅</m:t>
                            </m:r>
                          </m:e>
                          <m:sub>
                            <m:r>
                              <a:rPr lang="en-US" i="1">
                                <a:latin typeface="Cambria Math" panose="02040503050406030204" pitchFamily="18" charset="0"/>
                              </a:rPr>
                              <m:t>𝑟</m:t>
                            </m:r>
                          </m:sub>
                        </m:sSub>
                        <m:r>
                          <a:rPr lang="en-US" i="1">
                            <a:latin typeface="Cambria Math" panose="02040503050406030204" pitchFamily="18" charset="0"/>
                          </a:rPr>
                          <m:t>)</m:t>
                        </m:r>
                      </m:e>
                    </m:acc>
                  </m:oMath>
                </a14:m>
                <a:endParaRPr lang="en-US" dirty="0" smtClean="0"/>
              </a:p>
              <a:p>
                <a14:m>
                  <m:oMath xmlns:m="http://schemas.openxmlformats.org/officeDocument/2006/math">
                    <m:r>
                      <a:rPr lang="en-US" i="1">
                        <a:latin typeface="Cambria Math" panose="02040503050406030204" pitchFamily="18" charset="0"/>
                      </a:rPr>
                      <m:t>𝜂</m:t>
                    </m:r>
                    <m:r>
                      <a:rPr lang="en-US" i="1">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𝜂</m:t>
                        </m:r>
                      </m:e>
                      <m:sub>
                        <m:r>
                          <a:rPr lang="en-US" i="1">
                            <a:latin typeface="Cambria Math" panose="02040503050406030204" pitchFamily="18" charset="0"/>
                          </a:rPr>
                          <m:t>𝑟</m:t>
                        </m:r>
                      </m:sub>
                    </m:sSub>
                    <m:r>
                      <a:rPr lang="en-US" i="1">
                        <a:latin typeface="Cambria Math" panose="02040503050406030204" pitchFamily="18" charset="0"/>
                      </a:rPr>
                      <m:t> [(1− (</m:t>
                    </m:r>
                    <m:sSub>
                      <m:sSubPr>
                        <m:ctrlPr>
                          <a:rPr lang="en-US" i="1">
                            <a:latin typeface="Cambria Math" panose="02040503050406030204" pitchFamily="18" charset="0"/>
                          </a:rPr>
                        </m:ctrlPr>
                      </m:sSubPr>
                      <m:e>
                        <m:r>
                          <a:rPr lang="en-US" i="1">
                            <a:latin typeface="Cambria Math" panose="02040503050406030204" pitchFamily="18" charset="0"/>
                          </a:rPr>
                          <m:t>𝑇</m:t>
                        </m:r>
                      </m:e>
                      <m:sub>
                        <m:r>
                          <a:rPr lang="en-US" i="1">
                            <a:latin typeface="Cambria Math" panose="02040503050406030204" pitchFamily="18" charset="0"/>
                          </a:rPr>
                          <m:t>𝐶</m:t>
                        </m:r>
                      </m:sub>
                    </m:sSub>
                    <m:r>
                      <a:rPr lang="en-US" i="1">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𝑇</m:t>
                        </m:r>
                      </m:e>
                      <m:sub>
                        <m:r>
                          <a:rPr lang="en-US" i="1">
                            <a:latin typeface="Cambria Math" panose="02040503050406030204" pitchFamily="18" charset="0"/>
                          </a:rPr>
                          <m:t>𝐴</m:t>
                        </m:r>
                      </m:sub>
                    </m:sSub>
                    <m:r>
                      <a:rPr lang="en-US" i="1">
                        <a:latin typeface="Cambria Math" panose="02040503050406030204" pitchFamily="18" charset="0"/>
                      </a:rPr>
                      <m:t>)−</m:t>
                    </m:r>
                    <m:r>
                      <a:rPr lang="en-US" i="1">
                        <a:latin typeface="Cambria Math" panose="02040503050406030204" pitchFamily="18" charset="0"/>
                      </a:rPr>
                      <m:t>𝛽</m:t>
                    </m:r>
                    <m:r>
                      <a:rPr lang="en-US" i="1">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𝑇</m:t>
                        </m:r>
                      </m:e>
                      <m:sub>
                        <m:r>
                          <a:rPr lang="en-US" i="1">
                            <a:latin typeface="Cambria Math" panose="02040503050406030204" pitchFamily="18" charset="0"/>
                          </a:rPr>
                          <m:t>𝐴</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𝑇</m:t>
                        </m:r>
                      </m:e>
                      <m:sub>
                        <m:r>
                          <a:rPr lang="en-US" i="1">
                            <a:latin typeface="Cambria Math" panose="02040503050406030204" pitchFamily="18" charset="0"/>
                          </a:rPr>
                          <m:t>𝑀</m:t>
                        </m:r>
                      </m:sub>
                    </m:sSub>
                    <m:r>
                      <a:rPr lang="en-US" i="1">
                        <a:latin typeface="Cambria Math" panose="02040503050406030204" pitchFamily="18" charset="0"/>
                      </a:rPr>
                      <m:t>)−</m:t>
                    </m:r>
                    <m:r>
                      <a:rPr lang="en-US" i="1">
                        <a:latin typeface="Cambria Math" panose="02040503050406030204" pitchFamily="18" charset="0"/>
                      </a:rPr>
                      <m:t>𝛽</m:t>
                    </m:r>
                    <m:r>
                      <a:rPr lang="en-US" i="1">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𝑇</m:t>
                        </m:r>
                      </m:e>
                      <m:sub>
                        <m:r>
                          <a:rPr lang="en-US" i="1">
                            <a:latin typeface="Cambria Math" panose="02040503050406030204" pitchFamily="18" charset="0"/>
                          </a:rPr>
                          <m:t>𝑀</m:t>
                        </m:r>
                      </m:sub>
                    </m:sSub>
                    <m:r>
                      <a:rPr lang="en-US" i="1">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𝑇</m:t>
                        </m:r>
                      </m:e>
                      <m:sub>
                        <m:r>
                          <a:rPr lang="en-US" i="1">
                            <a:latin typeface="Cambria Math" panose="02040503050406030204" pitchFamily="18" charset="0"/>
                          </a:rPr>
                          <m:t>𝐹</m:t>
                        </m:r>
                      </m:sub>
                    </m:sSub>
                    <m:r>
                      <a:rPr lang="en-US" i="1">
                        <a:latin typeface="Cambria Math" panose="02040503050406030204" pitchFamily="18" charset="0"/>
                      </a:rPr>
                      <m:t> )]</m:t>
                    </m:r>
                  </m:oMath>
                </a14:m>
                <a:endParaRPr lang="en-US" dirty="0" smtClean="0"/>
              </a:p>
              <a:p>
                <a14:m>
                  <m:oMath xmlns:m="http://schemas.openxmlformats.org/officeDocument/2006/math">
                    <m:r>
                      <a:rPr lang="en-US" i="1">
                        <a:latin typeface="Cambria Math" panose="02040503050406030204" pitchFamily="18" charset="0"/>
                      </a:rPr>
                      <m:t>𝐴𝑐𝑡𝑢𝑎𝑙𝑂𝑢𝑡𝑝𝑢𝑡</m:t>
                    </m:r>
                    <m:r>
                      <a:rPr lang="en-US" i="1">
                        <a:latin typeface="Cambria Math" panose="02040503050406030204" pitchFamily="18" charset="0"/>
                      </a:rPr>
                      <m:t>=</m:t>
                    </m:r>
                    <m:acc>
                      <m:accPr>
                        <m:chr m:val="⃗"/>
                        <m:ctrlPr>
                          <a:rPr lang="en-US" i="1">
                            <a:latin typeface="Cambria Math" panose="02040503050406030204" pitchFamily="18" charset="0"/>
                          </a:rPr>
                        </m:ctrlPr>
                      </m:accPr>
                      <m:e>
                        <m:sSub>
                          <m:sSubPr>
                            <m:ctrlPr>
                              <a:rPr lang="en-US" i="1">
                                <a:latin typeface="Cambria Math" panose="02040503050406030204" pitchFamily="18" charset="0"/>
                              </a:rPr>
                            </m:ctrlPr>
                          </m:sSubPr>
                          <m:e>
                            <m:r>
                              <a:rPr lang="en-US" i="1">
                                <a:latin typeface="Cambria Math" panose="02040503050406030204" pitchFamily="18" charset="0"/>
                              </a:rPr>
                              <m:t>𝐻</m:t>
                            </m:r>
                          </m:e>
                          <m:sub>
                            <m:r>
                              <a:rPr lang="en-US" i="1">
                                <a:latin typeface="Cambria Math" panose="02040503050406030204" pitchFamily="18" charset="0"/>
                              </a:rPr>
                              <m:t>𝑡</m:t>
                            </m:r>
                          </m:sub>
                        </m:sSub>
                        <m:r>
                          <a:rPr lang="en-US" i="1">
                            <a:latin typeface="Cambria Math" panose="02040503050406030204" pitchFamily="18" charset="0"/>
                          </a:rPr>
                          <m:t>∙</m:t>
                        </m:r>
                        <m:r>
                          <a:rPr lang="en-US" i="1">
                            <a:latin typeface="Cambria Math" panose="02040503050406030204" pitchFamily="18" charset="0"/>
                          </a:rPr>
                          <m:t>𝜂</m:t>
                        </m:r>
                        <m:r>
                          <a:rPr lang="en-US" i="1">
                            <a:latin typeface="Cambria Math" panose="02040503050406030204" pitchFamily="18" charset="0"/>
                          </a:rPr>
                          <m:t>∙</m:t>
                        </m:r>
                        <m:r>
                          <a:rPr lang="en-US" i="1">
                            <a:latin typeface="Cambria Math" panose="02040503050406030204" pitchFamily="18" charset="0"/>
                          </a:rPr>
                          <m:t>𝑑𝑒𝑟𝑎𝑡𝑖𝑛𝑔𝑓𝑎𝑐𝑡𝑜𝑟</m:t>
                        </m:r>
                      </m:e>
                    </m:acc>
                  </m:oMath>
                </a14:m>
                <a:endParaRPr lang="en-US" dirty="0" smtClean="0"/>
              </a:p>
              <a:p>
                <a14:m>
                  <m:oMath xmlns:m="http://schemas.openxmlformats.org/officeDocument/2006/math">
                    <m:r>
                      <a:rPr lang="en-US" i="1">
                        <a:latin typeface="Cambria Math" panose="02040503050406030204" pitchFamily="18" charset="0"/>
                      </a:rPr>
                      <m:t>𝑄</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𝑃</m:t>
                        </m:r>
                        <m:r>
                          <a:rPr lang="en-US" i="1">
                            <a:latin typeface="Cambria Math" panose="02040503050406030204" pitchFamily="18" charset="0"/>
                          </a:rPr>
                          <m:t>𝜖</m:t>
                        </m:r>
                      </m:num>
                      <m:den>
                        <m:r>
                          <a:rPr lang="en-US" i="1">
                            <a:latin typeface="Cambria Math" panose="02040503050406030204" pitchFamily="18" charset="0"/>
                          </a:rPr>
                          <m:t>h</m:t>
                        </m:r>
                        <m:r>
                          <a:rPr lang="en-US" i="1">
                            <a:latin typeface="Cambria Math" panose="02040503050406030204" pitchFamily="18" charset="0"/>
                          </a:rPr>
                          <m:t>𝜌</m:t>
                        </m:r>
                        <m:r>
                          <a:rPr lang="en-US" i="1">
                            <a:latin typeface="Cambria Math" panose="02040503050406030204" pitchFamily="18" charset="0"/>
                          </a:rPr>
                          <m:t>𝑔</m:t>
                        </m:r>
                      </m:den>
                    </m:f>
                  </m:oMath>
                </a14:m>
                <a:endParaRPr lang="en-US" dirty="0"/>
              </a:p>
            </p:txBody>
          </p:sp>
        </mc:Choice>
        <mc:Fallback xmlns="">
          <p:sp>
            <p:nvSpPr>
              <p:cNvPr id="4" name="Content Placeholder 3"/>
              <p:cNvSpPr>
                <a:spLocks noGrp="1" noRot="1" noChangeAspect="1" noMove="1" noResize="1" noEditPoints="1" noAdjustHandles="1" noChangeArrowheads="1" noChangeShapeType="1" noTextEdit="1"/>
              </p:cNvSpPr>
              <p:nvPr>
                <p:ph idx="1"/>
              </p:nvPr>
            </p:nvSpPr>
            <p:spPr>
              <a:xfrm>
                <a:off x="779463" y="1595120"/>
                <a:ext cx="7785417" cy="4907280"/>
              </a:xfrm>
              <a:blipFill rotWithShape="1">
                <a:blip r:embed="rId3"/>
                <a:stretch>
                  <a:fillRect l="-861"/>
                </a:stretch>
              </a:blipFill>
            </p:spPr>
            <p:txBody>
              <a:bodyPr/>
              <a:lstStyle/>
              <a:p>
                <a:r>
                  <a:rPr lang="en-US">
                    <a:noFill/>
                  </a:rPr>
                  <a:t> </a:t>
                </a:r>
              </a:p>
            </p:txBody>
          </p:sp>
        </mc:Fallback>
      </mc:AlternateContent>
    </p:spTree>
    <p:extLst>
      <p:ext uri="{BB962C8B-B14F-4D97-AF65-F5344CB8AC3E}">
        <p14:creationId xmlns:p14="http://schemas.microsoft.com/office/powerpoint/2010/main" val="13632330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60320" y="599440"/>
            <a:ext cx="6355080" cy="772160"/>
          </a:xfrm>
        </p:spPr>
        <p:txBody>
          <a:bodyPr/>
          <a:lstStyle/>
          <a:p>
            <a:r>
              <a:rPr lang="en-US" b="1" dirty="0"/>
              <a:t>Pump Availability in India</a:t>
            </a:r>
            <a:r>
              <a:rPr lang="en-US" dirty="0"/>
              <a:t> </a:t>
            </a:r>
          </a:p>
        </p:txBody>
      </p:sp>
      <p:sp>
        <p:nvSpPr>
          <p:cNvPr id="3" name="Content Placeholder 2"/>
          <p:cNvSpPr>
            <a:spLocks noGrp="1"/>
          </p:cNvSpPr>
          <p:nvPr>
            <p:ph idx="1"/>
          </p:nvPr>
        </p:nvSpPr>
        <p:spPr/>
        <p:txBody>
          <a:bodyPr/>
          <a:lstStyle/>
          <a:p>
            <a:r>
              <a:rPr lang="en-US" dirty="0" smtClean="0"/>
              <a:t>Power: </a:t>
            </a:r>
            <a:r>
              <a:rPr lang="en-US" dirty="0"/>
              <a:t>0.33 HP to 10 HP (or 0.25 </a:t>
            </a:r>
            <a:r>
              <a:rPr lang="en-US" dirty="0" smtClean="0"/>
              <a:t>kW </a:t>
            </a:r>
            <a:r>
              <a:rPr lang="en-US" dirty="0"/>
              <a:t>to 4 </a:t>
            </a:r>
            <a:r>
              <a:rPr lang="en-US" dirty="0" smtClean="0"/>
              <a:t>kW</a:t>
            </a:r>
            <a:r>
              <a:rPr lang="en-US" dirty="0"/>
              <a:t>) </a:t>
            </a:r>
            <a:endParaRPr lang="en-US" dirty="0" smtClean="0"/>
          </a:p>
          <a:p>
            <a:r>
              <a:rPr lang="en-US" dirty="0"/>
              <a:t>P</a:t>
            </a:r>
            <a:r>
              <a:rPr lang="en-US" dirty="0" smtClean="0"/>
              <a:t>ressure capacity: 0.65 </a:t>
            </a:r>
            <a:r>
              <a:rPr lang="en-US" dirty="0"/>
              <a:t>bar to 160 bar </a:t>
            </a:r>
            <a:endParaRPr lang="en-US" dirty="0" smtClean="0"/>
          </a:p>
          <a:p>
            <a:r>
              <a:rPr lang="en-US" dirty="0"/>
              <a:t>F</a:t>
            </a:r>
            <a:r>
              <a:rPr lang="en-US" dirty="0" smtClean="0"/>
              <a:t>low </a:t>
            </a:r>
            <a:r>
              <a:rPr lang="en-US" dirty="0"/>
              <a:t>rate </a:t>
            </a:r>
            <a:r>
              <a:rPr lang="en-US" dirty="0" smtClean="0"/>
              <a:t>capacity:120 </a:t>
            </a:r>
            <a:r>
              <a:rPr lang="en-US" dirty="0"/>
              <a:t>L/ min to 350 L/min </a:t>
            </a:r>
            <a:endParaRPr lang="en-US" dirty="0"/>
          </a:p>
          <a:p>
            <a:r>
              <a:rPr lang="en-US" dirty="0" smtClean="0"/>
              <a:t>Pumps are chosen in India through a detailed process, without much experimentation</a:t>
            </a:r>
            <a:endParaRPr lang="en-US" dirty="0" smtClean="0"/>
          </a:p>
          <a:p>
            <a:endParaRPr lang="en-US" dirty="0"/>
          </a:p>
        </p:txBody>
      </p:sp>
    </p:spTree>
    <p:extLst>
      <p:ext uri="{BB962C8B-B14F-4D97-AF65-F5344CB8AC3E}">
        <p14:creationId xmlns:p14="http://schemas.microsoft.com/office/powerpoint/2010/main" val="7412920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Solar Panel</a:t>
            </a:r>
            <a:endParaRPr lang="en-US" dirty="0"/>
          </a:p>
        </p:txBody>
      </p:sp>
      <p:pic>
        <p:nvPicPr>
          <p:cNvPr id="4" name="Content Placeholder 3"/>
          <p:cNvPicPr>
            <a:picLocks noGrp="1"/>
          </p:cNvPicPr>
          <p:nvPr>
            <p:ph idx="1"/>
          </p:nvPr>
        </p:nvPicPr>
        <p:blipFill>
          <a:blip r:embed="rId3"/>
          <a:srcRect l="7582" r="7582"/>
          <a:stretch>
            <a:fillRect/>
          </a:stretch>
        </p:blipFill>
        <p:spPr>
          <a:xfrm>
            <a:off x="779463" y="2472620"/>
            <a:ext cx="3132137" cy="3120477"/>
          </a:xfrm>
          <a:prstGeom prst="rect">
            <a:avLst/>
          </a:prstGeom>
        </p:spPr>
      </p:pic>
      <p:pic>
        <p:nvPicPr>
          <p:cNvPr id="2050" name="Picture 2" descr="https://lh4.googleusercontent.com/ytiNKS9VMZyBg9NAP42nrN-aXIjYfUeGN_Ejvwi5QBMcR2eZBPFyMf6Zc-eylOWvZsblda152z4o4AFkqzuod19x-9IYr5TTPnrb6U_ivLxizUtSzbsATGfKj7GCfcEHzfzMDr1nH0Q"/>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917440" y="2314138"/>
            <a:ext cx="3413761" cy="377424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779463" y="1835725"/>
            <a:ext cx="3281680" cy="461665"/>
          </a:xfrm>
          <a:prstGeom prst="rect">
            <a:avLst/>
          </a:prstGeom>
          <a:noFill/>
        </p:spPr>
        <p:txBody>
          <a:bodyPr wrap="square" rtlCol="0">
            <a:spAutoFit/>
          </a:bodyPr>
          <a:lstStyle/>
          <a:p>
            <a:pPr algn="ctr"/>
            <a:r>
              <a:rPr lang="en-US" sz="2400" dirty="0"/>
              <a:t>S</a:t>
            </a:r>
            <a:r>
              <a:rPr lang="en-US" sz="2400" dirty="0" smtClean="0"/>
              <a:t>olar Panel</a:t>
            </a:r>
          </a:p>
        </p:txBody>
      </p:sp>
      <p:sp>
        <p:nvSpPr>
          <p:cNvPr id="5" name="TextBox 4"/>
          <p:cNvSpPr txBox="1"/>
          <p:nvPr/>
        </p:nvSpPr>
        <p:spPr>
          <a:xfrm>
            <a:off x="5422901" y="1852473"/>
            <a:ext cx="2570480" cy="461665"/>
          </a:xfrm>
          <a:prstGeom prst="rect">
            <a:avLst/>
          </a:prstGeom>
          <a:noFill/>
        </p:spPr>
        <p:txBody>
          <a:bodyPr wrap="square" rtlCol="0">
            <a:spAutoFit/>
          </a:bodyPr>
          <a:lstStyle/>
          <a:p>
            <a:pPr algn="ctr"/>
            <a:r>
              <a:rPr lang="en-US" sz="2400" dirty="0"/>
              <a:t>C</a:t>
            </a:r>
            <a:r>
              <a:rPr lang="en-US" sz="2400" dirty="0" smtClean="0"/>
              <a:t>harge </a:t>
            </a:r>
            <a:r>
              <a:rPr lang="en-US" sz="2400" dirty="0"/>
              <a:t>C</a:t>
            </a:r>
            <a:r>
              <a:rPr lang="en-US" sz="2400" dirty="0" smtClean="0"/>
              <a:t>ontroller</a:t>
            </a:r>
          </a:p>
        </p:txBody>
      </p:sp>
    </p:spTree>
    <p:extLst>
      <p:ext uri="{BB962C8B-B14F-4D97-AF65-F5344CB8AC3E}">
        <p14:creationId xmlns:p14="http://schemas.microsoft.com/office/powerpoint/2010/main" val="37912242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Mathcad Code</a:t>
            </a:r>
            <a:r>
              <a:rPr lang="en-US" dirty="0"/>
              <a:t> </a:t>
            </a:r>
            <a:r>
              <a:rPr lang="en-US" dirty="0" smtClean="0"/>
              <a:t>Review</a:t>
            </a:r>
            <a:endParaRPr lang="en-US" dirty="0"/>
          </a:p>
        </p:txBody>
      </p:sp>
      <p:sp>
        <p:nvSpPr>
          <p:cNvPr id="3" name="Content Placeholder 2"/>
          <p:cNvSpPr>
            <a:spLocks noGrp="1"/>
          </p:cNvSpPr>
          <p:nvPr>
            <p:ph idx="1"/>
          </p:nvPr>
        </p:nvSpPr>
        <p:spPr>
          <a:xfrm>
            <a:off x="182880" y="1425388"/>
            <a:ext cx="8686800" cy="4944932"/>
          </a:xfrm>
          <a:solidFill>
            <a:schemeClr val="bg1">
              <a:lumMod val="95000"/>
              <a:alpha val="39000"/>
            </a:schemeClr>
          </a:solidFill>
        </p:spPr>
        <p:txBody>
          <a:bodyPr/>
          <a:lstStyle/>
          <a:p>
            <a:r>
              <a:rPr lang="en-US" dirty="0" smtClean="0">
                <a:solidFill>
                  <a:schemeClr val="tx1"/>
                </a:solidFill>
              </a:rPr>
              <a:t>Power (</a:t>
            </a:r>
            <a:r>
              <a:rPr lang="en-US" dirty="0">
                <a:solidFill>
                  <a:schemeClr val="tx1"/>
                </a:solidFill>
              </a:rPr>
              <a:t>pump has 45% of the </a:t>
            </a:r>
            <a:r>
              <a:rPr lang="en-US" dirty="0" smtClean="0">
                <a:solidFill>
                  <a:schemeClr val="tx1"/>
                </a:solidFill>
              </a:rPr>
              <a:t>efficiency)</a:t>
            </a:r>
          </a:p>
          <a:p>
            <a:pPr>
              <a:spcBef>
                <a:spcPts val="0"/>
              </a:spcBef>
            </a:pPr>
            <a:endParaRPr lang="en-US" baseline="-25000" dirty="0">
              <a:solidFill>
                <a:srgbClr val="000000"/>
              </a:solidFill>
              <a:latin typeface="Times New Roman"/>
            </a:endParaRPr>
          </a:p>
          <a:p>
            <a:pPr marL="0" indent="0">
              <a:buNone/>
            </a:pPr>
            <a:r>
              <a:rPr lang="en-US" dirty="0"/>
              <a:t/>
            </a:r>
            <a:br>
              <a:rPr lang="en-US" dirty="0"/>
            </a:br>
            <a:endParaRPr lang="en-US" dirty="0"/>
          </a:p>
          <a:p>
            <a:r>
              <a:rPr lang="en-US" dirty="0" smtClean="0">
                <a:solidFill>
                  <a:schemeClr val="tx1"/>
                </a:solidFill>
              </a:rPr>
              <a:t>Costs </a:t>
            </a:r>
          </a:p>
          <a:p>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0845" y="1902459"/>
            <a:ext cx="8090866" cy="3428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0845" y="2404107"/>
            <a:ext cx="5354401" cy="3575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0845" y="2897760"/>
            <a:ext cx="2423795" cy="646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0845" y="4030625"/>
            <a:ext cx="8288780" cy="4981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image23.png"/>
          <p:cNvPicPr/>
          <p:nvPr/>
        </p:nvPicPr>
        <p:blipFill>
          <a:blip r:embed="rId7"/>
          <a:srcRect/>
          <a:stretch>
            <a:fillRect/>
          </a:stretch>
        </p:blipFill>
        <p:spPr>
          <a:xfrm>
            <a:off x="410845" y="4701502"/>
            <a:ext cx="1864995" cy="561378"/>
          </a:xfrm>
          <a:prstGeom prst="rect">
            <a:avLst/>
          </a:prstGeom>
          <a:ln/>
        </p:spPr>
      </p:pic>
      <p:pic>
        <p:nvPicPr>
          <p:cNvPr id="1031"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0845" y="5262880"/>
            <a:ext cx="2303159" cy="530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0845" y="5793618"/>
            <a:ext cx="2030530" cy="5767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665661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What have we done</a:t>
            </a:r>
            <a:r>
              <a:rPr lang="en-US" dirty="0" smtClean="0"/>
              <a:t>?</a:t>
            </a:r>
          </a:p>
          <a:p>
            <a:pPr lvl="1"/>
            <a:r>
              <a:rPr lang="en-US" dirty="0" smtClean="0"/>
              <a:t>Background Research</a:t>
            </a:r>
            <a:endParaRPr lang="en-US" dirty="0" smtClean="0"/>
          </a:p>
          <a:p>
            <a:r>
              <a:rPr lang="en-US" dirty="0" smtClean="0"/>
              <a:t>What needs to do next</a:t>
            </a:r>
            <a:r>
              <a:rPr lang="en-US" dirty="0" smtClean="0"/>
              <a:t>?</a:t>
            </a:r>
          </a:p>
          <a:p>
            <a:pPr lvl="1"/>
            <a:r>
              <a:rPr lang="en-US" dirty="0" smtClean="0"/>
              <a:t>Evaluating new designs and plans</a:t>
            </a:r>
            <a:endParaRPr lang="en-US" dirty="0" smtClean="0"/>
          </a:p>
          <a:p>
            <a:endParaRPr lang="en-US" dirty="0"/>
          </a:p>
        </p:txBody>
      </p:sp>
    </p:spTree>
    <p:extLst>
      <p:ext uri="{BB962C8B-B14F-4D97-AF65-F5344CB8AC3E}">
        <p14:creationId xmlns:p14="http://schemas.microsoft.com/office/powerpoint/2010/main" val="37414826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lstStyle/>
          <a:p>
            <a:r>
              <a:rPr lang="en-US" dirty="0" err="1"/>
              <a:t>Kelterborn</a:t>
            </a:r>
            <a:r>
              <a:rPr lang="en-US" dirty="0"/>
              <a:t>, D., Levine, S., </a:t>
            </a:r>
            <a:r>
              <a:rPr lang="en-US" dirty="0" err="1"/>
              <a:t>Parisi</a:t>
            </a:r>
            <a:r>
              <a:rPr lang="en-US" dirty="0"/>
              <a:t>, N., &amp; </a:t>
            </a:r>
            <a:r>
              <a:rPr lang="en-US" dirty="0" err="1"/>
              <a:t>Whiteheart</a:t>
            </a:r>
            <a:r>
              <a:rPr lang="en-US" dirty="0"/>
              <a:t>, R. (2014, May 16). Village Source to Environment. Retrieved September 15, 2014, from https://</a:t>
            </a:r>
            <a:r>
              <a:rPr lang="en-US" dirty="0" err="1"/>
              <a:t>confluence.cornell.edu</a:t>
            </a:r>
            <a:r>
              <a:rPr lang="en-US" dirty="0"/>
              <a:t>/</a:t>
            </a:r>
          </a:p>
          <a:p>
            <a:r>
              <a:rPr lang="en-US" dirty="0"/>
              <a:t>Solar Products. (</a:t>
            </a:r>
            <a:r>
              <a:rPr lang="en-US" dirty="0" err="1"/>
              <a:t>n.d.</a:t>
            </a:r>
            <a:r>
              <a:rPr lang="en-US" dirty="0"/>
              <a:t>). Retrieved October 10, 2014, from http://</a:t>
            </a:r>
            <a:r>
              <a:rPr lang="en-US" dirty="0" err="1"/>
              <a:t>www.hbl.in</a:t>
            </a:r>
            <a:r>
              <a:rPr lang="en-US" dirty="0"/>
              <a:t>/home</a:t>
            </a:r>
          </a:p>
          <a:p>
            <a:endParaRPr lang="en-US" dirty="0"/>
          </a:p>
        </p:txBody>
      </p:sp>
    </p:spTree>
    <p:extLst>
      <p:ext uri="{BB962C8B-B14F-4D97-AF65-F5344CB8AC3E}">
        <p14:creationId xmlns:p14="http://schemas.microsoft.com/office/powerpoint/2010/main" val="1286097150"/>
      </p:ext>
    </p:extLst>
  </p:cSld>
  <p:clrMapOvr>
    <a:masterClrMapping/>
  </p:clrMapOvr>
  <p:timing>
    <p:tnLst>
      <p:par>
        <p:cTn id="1" dur="indefinite" restart="never" nodeType="tmRoot"/>
      </p:par>
    </p:tnLst>
  </p:timing>
</p:sld>
</file>

<file path=ppt/theme/theme1.xml><?xml version="1.0" encoding="utf-8"?>
<a:theme xmlns:a="http://schemas.openxmlformats.org/drawingml/2006/main" name="AguaClara English">
  <a:themeElements>
    <a:clrScheme name="classroom">
      <a:dk1>
        <a:srgbClr val="000000"/>
      </a:dk1>
      <a:lt1>
        <a:srgbClr val="FFFFFF"/>
      </a:lt1>
      <a:dk2>
        <a:srgbClr val="00005A"/>
      </a:dk2>
      <a:lt2>
        <a:srgbClr val="FFFFFF"/>
      </a:lt2>
      <a:accent1>
        <a:srgbClr val="0300BE"/>
      </a:accent1>
      <a:accent2>
        <a:srgbClr val="FBA305"/>
      </a:accent2>
      <a:accent3>
        <a:srgbClr val="3399FF"/>
      </a:accent3>
      <a:accent4>
        <a:srgbClr val="AC0000"/>
      </a:accent4>
      <a:accent5>
        <a:srgbClr val="F7B0B0"/>
      </a:accent5>
      <a:accent6>
        <a:srgbClr val="E39304"/>
      </a:accent6>
      <a:hlink>
        <a:srgbClr val="678EFD"/>
      </a:hlink>
      <a:folHlink>
        <a:srgbClr val="AC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dirty="0" smtClean="0">
            <a:latin typeface="+mn-lt"/>
          </a:defRPr>
        </a:defPPr>
      </a:lstStyle>
    </a:txDef>
  </a:objectDefaults>
  <a:extraClrSchemeLst>
    <a:extraClrScheme>
      <a:clrScheme name="1_AguaClara the roa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AguaClara the roa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AguaClara the road 3">
        <a:dk1>
          <a:srgbClr val="000000"/>
        </a:dk1>
        <a:lt1>
          <a:srgbClr val="FFFFFF"/>
        </a:lt1>
        <a:dk2>
          <a:srgbClr val="000000"/>
        </a:dk2>
        <a:lt2>
          <a:srgbClr val="969696"/>
        </a:lt2>
        <a:accent1>
          <a:srgbClr val="FF3300"/>
        </a:accent1>
        <a:accent2>
          <a:srgbClr val="FF9900"/>
        </a:accent2>
        <a:accent3>
          <a:srgbClr val="FFFFFF"/>
        </a:accent3>
        <a:accent4>
          <a:srgbClr val="000000"/>
        </a:accent4>
        <a:accent5>
          <a:srgbClr val="FFADAA"/>
        </a:accent5>
        <a:accent6>
          <a:srgbClr val="E78A00"/>
        </a:accent6>
        <a:hlink>
          <a:srgbClr val="3366FF"/>
        </a:hlink>
        <a:folHlink>
          <a:srgbClr val="A50021"/>
        </a:folHlink>
      </a:clrScheme>
      <a:clrMap bg1="lt1" tx1="dk1" bg2="lt2" tx2="dk2" accent1="accent1" accent2="accent2" accent3="accent3" accent4="accent4" accent5="accent5" accent6="accent6" hlink="hlink" folHlink="folHlink"/>
    </a:extraClrScheme>
    <a:extraClrScheme>
      <a:clrScheme name="1_AguaClara the road 4">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FFFFFF"/>
        </a:folHlink>
      </a:clrScheme>
      <a:clrMap bg1="lt1" tx1="dk1" bg2="lt2" tx2="dk2" accent1="accent1" accent2="accent2" accent3="accent3" accent4="accent4" accent5="accent5" accent6="accent6" hlink="hlink" folHlink="folHlink"/>
    </a:extraClrScheme>
    <a:extraClrScheme>
      <a:clrScheme name="1_AguaClara the road 5">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AguaClara Template</Template>
  <TotalTime>330</TotalTime>
  <Words>685</Words>
  <Application>Microsoft Office PowerPoint</Application>
  <PresentationFormat>On-screen Show (4:3)</PresentationFormat>
  <Paragraphs>60</Paragraphs>
  <Slides>9</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vt:lpstr>
      <vt:lpstr>Calibri</vt:lpstr>
      <vt:lpstr>Cambria Math</vt:lpstr>
      <vt:lpstr>Candara</vt:lpstr>
      <vt:lpstr>Times New Roman</vt:lpstr>
      <vt:lpstr>Wingdings</vt:lpstr>
      <vt:lpstr>AguaClara English</vt:lpstr>
      <vt:lpstr>Village Supply System-Pump Design Subteam</vt:lpstr>
      <vt:lpstr>Tasks</vt:lpstr>
      <vt:lpstr>Gufu Village</vt:lpstr>
      <vt:lpstr>Spring 2014 Design</vt:lpstr>
      <vt:lpstr>Pump Availability in India </vt:lpstr>
      <vt:lpstr>Solar Panel</vt:lpstr>
      <vt:lpstr>Mathcad Code Review</vt:lpstr>
      <vt:lpstr>Conclusion</vt:lpstr>
      <vt:lpstr>References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Village Supply System-Pump Design Subteam</dc:title>
  <dc:creator>Anqi Wang</dc:creator>
  <cp:lastModifiedBy>Erika Axe</cp:lastModifiedBy>
  <cp:revision>15</cp:revision>
  <dcterms:created xsi:type="dcterms:W3CDTF">2014-10-18T03:12:55Z</dcterms:created>
  <dcterms:modified xsi:type="dcterms:W3CDTF">2014-10-21T09:58:21Z</dcterms:modified>
</cp:coreProperties>
</file>