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2"/>
  </p:notesMasterIdLst>
  <p:sldIdLst>
    <p:sldId id="256" r:id="rId2"/>
    <p:sldId id="354" r:id="rId3"/>
    <p:sldId id="362" r:id="rId4"/>
    <p:sldId id="361" r:id="rId5"/>
    <p:sldId id="355" r:id="rId6"/>
    <p:sldId id="363" r:id="rId7"/>
    <p:sldId id="360" r:id="rId8"/>
    <p:sldId id="364" r:id="rId9"/>
    <p:sldId id="357" r:id="rId10"/>
    <p:sldId id="3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85122" autoAdjust="0"/>
  </p:normalViewPr>
  <p:slideViewPr>
    <p:cSldViewPr>
      <p:cViewPr>
        <p:scale>
          <a:sx n="103" d="100"/>
          <a:sy n="103" d="100"/>
        </p:scale>
        <p:origin x="-1072" y="9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3/19/14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907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r>
              <a:rPr lang="en-US" baseline="0" dirty="0" smtClean="0"/>
              <a:t> from last semester: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Design</a:t>
            </a:r>
            <a:r>
              <a:rPr lang="en-US" baseline="0" dirty="0" smtClean="0"/>
              <a:t>ing a water distribution and storage system for </a:t>
            </a:r>
            <a:r>
              <a:rPr lang="en-US" baseline="0" dirty="0" err="1" smtClean="0"/>
              <a:t>Gufu</a:t>
            </a:r>
            <a:r>
              <a:rPr lang="en-US" baseline="0" dirty="0" smtClean="0"/>
              <a:t> Village in India (we estimated 250 people)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Currently in India there is an elevated storage tank that fills twice daily in the center of the village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Pipe connects well to this </a:t>
            </a:r>
            <a:r>
              <a:rPr lang="en-US" baseline="0" dirty="0" smtClean="0"/>
              <a:t>tank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Villagers improvise household storage for constant access to water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ASK: What are problems with this current system? Why would we want to change it?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Water is pumped from a well outside the village, through an </a:t>
            </a:r>
            <a:r>
              <a:rPr lang="en-US" baseline="0" dirty="0" err="1" smtClean="0"/>
              <a:t>AguaClara</a:t>
            </a:r>
            <a:r>
              <a:rPr lang="en-US" baseline="0" dirty="0" smtClean="0"/>
              <a:t> LFSRSF filter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This </a:t>
            </a:r>
            <a:r>
              <a:rPr lang="en-US" baseline="0" dirty="0" smtClean="0"/>
              <a:t>system is inefficient, inconvenient, and unsanitary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69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r>
              <a:rPr lang="en-US" baseline="0" dirty="0" smtClean="0"/>
              <a:t> from last semester:</a:t>
            </a:r>
            <a:endParaRPr lang="en-US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Working off The 2canzzzz’ design from 4540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3 tiers of pipe distribute water directly to each house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Green circle = entry, yellow = primary tier,….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This layout controls elevation variability and minimizes differences between length of piping leading to each house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Since the flow rate of water entering each house is determined by the head available to push water to each house, controlling this elevation variability/length (</a:t>
            </a:r>
            <a:r>
              <a:rPr lang="en-US" baseline="0" dirty="0" err="1" smtClean="0"/>
              <a:t>headloss</a:t>
            </a:r>
            <a:r>
              <a:rPr lang="en-US" baseline="0" dirty="0" smtClean="0"/>
              <a:t>) is important 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See next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104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…demonstrated by this HGL 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The</a:t>
            </a:r>
            <a:r>
              <a:rPr lang="en-US" baseline="0" dirty="0" smtClean="0"/>
              <a:t> pump provides a certain amount of head (</a:t>
            </a:r>
            <a:r>
              <a:rPr lang="en-US" baseline="0" dirty="0" err="1" smtClean="0"/>
              <a:t>hp</a:t>
            </a:r>
            <a:r>
              <a:rPr lang="en-US" baseline="0" dirty="0" smtClean="0"/>
              <a:t>) that pushed water through the transmission line and the distribution system. When the water enters the village, it has a certain amount of head (</a:t>
            </a:r>
            <a:r>
              <a:rPr lang="en-US" baseline="0" dirty="0" err="1" smtClean="0"/>
              <a:t>heq</a:t>
            </a:r>
            <a:r>
              <a:rPr lang="en-US" baseline="0" dirty="0" smtClean="0"/>
              <a:t>) available to push water through the system.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This </a:t>
            </a:r>
            <a:r>
              <a:rPr lang="en-US" baseline="0" dirty="0" err="1" smtClean="0"/>
              <a:t>heq</a:t>
            </a:r>
            <a:r>
              <a:rPr lang="en-US" baseline="0" dirty="0" smtClean="0"/>
              <a:t> needs to be big enough to overcome elevation differences/head losses for each house so that each house receives an equitable amount of water</a:t>
            </a:r>
          </a:p>
          <a:p>
            <a:pPr marL="628650" lvl="1" indent="-171450">
              <a:buFontTx/>
              <a:buChar char="-"/>
            </a:pPr>
            <a:r>
              <a:rPr lang="en-US" baseline="0" dirty="0" err="1" smtClean="0"/>
              <a:t>Ie</a:t>
            </a:r>
            <a:r>
              <a:rPr lang="en-US" baseline="0" dirty="0" smtClean="0"/>
              <a:t> difference in flow provided between 5 </a:t>
            </a:r>
            <a:r>
              <a:rPr lang="en-US" baseline="0" dirty="0" err="1" smtClean="0"/>
              <a:t>ft</a:t>
            </a:r>
            <a:r>
              <a:rPr lang="en-US" baseline="0" dirty="0" smtClean="0"/>
              <a:t> and 3 </a:t>
            </a:r>
            <a:r>
              <a:rPr lang="en-US" baseline="0" dirty="0" err="1" smtClean="0"/>
              <a:t>ft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105 and 103 </a:t>
            </a:r>
            <a:r>
              <a:rPr lang="en-US" baseline="0" dirty="0" err="1" smtClean="0"/>
              <a:t>ft</a:t>
            </a:r>
            <a:r>
              <a:rPr lang="en-US" baseline="0" dirty="0" smtClean="0"/>
              <a:t> -&gt; difference is more spread out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Want</a:t>
            </a:r>
            <a:r>
              <a:rPr lang="en-US" baseline="0" dirty="0" smtClean="0"/>
              <a:t> no house to receive 10%+ more water than any other house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Set this </a:t>
            </a:r>
            <a:r>
              <a:rPr lang="en-US" baseline="0" dirty="0" err="1" smtClean="0"/>
              <a:t>pi.Q</a:t>
            </a:r>
            <a:r>
              <a:rPr lang="en-US" baseline="0" dirty="0" smtClean="0"/>
              <a:t> in terms of head (</a:t>
            </a:r>
            <a:r>
              <a:rPr lang="en-US" baseline="0" dirty="0" err="1" smtClean="0"/>
              <a:t>heq</a:t>
            </a:r>
            <a:r>
              <a:rPr lang="en-US" baseline="0" dirty="0" smtClean="0"/>
              <a:t> and head losses)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By setting this </a:t>
            </a:r>
            <a:r>
              <a:rPr lang="en-US" baseline="0" dirty="0" err="1" smtClean="0"/>
              <a:t>pi.Q</a:t>
            </a:r>
            <a:r>
              <a:rPr lang="en-US" baseline="0" dirty="0" smtClean="0"/>
              <a:t> &lt; 0.1, we’re forcing flow to be </a:t>
            </a:r>
            <a:r>
              <a:rPr lang="en-US" baseline="0" dirty="0" smtClean="0"/>
              <a:t>equitable </a:t>
            </a:r>
            <a:r>
              <a:rPr lang="en-US" baseline="0" dirty="0" smtClean="0"/>
              <a:t>and then determining other parts of the system to maintain this equity</a:t>
            </a:r>
          </a:p>
          <a:p>
            <a:pPr marL="171450" indent="-171450">
              <a:buFontTx/>
              <a:buChar char="-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62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The 2canzzzz’ design used orifices at each house to restrict flow and achieve equity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Orifice at each house could be tampered with, or clog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We want to r</a:t>
            </a:r>
            <a:r>
              <a:rPr lang="en-US" dirty="0" smtClean="0"/>
              <a:t>eplace orifices with tubing as head loss element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Design</a:t>
            </a:r>
            <a:r>
              <a:rPr lang="en-US" baseline="0" dirty="0" smtClean="0"/>
              <a:t> a storage tank/sink for each house so villagers always have access to water (and can’t be contaminated)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Size the PV system necessary to get</a:t>
            </a:r>
            <a:r>
              <a:rPr lang="en-US" baseline="0" dirty="0" smtClean="0"/>
              <a:t> enough water from the well to each house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Design a safety system so villagers get water even on cloudy days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Optimize the entire system for cost</a:t>
            </a:r>
            <a:endParaRPr lang="en-US" baseline="0" dirty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FLEXIBLE/APPLICABLE CODE THAT JUST REQUIRES A FEW INPUTS AND THEN SPITS OUT SOLUTION/DESIGN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6672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dirty="0" smtClean="0"/>
              <a:t>Old</a:t>
            </a:r>
            <a:r>
              <a:rPr lang="en-US" baseline="0" dirty="0" smtClean="0"/>
              <a:t> code assumed linear (cost/watt) function for solar and then chose a pump after iterations</a:t>
            </a:r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We want to use a more realistic cost function that iterates based on flow and head required for equity to find number of panels required and pump types for each iteration</a:t>
            </a:r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Pump curves from different manufacturers -&gt; programming them in to be able to pick a pump for each flow rate/head combo (explain graph axes)</a:t>
            </a:r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Solar calculations are based on multiple factors</a:t>
            </a:r>
          </a:p>
          <a:p>
            <a:pPr marL="628650" lvl="1" indent="-171450">
              <a:buFont typeface="Arial"/>
              <a:buChar char="•"/>
            </a:pPr>
            <a:r>
              <a:rPr lang="en-US" baseline="0" dirty="0" smtClean="0"/>
              <a:t>Explain equations shown</a:t>
            </a:r>
          </a:p>
          <a:p>
            <a:pPr marL="628650" lvl="1" indent="-171450">
              <a:buFont typeface="Arial"/>
              <a:buChar char="•"/>
            </a:pPr>
            <a:r>
              <a:rPr lang="en-US" baseline="0" dirty="0" smtClean="0"/>
              <a:t>Explain how first equation (declination angle based on time of year) reflects variability within system</a:t>
            </a:r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Some challenges, which will be discussed in the next slide</a:t>
            </a:r>
          </a:p>
          <a:p>
            <a:pPr marL="628650" lvl="1" indent="-171450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98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Hard to find data</a:t>
            </a:r>
            <a:r>
              <a:rPr lang="en-US" baseline="0" dirty="0" smtClean="0"/>
              <a:t> for </a:t>
            </a:r>
            <a:r>
              <a:rPr lang="en-US" baseline="0" dirty="0" err="1" smtClean="0"/>
              <a:t>Gufu</a:t>
            </a:r>
            <a:r>
              <a:rPr lang="en-US" baseline="0" dirty="0" smtClean="0"/>
              <a:t> (cloudiness index, solar insolation)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Trying</a:t>
            </a:r>
            <a:r>
              <a:rPr lang="en-US" baseline="0" dirty="0" smtClean="0"/>
              <a:t> to model variability within the region; can’t find enough data to do this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Since head required</a:t>
            </a:r>
            <a:r>
              <a:rPr lang="en-US" baseline="0" dirty="0" smtClean="0"/>
              <a:t> is chosen to maintain equity, and this is impacted by elevation differences, this is difficult to maintain without changing code 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What are some ways you can think of of dissipating this head and therefore requiring less tubing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Hard to find fittings that fit</a:t>
            </a:r>
            <a:r>
              <a:rPr lang="en-US" baseline="0" dirty="0" smtClean="0"/>
              <a:t> our system. System is limited by what we can find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343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Pull out elevation</a:t>
            </a:r>
            <a:r>
              <a:rPr lang="en-US" baseline="0" dirty="0" smtClean="0"/>
              <a:t> differences from determining head equity and insert later into code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Tubing diameter currently limited by size of adapters/fittings we could find, but if that’s not a limiting factor…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Move orifice into box where tubing would be located, so it can’t be tampered with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Larger orifices would prevent clogging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Cheaper!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9794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Variability code-&gt; weather, pumping</a:t>
            </a:r>
            <a:r>
              <a:rPr lang="en-US" baseline="0" dirty="0" smtClean="0"/>
              <a:t> performance, solar panel performance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33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3/19/14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3/19/14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3/19/14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3/19/14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3/19/14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3/19/14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3/19/14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3/19/14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5029200"/>
            <a:ext cx="3962400" cy="624673"/>
          </a:xfrm>
        </p:spPr>
        <p:txBody>
          <a:bodyPr/>
          <a:lstStyle/>
          <a:p>
            <a:r>
              <a:rPr lang="es-HN" sz="2800" dirty="0" smtClean="0"/>
              <a:t>Diana </a:t>
            </a:r>
            <a:r>
              <a:rPr lang="es-HN" sz="2800" dirty="0" err="1" smtClean="0"/>
              <a:t>Kelterborn</a:t>
            </a:r>
            <a:r>
              <a:rPr lang="es-HN" sz="2800" dirty="0" smtClean="0"/>
              <a:t>, Sarah </a:t>
            </a:r>
            <a:r>
              <a:rPr lang="es-HN" sz="2800" dirty="0" err="1" smtClean="0"/>
              <a:t>Levine</a:t>
            </a:r>
            <a:r>
              <a:rPr lang="es-HN" sz="2800" dirty="0" smtClean="0"/>
              <a:t>, Nick </a:t>
            </a:r>
            <a:r>
              <a:rPr lang="es-HN" sz="2800" dirty="0" err="1" smtClean="0"/>
              <a:t>Parisi</a:t>
            </a:r>
            <a:r>
              <a:rPr lang="es-HN" sz="2800" dirty="0" smtClean="0"/>
              <a:t>, &amp; Rachel </a:t>
            </a:r>
            <a:r>
              <a:rPr lang="es-HN" sz="2800" dirty="0" err="1" smtClean="0"/>
              <a:t>Whiteheart</a:t>
            </a:r>
            <a:endParaRPr lang="es-HN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smtClean="0"/>
              <a:t>Village Source to Environment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Questions? 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Does </a:t>
            </a:r>
            <a:r>
              <a:rPr lang="en-US" dirty="0" smtClean="0"/>
              <a:t>anyone have </a:t>
            </a:r>
            <a:r>
              <a:rPr lang="en-US" dirty="0"/>
              <a:t>q</a:t>
            </a:r>
            <a:r>
              <a:rPr lang="en-US" dirty="0" smtClean="0"/>
              <a:t>uestions?</a:t>
            </a:r>
          </a:p>
        </p:txBody>
      </p:sp>
      <p:pic>
        <p:nvPicPr>
          <p:cNvPr id="4" name="Picture 3" descr="s1.reutersmedi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133600"/>
            <a:ext cx="5715000" cy="443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9476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Background/Why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996" y="1904999"/>
            <a:ext cx="4093004" cy="43538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905000"/>
            <a:ext cx="3962400" cy="435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39871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Background/Why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752600"/>
            <a:ext cx="7638506" cy="429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16173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Background/Why</a:t>
            </a:r>
            <a:endParaRPr lang="en-US" dirty="0"/>
          </a:p>
        </p:txBody>
      </p:sp>
      <p:pic>
        <p:nvPicPr>
          <p:cNvPr id="9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600199"/>
            <a:ext cx="8458200" cy="4035105"/>
          </a:xfrm>
          <a:prstGeom prst="rect">
            <a:avLst/>
          </a:prstGeom>
        </p:spPr>
      </p:pic>
      <p:pic>
        <p:nvPicPr>
          <p:cNvPr id="3" name="Picture 2" descr="Screen Shot 2014-03-18 at 12.42.4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5791200"/>
            <a:ext cx="1638300" cy="850900"/>
          </a:xfrm>
          <a:prstGeom prst="rect">
            <a:avLst/>
          </a:prstGeom>
          <a:ln>
            <a:solidFill>
              <a:srgbClr val="0300BE"/>
            </a:solidFill>
          </a:ln>
        </p:spPr>
      </p:pic>
    </p:spTree>
    <p:extLst>
      <p:ext uri="{BB962C8B-B14F-4D97-AF65-F5344CB8AC3E}">
        <p14:creationId xmlns:p14="http://schemas.microsoft.com/office/powerpoint/2010/main" val="3907611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5621"/>
            <a:ext cx="5105400" cy="34240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2438400"/>
            <a:ext cx="3810000" cy="300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5588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Work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600200"/>
            <a:ext cx="4114800" cy="4800600"/>
          </a:xfrm>
          <a:prstGeom prst="rect">
            <a:avLst/>
          </a:prstGeom>
        </p:spPr>
      </p:pic>
      <p:pic>
        <p:nvPicPr>
          <p:cNvPr id="3" name="Picture 2" descr="Screen Shot 2014-03-18 at 12.54.1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5867400"/>
            <a:ext cx="2895600" cy="515655"/>
          </a:xfrm>
          <a:prstGeom prst="rect">
            <a:avLst/>
          </a:prstGeom>
        </p:spPr>
      </p:pic>
      <p:pic>
        <p:nvPicPr>
          <p:cNvPr id="6" name="Picture 5" descr="Screen Shot 2014-03-18 at 12.58.1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4648200"/>
            <a:ext cx="2819400" cy="8553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44918" y="5486400"/>
            <a:ext cx="21416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Declination angle equation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53000" y="6400800"/>
            <a:ext cx="1884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Power output equation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6400800"/>
            <a:ext cx="3272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Pump curves for </a:t>
            </a:r>
            <a:r>
              <a:rPr lang="en-US" sz="1400" dirty="0" err="1" smtClean="0">
                <a:latin typeface="+mn-lt"/>
              </a:rPr>
              <a:t>Grundfos</a:t>
            </a:r>
            <a:r>
              <a:rPr lang="en-US" sz="1400" dirty="0" smtClean="0">
                <a:latin typeface="+mn-lt"/>
              </a:rPr>
              <a:t> pump company</a:t>
            </a:r>
          </a:p>
        </p:txBody>
      </p:sp>
      <p:pic>
        <p:nvPicPr>
          <p:cNvPr id="5" name="Picture 4" descr="India Solar Energy Resource_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600200"/>
            <a:ext cx="2895600" cy="2986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61658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hallenges 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2971800"/>
          </a:xfrm>
        </p:spPr>
        <p:txBody>
          <a:bodyPr/>
          <a:lstStyle/>
          <a:p>
            <a:r>
              <a:rPr lang="en-US" dirty="0" smtClean="0"/>
              <a:t>Acquiring solar data </a:t>
            </a:r>
          </a:p>
          <a:p>
            <a:r>
              <a:rPr lang="en-US" dirty="0" smtClean="0"/>
              <a:t>Elevation variations affect equity head required</a:t>
            </a:r>
          </a:p>
          <a:p>
            <a:r>
              <a:rPr lang="en-US" dirty="0" smtClean="0"/>
              <a:t>Length of tubing is too long</a:t>
            </a:r>
          </a:p>
          <a:p>
            <a:r>
              <a:rPr lang="en-US" dirty="0" smtClean="0"/>
              <a:t>PVC to tubing fittings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3733800"/>
            <a:ext cx="3014343" cy="296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96569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dirty="0" smtClean="0"/>
              <a:t>Vary length of tubing at each house based on difference in elevation from the average elevation </a:t>
            </a:r>
          </a:p>
          <a:p>
            <a:r>
              <a:rPr lang="en-US" dirty="0" smtClean="0"/>
              <a:t>Decrease diameter of tubing </a:t>
            </a:r>
          </a:p>
          <a:p>
            <a:r>
              <a:rPr lang="en-US" dirty="0" smtClean="0"/>
              <a:t>Put multiple larger orifices in box at street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97995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934200" cy="4525963"/>
          </a:xfrm>
        </p:spPr>
        <p:txBody>
          <a:bodyPr/>
          <a:lstStyle/>
          <a:p>
            <a:r>
              <a:rPr lang="en-US" dirty="0" smtClean="0"/>
              <a:t>Finish integrating </a:t>
            </a:r>
            <a:r>
              <a:rPr lang="en-US" dirty="0" smtClean="0"/>
              <a:t>codes</a:t>
            </a:r>
          </a:p>
          <a:p>
            <a:r>
              <a:rPr lang="en-US" dirty="0" smtClean="0"/>
              <a:t>Acquire accurate solar parameters and data and apply to code</a:t>
            </a:r>
            <a:endParaRPr lang="en-US" dirty="0" smtClean="0"/>
          </a:p>
          <a:p>
            <a:r>
              <a:rPr lang="en-US" dirty="0" smtClean="0"/>
              <a:t>Decrease length of tubing required</a:t>
            </a:r>
          </a:p>
          <a:p>
            <a:r>
              <a:rPr lang="en-US" dirty="0" smtClean="0"/>
              <a:t>Create code to test for variability </a:t>
            </a:r>
          </a:p>
          <a:p>
            <a:r>
              <a:rPr lang="en-US" dirty="0" smtClean="0"/>
              <a:t>Design for growth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22300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2479</TotalTime>
  <Words>861</Words>
  <Application>Microsoft Macintosh PowerPoint</Application>
  <PresentationFormat>On-screen Show (4:3)</PresentationFormat>
  <Paragraphs>86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AguaClara English</vt:lpstr>
      <vt:lpstr>Village Source to Environment</vt:lpstr>
      <vt:lpstr>Background/Why</vt:lpstr>
      <vt:lpstr>Background/Why</vt:lpstr>
      <vt:lpstr>Background/Why</vt:lpstr>
      <vt:lpstr>Goals</vt:lpstr>
      <vt:lpstr>Current Work</vt:lpstr>
      <vt:lpstr>Challenges </vt:lpstr>
      <vt:lpstr>Potential Solutions</vt:lpstr>
      <vt:lpstr>Next Steps</vt:lpstr>
      <vt:lpstr>Questions?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Rachel Whiteheart</cp:lastModifiedBy>
  <cp:revision>75</cp:revision>
  <dcterms:created xsi:type="dcterms:W3CDTF">2014-03-12T20:19:44Z</dcterms:created>
  <dcterms:modified xsi:type="dcterms:W3CDTF">2014-03-19T18:46:02Z</dcterms:modified>
</cp:coreProperties>
</file>