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6"/>
  </p:notesMasterIdLst>
  <p:sldIdLst>
    <p:sldId id="256" r:id="rId2"/>
    <p:sldId id="360" r:id="rId3"/>
    <p:sldId id="361" r:id="rId4"/>
    <p:sldId id="365" r:id="rId5"/>
    <p:sldId id="362" r:id="rId6"/>
    <p:sldId id="363" r:id="rId7"/>
    <p:sldId id="366" r:id="rId8"/>
    <p:sldId id="370" r:id="rId9"/>
    <p:sldId id="357" r:id="rId10"/>
    <p:sldId id="364" r:id="rId11"/>
    <p:sldId id="369" r:id="rId12"/>
    <p:sldId id="356" r:id="rId13"/>
    <p:sldId id="359" r:id="rId14"/>
    <p:sldId id="36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7646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71927" autoAdjust="0"/>
  </p:normalViewPr>
  <p:slideViewPr>
    <p:cSldViewPr>
      <p:cViewPr varScale="1">
        <p:scale>
          <a:sx n="75" d="100"/>
          <a:sy n="75" d="100"/>
        </p:scale>
        <p:origin x="169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8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74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files.cornell.edu\EN\aguaclara\RESEARCH\Village%20Source%20to%20Environment\Spring%202014\Mathcad\Grunfos%20pump%20curves%20fitted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Multi Stage Centrifugal</a:t>
            </a:r>
            <a:r>
              <a:rPr lang="en-US" baseline="0"/>
              <a:t> Booster Pump: Model SCB 21-150</a:t>
            </a:r>
            <a:endParaRPr lang="en-US"/>
          </a:p>
        </c:rich>
      </c:tx>
      <c:layout>
        <c:manualLayout>
          <c:xMode val="edge"/>
          <c:yMode val="edge"/>
          <c:x val="0.23931447812315068"/>
          <c:y val="1.624365309099451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087806111392039"/>
          <c:y val="0.1022705763564757"/>
          <c:w val="0.85884141202533171"/>
          <c:h val="0.76589755174045859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poly"/>
            <c:order val="3"/>
            <c:dispRSqr val="0"/>
            <c:dispEq val="0"/>
          </c:trendline>
          <c:xVal>
            <c:numRef>
              <c:f>'[Grunfos pump curves fitted.xlsx]Sheet1'!$A$3:$A$14</c:f>
              <c:numCache>
                <c:formatCode>General</c:formatCode>
                <c:ptCount val="12"/>
                <c:pt idx="0">
                  <c:v>720</c:v>
                </c:pt>
                <c:pt idx="1">
                  <c:v>714</c:v>
                </c:pt>
                <c:pt idx="2">
                  <c:v>726</c:v>
                </c:pt>
                <c:pt idx="3">
                  <c:v>737</c:v>
                </c:pt>
                <c:pt idx="4">
                  <c:v>743</c:v>
                </c:pt>
                <c:pt idx="5">
                  <c:v>745</c:v>
                </c:pt>
                <c:pt idx="6">
                  <c:v>737</c:v>
                </c:pt>
                <c:pt idx="7">
                  <c:v>716</c:v>
                </c:pt>
                <c:pt idx="8">
                  <c:v>668</c:v>
                </c:pt>
                <c:pt idx="9">
                  <c:v>591</c:v>
                </c:pt>
                <c:pt idx="10">
                  <c:v>471</c:v>
                </c:pt>
              </c:numCache>
            </c:numRef>
          </c:xVal>
          <c:yVal>
            <c:numRef>
              <c:f>'[Grunfos pump curves fitted.xlsx]Sheet1'!$B$3:$B$14</c:f>
              <c:numCache>
                <c:formatCode>General</c:formatCode>
                <c:ptCount val="12"/>
                <c:pt idx="5">
                  <c:v>40</c:v>
                </c:pt>
                <c:pt idx="6">
                  <c:v>43</c:v>
                </c:pt>
                <c:pt idx="7">
                  <c:v>44</c:v>
                </c:pt>
                <c:pt idx="8">
                  <c:v>43</c:v>
                </c:pt>
                <c:pt idx="9">
                  <c:v>39</c:v>
                </c:pt>
                <c:pt idx="10">
                  <c:v>29</c:v>
                </c:pt>
              </c:numCache>
            </c:numRef>
          </c:yVal>
          <c:smooth val="0"/>
        </c:ser>
        <c:ser>
          <c:idx val="1"/>
          <c:order val="1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poly"/>
            <c:order val="4"/>
            <c:dispRSqr val="0"/>
            <c:dispEq val="0"/>
          </c:trendline>
          <c:xVal>
            <c:numRef>
              <c:f>'[Grunfos pump curves fitted.xlsx]Sheet1'!$A$16:$A$31</c:f>
              <c:numCache>
                <c:formatCode>General</c:formatCode>
                <c:ptCount val="16"/>
                <c:pt idx="0">
                  <c:v>1050</c:v>
                </c:pt>
                <c:pt idx="1">
                  <c:v>1050</c:v>
                </c:pt>
                <c:pt idx="2">
                  <c:v>1057</c:v>
                </c:pt>
                <c:pt idx="3">
                  <c:v>1070</c:v>
                </c:pt>
                <c:pt idx="4">
                  <c:v>1089</c:v>
                </c:pt>
                <c:pt idx="5">
                  <c:v>1105</c:v>
                </c:pt>
                <c:pt idx="6">
                  <c:v>1120</c:v>
                </c:pt>
                <c:pt idx="7">
                  <c:v>1129</c:v>
                </c:pt>
                <c:pt idx="8">
                  <c:v>1126</c:v>
                </c:pt>
                <c:pt idx="9">
                  <c:v>1109</c:v>
                </c:pt>
                <c:pt idx="10">
                  <c:v>1076</c:v>
                </c:pt>
                <c:pt idx="11">
                  <c:v>1017</c:v>
                </c:pt>
                <c:pt idx="12">
                  <c:v>938</c:v>
                </c:pt>
                <c:pt idx="13">
                  <c:v>788</c:v>
                </c:pt>
                <c:pt idx="14">
                  <c:v>637</c:v>
                </c:pt>
                <c:pt idx="15">
                  <c:v>555</c:v>
                </c:pt>
              </c:numCache>
            </c:numRef>
          </c:xVal>
          <c:yVal>
            <c:numRef>
              <c:f>'[Grunfos pump curves fitted.xlsx]Sheet1'!$B$16:$B$31</c:f>
              <c:numCache>
                <c:formatCode>General</c:formatCode>
                <c:ptCount val="16"/>
                <c:pt idx="8">
                  <c:v>46</c:v>
                </c:pt>
                <c:pt idx="9">
                  <c:v>47</c:v>
                </c:pt>
                <c:pt idx="10">
                  <c:v>48</c:v>
                </c:pt>
                <c:pt idx="11">
                  <c:v>47</c:v>
                </c:pt>
                <c:pt idx="12">
                  <c:v>43</c:v>
                </c:pt>
                <c:pt idx="13">
                  <c:v>38</c:v>
                </c:pt>
                <c:pt idx="14">
                  <c:v>25</c:v>
                </c:pt>
                <c:pt idx="15">
                  <c:v>0</c:v>
                </c:pt>
              </c:numCache>
            </c:numRef>
          </c:yVal>
          <c:smooth val="0"/>
        </c:ser>
        <c:ser>
          <c:idx val="2"/>
          <c:order val="2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3"/>
                </a:solidFill>
                <a:prstDash val="sysDot"/>
              </a:ln>
              <a:effectLst/>
            </c:spPr>
            <c:trendlineType val="poly"/>
            <c:order val="3"/>
            <c:dispRSqr val="0"/>
            <c:dispEq val="0"/>
          </c:trendline>
          <c:xVal>
            <c:numRef>
              <c:f>'[Grunfos pump curves fitted.xlsx]Sheet1'!$A$36:$A$55</c:f>
              <c:numCache>
                <c:formatCode>General</c:formatCode>
                <c:ptCount val="20"/>
                <c:pt idx="0">
                  <c:v>1500</c:v>
                </c:pt>
                <c:pt idx="1">
                  <c:v>1500</c:v>
                </c:pt>
                <c:pt idx="2">
                  <c:v>1500</c:v>
                </c:pt>
                <c:pt idx="3">
                  <c:v>1523</c:v>
                </c:pt>
                <c:pt idx="4">
                  <c:v>1548</c:v>
                </c:pt>
                <c:pt idx="5">
                  <c:v>1560</c:v>
                </c:pt>
                <c:pt idx="6">
                  <c:v>1580</c:v>
                </c:pt>
                <c:pt idx="7">
                  <c:v>1596</c:v>
                </c:pt>
                <c:pt idx="8">
                  <c:v>1613</c:v>
                </c:pt>
                <c:pt idx="9">
                  <c:v>1625</c:v>
                </c:pt>
                <c:pt idx="10">
                  <c:v>1620</c:v>
                </c:pt>
                <c:pt idx="11">
                  <c:v>1617</c:v>
                </c:pt>
                <c:pt idx="12">
                  <c:v>1590</c:v>
                </c:pt>
                <c:pt idx="13">
                  <c:v>1535</c:v>
                </c:pt>
                <c:pt idx="14">
                  <c:v>1463</c:v>
                </c:pt>
                <c:pt idx="15">
                  <c:v>1380</c:v>
                </c:pt>
                <c:pt idx="16">
                  <c:v>1265</c:v>
                </c:pt>
                <c:pt idx="17">
                  <c:v>1155</c:v>
                </c:pt>
                <c:pt idx="18">
                  <c:v>992</c:v>
                </c:pt>
              </c:numCache>
            </c:numRef>
          </c:xVal>
          <c:yVal>
            <c:numRef>
              <c:f>'[Grunfos pump curves fitted.xlsx]Sheet1'!$B$36:$B$55</c:f>
              <c:numCache>
                <c:formatCode>General</c:formatCode>
                <c:ptCount val="20"/>
                <c:pt idx="9">
                  <c:v>44</c:v>
                </c:pt>
                <c:pt idx="10">
                  <c:v>46</c:v>
                </c:pt>
                <c:pt idx="11">
                  <c:v>47</c:v>
                </c:pt>
                <c:pt idx="12">
                  <c:v>48</c:v>
                </c:pt>
                <c:pt idx="13">
                  <c:v>48</c:v>
                </c:pt>
                <c:pt idx="14">
                  <c:v>47</c:v>
                </c:pt>
                <c:pt idx="15">
                  <c:v>45</c:v>
                </c:pt>
                <c:pt idx="16">
                  <c:v>41</c:v>
                </c:pt>
                <c:pt idx="17">
                  <c:v>35</c:v>
                </c:pt>
                <c:pt idx="18">
                  <c:v>23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4370768"/>
        <c:axId val="341667008"/>
      </c:scatterChart>
      <c:valAx>
        <c:axId val="3443707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Incoming Watts</a:t>
                </a:r>
              </a:p>
            </c:rich>
          </c:tx>
          <c:layout>
            <c:manualLayout>
              <c:xMode val="edge"/>
              <c:yMode val="edge"/>
              <c:x val="0.47329331843992839"/>
              <c:y val="0.9411598946601560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1667008"/>
        <c:crosses val="autoZero"/>
        <c:crossBetween val="midCat"/>
      </c:valAx>
      <c:valAx>
        <c:axId val="341667008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Efficiency</a:t>
                </a:r>
              </a:p>
            </c:rich>
          </c:tx>
          <c:layout>
            <c:manualLayout>
              <c:xMode val="edge"/>
              <c:yMode val="edge"/>
              <c:x val="2.043732764086479E-2"/>
              <c:y val="0.4086201604361285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43707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1874BD-4050-4281-AA6A-23712049D449}" type="datetimeFigureOut">
              <a:rPr lang="en-US" smtClean="0"/>
              <a:pPr/>
              <a:t>5/10/2014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46E1A4-200E-4ABD-9212-41EB0F3A9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299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3267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Diana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1086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Diana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5565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Nick</a:t>
            </a:r>
          </a:p>
          <a:p>
            <a:r>
              <a:rPr lang="en-US" dirty="0" smtClean="0"/>
              <a:t>-according to a study from Colorado State University, you</a:t>
            </a:r>
            <a:r>
              <a:rPr lang="en-US" baseline="0" dirty="0" smtClean="0"/>
              <a:t> should design your storage tank to hold up to 3 days worth of water to account for cloudy days</a:t>
            </a:r>
            <a:br>
              <a:rPr lang="en-US" baseline="0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8452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Nick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8484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2076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Sarah</a:t>
            </a:r>
          </a:p>
          <a:p>
            <a:r>
              <a:rPr lang="en-US" dirty="0" smtClean="0"/>
              <a:t>Recap</a:t>
            </a:r>
            <a:r>
              <a:rPr lang="en-US" baseline="0" dirty="0" smtClean="0"/>
              <a:t> </a:t>
            </a:r>
            <a:r>
              <a:rPr lang="en-US" baseline="0" dirty="0" smtClean="0"/>
              <a:t>from last semester:</a:t>
            </a:r>
            <a:endParaRPr lang="en-US" dirty="0" smtClean="0"/>
          </a:p>
          <a:p>
            <a:pPr marL="171450" indent="-171450">
              <a:buFontTx/>
              <a:buChar char="-"/>
            </a:pPr>
            <a:r>
              <a:rPr lang="en-US" dirty="0" smtClean="0"/>
              <a:t>Design</a:t>
            </a:r>
            <a:r>
              <a:rPr lang="en-US" baseline="0" dirty="0" smtClean="0"/>
              <a:t>ing a water distribution and storage system for </a:t>
            </a:r>
            <a:r>
              <a:rPr lang="en-US" baseline="0" dirty="0" err="1" smtClean="0"/>
              <a:t>Gufu</a:t>
            </a:r>
            <a:r>
              <a:rPr lang="en-US" baseline="0" dirty="0" smtClean="0"/>
              <a:t> Village in India (we estimated 250 people)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/>
              <a:t>Currently in India there is an elevated storage tank that fills twice daily in the center of the village 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/>
              <a:t>Pipe connects well to this tank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/>
              <a:t>Villagers improvise household storage for constant access to water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/>
              <a:t>This system is inefficient, inconvenient, and unsanitary 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Water is pumped from a well outside the village, through an </a:t>
            </a:r>
            <a:r>
              <a:rPr lang="en-US" baseline="0" dirty="0" err="1" smtClean="0"/>
              <a:t>AguaClara</a:t>
            </a:r>
            <a:r>
              <a:rPr lang="en-US" baseline="0" dirty="0" smtClean="0"/>
              <a:t> LFSRSF filter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6217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Sarah</a:t>
            </a:r>
          </a:p>
          <a:p>
            <a:r>
              <a:rPr lang="en-US" dirty="0" smtClean="0"/>
              <a:t>Recap</a:t>
            </a:r>
            <a:r>
              <a:rPr lang="en-US" baseline="0" dirty="0" smtClean="0"/>
              <a:t> </a:t>
            </a:r>
            <a:r>
              <a:rPr lang="en-US" baseline="0" dirty="0" smtClean="0"/>
              <a:t>from last semester:</a:t>
            </a:r>
            <a:endParaRPr lang="en-US" dirty="0" smtClean="0"/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/>
              <a:t>Working off The 2canzzzz’ design from 4540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3 tiers of pipe distribute water directly to each house 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Green circle = entry point where transmission line comes in, yellow = primary tier,….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This layout controls elevation variability and minimizes differences between length of piping leading to each house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Since the flow rate of water entering each house is determined by the head available to push water to each house, controlling this elevation variability/length (</a:t>
            </a:r>
            <a:r>
              <a:rPr lang="en-US" baseline="0" dirty="0" err="1" smtClean="0"/>
              <a:t>headloss</a:t>
            </a:r>
            <a:r>
              <a:rPr lang="en-US" baseline="0" dirty="0" smtClean="0"/>
              <a:t>) is important 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This idea of minimizing available head (energy) at each house is how we maintained similar flow rates for each house, as will be described in the following slides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1284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baseline="0" dirty="0" smtClean="0"/>
              <a:t>Sarah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aseline="0" dirty="0" smtClean="0"/>
              <a:t>Last </a:t>
            </a:r>
            <a:r>
              <a:rPr lang="en-US" baseline="0" dirty="0" smtClean="0"/>
              <a:t>year’s group used orifices to restrict the flow at each house and keep a high pressure throughout the system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aseline="0" dirty="0" smtClean="0"/>
              <a:t>Orifices are tiny holes and can clog easily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aseline="0" dirty="0" smtClean="0"/>
              <a:t>Could easily be widened and change flow distribution for houses	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We’re using small diameter tubing stored in box at street level to restrict</a:t>
            </a:r>
            <a:r>
              <a:rPr lang="en-US" baseline="0" dirty="0" smtClean="0"/>
              <a:t> flow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Less prone to clogging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Stored in box so can’t be easily manipulated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Easy to put flow meters at boxes and monitor actual flow going to each house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 baseline="0" dirty="0" smtClean="0"/>
              <a:t>Explain drawings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2705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dirty="0" smtClean="0"/>
              <a:t>Rachel</a:t>
            </a:r>
          </a:p>
          <a:p>
            <a:pPr marL="0" indent="0">
              <a:buFontTx/>
              <a:buNone/>
            </a:pPr>
            <a:r>
              <a:rPr lang="en-US" dirty="0" smtClean="0"/>
              <a:t>Explain </a:t>
            </a:r>
            <a:r>
              <a:rPr lang="en-US" dirty="0" smtClean="0"/>
              <a:t>theory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…demonstrated by this HGL 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The</a:t>
            </a:r>
            <a:r>
              <a:rPr lang="en-US" baseline="0" dirty="0" smtClean="0"/>
              <a:t> pump provides a certain amount of head/energy (</a:t>
            </a:r>
            <a:r>
              <a:rPr lang="en-US" baseline="0" dirty="0" err="1" smtClean="0"/>
              <a:t>hp</a:t>
            </a:r>
            <a:r>
              <a:rPr lang="en-US" baseline="0" dirty="0" smtClean="0"/>
              <a:t>) that pushes water through the transmission line and the distribution system. When the water enters the village, it has a certain amount of head/energy (</a:t>
            </a:r>
            <a:r>
              <a:rPr lang="en-US" baseline="0" dirty="0" err="1" smtClean="0"/>
              <a:t>heq</a:t>
            </a:r>
            <a:r>
              <a:rPr lang="en-US" baseline="0" dirty="0" smtClean="0"/>
              <a:t>) available to push water through the system.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This </a:t>
            </a:r>
            <a:r>
              <a:rPr lang="en-US" baseline="0" dirty="0" err="1" smtClean="0"/>
              <a:t>heq</a:t>
            </a:r>
            <a:r>
              <a:rPr lang="en-US" baseline="0" dirty="0" smtClean="0"/>
              <a:t> needs to be big enough to overcome elevation differences/head losses for each house so that each house receives an equitable amount of water</a:t>
            </a:r>
          </a:p>
          <a:p>
            <a:pPr marL="628650" lvl="1" indent="-171450">
              <a:buFontTx/>
              <a:buChar char="-"/>
            </a:pPr>
            <a:r>
              <a:rPr lang="en-US" baseline="0" dirty="0" err="1" smtClean="0"/>
              <a:t>Ie</a:t>
            </a:r>
            <a:r>
              <a:rPr lang="en-US" baseline="0" dirty="0" smtClean="0"/>
              <a:t> difference in flow provided between 5 </a:t>
            </a:r>
            <a:r>
              <a:rPr lang="en-US" baseline="0" dirty="0" err="1" smtClean="0"/>
              <a:t>ft</a:t>
            </a:r>
            <a:r>
              <a:rPr lang="en-US" baseline="0" dirty="0" smtClean="0"/>
              <a:t> and 3 </a:t>
            </a:r>
            <a:r>
              <a:rPr lang="en-US" baseline="0" dirty="0" err="1" smtClean="0"/>
              <a:t>ft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vs</a:t>
            </a:r>
            <a:r>
              <a:rPr lang="en-US" baseline="0" dirty="0" smtClean="0"/>
              <a:t> 105 and 103 </a:t>
            </a:r>
            <a:r>
              <a:rPr lang="en-US" baseline="0" dirty="0" err="1" smtClean="0"/>
              <a:t>ft</a:t>
            </a:r>
            <a:r>
              <a:rPr lang="en-US" baseline="0" dirty="0" smtClean="0"/>
              <a:t> -&gt; difference is more spread out</a:t>
            </a:r>
            <a:endParaRPr lang="en-US" dirty="0" smtClean="0"/>
          </a:p>
          <a:p>
            <a:pPr marL="171450" indent="-171450">
              <a:buFontTx/>
              <a:buChar char="-"/>
            </a:pPr>
            <a:r>
              <a:rPr lang="en-US" dirty="0" smtClean="0"/>
              <a:t>Want</a:t>
            </a:r>
            <a:r>
              <a:rPr lang="en-US" baseline="0" dirty="0" smtClean="0"/>
              <a:t> no house to receive 20%+ more water than any other house (all house flow rates are within 10% of the average)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Set this </a:t>
            </a:r>
            <a:r>
              <a:rPr lang="en-US" baseline="0" dirty="0" err="1" smtClean="0"/>
              <a:t>pi.Q</a:t>
            </a:r>
            <a:r>
              <a:rPr lang="en-US" baseline="0" dirty="0" smtClean="0"/>
              <a:t> in terms of head (</a:t>
            </a:r>
            <a:r>
              <a:rPr lang="en-US" baseline="0" dirty="0" err="1" smtClean="0"/>
              <a:t>heq</a:t>
            </a:r>
            <a:r>
              <a:rPr lang="en-US" baseline="0" dirty="0" smtClean="0"/>
              <a:t> and head losses)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By setting this </a:t>
            </a:r>
            <a:r>
              <a:rPr lang="en-US" baseline="0" dirty="0" err="1" smtClean="0"/>
              <a:t>pi.Q</a:t>
            </a:r>
            <a:r>
              <a:rPr lang="en-US" baseline="0" dirty="0" smtClean="0"/>
              <a:t> &lt; 0.2, we’re forcing flow to be equitable and then determining other parts of the system to maintain this equity</a:t>
            </a:r>
          </a:p>
          <a:p>
            <a:pPr marL="171450" indent="-171450">
              <a:buFontTx/>
              <a:buChar char="-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901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Rachel</a:t>
            </a:r>
          </a:p>
          <a:p>
            <a:r>
              <a:rPr lang="en-US" dirty="0" smtClean="0"/>
              <a:t>Summarizes</a:t>
            </a:r>
            <a:r>
              <a:rPr lang="en-US" baseline="0" dirty="0" smtClean="0"/>
              <a:t> </a:t>
            </a:r>
            <a:r>
              <a:rPr lang="en-US" baseline="0" dirty="0" smtClean="0"/>
              <a:t>the basic steps in our algorithm: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 smtClean="0"/>
              <a:t>Designing</a:t>
            </a:r>
            <a:r>
              <a:rPr lang="en-US" baseline="0" dirty="0" smtClean="0"/>
              <a:t> system that could be applied anywhere -&gt; all inputs are site-specific and be easily put in by user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We assumed 48 houses in village, 5 people per house, and per capita flow of 100 L/day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Used the town geometry as shown above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Assume turbulent flow through tubing at each house (one of many iterations)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Each iteration of code took a different set of available pipes/tubing as input and found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Head loss through tubing required to even out flow rate at each house (took out elevation differences between houses because this made length of tubing required infeasible)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Length of tubing required to deliver required head loss for each house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Cost of the system (tubing, pipes, tees and adapters)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Then, using head loss through the system, determined a pump head required to provide equity</a:t>
            </a:r>
          </a:p>
          <a:p>
            <a:pPr marL="1543050" lvl="3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Used this, and flow rate, to find a pump to meet flow and head needs and then used this to find solar panels required to provide requisite power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Total cost of system= cost of PV + pump + PVC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endParaRPr lang="en-US" baseline="0" dirty="0" smtClean="0"/>
          </a:p>
          <a:p>
            <a:pPr marL="1085850" lvl="2" indent="-171450">
              <a:buFont typeface="Arial" panose="020B0604020202020204" pitchFamily="34" charset="0"/>
              <a:buChar char="•"/>
            </a:pPr>
            <a:endParaRPr lang="en-US" baseline="0" dirty="0" smtClean="0"/>
          </a:p>
          <a:p>
            <a:pPr marL="1085850" lvl="2" indent="-171450">
              <a:buFont typeface="Arial" panose="020B0604020202020204" pitchFamily="34" charset="0"/>
              <a:buChar char="•"/>
            </a:pPr>
            <a:endParaRPr lang="en-US" baseline="0" dirty="0" smtClean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0925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Rachel</a:t>
            </a:r>
          </a:p>
          <a:p>
            <a:r>
              <a:rPr lang="en-US" dirty="0" smtClean="0"/>
              <a:t>Curves</a:t>
            </a:r>
            <a:r>
              <a:rPr lang="en-US" baseline="0" dirty="0" smtClean="0"/>
              <a:t> </a:t>
            </a:r>
            <a:r>
              <a:rPr lang="en-US" baseline="0" dirty="0" smtClean="0"/>
              <a:t>for </a:t>
            </a:r>
            <a:r>
              <a:rPr lang="en-US" baseline="0" dirty="0" err="1" smtClean="0"/>
              <a:t>Grundfos</a:t>
            </a:r>
            <a:r>
              <a:rPr lang="en-US" baseline="0" dirty="0" smtClean="0"/>
              <a:t> pumps but these are not the same pump types</a:t>
            </a:r>
            <a:endParaRPr lang="en-US" baseline="0" dirty="0" smtClean="0"/>
          </a:p>
          <a:p>
            <a:r>
              <a:rPr lang="en-US" baseline="0" dirty="0" smtClean="0"/>
              <a:t>Applied them to </a:t>
            </a:r>
            <a:r>
              <a:rPr lang="en-US" baseline="0" dirty="0" err="1" smtClean="0"/>
              <a:t>Grundfos</a:t>
            </a:r>
            <a:r>
              <a:rPr lang="en-US" baseline="0" dirty="0" smtClean="0"/>
              <a:t>, which is in use in India now</a:t>
            </a:r>
          </a:p>
          <a:p>
            <a:r>
              <a:rPr lang="en-US" baseline="0" dirty="0" smtClean="0"/>
              <a:t>Only curve we could find in terms of incoming watts…just an efficiency rating is not enough</a:t>
            </a:r>
          </a:p>
          <a:p>
            <a:r>
              <a:rPr lang="en-US" baseline="0" dirty="0" smtClean="0"/>
              <a:t>Needed to determine how many panels would deliver the required amount of water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805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Diana</a:t>
            </a:r>
          </a:p>
          <a:p>
            <a:r>
              <a:rPr lang="en-US" baseline="0" dirty="0" smtClean="0"/>
              <a:t>Even </a:t>
            </a:r>
            <a:r>
              <a:rPr lang="en-US" baseline="0" dirty="0" smtClean="0"/>
              <a:t>divide: 11 m per house</a:t>
            </a:r>
          </a:p>
          <a:p>
            <a:r>
              <a:rPr lang="en-US" baseline="0" dirty="0" smtClean="0"/>
              <a:t>Not exact do to equity constraints and elevation differences: actual range 1m – 30m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9820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Diana</a:t>
            </a:r>
          </a:p>
          <a:p>
            <a:endParaRPr lang="en-US" dirty="0" smtClean="0"/>
          </a:p>
          <a:p>
            <a:r>
              <a:rPr lang="en-US" dirty="0" smtClean="0"/>
              <a:t>1.96 = amount of head we’re adding to</a:t>
            </a:r>
            <a:r>
              <a:rPr lang="en-US" baseline="0" dirty="0" smtClean="0"/>
              <a:t> the system to ensure equal flow</a:t>
            </a:r>
            <a:endParaRPr lang="en-US" dirty="0" smtClean="0"/>
          </a:p>
          <a:p>
            <a:r>
              <a:rPr lang="en-US" dirty="0" smtClean="0"/>
              <a:t>16.2 = 1.96 + head loss</a:t>
            </a:r>
            <a:r>
              <a:rPr lang="en-US" baseline="0" dirty="0" smtClean="0"/>
              <a:t> through the transmission line. i.e., what we need to pump</a:t>
            </a:r>
          </a:p>
          <a:p>
            <a:endParaRPr lang="en-US" baseline="0" dirty="0" smtClean="0"/>
          </a:p>
          <a:p>
            <a:r>
              <a:rPr lang="en-US" baseline="0" dirty="0" smtClean="0"/>
              <a:t>Other iterations had ridiculous cost/quantity of tubing. This is the most realistic solution </a:t>
            </a:r>
          </a:p>
          <a:p>
            <a:r>
              <a:rPr lang="en-US" baseline="0" dirty="0" smtClean="0"/>
              <a:t>Solar panel cost = cost of equity </a:t>
            </a:r>
          </a:p>
          <a:p>
            <a:r>
              <a:rPr lang="en-US" baseline="0" dirty="0" smtClean="0"/>
              <a:t>If we can bring cost of solar panels down, system will be must more feasible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020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8851" name="Picture 3" descr="IMG_0249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8852" name="Picture 4" descr="IMG_0249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8853" name="Picture 5" descr="IMG_0249"/>
            <p:cNvPicPr>
              <a:picLocks noChangeAspect="1" noChangeArrowheads="1"/>
            </p:cNvPicPr>
            <p:nvPr userDrawn="1"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88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6781800" y="6248400"/>
            <a:ext cx="2133600" cy="476250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216E0E02-55D8-4A62-964B-783B05293A72}" type="datetimeFigureOut">
              <a:rPr lang="es-HN" smtClean="0"/>
              <a:pPr/>
              <a:t>10/05/2014</a:t>
            </a:fld>
            <a:endParaRPr lang="es-HN"/>
          </a:p>
        </p:txBody>
      </p:sp>
      <p:sp>
        <p:nvSpPr>
          <p:cNvPr id="7885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s-HN"/>
          </a:p>
        </p:txBody>
      </p:sp>
      <p:sp>
        <p:nvSpPr>
          <p:cNvPr id="7885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1120775"/>
            <a:ext cx="7772400" cy="1470025"/>
          </a:xfrm>
          <a:ln w="9525"/>
        </p:spPr>
        <p:txBody>
          <a:bodyPr/>
          <a:lstStyle>
            <a:lvl1pPr algn="r">
              <a:defRPr sz="54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pic>
        <p:nvPicPr>
          <p:cNvPr id="12" name="Picture 6" descr="cu_logo_sml_150_ppt.jpg                                        000B7307&#10;MPF28 Panther                  BD8AC844: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1588" y="5876925"/>
            <a:ext cx="9145588" cy="981075"/>
          </a:xfrm>
          <a:prstGeom prst="rect">
            <a:avLst/>
          </a:prstGeom>
          <a:noFill/>
        </p:spPr>
      </p:pic>
      <p:pic>
        <p:nvPicPr>
          <p:cNvPr id="102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488" y="0"/>
            <a:ext cx="3856512" cy="1147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10/05/2014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81534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70889337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6248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10/05/2014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10/05/2014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val="348703851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74638"/>
            <a:ext cx="5867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10/05/2014</a:t>
            </a:fld>
            <a:endParaRPr lang="es-H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1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28600"/>
            <a:ext cx="6096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10/05/2014</a:t>
            </a:fld>
            <a:endParaRPr lang="es-H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0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10/05/2014</a:t>
            </a:fld>
            <a:endParaRPr lang="es-H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228600"/>
            <a:ext cx="60960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216E0E02-55D8-4A62-964B-783B05293A72}" type="datetimeFigureOut">
              <a:rPr lang="es-HN" smtClean="0"/>
              <a:pPr/>
              <a:t>10/05/2014</a:t>
            </a:fld>
            <a:endParaRPr lang="es-HN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s-HN"/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783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noProof="0" dirty="0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91200" y="3124200"/>
            <a:ext cx="3200400" cy="1996273"/>
          </a:xfrm>
          <a:gradFill>
            <a:gsLst>
              <a:gs pos="0">
                <a:schemeClr val="dk1">
                  <a:tint val="50000"/>
                  <a:satMod val="300000"/>
                  <a:alpha val="60000"/>
                </a:schemeClr>
              </a:gs>
              <a:gs pos="35000">
                <a:schemeClr val="dk1">
                  <a:tint val="37000"/>
                  <a:satMod val="300000"/>
                  <a:alpha val="37000"/>
                </a:schemeClr>
              </a:gs>
              <a:gs pos="100000">
                <a:schemeClr val="dk1">
                  <a:tint val="15000"/>
                  <a:satMod val="350000"/>
                  <a:alpha val="54000"/>
                </a:schemeClr>
              </a:gs>
            </a:gsLst>
          </a:gra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HN" sz="2800" dirty="0" smtClean="0">
                <a:solidFill>
                  <a:schemeClr val="bg1"/>
                </a:solidFill>
              </a:rPr>
              <a:t>Diana </a:t>
            </a:r>
            <a:r>
              <a:rPr lang="es-HN" sz="2800" dirty="0" err="1" smtClean="0">
                <a:solidFill>
                  <a:schemeClr val="bg1"/>
                </a:solidFill>
              </a:rPr>
              <a:t>Kelterborn</a:t>
            </a:r>
            <a:endParaRPr lang="es-HN" sz="2800" dirty="0" smtClean="0">
              <a:solidFill>
                <a:schemeClr val="bg1"/>
              </a:solidFill>
            </a:endParaRPr>
          </a:p>
          <a:p>
            <a:pPr algn="ctr"/>
            <a:r>
              <a:rPr lang="es-HN" sz="2800" dirty="0" smtClean="0">
                <a:solidFill>
                  <a:schemeClr val="bg1"/>
                </a:solidFill>
              </a:rPr>
              <a:t>Sarah </a:t>
            </a:r>
            <a:r>
              <a:rPr lang="es-HN" sz="2800" dirty="0" err="1" smtClean="0">
                <a:solidFill>
                  <a:schemeClr val="bg1"/>
                </a:solidFill>
              </a:rPr>
              <a:t>Levine</a:t>
            </a:r>
            <a:endParaRPr lang="es-HN" sz="2800" dirty="0" smtClean="0">
              <a:solidFill>
                <a:schemeClr val="bg1"/>
              </a:solidFill>
            </a:endParaRPr>
          </a:p>
          <a:p>
            <a:pPr algn="ctr"/>
            <a:r>
              <a:rPr lang="es-HN" sz="2800" dirty="0" smtClean="0">
                <a:solidFill>
                  <a:schemeClr val="bg1"/>
                </a:solidFill>
              </a:rPr>
              <a:t>Nicholas </a:t>
            </a:r>
            <a:r>
              <a:rPr lang="es-HN" sz="2800" dirty="0" err="1" smtClean="0">
                <a:solidFill>
                  <a:schemeClr val="bg1"/>
                </a:solidFill>
              </a:rPr>
              <a:t>Parisi</a:t>
            </a:r>
            <a:endParaRPr lang="es-HN" sz="2800" dirty="0" smtClean="0">
              <a:solidFill>
                <a:schemeClr val="bg1"/>
              </a:solidFill>
            </a:endParaRPr>
          </a:p>
          <a:p>
            <a:pPr algn="ctr"/>
            <a:r>
              <a:rPr lang="es-HN" sz="2800" dirty="0" smtClean="0">
                <a:solidFill>
                  <a:schemeClr val="bg1"/>
                </a:solidFill>
              </a:rPr>
              <a:t>Rachel </a:t>
            </a:r>
            <a:r>
              <a:rPr lang="es-HN" sz="2800" dirty="0" err="1" smtClean="0">
                <a:solidFill>
                  <a:schemeClr val="bg1"/>
                </a:solidFill>
              </a:rPr>
              <a:t>Whiteheart</a:t>
            </a:r>
            <a:endParaRPr lang="es-HN" sz="28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s-HN" dirty="0" err="1" smtClean="0"/>
              <a:t>Village</a:t>
            </a:r>
            <a:r>
              <a:rPr lang="es-HN" dirty="0"/>
              <a:t> </a:t>
            </a:r>
            <a:r>
              <a:rPr lang="es-HN" dirty="0" err="1" smtClean="0"/>
              <a:t>Source</a:t>
            </a:r>
            <a:r>
              <a:rPr lang="es-HN" dirty="0" smtClean="0"/>
              <a:t> to </a:t>
            </a:r>
            <a:r>
              <a:rPr lang="es-HN" dirty="0" err="1" smtClean="0"/>
              <a:t>Environment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2689987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 Map Part 2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04800" y="1824770"/>
            <a:ext cx="1905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Step 2:</a:t>
            </a: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Variability Assessment</a:t>
            </a:r>
            <a:endParaRPr lang="en-US" sz="1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82490" y="3724825"/>
            <a:ext cx="1800226" cy="91440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FFFFF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India Solar Data 2</a:t>
            </a:r>
            <a:endParaRPr lang="en-US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Hourly Incoming Solar Radiation</a:t>
            </a:r>
            <a:endParaRPr lang="en-US" sz="1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39916" y="3736548"/>
            <a:ext cx="1524000" cy="89095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Check with </a:t>
            </a:r>
            <a:r>
              <a:rPr lang="en-US" sz="14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SunPump</a:t>
            </a:r>
            <a:r>
              <a:rPr lang="en-U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Efficiency Curves</a:t>
            </a:r>
          </a:p>
        </p:txBody>
      </p:sp>
      <p:sp>
        <p:nvSpPr>
          <p:cNvPr id="9" name="Rectangle 8"/>
          <p:cNvSpPr/>
          <p:nvPr/>
        </p:nvSpPr>
        <p:spPr>
          <a:xfrm>
            <a:off x="4953000" y="3941518"/>
            <a:ext cx="1282944" cy="481013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Pump Efficiency </a:t>
            </a:r>
          </a:p>
        </p:txBody>
      </p:sp>
      <p:sp>
        <p:nvSpPr>
          <p:cNvPr id="10" name="Rectangle 9"/>
          <p:cNvSpPr/>
          <p:nvPr/>
        </p:nvSpPr>
        <p:spPr>
          <a:xfrm>
            <a:off x="6473336" y="5334000"/>
            <a:ext cx="2022231" cy="10668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OUTPUT 5</a:t>
            </a:r>
            <a:endParaRPr lang="en-US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Ratio of Required Daily Water Volume : Volume output from Pump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710728" y="3820991"/>
            <a:ext cx="1543050" cy="70485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OUTPUT 4</a:t>
            </a:r>
            <a:endParaRPr lang="en-US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Output Q from Pump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650331" y="2053370"/>
            <a:ext cx="2531269" cy="107486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solidFill>
                  <a:srgbClr val="FFFFF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Inputs (from previous part)</a:t>
            </a:r>
            <a:endParaRPr lang="en-US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FFFFF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Pump Head Required</a:t>
            </a: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Pump Power Required</a:t>
            </a: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FFFFF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Number of solar panels</a:t>
            </a:r>
            <a:endParaRPr lang="en-US" sz="1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7" name="Straight Arrow Connector 16"/>
          <p:cNvCxnSpPr>
            <a:stCxn id="6" idx="3"/>
            <a:endCxn id="8" idx="1"/>
          </p:cNvCxnSpPr>
          <p:nvPr/>
        </p:nvCxnSpPr>
        <p:spPr>
          <a:xfrm>
            <a:off x="2382716" y="4182025"/>
            <a:ext cx="45720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8" idx="3"/>
            <a:endCxn id="9" idx="1"/>
          </p:cNvCxnSpPr>
          <p:nvPr/>
        </p:nvCxnSpPr>
        <p:spPr>
          <a:xfrm>
            <a:off x="4363916" y="4182025"/>
            <a:ext cx="589084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9" idx="3"/>
            <a:endCxn id="11" idx="1"/>
          </p:cNvCxnSpPr>
          <p:nvPr/>
        </p:nvCxnSpPr>
        <p:spPr>
          <a:xfrm flipV="1">
            <a:off x="6235944" y="4173416"/>
            <a:ext cx="474784" cy="860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/>
          <p:cNvCxnSpPr>
            <a:stCxn id="12" idx="2"/>
            <a:endCxn id="11" idx="0"/>
          </p:cNvCxnSpPr>
          <p:nvPr/>
        </p:nvCxnSpPr>
        <p:spPr>
          <a:xfrm rot="16200000" flipH="1">
            <a:off x="5352729" y="1691466"/>
            <a:ext cx="692761" cy="3566287"/>
          </a:xfrm>
          <a:prstGeom prst="bent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1" idx="2"/>
            <a:endCxn id="10" idx="0"/>
          </p:cNvCxnSpPr>
          <p:nvPr/>
        </p:nvCxnSpPr>
        <p:spPr>
          <a:xfrm>
            <a:off x="7482253" y="4525841"/>
            <a:ext cx="2199" cy="80815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73539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Daily Solar Insolation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33400" y="1905000"/>
            <a:ext cx="7941836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1065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</p:spPr>
        <p:txBody>
          <a:bodyPr/>
          <a:lstStyle/>
          <a:p>
            <a:r>
              <a:rPr lang="en-US" sz="4000" dirty="0" smtClean="0"/>
              <a:t>Variability Check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10" y="1905000"/>
            <a:ext cx="7404100" cy="3657600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9247432"/>
              </p:ext>
            </p:extLst>
          </p:nvPr>
        </p:nvGraphicFramePr>
        <p:xfrm>
          <a:off x="7467600" y="1905000"/>
          <a:ext cx="1371600" cy="4211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</a:tblGrid>
              <a:tr h="4064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Consecutive Fails Count</a:t>
                      </a:r>
                      <a:endParaRPr lang="en-US" dirty="0"/>
                    </a:p>
                  </a:txBody>
                  <a:tcPr/>
                </a:tc>
              </a:tr>
              <a:tr h="3968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968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968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968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968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968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968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968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968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911609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</p:spPr>
        <p:txBody>
          <a:bodyPr/>
          <a:lstStyle/>
          <a:p>
            <a:r>
              <a:rPr lang="en-US" sz="4000" dirty="0" smtClean="0"/>
              <a:t>Future Work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600200"/>
            <a:ext cx="8153400" cy="4724400"/>
          </a:xfrm>
        </p:spPr>
        <p:txBody>
          <a:bodyPr/>
          <a:lstStyle/>
          <a:p>
            <a:r>
              <a:rPr lang="en-US" dirty="0" smtClean="0"/>
              <a:t>Use solar data from multiple years</a:t>
            </a:r>
          </a:p>
          <a:p>
            <a:r>
              <a:rPr lang="en-US" dirty="0"/>
              <a:t>Size household storage </a:t>
            </a:r>
            <a:r>
              <a:rPr lang="en-US" dirty="0" smtClean="0"/>
              <a:t>tanks</a:t>
            </a:r>
          </a:p>
          <a:p>
            <a:r>
              <a:rPr lang="en-US" dirty="0" smtClean="0"/>
              <a:t>Design for growth and variability </a:t>
            </a:r>
            <a:endParaRPr lang="en-US" dirty="0" smtClean="0"/>
          </a:p>
          <a:p>
            <a:r>
              <a:rPr lang="en-US" dirty="0" smtClean="0"/>
              <a:t>Make more user-friendly</a:t>
            </a:r>
          </a:p>
          <a:p>
            <a:r>
              <a:rPr lang="en-US" dirty="0" smtClean="0"/>
              <a:t>Include flow type variability</a:t>
            </a:r>
          </a:p>
          <a:p>
            <a:r>
              <a:rPr lang="en-US" dirty="0" smtClean="0"/>
              <a:t>Incorporate more accurate pump efficiencies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9807158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1028" name="Picture 4" descr="http://blogs.cornell.edu/theessentials/files/2011/09/lak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828800"/>
            <a:ext cx="6636774" cy="4572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67694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9996" y="1904999"/>
            <a:ext cx="4093004" cy="43538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905000"/>
            <a:ext cx="3962400" cy="4353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8011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752600"/>
            <a:ext cx="7638506" cy="429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336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Schematic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29" y="2199110"/>
            <a:ext cx="4202971" cy="3896890"/>
          </a:xfrm>
          <a:ln>
            <a:solidFill>
              <a:schemeClr val="tx1"/>
            </a:solidFill>
          </a:ln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199" y="2208267"/>
            <a:ext cx="4267201" cy="3887733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121494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Theory</a:t>
            </a:r>
            <a:endParaRPr lang="en-US" dirty="0"/>
          </a:p>
        </p:txBody>
      </p:sp>
      <p:pic>
        <p:nvPicPr>
          <p:cNvPr id="3" name="Picture 2" descr="Screen Shot 2014-03-18 at 12.42.4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0" y="5943600"/>
            <a:ext cx="1638300" cy="850900"/>
          </a:xfrm>
          <a:prstGeom prst="rect">
            <a:avLst/>
          </a:prstGeom>
          <a:ln>
            <a:solidFill>
              <a:srgbClr val="0300BE"/>
            </a:solidFill>
          </a:ln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485900"/>
            <a:ext cx="8305800" cy="4343400"/>
          </a:xfrm>
        </p:spPr>
      </p:pic>
    </p:spTree>
    <p:extLst>
      <p:ext uri="{BB962C8B-B14F-4D97-AF65-F5344CB8AC3E}">
        <p14:creationId xmlns:p14="http://schemas.microsoft.com/office/powerpoint/2010/main" val="27540975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 Map Part 1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247919" y="1672948"/>
            <a:ext cx="1613042" cy="5150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Step 1:</a:t>
            </a: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Distribution Design</a:t>
            </a:r>
            <a:endParaRPr lang="en-US" sz="1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293134" y="2295891"/>
            <a:ext cx="1665306" cy="1647124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FFFFF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Inputs</a:t>
            </a:r>
            <a:endParaRPr lang="en-US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Population, Population Density, </a:t>
            </a:r>
            <a:r>
              <a:rPr lang="el-GR" sz="1400" dirty="0" smtClean="0">
                <a:solidFill>
                  <a:srgbClr val="FFFFF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Π</a:t>
            </a:r>
            <a:r>
              <a:rPr lang="en-US" sz="1400" dirty="0" smtClean="0">
                <a:solidFill>
                  <a:srgbClr val="FFFFF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.Q</a:t>
            </a:r>
            <a:r>
              <a:rPr lang="en-US" sz="1400" dirty="0">
                <a:solidFill>
                  <a:srgbClr val="FFFFF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sun hours, System </a:t>
            </a:r>
            <a:r>
              <a:rPr lang="en-US" sz="1400" dirty="0" smtClean="0">
                <a:solidFill>
                  <a:srgbClr val="FFFFF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Geometry, available pipes/tubing</a:t>
            </a:r>
            <a:endParaRPr lang="en-US" sz="1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4910123" y="1686225"/>
            <a:ext cx="1868226" cy="579006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Calculate Length of Tubing Required</a:t>
            </a:r>
          </a:p>
        </p:txBody>
      </p:sp>
      <p:sp>
        <p:nvSpPr>
          <p:cNvPr id="53" name="Rectangle 52"/>
          <p:cNvSpPr/>
          <p:nvPr/>
        </p:nvSpPr>
        <p:spPr>
          <a:xfrm>
            <a:off x="7342046" y="1686345"/>
            <a:ext cx="1306372" cy="57893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Calculate Cost of tubing</a:t>
            </a:r>
          </a:p>
        </p:txBody>
      </p:sp>
      <p:sp>
        <p:nvSpPr>
          <p:cNvPr id="55" name="Rectangle 54"/>
          <p:cNvSpPr/>
          <p:nvPr/>
        </p:nvSpPr>
        <p:spPr>
          <a:xfrm>
            <a:off x="252742" y="4296888"/>
            <a:ext cx="1705698" cy="1320057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FFFFF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India Solar Data 1</a:t>
            </a:r>
            <a:endParaRPr lang="en-US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Global Monthly Daily Average Solar Radiation</a:t>
            </a:r>
            <a:endParaRPr lang="en-US" sz="1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7342046" y="2952064"/>
            <a:ext cx="1543050" cy="70485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OUTPUT 1</a:t>
            </a:r>
            <a:endParaRPr lang="en-US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Total System Cost</a:t>
            </a:r>
          </a:p>
        </p:txBody>
      </p:sp>
      <p:sp>
        <p:nvSpPr>
          <p:cNvPr id="57" name="Rectangle 56"/>
          <p:cNvSpPr/>
          <p:nvPr/>
        </p:nvSpPr>
        <p:spPr>
          <a:xfrm>
            <a:off x="2534133" y="3267273"/>
            <a:ext cx="1868226" cy="593324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Calculate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Required Village Flow Rate</a:t>
            </a: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58" name="Rectangle 57"/>
          <p:cNvSpPr/>
          <p:nvPr/>
        </p:nvSpPr>
        <p:spPr>
          <a:xfrm>
            <a:off x="2534133" y="2527000"/>
            <a:ext cx="1884820" cy="612205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Calculate head loss through tubing</a:t>
            </a:r>
          </a:p>
        </p:txBody>
      </p:sp>
      <p:sp>
        <p:nvSpPr>
          <p:cNvPr id="59" name="Rectangle 58"/>
          <p:cNvSpPr/>
          <p:nvPr/>
        </p:nvSpPr>
        <p:spPr>
          <a:xfrm>
            <a:off x="5172918" y="2909207"/>
            <a:ext cx="1905182" cy="1187687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OUTPUT 2</a:t>
            </a:r>
            <a:endParaRPr lang="en-US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Village Flow Rate</a:t>
            </a: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Pump Head </a:t>
            </a:r>
            <a:r>
              <a:rPr lang="en-US" sz="14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Required (</a:t>
            </a:r>
            <a:r>
              <a:rPr lang="en-US" sz="1400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h.Eq</a:t>
            </a:r>
            <a:r>
              <a:rPr lang="en-US" sz="14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U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for System Equity</a:t>
            </a: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60" name="Rectangle 59"/>
          <p:cNvSpPr/>
          <p:nvPr/>
        </p:nvSpPr>
        <p:spPr>
          <a:xfrm>
            <a:off x="3200399" y="5587264"/>
            <a:ext cx="1696897" cy="88415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OUTPUT 3</a:t>
            </a:r>
            <a:endParaRPr lang="en-US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Number of Solar Panels Required</a:t>
            </a:r>
          </a:p>
        </p:txBody>
      </p:sp>
      <p:sp>
        <p:nvSpPr>
          <p:cNvPr id="61" name="Rectangle 60"/>
          <p:cNvSpPr/>
          <p:nvPr/>
        </p:nvSpPr>
        <p:spPr>
          <a:xfrm>
            <a:off x="4174120" y="4608303"/>
            <a:ext cx="1446353" cy="87714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Choose a Pump to meet flow and head needs</a:t>
            </a:r>
          </a:p>
        </p:txBody>
      </p:sp>
      <p:sp>
        <p:nvSpPr>
          <p:cNvPr id="62" name="Rectangle 61"/>
          <p:cNvSpPr/>
          <p:nvPr/>
        </p:nvSpPr>
        <p:spPr>
          <a:xfrm>
            <a:off x="6039875" y="4803987"/>
            <a:ext cx="2076450" cy="485775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Required Input Pump Power (W) </a:t>
            </a:r>
          </a:p>
        </p:txBody>
      </p:sp>
      <p:cxnSp>
        <p:nvCxnSpPr>
          <p:cNvPr id="64" name="Elbow Connector 63"/>
          <p:cNvCxnSpPr>
            <a:endCxn id="58" idx="1"/>
          </p:cNvCxnSpPr>
          <p:nvPr/>
        </p:nvCxnSpPr>
        <p:spPr>
          <a:xfrm>
            <a:off x="1946314" y="2632829"/>
            <a:ext cx="587819" cy="200274"/>
          </a:xfrm>
          <a:prstGeom prst="bent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>
            <a:off x="1958440" y="3529042"/>
            <a:ext cx="575693" cy="266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>
            <a:stCxn id="52" idx="3"/>
            <a:endCxn id="53" idx="1"/>
          </p:cNvCxnSpPr>
          <p:nvPr/>
        </p:nvCxnSpPr>
        <p:spPr>
          <a:xfrm>
            <a:off x="6778349" y="1975728"/>
            <a:ext cx="563697" cy="8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Elbow Connector 101"/>
          <p:cNvCxnSpPr>
            <a:stCxn id="57" idx="3"/>
          </p:cNvCxnSpPr>
          <p:nvPr/>
        </p:nvCxnSpPr>
        <p:spPr>
          <a:xfrm>
            <a:off x="4402359" y="3563935"/>
            <a:ext cx="770559" cy="249933"/>
          </a:xfrm>
          <a:prstGeom prst="bent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Elbow Connector 104"/>
          <p:cNvCxnSpPr>
            <a:stCxn id="58" idx="3"/>
            <a:endCxn id="52" idx="1"/>
          </p:cNvCxnSpPr>
          <p:nvPr/>
        </p:nvCxnSpPr>
        <p:spPr>
          <a:xfrm flipV="1">
            <a:off x="4418953" y="1975728"/>
            <a:ext cx="491170" cy="857375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>
            <a:off x="8113571" y="2258091"/>
            <a:ext cx="0" cy="70709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Elbow Connector 113"/>
          <p:cNvCxnSpPr>
            <a:stCxn id="59" idx="2"/>
            <a:endCxn id="61" idx="0"/>
          </p:cNvCxnSpPr>
          <p:nvPr/>
        </p:nvCxnSpPr>
        <p:spPr>
          <a:xfrm rot="5400000">
            <a:off x="5255699" y="3738492"/>
            <a:ext cx="511409" cy="1228212"/>
          </a:xfrm>
          <a:prstGeom prst="bent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>
            <a:stCxn id="61" idx="3"/>
            <a:endCxn id="62" idx="1"/>
          </p:cNvCxnSpPr>
          <p:nvPr/>
        </p:nvCxnSpPr>
        <p:spPr>
          <a:xfrm flipV="1">
            <a:off x="5620473" y="5046875"/>
            <a:ext cx="419402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Elbow Connector 121"/>
          <p:cNvCxnSpPr>
            <a:stCxn id="55" idx="3"/>
            <a:endCxn id="60" idx="1"/>
          </p:cNvCxnSpPr>
          <p:nvPr/>
        </p:nvCxnSpPr>
        <p:spPr>
          <a:xfrm>
            <a:off x="1958440" y="4956917"/>
            <a:ext cx="1241959" cy="1072424"/>
          </a:xfrm>
          <a:prstGeom prst="bent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Elbow Connector 124"/>
          <p:cNvCxnSpPr>
            <a:stCxn id="62" idx="2"/>
            <a:endCxn id="60" idx="3"/>
          </p:cNvCxnSpPr>
          <p:nvPr/>
        </p:nvCxnSpPr>
        <p:spPr>
          <a:xfrm rot="5400000">
            <a:off x="5617909" y="4569149"/>
            <a:ext cx="739579" cy="2180804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Elbow Connector 127"/>
          <p:cNvCxnSpPr>
            <a:stCxn id="60" idx="2"/>
            <a:endCxn id="56" idx="3"/>
          </p:cNvCxnSpPr>
          <p:nvPr/>
        </p:nvCxnSpPr>
        <p:spPr>
          <a:xfrm rot="5400000" flipH="1" flipV="1">
            <a:off x="4883507" y="2469830"/>
            <a:ext cx="3166929" cy="4836248"/>
          </a:xfrm>
          <a:prstGeom prst="bentConnector4">
            <a:avLst>
              <a:gd name="adj1" fmla="val -7218"/>
              <a:gd name="adj2" fmla="val 104727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Elbow Connector 53"/>
          <p:cNvCxnSpPr/>
          <p:nvPr/>
        </p:nvCxnSpPr>
        <p:spPr>
          <a:xfrm>
            <a:off x="4418953" y="2961171"/>
            <a:ext cx="742935" cy="420919"/>
          </a:xfrm>
          <a:prstGeom prst="bent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7293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Efficiency Curves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602248057"/>
              </p:ext>
            </p:extLst>
          </p:nvPr>
        </p:nvGraphicFramePr>
        <p:xfrm>
          <a:off x="457200" y="1600200"/>
          <a:ext cx="83058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719810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Solution</a:t>
            </a:r>
            <a:endParaRPr lang="en-US" dirty="0"/>
          </a:p>
        </p:txBody>
      </p:sp>
      <p:sp>
        <p:nvSpPr>
          <p:cNvPr id="28" name="Text Placeholder 2"/>
          <p:cNvSpPr txBox="1">
            <a:spLocks/>
          </p:cNvSpPr>
          <p:nvPr/>
        </p:nvSpPr>
        <p:spPr>
          <a:xfrm>
            <a:off x="457200" y="1524000"/>
            <a:ext cx="6019800" cy="46482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en-US" kern="0" dirty="0"/>
          </a:p>
          <a:p>
            <a:pPr marL="0" indent="0">
              <a:buNone/>
            </a:pPr>
            <a:endParaRPr lang="en-US" kern="0" dirty="0" smtClean="0"/>
          </a:p>
          <a:p>
            <a:endParaRPr lang="en-US" kern="0" dirty="0"/>
          </a:p>
        </p:txBody>
      </p:sp>
      <p:sp>
        <p:nvSpPr>
          <p:cNvPr id="29" name="Text Placeholder 2"/>
          <p:cNvSpPr txBox="1">
            <a:spLocks/>
          </p:cNvSpPr>
          <p:nvPr/>
        </p:nvSpPr>
        <p:spPr>
          <a:xfrm>
            <a:off x="457200" y="1524000"/>
            <a:ext cx="5791200" cy="46482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 smtClean="0"/>
              <a:t>540 </a:t>
            </a:r>
            <a:r>
              <a:rPr lang="en-US" kern="0" dirty="0" smtClean="0"/>
              <a:t>m Tubing</a:t>
            </a:r>
          </a:p>
          <a:p>
            <a:pPr marL="0" indent="0">
              <a:buNone/>
            </a:pPr>
            <a:endParaRPr lang="en-US" kern="0" dirty="0"/>
          </a:p>
          <a:p>
            <a:pPr marL="0" indent="0">
              <a:buNone/>
            </a:pPr>
            <a:endParaRPr lang="en-US" kern="0" dirty="0" smtClean="0"/>
          </a:p>
          <a:p>
            <a:pPr marL="0" indent="0">
              <a:buNone/>
            </a:pPr>
            <a:endParaRPr lang="en-US" kern="0" dirty="0"/>
          </a:p>
          <a:p>
            <a:pPr marL="0" indent="0">
              <a:buNone/>
            </a:pPr>
            <a:endParaRPr lang="en-US" kern="0" dirty="0" smtClean="0"/>
          </a:p>
          <a:p>
            <a:pPr marL="0" indent="0">
              <a:buNone/>
            </a:pPr>
            <a:endParaRPr lang="en-US" kern="0" dirty="0" smtClean="0"/>
          </a:p>
          <a:p>
            <a:endParaRPr lang="en-US" kern="0" dirty="0" smtClean="0"/>
          </a:p>
          <a:p>
            <a:endParaRPr lang="en-US" kern="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6455379"/>
              </p:ext>
            </p:extLst>
          </p:nvPr>
        </p:nvGraphicFramePr>
        <p:xfrm>
          <a:off x="609600" y="2895600"/>
          <a:ext cx="7162800" cy="236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7600"/>
                <a:gridCol w="2387600"/>
                <a:gridCol w="2387600"/>
              </a:tblGrid>
              <a:tr h="38919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System Component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Diameter (in)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Cost (USD)</a:t>
                      </a:r>
                      <a:endParaRPr lang="en-US" dirty="0"/>
                    </a:p>
                  </a:txBody>
                  <a:tcPr/>
                </a:tc>
              </a:tr>
              <a:tr h="394601">
                <a:tc>
                  <a:txBody>
                    <a:bodyPr/>
                    <a:lstStyle/>
                    <a:p>
                      <a:r>
                        <a:rPr lang="en-US" dirty="0" smtClean="0"/>
                        <a:t>Tubing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1,090</a:t>
                      </a:r>
                      <a:endParaRPr lang="en-US" dirty="0"/>
                    </a:p>
                  </a:txBody>
                  <a:tcPr/>
                </a:tc>
              </a:tr>
              <a:tr h="394601">
                <a:tc>
                  <a:txBody>
                    <a:bodyPr/>
                    <a:lstStyle/>
                    <a:p>
                      <a:r>
                        <a:rPr lang="en-US" dirty="0" smtClean="0"/>
                        <a:t>Tier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1,680</a:t>
                      </a:r>
                      <a:endParaRPr lang="en-US" dirty="0"/>
                    </a:p>
                  </a:txBody>
                  <a:tcPr/>
                </a:tc>
              </a:tr>
              <a:tr h="394601">
                <a:tc>
                  <a:txBody>
                    <a:bodyPr/>
                    <a:lstStyle/>
                    <a:p>
                      <a:r>
                        <a:rPr lang="en-US" dirty="0" smtClean="0"/>
                        <a:t>Tier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970</a:t>
                      </a:r>
                      <a:endParaRPr lang="en-US" dirty="0"/>
                    </a:p>
                  </a:txBody>
                  <a:tcPr/>
                </a:tc>
              </a:tr>
              <a:tr h="394601">
                <a:tc>
                  <a:txBody>
                    <a:bodyPr/>
                    <a:lstStyle/>
                    <a:p>
                      <a:r>
                        <a:rPr lang="en-US" dirty="0" smtClean="0"/>
                        <a:t>Tier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800</a:t>
                      </a:r>
                      <a:endParaRPr lang="en-US" dirty="0"/>
                    </a:p>
                  </a:txBody>
                  <a:tcPr/>
                </a:tc>
              </a:tr>
              <a:tr h="394601">
                <a:tc>
                  <a:txBody>
                    <a:bodyPr/>
                    <a:lstStyle/>
                    <a:p>
                      <a:r>
                        <a:rPr lang="en-US" dirty="0" smtClean="0"/>
                        <a:t>Transmission</a:t>
                      </a:r>
                      <a:r>
                        <a:rPr lang="en-US" baseline="0" dirty="0" smtClean="0"/>
                        <a:t> Pipe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2,410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297022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</p:spPr>
        <p:txBody>
          <a:bodyPr/>
          <a:lstStyle/>
          <a:p>
            <a:r>
              <a:rPr lang="en-US" sz="4000" dirty="0" smtClean="0"/>
              <a:t>Final Solution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4267200" cy="4648200"/>
          </a:xfrm>
        </p:spPr>
        <p:txBody>
          <a:bodyPr/>
          <a:lstStyle/>
          <a:p>
            <a:r>
              <a:rPr lang="en-US" dirty="0" smtClean="0"/>
              <a:t>10 solar panels</a:t>
            </a:r>
          </a:p>
          <a:p>
            <a:r>
              <a:rPr lang="en-US" dirty="0" smtClean="0"/>
              <a:t>1.5 horsepower pump </a:t>
            </a:r>
          </a:p>
          <a:p>
            <a:r>
              <a:rPr lang="en-US" dirty="0" smtClean="0"/>
              <a:t>1.96 meters of equity head</a:t>
            </a:r>
          </a:p>
          <a:p>
            <a:r>
              <a:rPr lang="en-US" dirty="0" smtClean="0"/>
              <a:t>16.2 meters of total pump head required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4141582"/>
              </p:ext>
            </p:extLst>
          </p:nvPr>
        </p:nvGraphicFramePr>
        <p:xfrm>
          <a:off x="5562600" y="2590800"/>
          <a:ext cx="2971800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5900"/>
                <a:gridCol w="1485900"/>
              </a:tblGrid>
              <a:tr h="4724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Cost</a:t>
                      </a:r>
                      <a:endParaRPr lang="en-US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472440">
                <a:tc>
                  <a:txBody>
                    <a:bodyPr/>
                    <a:lstStyle/>
                    <a:p>
                      <a:r>
                        <a:rPr lang="en-US" dirty="0" smtClean="0"/>
                        <a:t>Solar Panels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$18,800</a:t>
                      </a:r>
                      <a:endParaRPr lang="en-US" dirty="0"/>
                    </a:p>
                  </a:txBody>
                  <a:tcPr/>
                </a:tc>
              </a:tr>
              <a:tr h="472440">
                <a:tc>
                  <a:txBody>
                    <a:bodyPr/>
                    <a:lstStyle/>
                    <a:p>
                      <a:r>
                        <a:rPr lang="en-US" dirty="0" smtClean="0"/>
                        <a:t>Pump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$1,384</a:t>
                      </a:r>
                      <a:endParaRPr lang="en-US" dirty="0"/>
                    </a:p>
                  </a:txBody>
                  <a:tcPr/>
                </a:tc>
              </a:tr>
              <a:tr h="472440">
                <a:tc>
                  <a:txBody>
                    <a:bodyPr/>
                    <a:lstStyle/>
                    <a:p>
                      <a:r>
                        <a:rPr lang="en-US" dirty="0" smtClean="0"/>
                        <a:t>Pipes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$6,953</a:t>
                      </a:r>
                      <a:endParaRPr lang="en-US" dirty="0"/>
                    </a:p>
                  </a:txBody>
                  <a:tcPr/>
                </a:tc>
              </a:tr>
              <a:tr h="4724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$27,140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616232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AguaClara English">
  <a:themeElements>
    <a:clrScheme name="classroom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3399FF"/>
      </a:accent3>
      <a:accent4>
        <a:srgbClr val="AC0000"/>
      </a:accent4>
      <a:accent5>
        <a:srgbClr val="F7B0B0"/>
      </a:accent5>
      <a:accent6>
        <a:srgbClr val="E39304"/>
      </a:accent6>
      <a:hlink>
        <a:srgbClr val="678EFD"/>
      </a:hlink>
      <a:folHlink>
        <a:srgbClr val="AC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English</Template>
  <TotalTime>2513</TotalTime>
  <Words>1099</Words>
  <Application>Microsoft Office PowerPoint</Application>
  <PresentationFormat>On-screen Show (4:3)</PresentationFormat>
  <Paragraphs>195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Candara</vt:lpstr>
      <vt:lpstr>Times New Roman</vt:lpstr>
      <vt:lpstr>Wingdings</vt:lpstr>
      <vt:lpstr>AguaClara English</vt:lpstr>
      <vt:lpstr>Village Source to Environment</vt:lpstr>
      <vt:lpstr>Background</vt:lpstr>
      <vt:lpstr>Background</vt:lpstr>
      <vt:lpstr>Schematic</vt:lpstr>
      <vt:lpstr>Theory</vt:lpstr>
      <vt:lpstr>Algorithm Map Part 1</vt:lpstr>
      <vt:lpstr>Efficiency Curves</vt:lpstr>
      <vt:lpstr>Final Solution</vt:lpstr>
      <vt:lpstr>Final Solution</vt:lpstr>
      <vt:lpstr>Algorithm Map Part 2</vt:lpstr>
      <vt:lpstr>Daily Solar Insolation</vt:lpstr>
      <vt:lpstr>Variability Check</vt:lpstr>
      <vt:lpstr>Future Work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mw24</dc:creator>
  <cp:lastModifiedBy>CIT-Labs</cp:lastModifiedBy>
  <cp:revision>90</cp:revision>
  <dcterms:created xsi:type="dcterms:W3CDTF">2013-12-01T20:00:38Z</dcterms:created>
  <dcterms:modified xsi:type="dcterms:W3CDTF">2014-05-10T17:56:29Z</dcterms:modified>
</cp:coreProperties>
</file>