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6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7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8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9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10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11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12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13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4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15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6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7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8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9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6" r:id="rId1"/>
    <p:sldMasterId id="2147483657" r:id="rId2"/>
    <p:sldMasterId id="2147483665" r:id="rId3"/>
    <p:sldMasterId id="2147483673" r:id="rId4"/>
    <p:sldMasterId id="2147483681" r:id="rId5"/>
    <p:sldMasterId id="2147483689" r:id="rId6"/>
    <p:sldMasterId id="2147483697" r:id="rId7"/>
    <p:sldMasterId id="2147483705" r:id="rId8"/>
    <p:sldMasterId id="2147483713" r:id="rId9"/>
    <p:sldMasterId id="2147483721" r:id="rId10"/>
    <p:sldMasterId id="2147483729" r:id="rId11"/>
    <p:sldMasterId id="2147483737" r:id="rId12"/>
    <p:sldMasterId id="2147483745" r:id="rId13"/>
    <p:sldMasterId id="2147483753" r:id="rId14"/>
    <p:sldMasterId id="2147483761" r:id="rId15"/>
    <p:sldMasterId id="2147483769" r:id="rId16"/>
    <p:sldMasterId id="2147483777" r:id="rId17"/>
    <p:sldMasterId id="2147483785" r:id="rId18"/>
    <p:sldMasterId id="2147483793" r:id="rId19"/>
    <p:sldMasterId id="2147483801" r:id="rId20"/>
  </p:sldMasterIdLst>
  <p:notesMasterIdLst>
    <p:notesMasterId r:id="rId52"/>
  </p:notesMasterIdLst>
  <p:sldIdLst>
    <p:sldId id="256" r:id="rId21"/>
    <p:sldId id="257" r:id="rId22"/>
    <p:sldId id="258" r:id="rId23"/>
    <p:sldId id="259" r:id="rId24"/>
    <p:sldId id="260" r:id="rId25"/>
    <p:sldId id="261" r:id="rId26"/>
    <p:sldId id="262" r:id="rId27"/>
    <p:sldId id="263" r:id="rId28"/>
    <p:sldId id="288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65" r:id="rId40"/>
    <p:sldId id="266" r:id="rId41"/>
    <p:sldId id="267" r:id="rId42"/>
    <p:sldId id="268" r:id="rId43"/>
    <p:sldId id="271" r:id="rId44"/>
    <p:sldId id="269" r:id="rId45"/>
    <p:sldId id="270" r:id="rId46"/>
    <p:sldId id="272" r:id="rId47"/>
    <p:sldId id="273" r:id="rId48"/>
    <p:sldId id="274" r:id="rId49"/>
    <p:sldId id="275" r:id="rId50"/>
    <p:sldId id="276" r:id="rId51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86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slide" Target="slides/slide22.xml"/><Relationship Id="rId47" Type="http://schemas.openxmlformats.org/officeDocument/2006/relationships/slide" Target="slides/slide27.xml"/><Relationship Id="rId50" Type="http://schemas.openxmlformats.org/officeDocument/2006/relationships/slide" Target="slides/slide30.xml"/><Relationship Id="rId55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slide" Target="slides/slide26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9.xml"/><Relationship Id="rId41" Type="http://schemas.openxmlformats.org/officeDocument/2006/relationships/slide" Target="slides/slide21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53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slide" Target="slides/slide29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slide" Target="slides/slide28.xml"/><Relationship Id="rId56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1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00142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Recap</a:t>
            </a:r>
            <a:r>
              <a:rPr lang="en-US" baseline="0" dirty="0" smtClean="0"/>
              <a:t> from last semester: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Design</a:t>
            </a:r>
            <a:r>
              <a:rPr lang="en-US" baseline="0" dirty="0" smtClean="0"/>
              <a:t>ing a water distribution and storage system for </a:t>
            </a:r>
            <a:r>
              <a:rPr lang="en-US" baseline="0" dirty="0" err="1" smtClean="0"/>
              <a:t>Gufu</a:t>
            </a:r>
            <a:r>
              <a:rPr lang="en-US" baseline="0" dirty="0" smtClean="0"/>
              <a:t> Village in India (we estimated 250 people)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Currently in India there is an elevated storage tank that fills twice daily in the center of the village 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Pipe connects well to this tank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Villagers improvise household storage for constant access to water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ASK: What are problems with this current system? Why would we want to change it?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Water is pumped from a well outside the village, through an </a:t>
            </a:r>
            <a:r>
              <a:rPr lang="en-US" baseline="0" dirty="0" err="1" smtClean="0"/>
              <a:t>AguaClara</a:t>
            </a:r>
            <a:r>
              <a:rPr lang="en-US" baseline="0" dirty="0" smtClean="0"/>
              <a:t> LFSRSF filter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This system is inefficient, inconvenient, and unsanitary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11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21691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61042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8648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4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25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7762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Erika: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Tasks: Research pumps/pressure requirements, Research parameters and constraints, Research pump curves, making solar panel angles manually adjustable, Evaluate the two options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Gufu Village: -per capita demand is 100 liters per day; -village population of 500 people; -5 people per household.  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Pump Availability: Power: 0.33 HP to 10 HP (or 0.25 kW to 4 kW), Pressure capacity: 0.65 bar to 160 bar, Flow rate capacity:120 L/ min to 350 L/min, Pumps are chosen in India through a detailed process, without much experimentation</a:t>
            </a:r>
          </a:p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Anqi: To find the power needed for the plant, the first step is to calculate the elevation changes. </a:t>
            </a:r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Qingjing</a:t>
            </a:r>
          </a:p>
        </p:txBody>
      </p:sp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Erika</a:t>
            </a:r>
            <a:r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Anqi</a:t>
            </a:r>
          </a:p>
        </p:txBody>
      </p:sp>
      <p:sp>
        <p:nvSpPr>
          <p:cNvPr id="128" name="Shape 12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Erika</a:t>
            </a:r>
          </a:p>
        </p:txBody>
      </p:sp>
      <p:sp>
        <p:nvSpPr>
          <p:cNvPr id="136" name="Shape 13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46E1A4-200E-4ABD-9212-41EB0F3A9311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10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032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5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5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5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6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6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6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6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7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7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8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8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8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8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9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9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9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9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9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0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0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0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1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2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2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3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3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4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4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4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4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5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hape 17"/>
          <p:cNvGrpSpPr/>
          <p:nvPr/>
        </p:nvGrpSpPr>
        <p:grpSpPr>
          <a:xfrm>
            <a:off x="0" y="0"/>
            <a:ext cx="9143999" cy="6858000"/>
            <a:chOff x="0" y="0"/>
            <a:chExt cx="5759" cy="4320"/>
          </a:xfrm>
        </p:grpSpPr>
        <p:pic>
          <p:nvPicPr>
            <p:cNvPr id="18" name="Shape 18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0"/>
              <a:ext cx="5759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1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031" y="3215"/>
              <a:ext cx="191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791" y="3552"/>
              <a:ext cx="288" cy="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6781800" y="624840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pic>
        <p:nvPicPr>
          <p:cNvPr id="25" name="Shape 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1588" y="5876925"/>
            <a:ext cx="9145588" cy="98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87487" y="0"/>
            <a:ext cx="3856511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6986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3048592713"/>
      </p:ext>
    </p:extLst>
  </p:cSld>
  <p:clrMapOvr>
    <a:masterClrMapping/>
  </p:clrMapOvr>
  <p:transition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3574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337544"/>
      </p:ext>
    </p:extLst>
  </p:cSld>
  <p:clrMapOvr>
    <a:masterClrMapping/>
  </p:clrMapOvr>
  <p:transition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4847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733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5319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0575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1121835721"/>
      </p:ext>
    </p:extLst>
  </p:cSld>
  <p:clrMapOvr>
    <a:masterClrMapping/>
  </p:clrMapOvr>
  <p:transition>
    <p:fade/>
  </p:transition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0192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395945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867668"/>
      </p:ext>
    </p:extLst>
  </p:cSld>
  <p:clrMapOvr>
    <a:masterClrMapping/>
  </p:clrMapOvr>
  <p:transition>
    <p:fad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0389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8746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8315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95493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3038161070"/>
      </p:ext>
    </p:extLst>
  </p:cSld>
  <p:clrMapOvr>
    <a:masterClrMapping/>
  </p:clrMapOvr>
  <p:transition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6884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691444"/>
      </p:ext>
    </p:extLst>
  </p:cSld>
  <p:clrMapOvr>
    <a:masterClrMapping/>
  </p:clrMapOvr>
  <p:transition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9782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0087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6650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5493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3244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1386412139"/>
      </p:ext>
    </p:extLst>
  </p:cSld>
  <p:clrMapOvr>
    <a:masterClrMapping/>
  </p:clrMapOvr>
  <p:transition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7451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298419"/>
      </p:ext>
    </p:extLst>
  </p:cSld>
  <p:clrMapOvr>
    <a:masterClrMapping/>
  </p:clrMapOvr>
  <p:transition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4277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8796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6235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41785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663495936"/>
      </p:ext>
    </p:extLst>
  </p:cSld>
  <p:clrMapOvr>
    <a:masterClrMapping/>
  </p:clrMapOvr>
  <p:transition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96477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9039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315671"/>
      </p:ext>
    </p:extLst>
  </p:cSld>
  <p:clrMapOvr>
    <a:masterClrMapping/>
  </p:clrMapOvr>
  <p:transition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1787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6958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8888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3123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3196400461"/>
      </p:ext>
    </p:extLst>
  </p:cSld>
  <p:clrMapOvr>
    <a:masterClrMapping/>
  </p:clrMapOvr>
  <p:transition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2415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398294"/>
      </p:ext>
    </p:extLst>
  </p:cSld>
  <p:clrMapOvr>
    <a:masterClrMapping/>
  </p:clrMapOvr>
  <p:transition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1752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9231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209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9566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59247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1549905725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4105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869705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4356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83110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6386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4932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1152949465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0478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984558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11347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1782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51013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09291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pic>
        <p:nvPicPr>
          <p:cNvPr id="44" name="Shape 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9282834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0626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773840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48472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1702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78156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3904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699888802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76045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19972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4721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9511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2893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1048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663334109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4178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121377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3305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88732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9611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pic>
        <p:nvPicPr>
          <p:cNvPr id="59" name="Shape 5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223734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1155670710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81689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998756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688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0163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1419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4505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81696295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0116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ctr" rtl="0">
              <a:spcBef>
                <a:spcPts val="0"/>
              </a:spcBef>
              <a:spcAft>
                <a:spcPts val="0"/>
              </a:spcAft>
              <a:defRPr/>
            </a:lvl1pPr>
            <a:lvl2pPr algn="ctr" rtl="0">
              <a:spcBef>
                <a:spcPts val="0"/>
              </a:spcBef>
              <a:spcAft>
                <a:spcPts val="0"/>
              </a:spcAft>
              <a:defRPr/>
            </a:lvl2pPr>
            <a:lvl3pPr algn="ctr" rtl="0">
              <a:spcBef>
                <a:spcPts val="0"/>
              </a:spcBef>
              <a:spcAft>
                <a:spcPts val="0"/>
              </a:spcAft>
              <a:defRPr/>
            </a:lvl3pPr>
            <a:lvl4pPr algn="ctr" rtl="0">
              <a:spcBef>
                <a:spcPts val="0"/>
              </a:spcBef>
              <a:spcAft>
                <a:spcPts val="0"/>
              </a:spcAft>
              <a:defRPr/>
            </a:lvl4pPr>
            <a:lvl5pPr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pic>
        <p:nvPicPr>
          <p:cNvPr id="67" name="Shape 6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372979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3403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6338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5112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2490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129147852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12385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04049"/>
      </p:ext>
    </p:extLst>
  </p:cSld>
  <p:clrMapOvr>
    <a:masterClrMapping/>
  </p:clrMapOvr>
  <p:transition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9172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65729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pic>
        <p:nvPicPr>
          <p:cNvPr id="72" name="Shape 7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6022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0517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3509800656"/>
      </p:ext>
    </p:extLst>
  </p:cSld>
  <p:clrMapOvr>
    <a:masterClrMapping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3540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420885"/>
      </p:ext>
    </p:extLst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67110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8841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3912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073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225304730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05778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6415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422111"/>
      </p:ext>
    </p:extLst>
  </p:cSld>
  <p:clrMapOvr>
    <a:masterClrMapping/>
  </p:clrMapOvr>
  <p:transition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6968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7308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1074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6331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3446311946"/>
      </p:ext>
    </p:extLst>
  </p:cSld>
  <p:clrMapOvr>
    <a:masterClrMapping/>
  </p:clrMapOvr>
  <p:transition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3126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916098"/>
      </p:ext>
    </p:extLst>
  </p:cSld>
  <p:clrMapOvr>
    <a:masterClrMapping/>
  </p:clrMapOvr>
  <p:transition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3958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1121077626"/>
      </p:ext>
    </p:extLst>
  </p:cSld>
  <p:clrMapOvr>
    <a:masterClrMapping/>
  </p:clrMapOvr>
  <p:transition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7892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8411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8666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524000"/>
            <a:ext cx="815340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HN" dirty="0"/>
          </a:p>
        </p:txBody>
      </p:sp>
    </p:spTree>
    <p:extLst>
      <p:ext uri="{BB962C8B-B14F-4D97-AF65-F5344CB8AC3E}">
        <p14:creationId xmlns:p14="http://schemas.microsoft.com/office/powerpoint/2010/main" val="3140187160"/>
      </p:ext>
    </p:extLst>
  </p:cSld>
  <p:clrMapOvr>
    <a:masterClrMapping/>
  </p:clrMapOvr>
  <p:transition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5767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H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97487"/>
      </p:ext>
    </p:extLst>
  </p:cSld>
  <p:clrMapOvr>
    <a:masterClrMapping/>
  </p:clrMapOvr>
  <p:transition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74638"/>
            <a:ext cx="5867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1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28769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10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18797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E7274-3B8E-4316-81F7-62670536CD68}" type="slidenum">
              <a:rPr lang="es-HN" smtClean="0">
                <a:solidFill>
                  <a:srgbClr val="000000"/>
                </a:solidFill>
              </a:rPr>
              <a:pPr/>
              <a:t>‹#›</a:t>
            </a:fld>
            <a:endParaRPr lang="es-HN">
              <a:solidFill>
                <a:srgbClr val="000000"/>
              </a:solidFill>
            </a:endParaRPr>
          </a:p>
        </p:txBody>
      </p:sp>
      <p:pic>
        <p:nvPicPr>
          <p:cNvPr id="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3971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en-US" noProof="0" smtClean="0"/>
              <a:t>Click to edit Master subtitle style</a:t>
            </a:r>
            <a:endParaRPr lang="en-US" noProof="0" dirty="0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6781800" y="6248400"/>
            <a:ext cx="2133600" cy="476250"/>
          </a:xfr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216E0E02-55D8-4A62-964B-783B05293A72}" type="datetimeFigureOut">
              <a:rPr lang="es-HN" smtClean="0">
                <a:solidFill>
                  <a:srgbClr val="000000"/>
                </a:solidFill>
              </a:rPr>
              <a:pPr/>
              <a:t>14/12/2014</a:t>
            </a:fld>
            <a:endParaRPr lang="es-HN">
              <a:solidFill>
                <a:srgbClr val="000000"/>
              </a:solidFill>
            </a:endParaRP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s-HN">
              <a:solidFill>
                <a:srgbClr val="000000"/>
              </a:solidFill>
            </a:endParaRPr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1120775"/>
            <a:ext cx="7772400" cy="1470025"/>
          </a:xfrm>
          <a:ln w="9525"/>
        </p:spPr>
        <p:txBody>
          <a:bodyPr/>
          <a:lstStyle>
            <a:lvl1pPr algn="r">
              <a:defRPr sz="5400"/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pic>
        <p:nvPicPr>
          <p:cNvPr id="12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</p:spPr>
      </p:pic>
      <p:pic>
        <p:nvPicPr>
          <p:cNvPr id="1026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488" y="0"/>
            <a:ext cx="3856512" cy="114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35705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theme" Target="../theme/theme10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7.xml"/><Relationship Id="rId9" Type="http://schemas.openxmlformats.org/officeDocument/2006/relationships/image" Target="../media/image7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1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5.xml"/><Relationship Id="rId4" Type="http://schemas.openxmlformats.org/officeDocument/2006/relationships/slideLayout" Target="../slideLayouts/slideLayout74.xml"/><Relationship Id="rId9" Type="http://schemas.openxmlformats.org/officeDocument/2006/relationships/image" Target="../media/image7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theme" Target="../theme/theme12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5" Type="http://schemas.openxmlformats.org/officeDocument/2006/relationships/slideLayout" Target="../slideLayouts/slideLayout82.xml"/><Relationship Id="rId4" Type="http://schemas.openxmlformats.org/officeDocument/2006/relationships/slideLayout" Target="../slideLayouts/slideLayout81.xml"/><Relationship Id="rId9" Type="http://schemas.openxmlformats.org/officeDocument/2006/relationships/image" Target="../media/image7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theme" Target="../theme/theme13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8.xml"/><Relationship Id="rId9" Type="http://schemas.openxmlformats.org/officeDocument/2006/relationships/image" Target="../media/image7.png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theme" Target="../theme/theme14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5.xml"/><Relationship Id="rId9" Type="http://schemas.openxmlformats.org/officeDocument/2006/relationships/image" Target="../media/image7.png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theme" Target="../theme/theme15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102.xml"/><Relationship Id="rId9" Type="http://schemas.openxmlformats.org/officeDocument/2006/relationships/image" Target="../media/image7.png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theme" Target="../theme/theme16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9.xml"/><Relationship Id="rId9" Type="http://schemas.openxmlformats.org/officeDocument/2006/relationships/image" Target="../media/image7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theme" Target="../theme/theme17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6.xml"/><Relationship Id="rId9" Type="http://schemas.openxmlformats.org/officeDocument/2006/relationships/image" Target="../media/image7.png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theme" Target="../theme/theme18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23.xml"/><Relationship Id="rId9" Type="http://schemas.openxmlformats.org/officeDocument/2006/relationships/image" Target="../media/image7.png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theme" Target="../theme/theme19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30.xml"/><Relationship Id="rId9" Type="http://schemas.openxmlformats.org/officeDocument/2006/relationships/image" Target="../media/image7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7.png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theme" Target="../theme/theme20.xml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2" Type="http://schemas.openxmlformats.org/officeDocument/2006/relationships/slideLayout" Target="../slideLayouts/slideLayout135.xml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5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37.xml"/><Relationship Id="rId9" Type="http://schemas.openxmlformats.org/officeDocument/2006/relationships/image" Target="../media/image7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Relationship Id="rId9" Type="http://schemas.openxmlformats.org/officeDocument/2006/relationships/image" Target="../media/image7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Relationship Id="rId9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Relationship Id="rId9" Type="http://schemas.openxmlformats.org/officeDocument/2006/relationships/image" Target="../media/image7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5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9.xml"/><Relationship Id="rId9" Type="http://schemas.openxmlformats.org/officeDocument/2006/relationships/image" Target="../media/image7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Relationship Id="rId9" Type="http://schemas.openxmlformats.org/officeDocument/2006/relationships/image" Target="../media/image7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5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3.xml"/><Relationship Id="rId9" Type="http://schemas.openxmlformats.org/officeDocument/2006/relationships/image" Target="../media/image7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0.xml"/><Relationship Id="rId9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marL="742950" marR="0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marL="1143000" marR="0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marL="1600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marL="20574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marL="25146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marL="29718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marL="34290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marL="3886200" marR="0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0" marR="0" indent="0" algn="r" rtl="0">
              <a:spcBef>
                <a:spcPts val="0"/>
              </a:spcBef>
              <a:buNone/>
              <a:defRPr sz="14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lvl="0" indent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/>
              <a:t>‹#›</a:t>
            </a:fld>
            <a:endParaRPr lang="en-US"/>
          </a:p>
        </p:txBody>
      </p:sp>
      <p:cxnSp>
        <p:nvCxnSpPr>
          <p:cNvPr id="14" name="Shape 14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w="76200" cap="flat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Shape 1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kern="1200" smtClean="0">
                <a:ea typeface="+mn-ea"/>
                <a:cs typeface="+mn-cs"/>
              </a:rPr>
              <a:pPr/>
              <a:t>14/12/2014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kern="1200">
              <a:ea typeface="+mn-ea"/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kern="1200" smtClean="0">
                <a:ea typeface="+mn-ea"/>
                <a:cs typeface="+mn-cs"/>
              </a:rPr>
              <a:pPr/>
              <a:t>‹#›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1800" kern="1200" dirty="0"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707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kern="1200" smtClean="0">
                <a:ea typeface="+mn-ea"/>
                <a:cs typeface="+mn-cs"/>
              </a:rPr>
              <a:pPr/>
              <a:t>14/12/2014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kern="1200">
              <a:ea typeface="+mn-ea"/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kern="1200" smtClean="0">
                <a:ea typeface="+mn-ea"/>
                <a:cs typeface="+mn-cs"/>
              </a:rPr>
              <a:pPr/>
              <a:t>‹#›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1800" kern="1200" dirty="0"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537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kern="1200" smtClean="0">
                <a:ea typeface="+mn-ea"/>
                <a:cs typeface="+mn-cs"/>
              </a:rPr>
              <a:pPr/>
              <a:t>14/12/2014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kern="1200">
              <a:ea typeface="+mn-ea"/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kern="1200" smtClean="0">
                <a:ea typeface="+mn-ea"/>
                <a:cs typeface="+mn-cs"/>
              </a:rPr>
              <a:pPr/>
              <a:t>‹#›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1800" kern="1200" dirty="0"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18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kern="1200" smtClean="0">
                <a:ea typeface="+mn-ea"/>
                <a:cs typeface="+mn-cs"/>
              </a:rPr>
              <a:pPr/>
              <a:t>14/12/2014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kern="1200">
              <a:ea typeface="+mn-ea"/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kern="1200" smtClean="0">
                <a:ea typeface="+mn-ea"/>
                <a:cs typeface="+mn-cs"/>
              </a:rPr>
              <a:pPr/>
              <a:t>‹#›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1800" kern="1200" dirty="0"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742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kern="1200" smtClean="0">
                <a:ea typeface="+mn-ea"/>
                <a:cs typeface="+mn-cs"/>
              </a:rPr>
              <a:pPr/>
              <a:t>14/12/2014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kern="1200">
              <a:ea typeface="+mn-ea"/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kern="1200" smtClean="0">
                <a:ea typeface="+mn-ea"/>
                <a:cs typeface="+mn-cs"/>
              </a:rPr>
              <a:pPr/>
              <a:t>‹#›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1800" kern="1200" dirty="0"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225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kern="1200" smtClean="0">
                <a:ea typeface="+mn-ea"/>
                <a:cs typeface="+mn-cs"/>
              </a:rPr>
              <a:pPr/>
              <a:t>14/12/2014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kern="1200">
              <a:ea typeface="+mn-ea"/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kern="1200" smtClean="0">
                <a:ea typeface="+mn-ea"/>
                <a:cs typeface="+mn-cs"/>
              </a:rPr>
              <a:pPr/>
              <a:t>‹#›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1800" kern="1200" dirty="0"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127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kern="1200" smtClean="0">
                <a:ea typeface="+mn-ea"/>
                <a:cs typeface="+mn-cs"/>
              </a:rPr>
              <a:pPr/>
              <a:t>14/12/2014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kern="1200">
              <a:ea typeface="+mn-ea"/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kern="1200" smtClean="0">
                <a:ea typeface="+mn-ea"/>
                <a:cs typeface="+mn-cs"/>
              </a:rPr>
              <a:pPr/>
              <a:t>‹#›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1800" kern="1200" dirty="0"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14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kern="1200" smtClean="0">
                <a:ea typeface="+mn-ea"/>
                <a:cs typeface="+mn-cs"/>
              </a:rPr>
              <a:pPr/>
              <a:t>14/12/2014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kern="1200">
              <a:ea typeface="+mn-ea"/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kern="1200" smtClean="0">
                <a:ea typeface="+mn-ea"/>
                <a:cs typeface="+mn-cs"/>
              </a:rPr>
              <a:pPr/>
              <a:t>‹#›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1800" kern="1200" dirty="0"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6360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kern="1200" smtClean="0">
                <a:ea typeface="+mn-ea"/>
                <a:cs typeface="+mn-cs"/>
              </a:rPr>
              <a:pPr/>
              <a:t>14/12/2014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kern="1200">
              <a:ea typeface="+mn-ea"/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kern="1200" smtClean="0">
                <a:ea typeface="+mn-ea"/>
                <a:cs typeface="+mn-cs"/>
              </a:rPr>
              <a:pPr/>
              <a:t>‹#›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1800" kern="1200" dirty="0"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965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kern="1200" smtClean="0">
                <a:ea typeface="+mn-ea"/>
                <a:cs typeface="+mn-cs"/>
              </a:rPr>
              <a:pPr/>
              <a:t>14/12/2014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kern="1200">
              <a:ea typeface="+mn-ea"/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kern="1200" smtClean="0">
                <a:ea typeface="+mn-ea"/>
                <a:cs typeface="+mn-cs"/>
              </a:rPr>
              <a:pPr/>
              <a:t>‹#›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1800" kern="1200" dirty="0"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1219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kern="1200" smtClean="0">
                <a:ea typeface="+mn-ea"/>
                <a:cs typeface="+mn-cs"/>
              </a:rPr>
              <a:pPr/>
              <a:t>14/12/2014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kern="1200">
              <a:ea typeface="+mn-ea"/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kern="1200" smtClean="0">
                <a:ea typeface="+mn-ea"/>
                <a:cs typeface="+mn-cs"/>
              </a:rPr>
              <a:pPr/>
              <a:t>‹#›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1800" kern="1200" dirty="0"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78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kern="1200" smtClean="0">
                <a:ea typeface="+mn-ea"/>
                <a:cs typeface="+mn-cs"/>
              </a:rPr>
              <a:pPr/>
              <a:t>14/12/2014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kern="1200">
              <a:ea typeface="+mn-ea"/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kern="1200" smtClean="0">
                <a:ea typeface="+mn-ea"/>
                <a:cs typeface="+mn-cs"/>
              </a:rPr>
              <a:pPr/>
              <a:t>‹#›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1800" kern="1200" dirty="0"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112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kern="1200" smtClean="0">
                <a:ea typeface="+mn-ea"/>
                <a:cs typeface="+mn-cs"/>
              </a:rPr>
              <a:pPr/>
              <a:t>14/12/2014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kern="1200">
              <a:ea typeface="+mn-ea"/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kern="1200" smtClean="0">
                <a:ea typeface="+mn-ea"/>
                <a:cs typeface="+mn-cs"/>
              </a:rPr>
              <a:pPr/>
              <a:t>‹#›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1800" kern="1200" dirty="0"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8327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kern="1200" smtClean="0">
                <a:ea typeface="+mn-ea"/>
                <a:cs typeface="+mn-cs"/>
              </a:rPr>
              <a:pPr/>
              <a:t>14/12/2014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kern="1200">
              <a:ea typeface="+mn-ea"/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kern="1200" smtClean="0">
                <a:ea typeface="+mn-ea"/>
                <a:cs typeface="+mn-cs"/>
              </a:rPr>
              <a:pPr/>
              <a:t>‹#›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1800" kern="1200" dirty="0"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8076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kern="1200" smtClean="0">
                <a:ea typeface="+mn-ea"/>
                <a:cs typeface="+mn-cs"/>
              </a:rPr>
              <a:pPr/>
              <a:t>14/12/2014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kern="1200">
              <a:ea typeface="+mn-ea"/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kern="1200" smtClean="0">
                <a:ea typeface="+mn-ea"/>
                <a:cs typeface="+mn-cs"/>
              </a:rPr>
              <a:pPr/>
              <a:t>‹#›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1800" kern="1200" dirty="0"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365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kern="1200" smtClean="0">
                <a:ea typeface="+mn-ea"/>
                <a:cs typeface="+mn-cs"/>
              </a:rPr>
              <a:pPr/>
              <a:t>14/12/2014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kern="1200">
              <a:ea typeface="+mn-ea"/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kern="1200" smtClean="0">
                <a:ea typeface="+mn-ea"/>
                <a:cs typeface="+mn-cs"/>
              </a:rPr>
              <a:pPr/>
              <a:t>‹#›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1800" kern="1200" dirty="0"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131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kern="1200" smtClean="0">
                <a:ea typeface="+mn-ea"/>
                <a:cs typeface="+mn-cs"/>
              </a:rPr>
              <a:pPr/>
              <a:t>14/12/2014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kern="1200">
              <a:ea typeface="+mn-ea"/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kern="1200" smtClean="0">
                <a:ea typeface="+mn-ea"/>
                <a:cs typeface="+mn-cs"/>
              </a:rPr>
              <a:pPr/>
              <a:t>‹#›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1800" kern="1200" dirty="0"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834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kern="1200" smtClean="0">
                <a:ea typeface="+mn-ea"/>
                <a:cs typeface="+mn-cs"/>
              </a:rPr>
              <a:pPr/>
              <a:t>14/12/2014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kern="1200">
              <a:ea typeface="+mn-ea"/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kern="1200" smtClean="0">
                <a:ea typeface="+mn-ea"/>
                <a:cs typeface="+mn-cs"/>
              </a:rPr>
              <a:pPr/>
              <a:t>‹#›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1800" kern="1200" dirty="0"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099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19400" y="228600"/>
            <a:ext cx="60960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 dirty="0" smtClean="0"/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216E0E02-55D8-4A62-964B-783B05293A72}" type="datetimeFigureOut">
              <a:rPr lang="es-HN" kern="1200" smtClean="0">
                <a:ea typeface="+mn-ea"/>
                <a:cs typeface="+mn-cs"/>
              </a:rPr>
              <a:pPr/>
              <a:t>14/12/2014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s-HN" kern="1200">
              <a:ea typeface="+mn-ea"/>
              <a:cs typeface="+mn-cs"/>
            </a:endParaRP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2AE7274-3B8E-4316-81F7-62670536CD68}" type="slidenum">
              <a:rPr lang="es-HN" kern="1200" smtClean="0">
                <a:ea typeface="+mn-ea"/>
                <a:cs typeface="+mn-cs"/>
              </a:rPr>
              <a:pPr/>
              <a:t>‹#›</a:t>
            </a:fld>
            <a:endParaRPr lang="es-HN" kern="1200">
              <a:ea typeface="+mn-ea"/>
              <a:cs typeface="+mn-cs"/>
            </a:endParaRPr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sz="1800" kern="1200" dirty="0"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aguaclara.cornell.edu/resources/logo-large.pn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390"/>
            <a:ext cx="2819400" cy="838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387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google.com/url?sa=i&amp;rct=j&amp;q=&amp;esrc=s&amp;source=images&amp;cd=&amp;cad=rja&amp;uact=8&amp;ved=0CAcQjRw&amp;url=http://www.aquariumspecialty.com/blog/Furniture-grade-color-pvc-pipe/&amp;ei=DsiMVPsn0uGwBLOzgtAM&amp;bvm=bv.81828268,d.cWc&amp;psig=AFQjCNHAgzwpWv0kYEE8Nqu85oZquujc0Q&amp;ust=1418598790258339" TargetMode="External"/><Relationship Id="rId1" Type="http://schemas.openxmlformats.org/officeDocument/2006/relationships/slideLayout" Target="../slideLayouts/slideLayout1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www.google.com/url?sa=i&amp;rct=j&amp;q=&amp;esrc=s&amp;source=images&amp;cd=&amp;cad=rja&amp;uact=8&amp;ved=0CAcQjRw&amp;url=http://www.adhq.com/industry/industrial/distributors/cost-savings-%26-incentives&amp;ei=pcuMVJTwIIfasAT8_IGYDw&amp;bvm=bv.81828268,d.cWc&amp;psig=AFQjCNFKsnJTe6MaJksedWwybOqnIlPSWg&amp;ust=1418599682869195" TargetMode="External"/><Relationship Id="rId1" Type="http://schemas.openxmlformats.org/officeDocument/2006/relationships/slideLayout" Target="../slideLayouts/slideLayout128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1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subTitle" idx="1"/>
          </p:nvPr>
        </p:nvSpPr>
        <p:spPr>
          <a:xfrm>
            <a:off x="6187439" y="3779519"/>
            <a:ext cx="2956560" cy="2085340"/>
          </a:xfrm>
          <a:prstGeom prst="rect">
            <a:avLst/>
          </a:prstGeom>
          <a:solidFill>
            <a:schemeClr val="lt1">
              <a:alpha val="68627"/>
            </a:schemeClr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Qingjing Gong</a:t>
            </a:r>
          </a:p>
          <a:p>
            <a: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Anqi Wang Erika Axe</a:t>
            </a:r>
          </a:p>
          <a:p>
            <a: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Noto Symbol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12/14/2014</a:t>
            </a:r>
          </a:p>
          <a:p>
            <a:pPr marL="0" marR="0" lvl="0" indent="0" algn="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Shape 75"/>
          <p:cNvSpPr txBox="1">
            <a:spLocks noGrp="1"/>
          </p:cNvSpPr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8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Village Supply System</a:t>
            </a:r>
            <a:r>
              <a:rPr lang="en-US" sz="48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en-US" sz="48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Pump Design Subteam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1600200"/>
            <a:ext cx="7772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kern="1200" dirty="0" smtClean="0">
                <a:solidFill>
                  <a:srgbClr val="0300BE">
                    <a:lumMod val="60000"/>
                    <a:lumOff val="40000"/>
                  </a:srgbClr>
                </a:solidFill>
                <a:latin typeface="Calibri"/>
                <a:ea typeface="+mn-ea"/>
                <a:cs typeface="+mn-cs"/>
              </a:rPr>
              <a:t>Village Distribution System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05200" y="4637782"/>
            <a:ext cx="4953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kern="1200" dirty="0" smtClean="0">
                <a:solidFill>
                  <a:srgbClr val="0300BE">
                    <a:lumMod val="60000"/>
                    <a:lumOff val="40000"/>
                  </a:srgbClr>
                </a:solidFill>
                <a:latin typeface="Calibri"/>
                <a:ea typeface="+mn-ea"/>
                <a:cs typeface="+mn-cs"/>
              </a:rPr>
              <a:t>Maria Veronica Cordova</a:t>
            </a:r>
          </a:p>
          <a:p>
            <a:pPr algn="ctr"/>
            <a:r>
              <a:rPr lang="en-US" sz="3200" b="1" kern="1200" dirty="0" err="1" smtClean="0">
                <a:solidFill>
                  <a:srgbClr val="0300BE">
                    <a:lumMod val="60000"/>
                    <a:lumOff val="40000"/>
                  </a:srgbClr>
                </a:solidFill>
                <a:latin typeface="Calibri"/>
                <a:ea typeface="+mn-ea"/>
                <a:cs typeface="+mn-cs"/>
              </a:rPr>
              <a:t>Tianchen</a:t>
            </a:r>
            <a:r>
              <a:rPr lang="en-US" sz="3200" b="1" kern="1200" dirty="0" smtClean="0">
                <a:solidFill>
                  <a:srgbClr val="0300BE">
                    <a:lumMod val="60000"/>
                    <a:lumOff val="40000"/>
                  </a:srgbClr>
                </a:solidFill>
                <a:latin typeface="Calibri"/>
                <a:ea typeface="+mn-ea"/>
                <a:cs typeface="+mn-cs"/>
              </a:rPr>
              <a:t> Yu</a:t>
            </a:r>
          </a:p>
        </p:txBody>
      </p:sp>
    </p:spTree>
    <p:extLst>
      <p:ext uri="{BB962C8B-B14F-4D97-AF65-F5344CB8AC3E}">
        <p14:creationId xmlns:p14="http://schemas.microsoft.com/office/powerpoint/2010/main" val="8297126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Gufu</a:t>
            </a:r>
            <a:r>
              <a:rPr lang="en-US" dirty="0" smtClean="0"/>
              <a:t> Village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9996" y="1904999"/>
            <a:ext cx="4093004" cy="435383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0"/>
            <a:ext cx="3962400" cy="435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27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Pipe Distribution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752600"/>
            <a:ext cx="7638506" cy="429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5942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Code comparison</a:t>
            </a:r>
            <a:endParaRPr lang="en-US" sz="40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463838"/>
              </p:ext>
            </p:extLst>
          </p:nvPr>
        </p:nvGraphicFramePr>
        <p:xfrm>
          <a:off x="152400" y="1676400"/>
          <a:ext cx="8839200" cy="2790825"/>
        </p:xfrm>
        <a:graphic>
          <a:graphicData uri="http://schemas.openxmlformats.org/drawingml/2006/table">
            <a:tbl>
              <a:tblPr/>
              <a:tblGrid>
                <a:gridCol w="4495800"/>
                <a:gridCol w="4343400"/>
              </a:tblGrid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Past Code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2A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Our Code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2AE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Neglects height differences between houses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Considers height differences between houses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Assumes mean flow in each tier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Each tier has it's own flow and considers flow changing for each segment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Neglects minor head losses (tees and </a:t>
                      </a:r>
                      <a:r>
                        <a:rPr lang="en-US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elbows</a:t>
                      </a: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Considers minor head losses in each segment and branch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Calculations of head loss per unit length are not clear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More accurate calculations of head loss per unit length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3707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Flow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518666"/>
              </p:ext>
            </p:extLst>
          </p:nvPr>
        </p:nvGraphicFramePr>
        <p:xfrm>
          <a:off x="457200" y="1524000"/>
          <a:ext cx="8229601" cy="1257300"/>
        </p:xfrm>
        <a:graphic>
          <a:graphicData uri="http://schemas.openxmlformats.org/drawingml/2006/table">
            <a:tbl>
              <a:tblPr/>
              <a:tblGrid>
                <a:gridCol w="813470"/>
                <a:gridCol w="7416131"/>
              </a:tblGrid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Tier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2A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Flow (L/s)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2AE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23DC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Target flow for 2 houses (1 distribution point) with 20% of safety factor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Varies on each branch and segment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Varies on each segments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>
          <a:xfrm>
            <a:off x="2362200" y="3962400"/>
            <a:ext cx="3810000" cy="114300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362200" y="2895600"/>
            <a:ext cx="381000" cy="1066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3810000" y="3063081"/>
            <a:ext cx="457200" cy="12954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4876800" y="3124200"/>
            <a:ext cx="495300" cy="161457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2895600" y="4358481"/>
            <a:ext cx="685800" cy="188991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4581253" y="4876800"/>
            <a:ext cx="676547" cy="1828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5562600" y="5105400"/>
            <a:ext cx="583721" cy="17526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5029200" y="4690987"/>
            <a:ext cx="228600" cy="200553"/>
          </a:xfrm>
          <a:prstGeom prst="ellipse">
            <a:avLst/>
          </a:prstGeom>
          <a:solidFill>
            <a:schemeClr val="bg1"/>
          </a:solidFill>
          <a:ln w="38100">
            <a:solidFill>
              <a:srgbClr val="66F3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1200">
              <a:solidFill>
                <a:srgbClr val="FFFFFF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2667000" y="3024981"/>
            <a:ext cx="228600" cy="76200"/>
          </a:xfrm>
          <a:prstGeom prst="line">
            <a:avLst/>
          </a:prstGeom>
          <a:ln w="31750">
            <a:solidFill>
              <a:srgbClr val="23D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924300" y="3308949"/>
            <a:ext cx="228600" cy="76200"/>
          </a:xfrm>
          <a:prstGeom prst="line">
            <a:avLst/>
          </a:prstGeom>
          <a:ln w="31750">
            <a:solidFill>
              <a:srgbClr val="23D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076645" y="3197494"/>
            <a:ext cx="228600" cy="76200"/>
          </a:xfrm>
          <a:prstGeom prst="line">
            <a:avLst/>
          </a:prstGeom>
          <a:ln w="31750">
            <a:solidFill>
              <a:srgbClr val="23D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010150" y="4358481"/>
            <a:ext cx="628650" cy="175419"/>
          </a:xfrm>
          <a:prstGeom prst="line">
            <a:avLst/>
          </a:prstGeom>
          <a:ln w="31750">
            <a:solidFill>
              <a:srgbClr val="23D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780581" y="5981700"/>
            <a:ext cx="228600" cy="76200"/>
          </a:xfrm>
          <a:prstGeom prst="line">
            <a:avLst/>
          </a:prstGeom>
          <a:ln w="31750">
            <a:solidFill>
              <a:srgbClr val="23D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368468" y="6507163"/>
            <a:ext cx="228600" cy="76200"/>
          </a:xfrm>
          <a:prstGeom prst="line">
            <a:avLst/>
          </a:prstGeom>
          <a:ln w="31750">
            <a:solidFill>
              <a:srgbClr val="23D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372100" y="6667500"/>
            <a:ext cx="228600" cy="76200"/>
          </a:xfrm>
          <a:prstGeom prst="line">
            <a:avLst/>
          </a:prstGeom>
          <a:ln w="31750">
            <a:solidFill>
              <a:srgbClr val="23D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4539651" y="3623071"/>
            <a:ext cx="628650" cy="175419"/>
          </a:xfrm>
          <a:prstGeom prst="line">
            <a:avLst/>
          </a:prstGeom>
          <a:ln w="31750">
            <a:solidFill>
              <a:srgbClr val="23D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6019800" y="4606597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200" dirty="0" smtClean="0">
                <a:latin typeface="Calibri"/>
                <a:ea typeface="+mn-ea"/>
                <a:cs typeface="+mn-cs"/>
              </a:rPr>
              <a:t>Tier 1-Branch 1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332781" y="4261524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200" dirty="0" smtClean="0">
                <a:latin typeface="Calibri"/>
                <a:ea typeface="+mn-ea"/>
                <a:cs typeface="+mn-cs"/>
              </a:rPr>
              <a:t>Tier 1-Branch 2</a:t>
            </a:r>
          </a:p>
        </p:txBody>
      </p:sp>
      <p:cxnSp>
        <p:nvCxnSpPr>
          <p:cNvPr id="55" name="Straight Arrow Connector 54"/>
          <p:cNvCxnSpPr>
            <a:stCxn id="53" idx="3"/>
          </p:cNvCxnSpPr>
          <p:nvPr/>
        </p:nvCxnSpPr>
        <p:spPr>
          <a:xfrm flipV="1">
            <a:off x="3009181" y="4261524"/>
            <a:ext cx="343619" cy="18466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>
            <a:off x="5715000" y="4791263"/>
            <a:ext cx="402566" cy="18466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543909" y="3162383"/>
            <a:ext cx="2967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200" dirty="0" smtClean="0">
                <a:latin typeface="Calibri"/>
                <a:ea typeface="+mn-ea"/>
                <a:cs typeface="+mn-cs"/>
              </a:rPr>
              <a:t>Tier 2-Branch 4-Segment 3</a:t>
            </a:r>
          </a:p>
        </p:txBody>
      </p:sp>
      <p:cxnSp>
        <p:nvCxnSpPr>
          <p:cNvPr id="62" name="Straight Arrow Connector 61"/>
          <p:cNvCxnSpPr/>
          <p:nvPr/>
        </p:nvCxnSpPr>
        <p:spPr>
          <a:xfrm flipH="1">
            <a:off x="5257800" y="3336667"/>
            <a:ext cx="335712" cy="14320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152400" y="5440725"/>
            <a:ext cx="2324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200" dirty="0" smtClean="0">
                <a:latin typeface="Calibri"/>
                <a:ea typeface="+mn-ea"/>
                <a:cs typeface="+mn-cs"/>
              </a:rPr>
              <a:t>Tier 3-Branch 1…48</a:t>
            </a:r>
          </a:p>
          <a:p>
            <a:r>
              <a:rPr lang="en-US" sz="1800" kern="1200" dirty="0" smtClean="0">
                <a:latin typeface="Calibri"/>
                <a:ea typeface="+mn-ea"/>
                <a:cs typeface="+mn-cs"/>
              </a:rPr>
              <a:t>Flow=(2*1.2*</a:t>
            </a:r>
            <a:r>
              <a:rPr lang="en-US" sz="1800" kern="1200" dirty="0" err="1" smtClean="0">
                <a:latin typeface="Calibri"/>
                <a:ea typeface="+mn-ea"/>
                <a:cs typeface="+mn-cs"/>
              </a:rPr>
              <a:t>Qtarget</a:t>
            </a:r>
            <a:r>
              <a:rPr lang="en-US" sz="1800" kern="1200" dirty="0" smtClean="0">
                <a:latin typeface="Calibri"/>
                <a:ea typeface="+mn-ea"/>
                <a:cs typeface="+mn-cs"/>
              </a:rPr>
              <a:t>)</a:t>
            </a:r>
          </a:p>
        </p:txBody>
      </p:sp>
      <p:cxnSp>
        <p:nvCxnSpPr>
          <p:cNvPr id="66" name="Straight Arrow Connector 65"/>
          <p:cNvCxnSpPr/>
          <p:nvPr/>
        </p:nvCxnSpPr>
        <p:spPr>
          <a:xfrm>
            <a:off x="2436962" y="5625391"/>
            <a:ext cx="306238" cy="31820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1525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Pipe size</a:t>
            </a:r>
            <a:endParaRPr lang="en-US" sz="40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481852"/>
              </p:ext>
            </p:extLst>
          </p:nvPr>
        </p:nvGraphicFramePr>
        <p:xfrm>
          <a:off x="1219200" y="1752600"/>
          <a:ext cx="6324599" cy="1885950"/>
        </p:xfrm>
        <a:graphic>
          <a:graphicData uri="http://schemas.openxmlformats.org/drawingml/2006/table">
            <a:tbl>
              <a:tblPr/>
              <a:tblGrid>
                <a:gridCol w="838865"/>
                <a:gridCol w="513253"/>
                <a:gridCol w="1970228"/>
                <a:gridCol w="3002253"/>
              </a:tblGrid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Branch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2A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Tier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2A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Diameter (inches)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2A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Last code diameter (inches)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2AE2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1…48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1,2,4,6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 descr="https://encrypted-tbn1.gstatic.com/images?q=tbn:ANd9GcRpqdZfhA1e0DIXXPYAbb_Ngtr4kC3LRDNtDlw6f_R6Nefz-KdVD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886200"/>
            <a:ext cx="4495800" cy="172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38594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Head loss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371600"/>
            <a:ext cx="8153400" cy="4724400"/>
          </a:xfrm>
        </p:spPr>
        <p:txBody>
          <a:bodyPr/>
          <a:lstStyle/>
          <a:p>
            <a:r>
              <a:rPr lang="en-US" dirty="0" smtClean="0"/>
              <a:t>Critical path:</a:t>
            </a:r>
          </a:p>
          <a:p>
            <a:pPr lvl="1" algn="just"/>
            <a:r>
              <a:rPr lang="en-US" dirty="0"/>
              <a:t> </a:t>
            </a:r>
            <a:r>
              <a:rPr lang="en-US" dirty="0" smtClean="0"/>
              <a:t>Maximum head loss throughout the entire system (minor and major losses)</a:t>
            </a:r>
          </a:p>
          <a:p>
            <a:pPr lvl="1" algn="just"/>
            <a:r>
              <a:rPr lang="en-US" dirty="0" smtClean="0"/>
              <a:t>Most difference in elevation between the tank and the household</a:t>
            </a:r>
          </a:p>
          <a:p>
            <a:pPr algn="just"/>
            <a:r>
              <a:rPr lang="en-US" dirty="0" smtClean="0"/>
              <a:t>Total = 2.95 meters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4" name="image55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419600" y="3287215"/>
            <a:ext cx="4548189" cy="2979327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9318784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Cost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The total cost of the pipes and tees in the entire system (without the pumps) is $</a:t>
            </a:r>
            <a:r>
              <a:rPr lang="en-US" dirty="0" smtClean="0"/>
              <a:t>25,380</a:t>
            </a:r>
            <a:endParaRPr lang="en-US" dirty="0"/>
          </a:p>
          <a:p>
            <a:endParaRPr lang="en-US" dirty="0"/>
          </a:p>
        </p:txBody>
      </p:sp>
      <p:pic>
        <p:nvPicPr>
          <p:cNvPr id="4098" name="Picture 2" descr="https://encrypted-tbn3.gstatic.com/images?q=tbn:ANd9GcSb0rQb49VwkPuTNDDQyuTP2LnAn0uQunObvsJgs3UKmdgtpRkzO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26" y="3986884"/>
            <a:ext cx="2362200" cy="2261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news.cornell.edu/sites/chronicle.cornell/files/atima1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699329"/>
            <a:ext cx="228885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0" y="6183868"/>
            <a:ext cx="243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kern="1200" dirty="0">
                <a:latin typeface="Calibri"/>
                <a:ea typeface="+mn-ea"/>
                <a:cs typeface="+mn-cs"/>
              </a:rPr>
              <a:t>http://www.news.cornell.edu/stories/2012/01/eighth-aguaclara-plant-under-construction</a:t>
            </a:r>
          </a:p>
        </p:txBody>
      </p:sp>
      <p:pic>
        <p:nvPicPr>
          <p:cNvPr id="4102" name="Picture 6" descr="water treatment plant wor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574" y="2699329"/>
            <a:ext cx="3654039" cy="243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2286000" y="5181600"/>
            <a:ext cx="381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kern="1200" dirty="0">
                <a:latin typeface="Calibri"/>
                <a:ea typeface="+mn-ea"/>
                <a:cs typeface="+mn-cs"/>
              </a:rPr>
              <a:t>http://www.news.cornell.edu/stories/2008/02/students-help-lay-foundation-new-water-plant-honduras</a:t>
            </a:r>
          </a:p>
        </p:txBody>
      </p:sp>
    </p:spTree>
    <p:extLst>
      <p:ext uri="{BB962C8B-B14F-4D97-AF65-F5344CB8AC3E}">
        <p14:creationId xmlns:p14="http://schemas.microsoft.com/office/powerpoint/2010/main" val="24992768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Future Expectation</a:t>
            </a:r>
            <a:endParaRPr lang="en-US" sz="4000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2116417"/>
              </p:ext>
            </p:extLst>
          </p:nvPr>
        </p:nvGraphicFramePr>
        <p:xfrm>
          <a:off x="381000" y="1752600"/>
          <a:ext cx="8305800" cy="1301818"/>
        </p:xfrm>
        <a:graphic>
          <a:graphicData uri="http://schemas.openxmlformats.org/drawingml/2006/table">
            <a:tbl>
              <a:tblPr/>
              <a:tblGrid>
                <a:gridCol w="8305800"/>
              </a:tblGrid>
              <a:tr h="3300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Expectations</a:t>
                      </a:r>
                      <a:endParaRPr lang="en-US" sz="1800" b="0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C2AE2"/>
                    </a:solidFill>
                  </a:tcPr>
                </a:tc>
              </a:tr>
              <a:tr h="3208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Re-organize the original data in another way, which will help to make a continuous code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087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Create a general code, which could be applied to any other village easily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003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Make the code more customer friendly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 descr="http://tcitest.servicedeskinstitute.com/images/13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3505200"/>
            <a:ext cx="3848100" cy="288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7819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Questions?</a:t>
            </a:r>
            <a:endParaRPr lang="en-US" sz="4000" dirty="0"/>
          </a:p>
        </p:txBody>
      </p:sp>
      <p:pic>
        <p:nvPicPr>
          <p:cNvPr id="1028" name="Picture 4" descr="C:\Users\mvc43\AppData\Local\Microsoft\Windows\Temporary Internet Files\Content.IE5\SRPPJEP6\MC900078622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981200"/>
            <a:ext cx="1857375" cy="399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39272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Overview of Symposium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214312" y="1600200"/>
            <a:ext cx="4796531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Tasks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Basic Info for Gufu Village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Spring 2014 Design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MathCAD Code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Background Research</a:t>
            </a:r>
          </a:p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Evaluate the two different designs</a:t>
            </a: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" name="Shape 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53730" y="1600200"/>
            <a:ext cx="3661669" cy="5008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029200"/>
            <a:ext cx="6553200" cy="624673"/>
          </a:xfrm>
        </p:spPr>
        <p:txBody>
          <a:bodyPr/>
          <a:lstStyle/>
          <a:p>
            <a:r>
              <a:rPr lang="es-HN" sz="2800" dirty="0" smtClean="0"/>
              <a:t>Mary John, </a:t>
            </a:r>
            <a:r>
              <a:rPr lang="es-HN" sz="2800" dirty="0" err="1" smtClean="0"/>
              <a:t>Pooja</a:t>
            </a:r>
            <a:r>
              <a:rPr lang="es-HN" sz="2800" dirty="0" smtClean="0"/>
              <a:t> </a:t>
            </a:r>
            <a:r>
              <a:rPr lang="es-HN" sz="2800" dirty="0" err="1" smtClean="0"/>
              <a:t>Desai</a:t>
            </a:r>
            <a:r>
              <a:rPr lang="es-HN" sz="2800" dirty="0" smtClean="0"/>
              <a:t>, Paula </a:t>
            </a:r>
            <a:r>
              <a:rPr lang="es-HN" sz="2800" dirty="0" err="1" smtClean="0"/>
              <a:t>Gomez</a:t>
            </a:r>
            <a:endParaRPr lang="es-HN" sz="2800" dirty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s-HN" sz="5400" b="1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Village</a:t>
            </a:r>
            <a:r>
              <a:rPr lang="es-HN" sz="5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s-HN" sz="5400" b="1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Supply</a:t>
            </a:r>
            <a:r>
              <a:rPr lang="es-HN" sz="5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/>
            </a:r>
            <a:br>
              <a:rPr lang="es-HN" sz="5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es-HN" sz="5400" b="1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Household</a:t>
            </a:r>
            <a:r>
              <a:rPr lang="es-HN" sz="54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es-HN" sz="5400" b="1" dirty="0" err="1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Infrastructure</a:t>
            </a:r>
            <a:endParaRPr lang="es-HN" sz="54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24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6019800" cy="1143000"/>
          </a:xfrm>
        </p:spPr>
        <p:txBody>
          <a:bodyPr/>
          <a:lstStyle/>
          <a:p>
            <a:r>
              <a:rPr lang="en-US" sz="4000" dirty="0" smtClean="0"/>
              <a:t>Semester Goals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1676400"/>
            <a:ext cx="4343400" cy="4724400"/>
          </a:xfrm>
        </p:spPr>
        <p:txBody>
          <a:bodyPr/>
          <a:lstStyle/>
          <a:p>
            <a:r>
              <a:rPr lang="en-US" dirty="0"/>
              <a:t>Deliver equal flow to each one of the </a:t>
            </a:r>
            <a:r>
              <a:rPr lang="en-US" dirty="0" smtClean="0"/>
              <a:t>households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Design a household storage tank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Design </a:t>
            </a:r>
            <a:r>
              <a:rPr lang="en-US" dirty="0"/>
              <a:t>a functional and hygienic sink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098" name="Picture 2" descr="20141028184932-finished_pla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113" y="2209800"/>
            <a:ext cx="3384487" cy="396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3653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Equity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981200"/>
            <a:ext cx="4038600" cy="4525963"/>
          </a:xfrm>
        </p:spPr>
        <p:txBody>
          <a:bodyPr/>
          <a:lstStyle/>
          <a:p>
            <a:r>
              <a:rPr lang="en-US" dirty="0" smtClean="0"/>
              <a:t>Desired household flow rate:                         </a:t>
            </a:r>
            <a:r>
              <a:rPr lang="en-US" dirty="0" err="1" smtClean="0"/>
              <a:t>Qhouse</a:t>
            </a:r>
            <a:r>
              <a:rPr lang="en-US" dirty="0" smtClean="0"/>
              <a:t> </a:t>
            </a:r>
            <a:r>
              <a:rPr lang="en-US" dirty="0"/>
              <a:t>= </a:t>
            </a:r>
            <a:r>
              <a:rPr lang="en-US" dirty="0" smtClean="0"/>
              <a:t>0.0021L/s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We </a:t>
            </a:r>
            <a:r>
              <a:rPr lang="en-US" dirty="0"/>
              <a:t>use </a:t>
            </a:r>
            <a:r>
              <a:rPr lang="en-US" dirty="0" smtClean="0"/>
              <a:t>an </a:t>
            </a:r>
            <a:r>
              <a:rPr lang="en-US" dirty="0"/>
              <a:t>Equity Constant of </a:t>
            </a:r>
            <a:r>
              <a:rPr lang="en-US" dirty="0" err="1"/>
              <a:t>Π</a:t>
            </a:r>
            <a:r>
              <a:rPr lang="en-US" baseline="-25000" dirty="0" err="1"/>
              <a:t>c</a:t>
            </a:r>
            <a:r>
              <a:rPr lang="en-US" dirty="0"/>
              <a:t>=0.8 to force all the flow rates to be in a range of 20% </a:t>
            </a:r>
            <a:r>
              <a:rPr lang="en-US" dirty="0" smtClean="0"/>
              <a:t>of </a:t>
            </a:r>
            <a:r>
              <a:rPr lang="en-US" dirty="0"/>
              <a:t>the average.</a:t>
            </a:r>
          </a:p>
        </p:txBody>
      </p:sp>
      <p:pic>
        <p:nvPicPr>
          <p:cNvPr id="5122" name="Picture 2" descr="https://lh3.googleusercontent.com/44DZFlhs9HMyUciy8Xf2cPDXN3qB9wY4RELkTx3hGhKy3n8TFqTbORYB8RhNwovU3SYpZXz_VMQKuEVQoqYaa-nSt-k9eYd0Ue51asJR9OwhhepZHboX86sXVMKDvJo1tuD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1" t="30608" r="58893" b="15305"/>
          <a:stretch/>
        </p:blipFill>
        <p:spPr bwMode="auto">
          <a:xfrm>
            <a:off x="4495800" y="2256692"/>
            <a:ext cx="4484545" cy="361657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5885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Pressure Regulator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00400" y="1752600"/>
            <a:ext cx="5562600" cy="4572000"/>
          </a:xfrm>
        </p:spPr>
        <p:txBody>
          <a:bodyPr/>
          <a:lstStyle/>
          <a:p>
            <a:r>
              <a:rPr lang="en-US" dirty="0"/>
              <a:t>Not feasible to create a homemade device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Single </a:t>
            </a:r>
            <a:r>
              <a:rPr lang="en-US" dirty="0"/>
              <a:t>stage regulator adjusted to 30 psi and a cost of </a:t>
            </a:r>
            <a:r>
              <a:rPr lang="en-US" dirty="0" smtClean="0"/>
              <a:t>$40. </a:t>
            </a:r>
            <a:r>
              <a:rPr lang="en-US" dirty="0"/>
              <a:t>Size depends on pipes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More </a:t>
            </a:r>
            <a:r>
              <a:rPr lang="en-US" dirty="0"/>
              <a:t>useful in villages where the slope </a:t>
            </a:r>
            <a:r>
              <a:rPr lang="en-US" dirty="0" smtClean="0"/>
              <a:t>is </a:t>
            </a:r>
            <a:r>
              <a:rPr lang="en-US" dirty="0"/>
              <a:t>steeper.</a:t>
            </a:r>
          </a:p>
          <a:p>
            <a:endParaRPr lang="en-US" dirty="0"/>
          </a:p>
        </p:txBody>
      </p:sp>
      <p:pic>
        <p:nvPicPr>
          <p:cNvPr id="6146" name="Picture 2" descr="https://lh3.googleusercontent.com/_Ny_-rxTnLe6j9kezPqPqTehQZZVLME1XxKG8afdimqwV_eLZ07B8SOSIS4rNefsnJuVGqHz4zLTV3iy1m3S67J5TPAPtalNGnwvqNptRv6XlyaAW_IOrxc_XEfjXefVqA1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38" y="2133600"/>
            <a:ext cx="1895475" cy="349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6289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Float Valves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1" y="2514600"/>
            <a:ext cx="4038600" cy="1676400"/>
          </a:xfrm>
        </p:spPr>
        <p:txBody>
          <a:bodyPr/>
          <a:lstStyle/>
          <a:p>
            <a:r>
              <a:rPr lang="en-US" dirty="0" smtClean="0"/>
              <a:t>Flow valve regulates water in storage tank</a:t>
            </a:r>
          </a:p>
          <a:p>
            <a:pPr lvl="1"/>
            <a:r>
              <a:rPr lang="en-US" dirty="0" smtClean="0"/>
              <a:t>¼” orifice diameter</a:t>
            </a:r>
          </a:p>
          <a:p>
            <a:pPr lvl="1"/>
            <a:r>
              <a:rPr lang="en-US" dirty="0" smtClean="0"/>
              <a:t>$22</a:t>
            </a:r>
            <a:endParaRPr lang="en-US" dirty="0"/>
          </a:p>
        </p:txBody>
      </p:sp>
      <p:pic>
        <p:nvPicPr>
          <p:cNvPr id="9218" name="Picture 2" descr="Screenshot 2014-11-20 19.21.4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" t="47196" r="81058" b="29247"/>
          <a:stretch/>
        </p:blipFill>
        <p:spPr bwMode="auto">
          <a:xfrm>
            <a:off x="5105400" y="2327031"/>
            <a:ext cx="3387015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lh5.googleusercontent.com/ODcCythHtg_5UzIpGoRcqCpslsCo-4e3dB-qrGJi07I5mmn45vAOuGOAjR05oCtnr72lyFa6Ob_8m_C4V9t5ugwklSdnuCsygIlX1seVDEl9mfQN_rwVf5TtufoFuEQGNvhw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" t="80128" r="58488" b="11459"/>
          <a:stretch/>
        </p:blipFill>
        <p:spPr bwMode="auto">
          <a:xfrm>
            <a:off x="381001" y="4935861"/>
            <a:ext cx="7924800" cy="105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56594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Coiled tubing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2209800"/>
          </a:xfrm>
        </p:spPr>
        <p:txBody>
          <a:bodyPr/>
          <a:lstStyle/>
          <a:p>
            <a:r>
              <a:rPr lang="en-US" dirty="0" smtClean="0"/>
              <a:t>Small diameter creates large amounts of </a:t>
            </a:r>
            <a:r>
              <a:rPr lang="en-US" dirty="0" err="1" smtClean="0"/>
              <a:t>headloss</a:t>
            </a:r>
            <a:endParaRPr lang="en-US" dirty="0" smtClean="0"/>
          </a:p>
          <a:p>
            <a:r>
              <a:rPr lang="en-US" dirty="0" smtClean="0"/>
              <a:t>Scalable across villages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7170" name="Picture 2" descr="Screenshot 2014-12-10 16.36.5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19" t="50642" r="10889" b="37098"/>
          <a:stretch/>
        </p:blipFill>
        <p:spPr bwMode="auto">
          <a:xfrm>
            <a:off x="457200" y="4800600"/>
            <a:ext cx="5019776" cy="143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own Arrow 4"/>
          <p:cNvSpPr/>
          <p:nvPr/>
        </p:nvSpPr>
        <p:spPr>
          <a:xfrm>
            <a:off x="2177562" y="4438650"/>
            <a:ext cx="533400" cy="723900"/>
          </a:xfrm>
          <a:prstGeom prst="downArrow">
            <a:avLst>
              <a:gd name="adj1" fmla="val 50000"/>
              <a:gd name="adj2" fmla="val 4670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kern="1200">
              <a:solidFill>
                <a:srgbClr val="FFFF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7" r="40103" b="21707"/>
          <a:stretch/>
        </p:blipFill>
        <p:spPr>
          <a:xfrm>
            <a:off x="4572000" y="1676400"/>
            <a:ext cx="3916044" cy="25556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7" r="37692" b="11564"/>
          <a:stretch/>
        </p:blipFill>
        <p:spPr>
          <a:xfrm>
            <a:off x="6248400" y="4562713"/>
            <a:ext cx="2621088" cy="166810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426904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Coiled Tubing Length vs Tube Diameter</a:t>
            </a:r>
            <a:endParaRPr lang="en-US" dirty="0"/>
          </a:p>
        </p:txBody>
      </p:sp>
      <p:pic>
        <p:nvPicPr>
          <p:cNvPr id="8194" name="Picture 2" descr="https://lh3.googleusercontent.com/kUftdtL22z6R7dVHqDB57nBCOMNyhHESmx7_43AfRJiHct-HFXbISugiF8jf71ylfX50ZXDB9eShyc90fM4DvMkeg6oY0iH_6f7RBIWhx3JNgoTOazr2b7Q3IttMHsSKjxL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51368"/>
            <a:ext cx="7086600" cy="4729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42576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Tank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752600"/>
            <a:ext cx="4038600" cy="4525963"/>
          </a:xfrm>
        </p:spPr>
        <p:txBody>
          <a:bodyPr/>
          <a:lstStyle/>
          <a:p>
            <a:r>
              <a:rPr lang="en-US" dirty="0" smtClean="0"/>
              <a:t>600L HDPE Drum</a:t>
            </a:r>
          </a:p>
          <a:p>
            <a:pPr lvl="1"/>
            <a:r>
              <a:rPr lang="en-US" dirty="0" smtClean="0"/>
              <a:t>Tank will not be made out of brick</a:t>
            </a:r>
          </a:p>
          <a:p>
            <a:pPr lvl="1"/>
            <a:r>
              <a:rPr lang="en-US" dirty="0" smtClean="0"/>
              <a:t>Families can scale up and down with the plastic tanks</a:t>
            </a:r>
          </a:p>
          <a:p>
            <a:pPr lvl="1"/>
            <a:r>
              <a:rPr lang="en-US" dirty="0" smtClean="0"/>
              <a:t>Hygienic material</a:t>
            </a:r>
          </a:p>
          <a:p>
            <a:pPr marL="0" indent="-347662"/>
            <a:r>
              <a:rPr lang="en-US" dirty="0" smtClean="0"/>
              <a:t>Brick Stand </a:t>
            </a:r>
            <a:endParaRPr lang="en-US" dirty="0"/>
          </a:p>
          <a:p>
            <a:pPr marL="457200" lvl="1" indent="52388"/>
            <a:r>
              <a:rPr lang="en-US" dirty="0" smtClean="0"/>
              <a:t>Elevated 1m</a:t>
            </a:r>
          </a:p>
          <a:p>
            <a:pPr marL="457200" lvl="1" indent="52388"/>
            <a:r>
              <a:rPr lang="en-US" dirty="0" smtClean="0"/>
              <a:t>$17 to build</a:t>
            </a:r>
          </a:p>
        </p:txBody>
      </p:sp>
      <p:pic>
        <p:nvPicPr>
          <p:cNvPr id="3078" name="Picture 6" descr="Screenshot 2014-11-05 13.21.2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72" t="11859" r="21531" b="16266"/>
          <a:stretch/>
        </p:blipFill>
        <p:spPr bwMode="auto">
          <a:xfrm>
            <a:off x="3975653" y="2362200"/>
            <a:ext cx="4834240" cy="3564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7232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Sink Design Methods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/>
              <a:t>New Design:</a:t>
            </a:r>
            <a:endParaRPr lang="en-US" dirty="0"/>
          </a:p>
          <a:p>
            <a:pPr lvl="1"/>
            <a:r>
              <a:rPr lang="en-US" dirty="0"/>
              <a:t>Reduce contamination issue</a:t>
            </a:r>
          </a:p>
          <a:p>
            <a:pPr lvl="2"/>
            <a:r>
              <a:rPr lang="en-US" dirty="0"/>
              <a:t>Buckets and concrete</a:t>
            </a:r>
          </a:p>
          <a:p>
            <a:pPr lvl="1"/>
            <a:r>
              <a:rPr lang="en-US" dirty="0"/>
              <a:t>Practicality</a:t>
            </a:r>
          </a:p>
          <a:p>
            <a:pPr lvl="1"/>
            <a:r>
              <a:rPr lang="en-US" dirty="0"/>
              <a:t>Versatility</a:t>
            </a:r>
          </a:p>
          <a:p>
            <a:pPr lvl="1"/>
            <a:r>
              <a:rPr lang="en-US" dirty="0"/>
              <a:t>Improve conservation of grey water</a:t>
            </a:r>
          </a:p>
          <a:p>
            <a:endParaRPr lang="en-US" dirty="0"/>
          </a:p>
        </p:txBody>
      </p:sp>
      <p:pic>
        <p:nvPicPr>
          <p:cNvPr id="2050" name="Picture 2" descr="https://lh4.googleusercontent.com/-xtZze9HSZzLpYq9lqT3hwzLpuAHq6E3SxAgvjo_Y6TkpbxxkdOGhLn-2FhJADF6VUY321qvekB9_N0_OOB178EAHOjbqMyCK31WB8IvI22m7uOXNQpaGe4wll1C9TUj7jx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3203138" cy="2403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lh3.googleusercontent.com/Gw3MY3lO4oCLBr5MxY3SwPc3X1fAUo__LVdYD4PsRueasBI9ivWFZV6u2snhxmbiwEb1eSM3uhCf3X0uLs9uYo3uJ3iHil1VcgW2tUMgSok24QpYf0l93kY1tH72Mph2q1L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214446"/>
            <a:ext cx="3249886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1011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Sink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000" dirty="0"/>
              <a:t>Dual platform and elevated sink</a:t>
            </a:r>
          </a:p>
          <a:p>
            <a:pPr lvl="1"/>
            <a:r>
              <a:rPr lang="en-US" sz="2000" dirty="0"/>
              <a:t>Versatility in dish washing and clothes washing</a:t>
            </a:r>
          </a:p>
          <a:p>
            <a:pPr lvl="1"/>
            <a:r>
              <a:rPr lang="en-US" sz="2000" dirty="0"/>
              <a:t>Concrete lined with steel</a:t>
            </a:r>
          </a:p>
          <a:p>
            <a:pPr lvl="1"/>
            <a:r>
              <a:rPr lang="en-US" sz="2000" dirty="0"/>
              <a:t>Basin, washboard and platform</a:t>
            </a:r>
          </a:p>
          <a:p>
            <a:r>
              <a:rPr lang="en-US" sz="2000" dirty="0"/>
              <a:t>Raised and angled platform for agricultural grey water recycling</a:t>
            </a:r>
          </a:p>
          <a:p>
            <a:pPr lvl="1"/>
            <a:r>
              <a:rPr lang="en-US" sz="2000" dirty="0"/>
              <a:t>Open piping on far left and bottom edges to allow for collection at bottom left corner</a:t>
            </a:r>
          </a:p>
          <a:p>
            <a:r>
              <a:rPr lang="en-US" sz="2000" dirty="0"/>
              <a:t>Determining stringent size dimensions would be impractical</a:t>
            </a:r>
          </a:p>
        </p:txBody>
      </p:sp>
      <p:pic>
        <p:nvPicPr>
          <p:cNvPr id="1026" name="Picture 2" descr="https://lh4.googleusercontent.com/Z8EciK8RlgvqsU8OHLvnyyIxXanp7CwVnWvXAn3lxU_ovbeKD6XtgCTYNv5oHSDFMOxTBrGu_4rYjD6t9HCnRr4La5FJd5c4wscA2igvqCioniaDpVi6HshY3xb9uGjDDW2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681833"/>
            <a:ext cx="2779550" cy="2437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lh5.googleusercontent.com/MeVygET9oltQoru1YARlycAq1wWE8n2iNPmWOFyQWSuwt-bCOYSgF8P8Mb-vP96wWBr9UsDqCrr2NsVvsaWpm5sPd-Fd6hIrPa0fd3AShdDgTqt33t_ZTbvEirpTNXDWfA3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125082"/>
            <a:ext cx="2790825" cy="253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2201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Power Requirements</a:t>
            </a:r>
          </a:p>
        </p:txBody>
      </p:sp>
      <p:sp>
        <p:nvSpPr>
          <p:cNvPr id="89" name="Shape 89"/>
          <p:cNvSpPr txBox="1"/>
          <p:nvPr/>
        </p:nvSpPr>
        <p:spPr>
          <a:xfrm>
            <a:off x="472675" y="1841850"/>
            <a:ext cx="7677000" cy="2493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-US" sz="2400"/>
              <a:t>Gufu village elevation: 538 m</a:t>
            </a:r>
          </a:p>
          <a:p>
            <a:pPr rtl="0">
              <a:spcBef>
                <a:spcPts val="0"/>
              </a:spcBef>
              <a:buNone/>
            </a:pPr>
            <a:r>
              <a:rPr lang="en-US" sz="2400"/>
              <a:t>Gufu well elevation: 527 m</a:t>
            </a:r>
          </a:p>
          <a:p>
            <a:pPr rtl="0">
              <a:spcBef>
                <a:spcPts val="0"/>
              </a:spcBef>
              <a:buNone/>
            </a:pPr>
            <a:r>
              <a:rPr lang="en-US" sz="2400"/>
              <a:t>Peak sunlight hours: 6 hours</a:t>
            </a:r>
          </a:p>
          <a:p>
            <a:pPr rtl="0">
              <a:spcBef>
                <a:spcPts val="0"/>
              </a:spcBef>
              <a:buNone/>
            </a:pPr>
            <a:r>
              <a:rPr lang="en-US" sz="2400"/>
              <a:t>Total head loss: 3.09 m</a:t>
            </a:r>
          </a:p>
          <a:p>
            <a:pPr>
              <a:spcBef>
                <a:spcPts val="0"/>
              </a:spcBef>
              <a:buNone/>
            </a:pPr>
            <a:r>
              <a:rPr lang="en-US" sz="2400"/>
              <a:t>Elevation changes: 13 m</a:t>
            </a:r>
          </a:p>
        </p:txBody>
      </p:sp>
      <p:pic>
        <p:nvPicPr>
          <p:cNvPr id="90" name="Shape 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34225" y="2649577"/>
            <a:ext cx="3695975" cy="76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Shape 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675" y="3792598"/>
            <a:ext cx="3556599" cy="702874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Shape 92"/>
          <p:cNvSpPr txBox="1"/>
          <p:nvPr/>
        </p:nvSpPr>
        <p:spPr>
          <a:xfrm>
            <a:off x="554175" y="4417150"/>
            <a:ext cx="7074000" cy="132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-US" sz="2400"/>
              <a:t>Water pump efficiency: 45%</a:t>
            </a:r>
          </a:p>
          <a:p>
            <a:pPr rtl="0">
              <a:spcBef>
                <a:spcPts val="0"/>
              </a:spcBef>
              <a:buNone/>
            </a:pPr>
            <a:r>
              <a:rPr lang="en-US" sz="2400"/>
              <a:t>Power needed: 0.936 Hp</a:t>
            </a:r>
          </a:p>
          <a:p>
            <a:pPr rtl="0">
              <a:spcBef>
                <a:spcPts val="0"/>
              </a:spcBef>
              <a:buNone/>
            </a:pPr>
            <a:r>
              <a:rPr lang="en-US" sz="2400"/>
              <a:t>2-pump system</a:t>
            </a:r>
          </a:p>
          <a:p>
            <a:pPr>
              <a:spcBef>
                <a:spcPts val="0"/>
              </a:spcBef>
              <a:buNone/>
            </a:pPr>
            <a:r>
              <a:rPr lang="en-US" sz="2400"/>
              <a:t>0.5 Hp, 720 GPH pump </a:t>
            </a:r>
          </a:p>
        </p:txBody>
      </p:sp>
      <p:pic>
        <p:nvPicPr>
          <p:cNvPr id="93" name="Shape 9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53450" y="4172999"/>
            <a:ext cx="3476750" cy="262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1828800"/>
            <a:ext cx="8153400" cy="3581400"/>
          </a:xfrm>
        </p:spPr>
        <p:txBody>
          <a:bodyPr/>
          <a:lstStyle/>
          <a:p>
            <a:r>
              <a:rPr lang="en-US" sz="2800" dirty="0" smtClean="0"/>
              <a:t>Integrate code with the rest of the distribution team</a:t>
            </a:r>
          </a:p>
          <a:p>
            <a:r>
              <a:rPr lang="en-US" sz="2800" dirty="0" smtClean="0"/>
              <a:t>Is coiled tubing the best way to regulate flow?</a:t>
            </a:r>
          </a:p>
          <a:p>
            <a:r>
              <a:rPr lang="en-US" sz="2800" dirty="0" smtClean="0"/>
              <a:t>Determine how much each villager is willing to pay for household infrastructure</a:t>
            </a:r>
          </a:p>
          <a:p>
            <a:pPr lvl="1"/>
            <a:r>
              <a:rPr lang="en-US" sz="2400" dirty="0" smtClean="0"/>
              <a:t>Currently Indian Government pays for water systems</a:t>
            </a:r>
            <a:endParaRPr lang="en-US" sz="2400" dirty="0"/>
          </a:p>
          <a:p>
            <a:r>
              <a:rPr lang="en-US" sz="2800" dirty="0" smtClean="0"/>
              <a:t>Survey the </a:t>
            </a:r>
            <a:r>
              <a:rPr lang="en-US" sz="2800" dirty="0" err="1" smtClean="0"/>
              <a:t>Gufu</a:t>
            </a:r>
            <a:r>
              <a:rPr lang="en-US" sz="2800" dirty="0" smtClean="0"/>
              <a:t> villagers to more accurately determine their needs and preferences.</a:t>
            </a:r>
          </a:p>
          <a:p>
            <a:r>
              <a:rPr lang="en-US" sz="2800" dirty="0" smtClean="0"/>
              <a:t>Consider other practical uses for grey water recycling</a:t>
            </a:r>
          </a:p>
        </p:txBody>
      </p:sp>
    </p:spTree>
    <p:extLst>
      <p:ext uri="{BB962C8B-B14F-4D97-AF65-F5344CB8AC3E}">
        <p14:creationId xmlns:p14="http://schemas.microsoft.com/office/powerpoint/2010/main" val="10285869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9" y="1727940"/>
            <a:ext cx="6907549" cy="4596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00761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Evaluating the Two Different Pump Designs</a:t>
            </a:r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6001800" cy="441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Multi-Criteria Decision Analysis</a:t>
            </a:r>
          </a:p>
        </p:txBody>
      </p:sp>
      <p:pic>
        <p:nvPicPr>
          <p:cNvPr id="101" name="Shape 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2400" y="2357125"/>
            <a:ext cx="7134024" cy="380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2691225" y="228600"/>
            <a:ext cx="62241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Evaluating the Two Different Pump Designs</a:t>
            </a:r>
          </a:p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457200" y="1488825"/>
            <a:ext cx="8229600" cy="56219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Multi-Criteria Decision Analysis</a:t>
            </a:r>
          </a:p>
        </p:txBody>
      </p:sp>
      <p:pic>
        <p:nvPicPr>
          <p:cNvPr id="108" name="Shape 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4100" y="2320025"/>
            <a:ext cx="6107999" cy="4186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1" i="0" u="none" strike="noStrike" cap="none" baseline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Evaluating Solar Panels</a:t>
            </a:r>
          </a:p>
        </p:txBody>
      </p:sp>
      <p:pic>
        <p:nvPicPr>
          <p:cNvPr id="115" name="Shape 115"/>
          <p:cNvPicPr preferRelativeResize="0"/>
          <p:nvPr/>
        </p:nvPicPr>
        <p:blipFill rotWithShape="1">
          <a:blip r:embed="rId3">
            <a:alphaModFix/>
          </a:blip>
          <a:srcRect t="34774" b="15935"/>
          <a:stretch/>
        </p:blipFill>
        <p:spPr>
          <a:xfrm>
            <a:off x="0" y="2331725"/>
            <a:ext cx="9144000" cy="3380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Cost Estimation</a:t>
            </a:r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14395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6666"/>
              <a:buFont typeface="Noto Symbol"/>
              <a:buNone/>
            </a:pPr>
            <a:r>
              <a:rPr lang="en-US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Polycrystalline PV cell </a:t>
            </a:r>
          </a:p>
          <a:p>
            <a:pPr marL="457200" marR="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6666"/>
              <a:buFont typeface="Noto Symbol"/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Efficiency: 14%</a:t>
            </a:r>
          </a:p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6666"/>
              <a:buFont typeface="Noto Symbol"/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Relative low cost and high efficiency</a:t>
            </a:r>
          </a:p>
          <a:p>
            <a:pPr marL="457200" marR="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6666"/>
              <a:buFont typeface="Noto Symbol"/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Power needed: 4.98 kW          5kW</a:t>
            </a:r>
          </a:p>
          <a:p>
            <a:pPr marL="457200" marR="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6666"/>
              <a:buFont typeface="Noto Symbol"/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HBL 250W polycrystalline solar panel </a:t>
            </a:r>
          </a:p>
          <a:p>
            <a:pPr marL="457200" marR="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6666"/>
              <a:buFont typeface="Noto Symbol"/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Number of panel: 20</a:t>
            </a:r>
          </a:p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6666"/>
              <a:buFont typeface="Noto Symbol"/>
              <a:buNone/>
            </a:pPr>
            <a:r>
              <a:rPr lang="en-US" sz="3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Cost Estimation</a:t>
            </a:r>
          </a:p>
          <a:p>
            <a:pPr marL="457200" marR="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6666"/>
              <a:buFont typeface="Noto Symbol"/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Pump: $79*2</a:t>
            </a:r>
          </a:p>
          <a:p>
            <a:pPr marL="457200" marR="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6666"/>
              <a:buFont typeface="Noto Symbol"/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Solar panel: $263*20</a:t>
            </a:r>
          </a:p>
          <a:p>
            <a:pPr marL="457200" marR="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6666"/>
              <a:buFont typeface="Noto Symbol"/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Inverter: $600</a:t>
            </a:r>
          </a:p>
          <a:p>
            <a:pPr marL="457200" marR="0" lvl="0" indent="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6666"/>
              <a:buFont typeface="Noto Symbol"/>
              <a:buNone/>
            </a:pPr>
            <a:r>
              <a:rPr lang="en-US" sz="30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Total: $6,018</a:t>
            </a:r>
          </a:p>
        </p:txBody>
      </p:sp>
      <p:cxnSp>
        <p:nvCxnSpPr>
          <p:cNvPr id="123" name="Shape 123"/>
          <p:cNvCxnSpPr/>
          <p:nvPr/>
        </p:nvCxnSpPr>
        <p:spPr>
          <a:xfrm>
            <a:off x="4876725" y="3285800"/>
            <a:ext cx="815099" cy="0"/>
          </a:xfrm>
          <a:prstGeom prst="straightConnector1">
            <a:avLst/>
          </a:prstGeom>
          <a:noFill/>
          <a:ln w="19050" cap="flat">
            <a:solidFill>
              <a:schemeClr val="dk2"/>
            </a:solidFill>
            <a:prstDash val="solid"/>
            <a:round/>
            <a:headEnd type="none" w="lg" len="lg"/>
            <a:tailEnd type="triangle" w="lg" len="lg"/>
          </a:ln>
        </p:spPr>
      </p:cxnSp>
      <p:pic>
        <p:nvPicPr>
          <p:cNvPr id="124" name="Shape 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86425" y="4079275"/>
            <a:ext cx="1743075" cy="238125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Shape 125"/>
          <p:cNvSpPr txBox="1"/>
          <p:nvPr/>
        </p:nvSpPr>
        <p:spPr>
          <a:xfrm>
            <a:off x="6011400" y="6460525"/>
            <a:ext cx="3132599" cy="268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/>
              <a:t>250 W Polycrystalline Solar Panel</a:t>
            </a: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title"/>
          </p:nvPr>
        </p:nvSpPr>
        <p:spPr>
          <a:xfrm>
            <a:off x="2819400" y="228600"/>
            <a:ext cx="6324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4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New Challenges</a:t>
            </a:r>
          </a:p>
        </p:txBody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needs to 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 done</a:t>
            </a:r>
            <a:r>
              <a:rPr lang="en-US" sz="3200" b="0" i="0" u="none" strike="noStrike" cap="none" baseline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next?</a:t>
            </a:r>
          </a:p>
          <a:p>
            <a:pPr marL="742950" marR="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ymbol"/>
              <a:buChar char="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Updated weather patterns, pump curves</a:t>
            </a:r>
          </a:p>
          <a:p>
            <a:pPr marL="742950" marR="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Making solar arrays more efficient</a:t>
            </a:r>
          </a:p>
          <a:p>
            <a:pPr marL="742950" marR="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Working on corrosion and pipe leakage problems</a:t>
            </a:r>
          </a:p>
          <a:p>
            <a:pPr marL="742950" marR="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to make these designs as practical as possible</a:t>
            </a:r>
          </a:p>
          <a:p>
            <a:pPr marL="742950" marR="0" lvl="1" indent="-2857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Research into singlet fission</a:t>
            </a:r>
          </a:p>
          <a:p>
            <a:pPr marL="0" marR="0" lvl="0" indent="0" algn="l" rtl="0">
              <a:spcBef>
                <a:spcPts val="56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</a:pPr>
            <a:endParaRPr sz="3200" b="0" i="0" u="none" strike="noStrike" cap="none" baseline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2" name="Shape 1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9924" y="4779650"/>
            <a:ext cx="2875849" cy="1937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encrypted-tbn2.gstatic.com/images?q=tbn:ANd9GcR5CB3ifKJ_qFpS3ZZCFG_0Wrbe2MjPULPuzm_35x25VISV4qRLCG_Yi_t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209800"/>
            <a:ext cx="4581525" cy="3457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533242"/>
      </p:ext>
    </p:extLst>
  </p:cSld>
  <p:clrMapOvr>
    <a:masterClrMapping/>
  </p:clrMapOvr>
</p:sld>
</file>

<file path=ppt/theme/theme1.xml><?xml version="1.0" encoding="utf-8"?>
<a:theme xmlns:a="http://schemas.openxmlformats.org/drawingml/2006/main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0_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1_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2_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3_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4_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16_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17_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8_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9_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7_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8_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>
            <a:latin typeface="+mn-lt"/>
          </a:defRPr>
        </a:defPPr>
      </a:lstStyle>
    </a:tx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973</Words>
  <Application>Microsoft Office PowerPoint</Application>
  <PresentationFormat>On-screen Show (4:3)</PresentationFormat>
  <Paragraphs>204</Paragraphs>
  <Slides>31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20</vt:i4>
      </vt:variant>
      <vt:variant>
        <vt:lpstr>Slide Titles</vt:lpstr>
      </vt:variant>
      <vt:variant>
        <vt:i4>31</vt:i4>
      </vt:variant>
    </vt:vector>
  </HeadingPairs>
  <TitlesOfParts>
    <vt:vector size="51" baseType="lpstr">
      <vt:lpstr>AguaClara English</vt:lpstr>
      <vt:lpstr>1_AguaClara English</vt:lpstr>
      <vt:lpstr>2_AguaClara English</vt:lpstr>
      <vt:lpstr>3_AguaClara English</vt:lpstr>
      <vt:lpstr>4_AguaClara English</vt:lpstr>
      <vt:lpstr>5_AguaClara English</vt:lpstr>
      <vt:lpstr>6_AguaClara English</vt:lpstr>
      <vt:lpstr>7_AguaClara English</vt:lpstr>
      <vt:lpstr>8_AguaClara English</vt:lpstr>
      <vt:lpstr>9_AguaClara English</vt:lpstr>
      <vt:lpstr>10_AguaClara English</vt:lpstr>
      <vt:lpstr>11_AguaClara English</vt:lpstr>
      <vt:lpstr>12_AguaClara English</vt:lpstr>
      <vt:lpstr>13_AguaClara English</vt:lpstr>
      <vt:lpstr>14_AguaClara English</vt:lpstr>
      <vt:lpstr>15_AguaClara English</vt:lpstr>
      <vt:lpstr>16_AguaClara English</vt:lpstr>
      <vt:lpstr>17_AguaClara English</vt:lpstr>
      <vt:lpstr>18_AguaClara English</vt:lpstr>
      <vt:lpstr>19_AguaClara English</vt:lpstr>
      <vt:lpstr>Village Supply System-Pump Design Subteam</vt:lpstr>
      <vt:lpstr>Overview of Symposium</vt:lpstr>
      <vt:lpstr>Power Requirements</vt:lpstr>
      <vt:lpstr>Evaluating the Two Different Pump Designs</vt:lpstr>
      <vt:lpstr>Evaluating the Two Different Pump Designs </vt:lpstr>
      <vt:lpstr>Evaluating Solar Panels</vt:lpstr>
      <vt:lpstr>Cost Estimation</vt:lpstr>
      <vt:lpstr>New Challenges</vt:lpstr>
      <vt:lpstr>PowerPoint Presentation</vt:lpstr>
      <vt:lpstr>PowerPoint Presentation</vt:lpstr>
      <vt:lpstr>Gufu Village</vt:lpstr>
      <vt:lpstr>Pipe Distribution</vt:lpstr>
      <vt:lpstr>Code comparison</vt:lpstr>
      <vt:lpstr>Flow</vt:lpstr>
      <vt:lpstr>Pipe size</vt:lpstr>
      <vt:lpstr>Head loss</vt:lpstr>
      <vt:lpstr>Cost</vt:lpstr>
      <vt:lpstr>Future Expectation</vt:lpstr>
      <vt:lpstr>Questions?</vt:lpstr>
      <vt:lpstr>Village Supply Household Infrastructure</vt:lpstr>
      <vt:lpstr>Semester Goals</vt:lpstr>
      <vt:lpstr>Water Equity</vt:lpstr>
      <vt:lpstr>Pressure Regulator</vt:lpstr>
      <vt:lpstr>Float Valves</vt:lpstr>
      <vt:lpstr>Coiled tubing</vt:lpstr>
      <vt:lpstr>Coiled Tubing Length vs Tube Diameter</vt:lpstr>
      <vt:lpstr>Tank Design</vt:lpstr>
      <vt:lpstr>Sink Design Methods</vt:lpstr>
      <vt:lpstr>Sink Design</vt:lpstr>
      <vt:lpstr>Future Work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Village Supply System-Pump Design Subteam</dc:title>
  <dc:creator>Mary</dc:creator>
  <cp:lastModifiedBy>cee</cp:lastModifiedBy>
  <cp:revision>10</cp:revision>
  <dcterms:modified xsi:type="dcterms:W3CDTF">2014-12-14T21:39:02Z</dcterms:modified>
</cp:coreProperties>
</file>