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56" r:id="rId2"/>
    <p:sldId id="371" r:id="rId3"/>
    <p:sldId id="368" r:id="rId4"/>
    <p:sldId id="369" r:id="rId5"/>
    <p:sldId id="370" r:id="rId6"/>
    <p:sldId id="353" r:id="rId7"/>
    <p:sldId id="354" r:id="rId8"/>
    <p:sldId id="355" r:id="rId9"/>
    <p:sldId id="356" r:id="rId10"/>
    <p:sldId id="358" r:id="rId11"/>
    <p:sldId id="359" r:id="rId12"/>
    <p:sldId id="357" r:id="rId13"/>
    <p:sldId id="372" r:id="rId14"/>
    <p:sldId id="360" r:id="rId15"/>
    <p:sldId id="373" r:id="rId16"/>
    <p:sldId id="363" r:id="rId17"/>
    <p:sldId id="3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1927" autoAdjust="0"/>
  </p:normalViewPr>
  <p:slideViewPr>
    <p:cSldViewPr>
      <p:cViewPr>
        <p:scale>
          <a:sx n="70" d="100"/>
          <a:sy n="70" d="100"/>
        </p:scale>
        <p:origin x="-216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ABDC8-9F15-4D44-B456-9BDDC02E64C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6E1522-71EF-46AD-9E73-4B6835F14C5D}">
      <dgm:prSet phldrT="[Text]"/>
      <dgm:spPr/>
      <dgm:t>
        <a:bodyPr/>
        <a:lstStyle/>
        <a:p>
          <a:r>
            <a:rPr lang="en-US" dirty="0" smtClean="0"/>
            <a:t>Village Distribution System</a:t>
          </a:r>
          <a:endParaRPr lang="en-US" dirty="0"/>
        </a:p>
      </dgm:t>
    </dgm:pt>
    <dgm:pt modelId="{521071FD-EEF5-4ABD-ABC8-1BC419CFEF32}" type="parTrans" cxnId="{5F60AD20-F0E8-421E-BD16-5698F6B1BF9F}">
      <dgm:prSet/>
      <dgm:spPr/>
      <dgm:t>
        <a:bodyPr/>
        <a:lstStyle/>
        <a:p>
          <a:endParaRPr lang="en-US"/>
        </a:p>
      </dgm:t>
    </dgm:pt>
    <dgm:pt modelId="{FCAF1139-953D-4380-AE08-23B01AC3E164}" type="sibTrans" cxnId="{5F60AD20-F0E8-421E-BD16-5698F6B1BF9F}">
      <dgm:prSet/>
      <dgm:spPr/>
      <dgm:t>
        <a:bodyPr/>
        <a:lstStyle/>
        <a:p>
          <a:endParaRPr lang="en-US"/>
        </a:p>
      </dgm:t>
    </dgm:pt>
    <dgm:pt modelId="{A3551A39-439E-4197-92EE-481EA7D68B80}">
      <dgm:prSet phldrT="[Text]"/>
      <dgm:spPr/>
      <dgm:t>
        <a:bodyPr/>
        <a:lstStyle/>
        <a:p>
          <a:r>
            <a:rPr lang="en-US" dirty="0" smtClean="0"/>
            <a:t>Household</a:t>
          </a:r>
          <a:endParaRPr lang="en-US" dirty="0"/>
        </a:p>
      </dgm:t>
    </dgm:pt>
    <dgm:pt modelId="{2B114DC2-4ECC-4347-A92D-09761DCA955D}" type="parTrans" cxnId="{EF9B2D06-F1D0-4333-B782-9FA5C6923B36}">
      <dgm:prSet/>
      <dgm:spPr/>
      <dgm:t>
        <a:bodyPr/>
        <a:lstStyle/>
        <a:p>
          <a:endParaRPr lang="en-US"/>
        </a:p>
      </dgm:t>
    </dgm:pt>
    <dgm:pt modelId="{66ABC884-4A07-46DA-83FA-AC6BEDF4CA5C}" type="sibTrans" cxnId="{EF9B2D06-F1D0-4333-B782-9FA5C6923B36}">
      <dgm:prSet/>
      <dgm:spPr/>
      <dgm:t>
        <a:bodyPr/>
        <a:lstStyle/>
        <a:p>
          <a:endParaRPr lang="en-US"/>
        </a:p>
      </dgm:t>
    </dgm:pt>
    <dgm:pt modelId="{6278378C-4EB4-4748-8769-81A6A909505F}">
      <dgm:prSet phldrT="[Text]"/>
      <dgm:spPr/>
      <dgm:t>
        <a:bodyPr/>
        <a:lstStyle/>
        <a:p>
          <a:r>
            <a:rPr lang="en-US" dirty="0" smtClean="0"/>
            <a:t>Photovoltaic</a:t>
          </a:r>
          <a:endParaRPr lang="en-US" dirty="0"/>
        </a:p>
      </dgm:t>
    </dgm:pt>
    <dgm:pt modelId="{F344476B-1886-424C-B396-3D544CFC99CB}" type="parTrans" cxnId="{C687F05B-A8BC-476C-A902-EDED3C8F6816}">
      <dgm:prSet/>
      <dgm:spPr/>
      <dgm:t>
        <a:bodyPr/>
        <a:lstStyle/>
        <a:p>
          <a:endParaRPr lang="en-US"/>
        </a:p>
      </dgm:t>
    </dgm:pt>
    <dgm:pt modelId="{D1229EB9-B93D-4BB2-940E-DD8DA0A1E3AC}" type="sibTrans" cxnId="{C687F05B-A8BC-476C-A902-EDED3C8F6816}">
      <dgm:prSet/>
      <dgm:spPr/>
      <dgm:t>
        <a:bodyPr/>
        <a:lstStyle/>
        <a:p>
          <a:endParaRPr lang="en-US"/>
        </a:p>
      </dgm:t>
    </dgm:pt>
    <dgm:pt modelId="{DC48411D-DC5B-4AB5-BD11-E8E4EB889490}">
      <dgm:prSet/>
      <dgm:spPr/>
      <dgm:t>
        <a:bodyPr/>
        <a:lstStyle/>
        <a:p>
          <a:r>
            <a:rPr lang="en-US" dirty="0" smtClean="0"/>
            <a:t>Distribution System Design</a:t>
          </a:r>
          <a:endParaRPr lang="en-US" dirty="0"/>
        </a:p>
      </dgm:t>
    </dgm:pt>
    <dgm:pt modelId="{E8177294-1969-4AC1-B0D0-7F4CDC2F3024}" type="parTrans" cxnId="{1012F06B-7CFD-4FBB-B2D1-253B5D60C199}">
      <dgm:prSet/>
      <dgm:spPr/>
      <dgm:t>
        <a:bodyPr/>
        <a:lstStyle/>
        <a:p>
          <a:endParaRPr lang="en-US"/>
        </a:p>
      </dgm:t>
    </dgm:pt>
    <dgm:pt modelId="{E719BE3D-2662-4332-8B6E-C8B22AB0B8CF}" type="sibTrans" cxnId="{1012F06B-7CFD-4FBB-B2D1-253B5D60C199}">
      <dgm:prSet/>
      <dgm:spPr/>
      <dgm:t>
        <a:bodyPr/>
        <a:lstStyle/>
        <a:p>
          <a:endParaRPr lang="en-US"/>
        </a:p>
      </dgm:t>
    </dgm:pt>
    <dgm:pt modelId="{0CD9E8E1-9DA9-40E8-AD7C-E242F0DF1EC0}" type="pres">
      <dgm:prSet presAssocID="{BFAABDC8-9F15-4D44-B456-9BDDC02E64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B4034-3763-4060-A310-D9AA1C5AF55D}" type="pres">
      <dgm:prSet presAssocID="{846E1522-71EF-46AD-9E73-4B6835F14C5D}" presName="root1" presStyleCnt="0"/>
      <dgm:spPr/>
    </dgm:pt>
    <dgm:pt modelId="{9BC7B5EB-AE3B-4A0C-8855-83D4602709F1}" type="pres">
      <dgm:prSet presAssocID="{846E1522-71EF-46AD-9E73-4B6835F14C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F10184-3146-4AA1-8788-E1A79F2CBD4B}" type="pres">
      <dgm:prSet presAssocID="{846E1522-71EF-46AD-9E73-4B6835F14C5D}" presName="level2hierChild" presStyleCnt="0"/>
      <dgm:spPr/>
    </dgm:pt>
    <dgm:pt modelId="{4F84DE6B-5C86-4D28-A20E-54E970198AFC}" type="pres">
      <dgm:prSet presAssocID="{2B114DC2-4ECC-4347-A92D-09761DCA955D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37128383-D796-4C3D-A045-14A3E362E1EF}" type="pres">
      <dgm:prSet presAssocID="{2B114DC2-4ECC-4347-A92D-09761DCA955D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EEEAFE2-63E6-44C5-B745-71505D3AF008}" type="pres">
      <dgm:prSet presAssocID="{A3551A39-439E-4197-92EE-481EA7D68B80}" presName="root2" presStyleCnt="0"/>
      <dgm:spPr/>
    </dgm:pt>
    <dgm:pt modelId="{14F668DB-80C0-47F7-8D44-4C18EE886390}" type="pres">
      <dgm:prSet presAssocID="{A3551A39-439E-4197-92EE-481EA7D68B80}" presName="LevelTwoTextNode" presStyleLbl="node2" presStyleIdx="0" presStyleCnt="3" custLinFactNeighborX="-2277" custLinFactNeighborY="29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893DA1-FEEB-4C08-A295-5BD1333BCE62}" type="pres">
      <dgm:prSet presAssocID="{A3551A39-439E-4197-92EE-481EA7D68B80}" presName="level3hierChild" presStyleCnt="0"/>
      <dgm:spPr/>
    </dgm:pt>
    <dgm:pt modelId="{5257770B-B205-47E8-9CC1-FB56CA4FC498}" type="pres">
      <dgm:prSet presAssocID="{F344476B-1886-424C-B396-3D544CFC99CB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B059D9B0-AED7-4956-A479-F428F48C4B10}" type="pres">
      <dgm:prSet presAssocID="{F344476B-1886-424C-B396-3D544CFC99CB}" presName="connTx" presStyleLbl="parChTrans1D2" presStyleIdx="1" presStyleCnt="3"/>
      <dgm:spPr/>
      <dgm:t>
        <a:bodyPr/>
        <a:lstStyle/>
        <a:p>
          <a:endParaRPr lang="en-US"/>
        </a:p>
      </dgm:t>
    </dgm:pt>
    <dgm:pt modelId="{5553E0CA-E888-492F-B416-9461777A9519}" type="pres">
      <dgm:prSet presAssocID="{6278378C-4EB4-4748-8769-81A6A909505F}" presName="root2" presStyleCnt="0"/>
      <dgm:spPr/>
    </dgm:pt>
    <dgm:pt modelId="{09A6E79B-F5A0-4C8E-B389-0B402D74BC42}" type="pres">
      <dgm:prSet presAssocID="{6278378C-4EB4-4748-8769-81A6A909505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A19F71-35C6-4AD8-87AF-FC16F0632B0C}" type="pres">
      <dgm:prSet presAssocID="{6278378C-4EB4-4748-8769-81A6A909505F}" presName="level3hierChild" presStyleCnt="0"/>
      <dgm:spPr/>
    </dgm:pt>
    <dgm:pt modelId="{89B19815-B47E-4967-9CAA-06BB1C5926B1}" type="pres">
      <dgm:prSet presAssocID="{E8177294-1969-4AC1-B0D0-7F4CDC2F3024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0B4A5C18-4364-424D-A356-2F68DFD258F5}" type="pres">
      <dgm:prSet presAssocID="{E8177294-1969-4AC1-B0D0-7F4CDC2F3024}" presName="connTx" presStyleLbl="parChTrans1D2" presStyleIdx="2" presStyleCnt="3"/>
      <dgm:spPr/>
      <dgm:t>
        <a:bodyPr/>
        <a:lstStyle/>
        <a:p>
          <a:endParaRPr lang="en-US"/>
        </a:p>
      </dgm:t>
    </dgm:pt>
    <dgm:pt modelId="{1052F4ED-94BC-488C-86CC-05524CB9C4AA}" type="pres">
      <dgm:prSet presAssocID="{DC48411D-DC5B-4AB5-BD11-E8E4EB889490}" presName="root2" presStyleCnt="0"/>
      <dgm:spPr/>
    </dgm:pt>
    <dgm:pt modelId="{A1EB93F4-08CB-4FB2-A414-2D7BC24E648A}" type="pres">
      <dgm:prSet presAssocID="{DC48411D-DC5B-4AB5-BD11-E8E4EB88949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73A8BC-3554-4D07-9F92-87031A34C7C3}" type="pres">
      <dgm:prSet presAssocID="{DC48411D-DC5B-4AB5-BD11-E8E4EB889490}" presName="level3hierChild" presStyleCnt="0"/>
      <dgm:spPr/>
    </dgm:pt>
  </dgm:ptLst>
  <dgm:cxnLst>
    <dgm:cxn modelId="{EF9B2D06-F1D0-4333-B782-9FA5C6923B36}" srcId="{846E1522-71EF-46AD-9E73-4B6835F14C5D}" destId="{A3551A39-439E-4197-92EE-481EA7D68B80}" srcOrd="0" destOrd="0" parTransId="{2B114DC2-4ECC-4347-A92D-09761DCA955D}" sibTransId="{66ABC884-4A07-46DA-83FA-AC6BEDF4CA5C}"/>
    <dgm:cxn modelId="{1C44C2D4-A057-4B19-9256-A890F1717838}" type="presOf" srcId="{BFAABDC8-9F15-4D44-B456-9BDDC02E64C8}" destId="{0CD9E8E1-9DA9-40E8-AD7C-E242F0DF1EC0}" srcOrd="0" destOrd="0" presId="urn:microsoft.com/office/officeart/2005/8/layout/hierarchy2"/>
    <dgm:cxn modelId="{1012F06B-7CFD-4FBB-B2D1-253B5D60C199}" srcId="{846E1522-71EF-46AD-9E73-4B6835F14C5D}" destId="{DC48411D-DC5B-4AB5-BD11-E8E4EB889490}" srcOrd="2" destOrd="0" parTransId="{E8177294-1969-4AC1-B0D0-7F4CDC2F3024}" sibTransId="{E719BE3D-2662-4332-8B6E-C8B22AB0B8CF}"/>
    <dgm:cxn modelId="{E4BDD044-3F34-4B86-9DD1-D82FE09C1E51}" type="presOf" srcId="{A3551A39-439E-4197-92EE-481EA7D68B80}" destId="{14F668DB-80C0-47F7-8D44-4C18EE886390}" srcOrd="0" destOrd="0" presId="urn:microsoft.com/office/officeart/2005/8/layout/hierarchy2"/>
    <dgm:cxn modelId="{5CB34827-D30D-4EE6-B4A9-32EC2797527B}" type="presOf" srcId="{2B114DC2-4ECC-4347-A92D-09761DCA955D}" destId="{4F84DE6B-5C86-4D28-A20E-54E970198AFC}" srcOrd="0" destOrd="0" presId="urn:microsoft.com/office/officeart/2005/8/layout/hierarchy2"/>
    <dgm:cxn modelId="{75D6E3CB-F880-4308-885A-3DCCD493FC09}" type="presOf" srcId="{846E1522-71EF-46AD-9E73-4B6835F14C5D}" destId="{9BC7B5EB-AE3B-4A0C-8855-83D4602709F1}" srcOrd="0" destOrd="0" presId="urn:microsoft.com/office/officeart/2005/8/layout/hierarchy2"/>
    <dgm:cxn modelId="{B676C3B8-84EF-4C64-AA3F-AB6307BF01E2}" type="presOf" srcId="{F344476B-1886-424C-B396-3D544CFC99CB}" destId="{5257770B-B205-47E8-9CC1-FB56CA4FC498}" srcOrd="0" destOrd="0" presId="urn:microsoft.com/office/officeart/2005/8/layout/hierarchy2"/>
    <dgm:cxn modelId="{EF8C7BC2-AF3D-4ACE-8B47-CC452CA2D526}" type="presOf" srcId="{2B114DC2-4ECC-4347-A92D-09761DCA955D}" destId="{37128383-D796-4C3D-A045-14A3E362E1EF}" srcOrd="1" destOrd="0" presId="urn:microsoft.com/office/officeart/2005/8/layout/hierarchy2"/>
    <dgm:cxn modelId="{AA8414C7-862E-4E38-8EFF-F5AEFF6EB4F9}" type="presOf" srcId="{F344476B-1886-424C-B396-3D544CFC99CB}" destId="{B059D9B0-AED7-4956-A479-F428F48C4B10}" srcOrd="1" destOrd="0" presId="urn:microsoft.com/office/officeart/2005/8/layout/hierarchy2"/>
    <dgm:cxn modelId="{78A1174D-B441-49BB-A7A7-2DBA3950EFE1}" type="presOf" srcId="{E8177294-1969-4AC1-B0D0-7F4CDC2F3024}" destId="{0B4A5C18-4364-424D-A356-2F68DFD258F5}" srcOrd="1" destOrd="0" presId="urn:microsoft.com/office/officeart/2005/8/layout/hierarchy2"/>
    <dgm:cxn modelId="{B61D0043-3870-4E73-BC1D-D91AC667BCFD}" type="presOf" srcId="{6278378C-4EB4-4748-8769-81A6A909505F}" destId="{09A6E79B-F5A0-4C8E-B389-0B402D74BC42}" srcOrd="0" destOrd="0" presId="urn:microsoft.com/office/officeart/2005/8/layout/hierarchy2"/>
    <dgm:cxn modelId="{0FBFF756-C34C-4216-B4AD-067A6BAB6B9A}" type="presOf" srcId="{E8177294-1969-4AC1-B0D0-7F4CDC2F3024}" destId="{89B19815-B47E-4967-9CAA-06BB1C5926B1}" srcOrd="0" destOrd="0" presId="urn:microsoft.com/office/officeart/2005/8/layout/hierarchy2"/>
    <dgm:cxn modelId="{C687F05B-A8BC-476C-A902-EDED3C8F6816}" srcId="{846E1522-71EF-46AD-9E73-4B6835F14C5D}" destId="{6278378C-4EB4-4748-8769-81A6A909505F}" srcOrd="1" destOrd="0" parTransId="{F344476B-1886-424C-B396-3D544CFC99CB}" sibTransId="{D1229EB9-B93D-4BB2-940E-DD8DA0A1E3AC}"/>
    <dgm:cxn modelId="{7148A34F-7197-45AF-A5A1-1F413026597E}" type="presOf" srcId="{DC48411D-DC5B-4AB5-BD11-E8E4EB889490}" destId="{A1EB93F4-08CB-4FB2-A414-2D7BC24E648A}" srcOrd="0" destOrd="0" presId="urn:microsoft.com/office/officeart/2005/8/layout/hierarchy2"/>
    <dgm:cxn modelId="{5F60AD20-F0E8-421E-BD16-5698F6B1BF9F}" srcId="{BFAABDC8-9F15-4D44-B456-9BDDC02E64C8}" destId="{846E1522-71EF-46AD-9E73-4B6835F14C5D}" srcOrd="0" destOrd="0" parTransId="{521071FD-EEF5-4ABD-ABC8-1BC419CFEF32}" sibTransId="{FCAF1139-953D-4380-AE08-23B01AC3E164}"/>
    <dgm:cxn modelId="{6963D096-B88C-46A4-A1E3-AFD823BFA15E}" type="presParOf" srcId="{0CD9E8E1-9DA9-40E8-AD7C-E242F0DF1EC0}" destId="{2ECB4034-3763-4060-A310-D9AA1C5AF55D}" srcOrd="0" destOrd="0" presId="urn:microsoft.com/office/officeart/2005/8/layout/hierarchy2"/>
    <dgm:cxn modelId="{D0748608-06A3-4197-985A-95F762116B90}" type="presParOf" srcId="{2ECB4034-3763-4060-A310-D9AA1C5AF55D}" destId="{9BC7B5EB-AE3B-4A0C-8855-83D4602709F1}" srcOrd="0" destOrd="0" presId="urn:microsoft.com/office/officeart/2005/8/layout/hierarchy2"/>
    <dgm:cxn modelId="{79F7817C-521B-47D4-B257-3428BAC076CC}" type="presParOf" srcId="{2ECB4034-3763-4060-A310-D9AA1C5AF55D}" destId="{F6F10184-3146-4AA1-8788-E1A79F2CBD4B}" srcOrd="1" destOrd="0" presId="urn:microsoft.com/office/officeart/2005/8/layout/hierarchy2"/>
    <dgm:cxn modelId="{C5BFCE7B-CC54-4EC2-8D2D-E8DF50025C9B}" type="presParOf" srcId="{F6F10184-3146-4AA1-8788-E1A79F2CBD4B}" destId="{4F84DE6B-5C86-4D28-A20E-54E970198AFC}" srcOrd="0" destOrd="0" presId="urn:microsoft.com/office/officeart/2005/8/layout/hierarchy2"/>
    <dgm:cxn modelId="{F01C26C1-7DDB-407C-90A3-39F30B8A7547}" type="presParOf" srcId="{4F84DE6B-5C86-4D28-A20E-54E970198AFC}" destId="{37128383-D796-4C3D-A045-14A3E362E1EF}" srcOrd="0" destOrd="0" presId="urn:microsoft.com/office/officeart/2005/8/layout/hierarchy2"/>
    <dgm:cxn modelId="{C2F6AEB3-8AFB-415B-8D52-1EA2A63C080C}" type="presParOf" srcId="{F6F10184-3146-4AA1-8788-E1A79F2CBD4B}" destId="{EEEEAFE2-63E6-44C5-B745-71505D3AF008}" srcOrd="1" destOrd="0" presId="urn:microsoft.com/office/officeart/2005/8/layout/hierarchy2"/>
    <dgm:cxn modelId="{23233E98-6D30-447A-A6DC-01C739B0810D}" type="presParOf" srcId="{EEEEAFE2-63E6-44C5-B745-71505D3AF008}" destId="{14F668DB-80C0-47F7-8D44-4C18EE886390}" srcOrd="0" destOrd="0" presId="urn:microsoft.com/office/officeart/2005/8/layout/hierarchy2"/>
    <dgm:cxn modelId="{A7D65E63-A156-4A9C-BD98-E1B090BBF3F1}" type="presParOf" srcId="{EEEEAFE2-63E6-44C5-B745-71505D3AF008}" destId="{65893DA1-FEEB-4C08-A295-5BD1333BCE62}" srcOrd="1" destOrd="0" presId="urn:microsoft.com/office/officeart/2005/8/layout/hierarchy2"/>
    <dgm:cxn modelId="{F917D95A-26A8-420C-8EE8-FEAB2B37E3BD}" type="presParOf" srcId="{F6F10184-3146-4AA1-8788-E1A79F2CBD4B}" destId="{5257770B-B205-47E8-9CC1-FB56CA4FC498}" srcOrd="2" destOrd="0" presId="urn:microsoft.com/office/officeart/2005/8/layout/hierarchy2"/>
    <dgm:cxn modelId="{E772252C-CC57-49BA-BD51-8980B5770471}" type="presParOf" srcId="{5257770B-B205-47E8-9CC1-FB56CA4FC498}" destId="{B059D9B0-AED7-4956-A479-F428F48C4B10}" srcOrd="0" destOrd="0" presId="urn:microsoft.com/office/officeart/2005/8/layout/hierarchy2"/>
    <dgm:cxn modelId="{1FECD5B5-2A61-4A11-B03E-894C1F937A0E}" type="presParOf" srcId="{F6F10184-3146-4AA1-8788-E1A79F2CBD4B}" destId="{5553E0CA-E888-492F-B416-9461777A9519}" srcOrd="3" destOrd="0" presId="urn:microsoft.com/office/officeart/2005/8/layout/hierarchy2"/>
    <dgm:cxn modelId="{34FCF0B2-47E2-4AA6-A1AB-171555613DEB}" type="presParOf" srcId="{5553E0CA-E888-492F-B416-9461777A9519}" destId="{09A6E79B-F5A0-4C8E-B389-0B402D74BC42}" srcOrd="0" destOrd="0" presId="urn:microsoft.com/office/officeart/2005/8/layout/hierarchy2"/>
    <dgm:cxn modelId="{B988281E-29CE-475D-9523-8710F3B50D88}" type="presParOf" srcId="{5553E0CA-E888-492F-B416-9461777A9519}" destId="{3EA19F71-35C6-4AD8-87AF-FC16F0632B0C}" srcOrd="1" destOrd="0" presId="urn:microsoft.com/office/officeart/2005/8/layout/hierarchy2"/>
    <dgm:cxn modelId="{1D5D00FC-4D29-4957-8E44-5377B657D5E5}" type="presParOf" srcId="{F6F10184-3146-4AA1-8788-E1A79F2CBD4B}" destId="{89B19815-B47E-4967-9CAA-06BB1C5926B1}" srcOrd="4" destOrd="0" presId="urn:microsoft.com/office/officeart/2005/8/layout/hierarchy2"/>
    <dgm:cxn modelId="{28AA8CAE-BB79-4A0E-83B1-7242CA1893A7}" type="presParOf" srcId="{89B19815-B47E-4967-9CAA-06BB1C5926B1}" destId="{0B4A5C18-4364-424D-A356-2F68DFD258F5}" srcOrd="0" destOrd="0" presId="urn:microsoft.com/office/officeart/2005/8/layout/hierarchy2"/>
    <dgm:cxn modelId="{5E7592A8-806D-42D8-98E5-612AAEC4169F}" type="presParOf" srcId="{F6F10184-3146-4AA1-8788-E1A79F2CBD4B}" destId="{1052F4ED-94BC-488C-86CC-05524CB9C4AA}" srcOrd="5" destOrd="0" presId="urn:microsoft.com/office/officeart/2005/8/layout/hierarchy2"/>
    <dgm:cxn modelId="{058AA94B-8D94-4AFA-A607-70FE299571C0}" type="presParOf" srcId="{1052F4ED-94BC-488C-86CC-05524CB9C4AA}" destId="{A1EB93F4-08CB-4FB2-A414-2D7BC24E648A}" srcOrd="0" destOrd="0" presId="urn:microsoft.com/office/officeart/2005/8/layout/hierarchy2"/>
    <dgm:cxn modelId="{10D0F289-CE13-4748-AD21-6C62740BC9E7}" type="presParOf" srcId="{1052F4ED-94BC-488C-86CC-05524CB9C4AA}" destId="{F173A8BC-3554-4D07-9F92-87031A34C7C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7B5EB-AE3B-4A0C-8855-83D4602709F1}">
      <dsp:nvSpPr>
        <dsp:cNvPr id="0" name=""/>
        <dsp:cNvSpPr/>
      </dsp:nvSpPr>
      <dsp:spPr>
        <a:xfrm>
          <a:off x="95249" y="1416843"/>
          <a:ext cx="2460625" cy="1230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Village Distribution System</a:t>
          </a:r>
          <a:endParaRPr lang="en-US" sz="2600" kern="1200" dirty="0"/>
        </a:p>
      </dsp:txBody>
      <dsp:txXfrm>
        <a:off x="131284" y="1452878"/>
        <a:ext cx="2388555" cy="1158242"/>
      </dsp:txXfrm>
    </dsp:sp>
    <dsp:sp modelId="{4F84DE6B-5C86-4D28-A20E-54E970198AFC}">
      <dsp:nvSpPr>
        <dsp:cNvPr id="0" name=""/>
        <dsp:cNvSpPr/>
      </dsp:nvSpPr>
      <dsp:spPr>
        <a:xfrm rot="18237144">
          <a:off x="2188996" y="1315446"/>
          <a:ext cx="166197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61978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78436" y="1301143"/>
        <a:ext cx="83098" cy="83098"/>
      </dsp:txXfrm>
    </dsp:sp>
    <dsp:sp modelId="{14F668DB-80C0-47F7-8D44-4C18EE886390}">
      <dsp:nvSpPr>
        <dsp:cNvPr id="0" name=""/>
        <dsp:cNvSpPr/>
      </dsp:nvSpPr>
      <dsp:spPr>
        <a:xfrm>
          <a:off x="3484096" y="38229"/>
          <a:ext cx="2460625" cy="1230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Household</a:t>
          </a:r>
          <a:endParaRPr lang="en-US" sz="2600" kern="1200" dirty="0"/>
        </a:p>
      </dsp:txBody>
      <dsp:txXfrm>
        <a:off x="3520131" y="74264"/>
        <a:ext cx="2388555" cy="1158242"/>
      </dsp:txXfrm>
    </dsp:sp>
    <dsp:sp modelId="{5257770B-B205-47E8-9CC1-FB56CA4FC498}">
      <dsp:nvSpPr>
        <dsp:cNvPr id="0" name=""/>
        <dsp:cNvSpPr/>
      </dsp:nvSpPr>
      <dsp:spPr>
        <a:xfrm>
          <a:off x="2555874" y="2004753"/>
          <a:ext cx="98425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84250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23393" y="2007393"/>
        <a:ext cx="49212" cy="49212"/>
      </dsp:txXfrm>
    </dsp:sp>
    <dsp:sp modelId="{09A6E79B-F5A0-4C8E-B389-0B402D74BC42}">
      <dsp:nvSpPr>
        <dsp:cNvPr id="0" name=""/>
        <dsp:cNvSpPr/>
      </dsp:nvSpPr>
      <dsp:spPr>
        <a:xfrm>
          <a:off x="3540125" y="1416843"/>
          <a:ext cx="2460625" cy="1230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Photovoltaic</a:t>
          </a:r>
          <a:endParaRPr lang="en-US" sz="2600" kern="1200" dirty="0"/>
        </a:p>
      </dsp:txBody>
      <dsp:txXfrm>
        <a:off x="3576160" y="1452878"/>
        <a:ext cx="2388555" cy="1158242"/>
      </dsp:txXfrm>
    </dsp:sp>
    <dsp:sp modelId="{89B19815-B47E-4967-9CAA-06BB1C5926B1}">
      <dsp:nvSpPr>
        <dsp:cNvPr id="0" name=""/>
        <dsp:cNvSpPr/>
      </dsp:nvSpPr>
      <dsp:spPr>
        <a:xfrm rot="3310531">
          <a:off x="2186232" y="2712183"/>
          <a:ext cx="172353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23535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004911" y="2696341"/>
        <a:ext cx="86176" cy="86176"/>
      </dsp:txXfrm>
    </dsp:sp>
    <dsp:sp modelId="{A1EB93F4-08CB-4FB2-A414-2D7BC24E648A}">
      <dsp:nvSpPr>
        <dsp:cNvPr id="0" name=""/>
        <dsp:cNvSpPr/>
      </dsp:nvSpPr>
      <dsp:spPr>
        <a:xfrm>
          <a:off x="3540125" y="2831703"/>
          <a:ext cx="2460625" cy="1230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Distribution System Design</a:t>
          </a:r>
          <a:endParaRPr lang="en-US" sz="2600" kern="1200" dirty="0"/>
        </a:p>
      </dsp:txBody>
      <dsp:txXfrm>
        <a:off x="3576160" y="2867738"/>
        <a:ext cx="2388555" cy="1158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DB21A-6620-4DD1-8035-B9E900A8C5B7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EEE72-A3FA-4F3B-B4C0-32EB4960E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9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69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r>
              <a:rPr lang="en-US" baseline="0" dirty="0" smtClean="0"/>
              <a:t> from last semester: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Design</a:t>
            </a:r>
            <a:r>
              <a:rPr lang="en-US" baseline="0" dirty="0" smtClean="0"/>
              <a:t>ing a water distribution and storage system for Gufu Village in India (we estimated 250 people)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Currently in India there is an elevated storage tank that fills twice daily in the center of the village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Pipe connects well to this tank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Villagers improvise household storage for constant access to water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ASK: What are problems with this current system? Why would we want to change it?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Water is pumped from a well outside the village, through an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LFSRSF filter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system is inefficient, inconvenient, and unsanitary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6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r>
              <a:rPr lang="en-US" baseline="0" dirty="0" smtClean="0"/>
              <a:t> from last semester:</a:t>
            </a:r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Working off The 2canzzzz’ design from 4540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3 tiers of pipe distribute water directly to each house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Green circle = entry, yellow = primary tier,….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layout controls elevation variability and minimizes differences between length of piping leading to each house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Since the flow rate of water entering each house is determined by the head available to push water to each house, controlling this elevation variability/length (</a:t>
            </a:r>
            <a:r>
              <a:rPr lang="en-US" baseline="0" dirty="0" err="1" smtClean="0"/>
              <a:t>headloss</a:t>
            </a:r>
            <a:r>
              <a:rPr lang="en-US" baseline="0" dirty="0" smtClean="0"/>
              <a:t>) is important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See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04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…demonstrated by this HGL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The</a:t>
            </a:r>
            <a:r>
              <a:rPr lang="en-US" baseline="0" dirty="0" smtClean="0"/>
              <a:t> pump provides a certain amount of head (</a:t>
            </a:r>
            <a:r>
              <a:rPr lang="en-US" baseline="0" dirty="0" err="1" smtClean="0"/>
              <a:t>hp</a:t>
            </a:r>
            <a:r>
              <a:rPr lang="en-US" baseline="0" dirty="0" smtClean="0"/>
              <a:t>) that pushed water through the transmission line and the distribution system. When the water enters the village, it has a certain amount of head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) available to push water through the system.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This 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needs to be big enough to overcome elevation differences/head losses for each house so that each house receives an equitable amount of water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Ie</a:t>
            </a:r>
            <a:r>
              <a:rPr lang="en-US" baseline="0" dirty="0" smtClean="0"/>
              <a:t> difference in flow provided between 5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and 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105 and 103 </a:t>
            </a:r>
            <a:r>
              <a:rPr lang="en-US" baseline="0" dirty="0" err="1" smtClean="0"/>
              <a:t>ft</a:t>
            </a:r>
            <a:r>
              <a:rPr lang="en-US" baseline="0" dirty="0" smtClean="0"/>
              <a:t> -&gt; difference is more spread out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Want</a:t>
            </a:r>
            <a:r>
              <a:rPr lang="en-US" baseline="0" dirty="0" smtClean="0"/>
              <a:t> no house to receive 10%+ more water than any other house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Set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in terms of head (</a:t>
            </a:r>
            <a:r>
              <a:rPr lang="en-US" baseline="0" dirty="0" err="1" smtClean="0"/>
              <a:t>heq</a:t>
            </a:r>
            <a:r>
              <a:rPr lang="en-US" baseline="0" dirty="0" smtClean="0"/>
              <a:t> and head losses)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By setting this </a:t>
            </a:r>
            <a:r>
              <a:rPr lang="en-US" baseline="0" dirty="0" err="1" smtClean="0"/>
              <a:t>pi.Q</a:t>
            </a:r>
            <a:r>
              <a:rPr lang="en-US" baseline="0" dirty="0" smtClean="0"/>
              <a:t> &lt; 0.1, we’re forcing flow to be equitable and then determining other parts of the system to maintain this equity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62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24/10/2014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pn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6002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Village Distribution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5200" y="4876800"/>
            <a:ext cx="495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Maria Veronica Cordova</a:t>
            </a:r>
          </a:p>
          <a:p>
            <a:pPr algn="ctr"/>
            <a:r>
              <a:rPr lang="en-US" sz="32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Tianchen</a:t>
            </a:r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Yu</a:t>
            </a:r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Sub teams Assumptions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Household Team</a:t>
            </a:r>
          </a:p>
          <a:p>
            <a:pPr lvl="1"/>
            <a:r>
              <a:rPr lang="en-US" dirty="0"/>
              <a:t>The storage tank in each house will be 1 meter above the </a:t>
            </a:r>
            <a:r>
              <a:rPr lang="en-US" dirty="0" smtClean="0"/>
              <a:t>ground.</a:t>
            </a:r>
          </a:p>
          <a:p>
            <a:pPr lvl="1"/>
            <a:r>
              <a:rPr lang="en-US" dirty="0" smtClean="0"/>
              <a:t> The </a:t>
            </a:r>
            <a:r>
              <a:rPr lang="en-US" dirty="0"/>
              <a:t>coil will be kept this semester to control the amount of water coming into each house, to prevent the extra water in the houses.</a:t>
            </a:r>
          </a:p>
          <a:p>
            <a:pPr lvl="1"/>
            <a:r>
              <a:rPr lang="en-US" dirty="0"/>
              <a:t>Grey water is assumed to be dumped in a village’s sewage system, for now.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/>
              <a:t>Sub teams Assumptions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Photovoltaic and Pump Team</a:t>
            </a:r>
          </a:p>
          <a:p>
            <a:pPr lvl="1"/>
            <a:r>
              <a:rPr lang="en-US" dirty="0"/>
              <a:t>The type of pump will depend on the target flow rate and the cost. The design is not relying upon specific pump.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system will be evaluated for two cases: </a:t>
            </a:r>
          </a:p>
          <a:p>
            <a:pPr lvl="2"/>
            <a:r>
              <a:rPr lang="en-US" dirty="0"/>
              <a:t>One pump</a:t>
            </a:r>
          </a:p>
          <a:p>
            <a:pPr lvl="2"/>
            <a:r>
              <a:rPr lang="en-US" dirty="0"/>
              <a:t>Two pumps</a:t>
            </a:r>
          </a:p>
          <a:p>
            <a:pPr lvl="1"/>
            <a:r>
              <a:rPr lang="en-US" dirty="0"/>
              <a:t>Currently, they are still using solar radiation data and precipitation data from </a:t>
            </a:r>
            <a:r>
              <a:rPr lang="en-US" dirty="0" err="1"/>
              <a:t>Gufu</a:t>
            </a:r>
            <a:r>
              <a:rPr lang="en-US" dirty="0"/>
              <a:t> Village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/>
              <a:t>Communication with our partners in India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was not designed for equity</a:t>
            </a:r>
          </a:p>
          <a:p>
            <a:r>
              <a:rPr lang="en-US" dirty="0" smtClean="0"/>
              <a:t>Reservoir requires a significance area</a:t>
            </a:r>
          </a:p>
          <a:p>
            <a:r>
              <a:rPr lang="en-US" dirty="0" smtClean="0"/>
              <a:t>No rainwater quality data</a:t>
            </a:r>
          </a:p>
          <a:p>
            <a:r>
              <a:rPr lang="en-US" dirty="0"/>
              <a:t>The monsoons are not exactly </a:t>
            </a:r>
            <a:r>
              <a:rPr lang="en-US" dirty="0" smtClean="0"/>
              <a:t>consistent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838200" y="6183868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Maysoon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Sharif, E.I.T. | Managing Director, Asia, Principal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| msharif@aguaclara.cc</a:t>
            </a:r>
          </a:p>
        </p:txBody>
      </p:sp>
      <p:pic>
        <p:nvPicPr>
          <p:cNvPr id="2051" name="Picture 3" descr="C:\Users\mvc43\AppData\Local\Microsoft\Windows\Temporary Internet Files\Content.IE5\EWX179L1\MC90043806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295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/>
              <a:t>Challenges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Optimize </a:t>
            </a:r>
            <a:r>
              <a:rPr lang="en-US" dirty="0"/>
              <a:t>our code according to the distribution of the houses and topographic </a:t>
            </a:r>
            <a:r>
              <a:rPr lang="en-US" dirty="0" smtClean="0"/>
              <a:t>conditions</a:t>
            </a:r>
          </a:p>
          <a:p>
            <a:r>
              <a:rPr lang="en-US" dirty="0" smtClean="0"/>
              <a:t>Control </a:t>
            </a:r>
            <a:r>
              <a:rPr lang="en-US" dirty="0"/>
              <a:t>flow upstream first (in the mains and </a:t>
            </a:r>
            <a:r>
              <a:rPr lang="en-US" dirty="0" smtClean="0"/>
              <a:t>sub mains)</a:t>
            </a:r>
          </a:p>
          <a:p>
            <a:r>
              <a:rPr lang="en-US" dirty="0" smtClean="0"/>
              <a:t>Ensure </a:t>
            </a:r>
            <a:r>
              <a:rPr lang="en-US" dirty="0"/>
              <a:t>the drinking water supply required by the village at any time of the day in a safe </a:t>
            </a:r>
            <a:r>
              <a:rPr lang="en-US" dirty="0" smtClean="0"/>
              <a:t>way</a:t>
            </a:r>
          </a:p>
          <a:p>
            <a:r>
              <a:rPr lang="en-US" dirty="0" smtClean="0"/>
              <a:t>Make </a:t>
            </a:r>
            <a:r>
              <a:rPr lang="en-US" dirty="0"/>
              <a:t>the code more user-friendly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Low cost design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2472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/>
              <a:t>Potential 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code will consider both turbulent and laminar flow in the pipes.</a:t>
            </a:r>
          </a:p>
          <a:p>
            <a:r>
              <a:rPr lang="en-US" dirty="0" smtClean="0"/>
              <a:t>New </a:t>
            </a:r>
            <a:r>
              <a:rPr lang="en-US" dirty="0"/>
              <a:t>inputs to define the target flow rate for any given </a:t>
            </a:r>
            <a:r>
              <a:rPr lang="en-US" dirty="0" smtClean="0"/>
              <a:t>village.</a:t>
            </a:r>
          </a:p>
          <a:p>
            <a:r>
              <a:rPr lang="en-US" dirty="0" smtClean="0"/>
              <a:t>Building </a:t>
            </a:r>
            <a:r>
              <a:rPr lang="en-US" dirty="0"/>
              <a:t>a reservoir seems to be too expensive and consuming </a:t>
            </a:r>
            <a:r>
              <a:rPr lang="en-US" dirty="0" smtClean="0"/>
              <a:t>idea.</a:t>
            </a:r>
          </a:p>
          <a:p>
            <a:r>
              <a:rPr lang="en-US" dirty="0" smtClean="0"/>
              <a:t>Build a well to harvest rainwater.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mvc43\AppData\Local\Microsoft\Windows\Temporary Internet Files\Content.IE5\EWX179L1\MP90042784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81000" y="1609299"/>
            <a:ext cx="16002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vc43\AppData\Local\Microsoft\Windows\Temporary Internet Files\Content.IE5\EWX179L1\MP90042784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953000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Village Distribution System</a:t>
            </a:r>
            <a:endParaRPr lang="en-US" sz="40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Sometimes we can take for granted that people have safe drinking water. </a:t>
            </a:r>
          </a:p>
          <a:p>
            <a:pPr marL="0" indent="0">
              <a:buNone/>
            </a:pPr>
            <a:r>
              <a:rPr lang="en-US" dirty="0" smtClean="0"/>
              <a:t>Not only in India, but all around the world these can be one of the most difficult goals to achieve. </a:t>
            </a:r>
          </a:p>
          <a:p>
            <a:pPr marL="0" indent="0">
              <a:buNone/>
            </a:pPr>
            <a:r>
              <a:rPr lang="en-US" dirty="0" smtClean="0"/>
              <a:t>Having safe drinking water is a human right that every person should have, no matter the location.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5944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pic>
        <p:nvPicPr>
          <p:cNvPr id="1028" name="Picture 4" descr="C:\Users\mvc43\AppData\Local\Microsoft\Windows\Temporary Internet Files\Content.IE5\SRPPJEP6\MC9000786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81200"/>
            <a:ext cx="1857375" cy="399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9783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90" y="4495800"/>
            <a:ext cx="2385948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Team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56855183"/>
              </p:ext>
            </p:extLst>
          </p:nvPr>
        </p:nvGraphicFramePr>
        <p:xfrm>
          <a:off x="381000" y="1879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3276600"/>
            <a:ext cx="1752600" cy="1383333"/>
          </a:xfrm>
          <a:prstGeom prst="rect">
            <a:avLst/>
          </a:prstGeom>
        </p:spPr>
      </p:pic>
      <p:pic>
        <p:nvPicPr>
          <p:cNvPr id="1026" name="Picture 2" descr="https://lh4.googleusercontent.com/pQbBnsc3fwSg1vC0KOveE1kHBIHEh93k5OUm5NdUU_uUEVr_GvtXi70wxkD1cq2nXqGjVa2r1e3U52Hs0TKxmOdVZswkKnCgSEY_u3vCRd2GKZvz2aDucOwotm1rpHR5W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905000"/>
            <a:ext cx="1755728" cy="128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0387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996" y="1904999"/>
            <a:ext cx="4093004" cy="4353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905000"/>
            <a:ext cx="3962400" cy="43538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97292" y="4387334"/>
            <a:ext cx="14478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Gufu Village</a:t>
            </a:r>
          </a:p>
        </p:txBody>
      </p:sp>
    </p:spTree>
    <p:extLst>
      <p:ext uri="{BB962C8B-B14F-4D97-AF65-F5344CB8AC3E}">
        <p14:creationId xmlns:p14="http://schemas.microsoft.com/office/powerpoint/2010/main" val="33000315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7638506" cy="429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144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899"/>
            <a:ext cx="9144000" cy="4781725"/>
          </a:xfrm>
        </p:spPr>
      </p:pic>
    </p:spTree>
    <p:extLst>
      <p:ext uri="{BB962C8B-B14F-4D97-AF65-F5344CB8AC3E}">
        <p14:creationId xmlns:p14="http://schemas.microsoft.com/office/powerpoint/2010/main" val="31320814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Our Goal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66800" y="1676400"/>
            <a:ext cx="7086600" cy="2514600"/>
          </a:xfrm>
        </p:spPr>
        <p:txBody>
          <a:bodyPr/>
          <a:lstStyle/>
          <a:p>
            <a:r>
              <a:rPr lang="en-US" dirty="0" smtClean="0"/>
              <a:t>Innovation based on the previous work</a:t>
            </a:r>
          </a:p>
          <a:p>
            <a:r>
              <a:rPr lang="en-US" dirty="0" smtClean="0"/>
              <a:t>Achieve flow equity for each house</a:t>
            </a:r>
          </a:p>
          <a:p>
            <a:r>
              <a:rPr lang="en-US" dirty="0" smtClean="0"/>
              <a:t>Relative low cost</a:t>
            </a:r>
          </a:p>
          <a:p>
            <a:r>
              <a:rPr lang="en-US" dirty="0" smtClean="0"/>
              <a:t>Energy Efficient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1" y="4191000"/>
            <a:ext cx="3073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191000"/>
            <a:ext cx="3813908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Single Pump VS Two Pumps</a:t>
            </a:r>
            <a:endParaRPr lang="en-US" sz="40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Alternative 1: A single electric pump sends water through a pressurized LFSRSF and to the town. Chlorine and coagulant are both somehow metered into the influent of the pump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Alternative 2: One electric pump lifts water from the well to an Agua Clara facility that is at ground level. A second electric pump sends water to the distribution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Use of the Rain Water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28800"/>
            <a:ext cx="5181600" cy="2362200"/>
          </a:xfrm>
        </p:spPr>
        <p:txBody>
          <a:bodyPr/>
          <a:lstStyle/>
          <a:p>
            <a:r>
              <a:rPr lang="en-US" dirty="0" smtClean="0"/>
              <a:t>Rain water quality research</a:t>
            </a:r>
          </a:p>
          <a:p>
            <a:r>
              <a:rPr lang="en-US" dirty="0" smtClean="0"/>
              <a:t>Consistency of the rain</a:t>
            </a:r>
          </a:p>
          <a:p>
            <a:r>
              <a:rPr lang="en-US" dirty="0" smtClean="0"/>
              <a:t>Storage of rain water</a:t>
            </a:r>
          </a:p>
          <a:p>
            <a:r>
              <a:rPr lang="en-US" dirty="0" smtClean="0"/>
              <a:t>Cost analysis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505200"/>
            <a:ext cx="4572000" cy="306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Reservoir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3400" y="1752600"/>
            <a:ext cx="7086600" cy="1752600"/>
          </a:xfrm>
        </p:spPr>
        <p:txBody>
          <a:bodyPr/>
          <a:lstStyle/>
          <a:p>
            <a:r>
              <a:rPr lang="en-US" dirty="0" smtClean="0"/>
              <a:t>Enough place to build</a:t>
            </a:r>
          </a:p>
          <a:p>
            <a:r>
              <a:rPr lang="en-US" dirty="0" smtClean="0"/>
              <a:t>Safety of keeping the water clean</a:t>
            </a:r>
          </a:p>
          <a:p>
            <a:r>
              <a:rPr lang="en-US" dirty="0" smtClean="0"/>
              <a:t>Cost Analysis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124200"/>
            <a:ext cx="46482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4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2559</TotalTime>
  <Words>804</Words>
  <Application>Microsoft Office PowerPoint</Application>
  <PresentationFormat>On-screen Show (4:3)</PresentationFormat>
  <Paragraphs>94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AguaClara English</vt:lpstr>
      <vt:lpstr>PowerPoint Presentation</vt:lpstr>
      <vt:lpstr>Our Team</vt:lpstr>
      <vt:lpstr>Background</vt:lpstr>
      <vt:lpstr>Background</vt:lpstr>
      <vt:lpstr>Background</vt:lpstr>
      <vt:lpstr>Our Goal</vt:lpstr>
      <vt:lpstr>Single Pump VS Two Pumps</vt:lpstr>
      <vt:lpstr>Use of the Rain Water</vt:lpstr>
      <vt:lpstr>Reservoir</vt:lpstr>
      <vt:lpstr>Sub teams Assumptions</vt:lpstr>
      <vt:lpstr>Sub teams Assumptions</vt:lpstr>
      <vt:lpstr>Communication with our partners in India</vt:lpstr>
      <vt:lpstr>Challenges</vt:lpstr>
      <vt:lpstr>Potential Solutions</vt:lpstr>
      <vt:lpstr>Village Distribution System</vt:lpstr>
      <vt:lpstr>Questions?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Maria Veronica Cordova</cp:lastModifiedBy>
  <cp:revision>99</cp:revision>
  <cp:lastPrinted>2014-10-22T14:30:07Z</cp:lastPrinted>
  <dcterms:created xsi:type="dcterms:W3CDTF">2014-03-12T20:19:44Z</dcterms:created>
  <dcterms:modified xsi:type="dcterms:W3CDTF">2014-10-24T19:53:56Z</dcterms:modified>
</cp:coreProperties>
</file>