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308" r:id="rId3"/>
    <p:sldId id="312" r:id="rId4"/>
    <p:sldId id="313" r:id="rId5"/>
    <p:sldId id="309" r:id="rId6"/>
    <p:sldId id="310" r:id="rId7"/>
    <p:sldId id="311" r:id="rId8"/>
    <p:sldId id="314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9" d="100"/>
          <a:sy n="99" d="100"/>
        </p:scale>
        <p:origin x="-1800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1D17F-DB06-184D-9755-E55AA49B9598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8C0ED-546D-1D42-9740-4199E615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1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cals</a:t>
            </a:r>
            <a:r>
              <a:rPr lang="en-US" dirty="0" smtClean="0"/>
              <a:t>-</a:t>
            </a:r>
            <a:r>
              <a:rPr lang="en-US" dirty="0" err="1" smtClean="0"/>
              <a:t>che</a:t>
            </a:r>
            <a:r>
              <a:rPr lang="en-US" dirty="0" smtClean="0"/>
              <a:t>-repo-</a:t>
            </a:r>
            <a:r>
              <a:rPr lang="en-US" dirty="0" err="1" smtClean="0"/>
              <a:t>dev.library.cornell.edu</a:t>
            </a:r>
            <a:r>
              <a:rPr lang="en-US" dirty="0" smtClean="0"/>
              <a:t>/</a:t>
            </a:r>
          </a:p>
          <a:p>
            <a:endParaRPr lang="en-US" dirty="0" smtClean="0"/>
          </a:p>
          <a:p>
            <a:r>
              <a:rPr lang="en-US" dirty="0" smtClean="0"/>
              <a:t>Commodity</a:t>
            </a:r>
            <a:r>
              <a:rPr lang="en-US" baseline="0" dirty="0" smtClean="0"/>
              <a:t> = Cattle</a:t>
            </a:r>
          </a:p>
          <a:p>
            <a:r>
              <a:rPr lang="en-US" baseline="0" dirty="0" smtClean="0"/>
              <a:t>Value chain = Extension and Farmer Organizations</a:t>
            </a:r>
          </a:p>
          <a:p>
            <a:r>
              <a:rPr lang="en-US" dirty="0" smtClean="0"/>
              <a:t>Geographic location = </a:t>
            </a:r>
            <a:r>
              <a:rPr lang="en-US" dirty="0" err="1" smtClean="0"/>
              <a:t>Afr</a:t>
            </a:r>
            <a:r>
              <a:rPr lang="en-US" dirty="0" smtClean="0"/>
              <a:t> -&gt; North Africa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8C0ED-546D-1D42-9740-4199E61503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16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9BF5E39F-1134-4E40-B3B5-6E4AA75A2373}" type="datetimeFigureOut">
              <a:rPr lang="en-US" smtClean="0"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B1BDD309-374D-4A46-977A-B5E9DE85728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iki.duraspace.org/x/2JbVAw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FFFF"/>
                </a:solidFill>
              </a:rPr>
              <a:t>Introduction to 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  <a:latin typeface="Courier New"/>
                <a:cs typeface="Courier New"/>
              </a:rPr>
              <a:t>Hydra &amp; </a:t>
            </a:r>
            <a:r>
              <a:rPr lang="en-US" dirty="0" err="1" smtClean="0">
                <a:solidFill>
                  <a:srgbClr val="FFFFFF"/>
                </a:solidFill>
                <a:latin typeface="Courier New"/>
                <a:cs typeface="Courier New"/>
              </a:rPr>
              <a:t>Sufia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>
              <a:defRPr>
                <a:solidFill>
                  <a:srgbClr val="000000"/>
                </a:solidFill>
                <a:effectLst/>
              </a:defRPr>
            </a:pPr>
            <a:endParaRPr lang="en-US" dirty="0" smtClean="0">
              <a:solidFill>
                <a:srgbClr val="333333"/>
              </a:solidFill>
              <a:effectLst>
                <a:outerShdw blurRad="63500" dir="2700000" rotWithShape="0">
                  <a:srgbClr val="FFFFFF">
                    <a:alpha val="40000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lvl="0">
              <a:defRPr>
                <a:solidFill>
                  <a:srgbClr val="000000"/>
                </a:solidFill>
                <a:effectLst/>
              </a:defRPr>
            </a:pPr>
            <a:endParaRPr lang="en-US" dirty="0">
              <a:solidFill>
                <a:srgbClr val="333333"/>
              </a:solidFill>
              <a:effectLst>
                <a:outerShdw blurRad="63500" dir="2700000" rotWithShape="0">
                  <a:srgbClr val="FFFFFF">
                    <a:alpha val="40000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lvl="0">
              <a:defRPr>
                <a:solidFill>
                  <a:srgbClr val="000000"/>
                </a:solidFill>
                <a:effectLst/>
              </a:defRPr>
            </a:pPr>
            <a:endParaRPr lang="en-US" dirty="0" smtClean="0">
              <a:solidFill>
                <a:srgbClr val="333333"/>
              </a:solidFill>
              <a:effectLst>
                <a:outerShdw blurRad="63500" dir="2700000" rotWithShape="0">
                  <a:srgbClr val="FFFFFF">
                    <a:alpha val="40000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lvl="0">
              <a:defRPr>
                <a:solidFill>
                  <a:srgbClr val="000000"/>
                </a:solidFill>
                <a:effectLst/>
              </a:defRPr>
            </a:pPr>
            <a:r>
              <a:rPr lang="en-US" dirty="0" smtClean="0">
                <a:solidFill>
                  <a:srgbClr val="333333"/>
                </a:solidFill>
                <a:effectLst>
                  <a:outerShdw blurRad="63500" dir="2700000" rotWithShape="0">
                    <a:srgbClr val="FFFFFF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dirty="0">
                <a:solidFill>
                  <a:srgbClr val="333333"/>
                </a:solidFill>
                <a:effectLst>
                  <a:outerShdw blurRad="63500" dir="2700000" rotWithShape="0">
                    <a:srgbClr val="FFFFFF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. Lynette Rayle</a:t>
            </a:r>
          </a:p>
          <a:p>
            <a:pPr lvl="0">
              <a:defRPr>
                <a:solidFill>
                  <a:srgbClr val="000000"/>
                </a:solidFill>
                <a:effectLst/>
              </a:defRPr>
            </a:pPr>
            <a:r>
              <a:rPr lang="en-US" dirty="0">
                <a:solidFill>
                  <a:srgbClr val="333333"/>
                </a:solidFill>
                <a:effectLst>
                  <a:outerShdw blurRad="63500" dir="2700000" rotWithShape="0">
                    <a:srgbClr val="FFFFFF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Cornell University</a:t>
            </a:r>
          </a:p>
          <a:p>
            <a:endParaRPr lang="en-US" dirty="0"/>
          </a:p>
        </p:txBody>
      </p:sp>
      <p:sp>
        <p:nvSpPr>
          <p:cNvPr id="5" name="Shape 95"/>
          <p:cNvSpPr/>
          <p:nvPr/>
        </p:nvSpPr>
        <p:spPr>
          <a:xfrm>
            <a:off x="7587408" y="6437629"/>
            <a:ext cx="1115635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solidFill>
                  <a:srgbClr val="7A282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400" dirty="0" smtClean="0">
                <a:solidFill>
                  <a:srgbClr val="7A2828"/>
                </a:solidFill>
              </a:rPr>
              <a:t>October </a:t>
            </a:r>
            <a:r>
              <a:rPr sz="1400" dirty="0" smtClean="0">
                <a:solidFill>
                  <a:srgbClr val="7A2828"/>
                </a:solidFill>
              </a:rPr>
              <a:t>2015</a:t>
            </a:r>
            <a:endParaRPr sz="1400" dirty="0">
              <a:solidFill>
                <a:srgbClr val="7A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28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79" y="1828800"/>
            <a:ext cx="8826478" cy="4297363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Hydra is build on a stack of existing software technologies</a:t>
            </a:r>
          </a:p>
          <a:p>
            <a:pPr lvl="1"/>
            <a:endParaRPr lang="en-US" dirty="0" smtClean="0"/>
          </a:p>
          <a:p>
            <a:pPr lvl="2"/>
            <a:r>
              <a:rPr lang="en-US" sz="2400" dirty="0" err="1" smtClean="0"/>
              <a:t>Blacklight</a:t>
            </a:r>
            <a:r>
              <a:rPr lang="en-US" sz="2400" dirty="0" smtClean="0"/>
              <a:t> – UI for Discovery</a:t>
            </a:r>
          </a:p>
          <a:p>
            <a:pPr lvl="2"/>
            <a:endParaRPr lang="en-US" sz="2400" dirty="0" smtClean="0"/>
          </a:p>
          <a:p>
            <a:pPr lvl="2"/>
            <a:r>
              <a:rPr lang="en-US" sz="2400" dirty="0" err="1" smtClean="0"/>
              <a:t>Solr</a:t>
            </a:r>
            <a:r>
              <a:rPr lang="en-US" sz="2400" dirty="0" smtClean="0"/>
              <a:t> – Fast indexing driving the UI</a:t>
            </a:r>
          </a:p>
          <a:p>
            <a:pPr lvl="2"/>
            <a:endParaRPr lang="en-US" sz="2400" dirty="0" smtClean="0"/>
          </a:p>
          <a:p>
            <a:pPr lvl="2"/>
            <a:r>
              <a:rPr lang="en-US" sz="2400" dirty="0" smtClean="0"/>
              <a:t>Fedora – data &amp; metadata repository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7266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hydra-derivatives </a:t>
            </a:r>
            <a:r>
              <a:rPr lang="en-US" sz="2400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– create thumbnail, extracted text, etc. from original uploaded file</a:t>
            </a:r>
            <a:endParaRPr lang="en-US" dirty="0" smtClean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/>
              <a:t>hydra-collections </a:t>
            </a:r>
            <a:r>
              <a:rPr lang="en-US" sz="2400" dirty="0" smtClean="0">
                <a:solidFill>
                  <a:srgbClr val="595959"/>
                </a:solidFill>
              </a:rPr>
              <a:t>– manage collections in hydra</a:t>
            </a:r>
          </a:p>
          <a:p>
            <a:r>
              <a:rPr lang="en-US" dirty="0" smtClean="0"/>
              <a:t>hydra-editor </a:t>
            </a:r>
            <a:r>
              <a:rPr lang="en-US" sz="2400" dirty="0" smtClean="0">
                <a:solidFill>
                  <a:srgbClr val="595959"/>
                </a:solidFill>
              </a:rPr>
              <a:t>– forms for creating &amp; editing hydra objects</a:t>
            </a:r>
          </a:p>
          <a:p>
            <a:r>
              <a:rPr lang="en-US" dirty="0"/>
              <a:t>hydra</a:t>
            </a:r>
            <a:r>
              <a:rPr lang="en-US" dirty="0" smtClean="0"/>
              <a:t>-roles-management </a:t>
            </a:r>
            <a:r>
              <a:rPr lang="en-US" sz="2400" dirty="0" smtClean="0">
                <a:solidFill>
                  <a:srgbClr val="595959"/>
                </a:solidFill>
              </a:rPr>
              <a:t>– manage roles for use in a hydra app</a:t>
            </a:r>
            <a:endParaRPr lang="en-US" sz="2400" dirty="0">
              <a:solidFill>
                <a:srgbClr val="595959"/>
              </a:solidFill>
            </a:endParaRPr>
          </a:p>
          <a:p>
            <a:r>
              <a:rPr lang="en-US" dirty="0" smtClean="0"/>
              <a:t>questioning authority </a:t>
            </a:r>
            <a:r>
              <a:rPr lang="en-US" sz="2400" dirty="0" smtClean="0">
                <a:solidFill>
                  <a:srgbClr val="595959"/>
                </a:solidFill>
              </a:rPr>
              <a:t>– manage and define controlled vocabularies with text completion and other tools</a:t>
            </a:r>
            <a:endParaRPr lang="en-US" sz="2800" dirty="0">
              <a:solidFill>
                <a:srgbClr val="59595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C38E-CD61-074D-A412-5CF5350B78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03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 Based Apps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Sufia</a:t>
            </a:r>
            <a:r>
              <a:rPr lang="en-US" dirty="0" smtClean="0"/>
              <a:t> </a:t>
            </a:r>
            <a:r>
              <a:rPr lang="en-US" sz="2400" dirty="0" smtClean="0">
                <a:solidFill>
                  <a:srgbClr val="666666"/>
                </a:solidFill>
              </a:rPr>
              <a:t>– Institutional Repository</a:t>
            </a:r>
            <a:endParaRPr lang="en-US" dirty="0" smtClean="0">
              <a:solidFill>
                <a:srgbClr val="666666"/>
              </a:solidFill>
            </a:endParaRPr>
          </a:p>
          <a:p>
            <a:r>
              <a:rPr lang="en-US" dirty="0" smtClean="0"/>
              <a:t>Avalon </a:t>
            </a:r>
            <a:r>
              <a:rPr lang="en-US" sz="2400" dirty="0" smtClean="0">
                <a:solidFill>
                  <a:srgbClr val="595959"/>
                </a:solidFill>
              </a:rPr>
              <a:t>– Streaming audio/video</a:t>
            </a:r>
            <a:endParaRPr lang="en-US" dirty="0" smtClean="0">
              <a:solidFill>
                <a:srgbClr val="595959"/>
              </a:solidFill>
            </a:endParaRPr>
          </a:p>
          <a:p>
            <a:r>
              <a:rPr lang="en-US" dirty="0" smtClean="0"/>
              <a:t>Spotlight </a:t>
            </a:r>
            <a:r>
              <a:rPr lang="en-US" sz="2400" dirty="0" smtClean="0">
                <a:solidFill>
                  <a:srgbClr val="595959"/>
                </a:solidFill>
              </a:rPr>
              <a:t>– Exhibit management</a:t>
            </a:r>
          </a:p>
          <a:p>
            <a:endParaRPr lang="en-US" dirty="0" smtClean="0">
              <a:solidFill>
                <a:srgbClr val="595959"/>
              </a:solidFill>
            </a:endParaRPr>
          </a:p>
          <a:p>
            <a:r>
              <a:rPr lang="en-US" dirty="0" smtClean="0"/>
              <a:t>Hydra in a Box (</a:t>
            </a:r>
            <a:r>
              <a:rPr lang="en-US" dirty="0" err="1" smtClean="0"/>
              <a:t>hybox</a:t>
            </a:r>
            <a:r>
              <a:rPr lang="en-US" dirty="0" smtClean="0"/>
              <a:t>) – New Direction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C38E-CD61-074D-A412-5CF5350B78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73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</a:t>
            </a:r>
            <a:r>
              <a:rPr lang="en-US" dirty="0" err="1" smtClean="0"/>
              <a:t>Sufia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ts val="2000"/>
              </a:spcBef>
              <a:buClrTx/>
              <a:buNone/>
            </a:pPr>
            <a:r>
              <a:rPr lang="en-US" sz="2400" dirty="0" smtClean="0"/>
              <a:t>Self deposit institutional repository system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batch upload of files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versioning of files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download of </a:t>
            </a:r>
            <a:r>
              <a:rPr lang="en-US" sz="2400" dirty="0" smtClean="0"/>
              <a:t>files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descriptive &amp; technical metadata </a:t>
            </a:r>
            <a:r>
              <a:rPr lang="en-US" sz="2400" dirty="0" smtClean="0"/>
              <a:t>for </a:t>
            </a:r>
            <a:r>
              <a:rPr lang="en-US" sz="2400" dirty="0"/>
              <a:t>files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access restrictions (public, private, institution)</a:t>
            </a:r>
            <a:endParaRPr lang="en-US" sz="2400" dirty="0" smtClean="0"/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can have proxy upload</a:t>
            </a:r>
            <a:endParaRPr lang="en-US" sz="2400" dirty="0"/>
          </a:p>
          <a:p>
            <a:pPr marL="0" indent="0">
              <a:buNone/>
            </a:pPr>
            <a:endParaRPr lang="en-US" dirty="0" smtClean="0"/>
          </a:p>
          <a:p>
            <a:pPr lvl="1">
              <a:lnSpc>
                <a:spcPct val="150000"/>
              </a:lnSpc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81449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</a:t>
            </a:r>
            <a:r>
              <a:rPr lang="en-US" dirty="0" err="1" smtClean="0"/>
              <a:t>Sufia</a:t>
            </a:r>
            <a:r>
              <a:rPr lang="en-US" dirty="0" smtClean="0"/>
              <a:t>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Collections of Files - files can live in multiple </a:t>
            </a:r>
            <a:r>
              <a:rPr lang="en-US" dirty="0" smtClean="0"/>
              <a:t>collections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Dashboard – list collections, files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Follow </a:t>
            </a:r>
            <a:r>
              <a:rPr lang="en-US" dirty="0"/>
              <a:t>users</a:t>
            </a:r>
          </a:p>
          <a:p>
            <a:pPr lvl="1"/>
            <a:r>
              <a:rPr lang="en-US" dirty="0"/>
              <a:t>notification when user </a:t>
            </a:r>
            <a:r>
              <a:rPr lang="en-US" dirty="0" smtClean="0"/>
              <a:t>uploads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Single use links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49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Enhancements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handling of collections</a:t>
            </a:r>
          </a:p>
          <a:p>
            <a:endParaRPr lang="en-US" dirty="0"/>
          </a:p>
          <a:p>
            <a:r>
              <a:rPr lang="en-US" dirty="0" smtClean="0"/>
              <a:t>Metadata with controlled vocabularies</a:t>
            </a:r>
          </a:p>
          <a:p>
            <a:endParaRPr lang="en-US" dirty="0"/>
          </a:p>
          <a:p>
            <a:r>
              <a:rPr lang="en-US" dirty="0" smtClean="0"/>
              <a:t>Workflow enhancements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49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Desired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28800"/>
            <a:ext cx="7918723" cy="486725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Multi-part works</a:t>
            </a:r>
          </a:p>
          <a:p>
            <a:r>
              <a:rPr lang="en-US" dirty="0" smtClean="0"/>
              <a:t>Enhanced Metadata Collection - metadata collected is…</a:t>
            </a:r>
          </a:p>
          <a:p>
            <a:pPr lvl="1"/>
            <a:r>
              <a:rPr lang="en-US" dirty="0" smtClean="0"/>
              <a:t>specific to type of uploaded file</a:t>
            </a:r>
          </a:p>
          <a:p>
            <a:pPr lvl="1"/>
            <a:r>
              <a:rPr lang="en-US" dirty="0" smtClean="0"/>
              <a:t>specific to a collection</a:t>
            </a:r>
          </a:p>
          <a:p>
            <a:pPr lvl="1"/>
            <a:r>
              <a:rPr lang="en-US" dirty="0" smtClean="0"/>
              <a:t>grouped intelligently</a:t>
            </a:r>
            <a:endParaRPr lang="en-US" dirty="0"/>
          </a:p>
          <a:p>
            <a:r>
              <a:rPr lang="en-US" dirty="0" smtClean="0"/>
              <a:t>Enhanced Access Controls</a:t>
            </a:r>
          </a:p>
          <a:p>
            <a:pPr lvl="1"/>
            <a:r>
              <a:rPr lang="en-US" dirty="0" smtClean="0"/>
              <a:t>embargo, lease, search only, suppressed, single use</a:t>
            </a:r>
          </a:p>
          <a:p>
            <a:r>
              <a:rPr lang="en-US" dirty="0" smtClean="0"/>
              <a:t>Mediated deposit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700" dirty="0" smtClean="0"/>
              <a:t>* </a:t>
            </a:r>
            <a:r>
              <a:rPr lang="en-US" sz="1700" dirty="0" smtClean="0">
                <a:hlinkClick r:id="rId2"/>
              </a:rPr>
              <a:t>Feature Inventory Grid</a:t>
            </a:r>
            <a:endParaRPr lang="en-US" sz="1700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21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6590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Demo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12624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1198</TotalTime>
  <Words>274</Words>
  <Application>Microsoft Macintosh PowerPoint</Application>
  <PresentationFormat>On-screen Show (4:3)</PresentationFormat>
  <Paragraphs>67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Precedent</vt:lpstr>
      <vt:lpstr>Introduction to  Hydra &amp; Sufia</vt:lpstr>
      <vt:lpstr>Hydra Stack</vt:lpstr>
      <vt:lpstr>Code Extensions</vt:lpstr>
      <vt:lpstr>Hydra Based Apps</vt:lpstr>
      <vt:lpstr>Features of Sufia</vt:lpstr>
      <vt:lpstr>More Sufia Features</vt:lpstr>
      <vt:lpstr>Our Enhancements</vt:lpstr>
      <vt:lpstr>Desired Features</vt:lpstr>
      <vt:lpstr>PowerPoint Presentation</vt:lpstr>
    </vt:vector>
  </TitlesOfParts>
  <Company>Albert R. Mann Library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Hydra::PCDM  and  Hydra::Works </dc:title>
  <dc:creator>Lynette Rayle</dc:creator>
  <cp:lastModifiedBy>Lynette Rayle</cp:lastModifiedBy>
  <cp:revision>68</cp:revision>
  <dcterms:created xsi:type="dcterms:W3CDTF">2015-08-25T17:51:14Z</dcterms:created>
  <dcterms:modified xsi:type="dcterms:W3CDTF">2015-10-26T15:25:50Z</dcterms:modified>
</cp:coreProperties>
</file>