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80" r:id="rId3"/>
    <p:sldId id="290" r:id="rId4"/>
    <p:sldId id="292" r:id="rId5"/>
    <p:sldId id="293" r:id="rId6"/>
    <p:sldId id="29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BEC6"/>
    <a:srgbClr val="A7D2F9"/>
    <a:srgbClr val="DBD225"/>
    <a:srgbClr val="746D12"/>
    <a:srgbClr val="CBD4E5"/>
    <a:srgbClr val="A6A6A6"/>
    <a:srgbClr val="2D6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22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20267-FDA1-480F-B948-ECC616AB740E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7DD8F-BE58-4693-9137-1E9135122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48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EEBA2-169D-48A3-895F-D76994D5AC98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4E756-2663-4D6E-A89F-4A7D41368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194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Placeholder 1"/>
          <p:cNvSpPr>
            <a:spLocks noGrp="1"/>
          </p:cNvSpPr>
          <p:nvPr>
            <p:ph type="ctrTitle"/>
          </p:nvPr>
        </p:nvSpPr>
        <p:spPr>
          <a:xfrm>
            <a:off x="1860550" y="1296988"/>
            <a:ext cx="5475288" cy="566737"/>
          </a:xfrm>
          <a:prstGeom prst="rect">
            <a:avLst/>
          </a:prstGeom>
        </p:spPr>
        <p:txBody>
          <a:bodyPr anchor="t"/>
          <a:lstStyle>
            <a:lvl1pPr algn="l">
              <a:defRPr sz="2500" smtClean="0"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subTitle" idx="1"/>
          </p:nvPr>
        </p:nvSpPr>
        <p:spPr>
          <a:xfrm>
            <a:off x="1860550" y="1855788"/>
            <a:ext cx="5475288" cy="930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smtClean="0">
                <a:latin typeface="Arial" charset="0"/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755697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0" y="6421438"/>
            <a:ext cx="581025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C13120-526F-4B73-9285-6244A8EFAE7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752599" y="6421437"/>
            <a:ext cx="6096001" cy="365125"/>
          </a:xfrm>
          <a:prstGeom prst="rect">
            <a:avLst/>
          </a:prstGeom>
        </p:spPr>
        <p:txBody>
          <a:bodyPr/>
          <a:lstStyle>
            <a:lvl1pPr>
              <a:defRPr lang="en-US" sz="1000" b="1" smtClean="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The implementation of proposed intentions expressed in this document may be subject to employee consultation with works councils and/or unions in certain countries.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12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0" y="6421438"/>
            <a:ext cx="581025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C13120-526F-4B73-9285-6244A8EFAE7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752599" y="6421437"/>
            <a:ext cx="6096001" cy="365125"/>
          </a:xfrm>
          <a:prstGeom prst="rect">
            <a:avLst/>
          </a:prstGeom>
        </p:spPr>
        <p:txBody>
          <a:bodyPr/>
          <a:lstStyle>
            <a:lvl1pPr>
              <a:defRPr lang="en-US" sz="1000" b="1" smtClean="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smtClean="0"/>
              <a:t>The implementation of proposed intentions expressed in this document may be subject to employee consultation with works councils and/or unions in certain countries.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37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60663" y="2605088"/>
            <a:ext cx="4935537" cy="161131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here to edit divider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75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760663" y="2574925"/>
            <a:ext cx="4935537" cy="1641475"/>
          </a:xfrm>
          <a:prstGeom prst="rect">
            <a:avLst/>
          </a:prstGeom>
          <a:solidFill>
            <a:srgbClr val="2D6B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4376738"/>
            <a:ext cx="2693988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0188"/>
            <a:ext cx="39624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0" y="6421438"/>
            <a:ext cx="581025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C13120-526F-4B73-9285-6244A8EFAE7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752599" y="6421437"/>
            <a:ext cx="6096001" cy="365125"/>
          </a:xfrm>
          <a:prstGeom prst="rect">
            <a:avLst/>
          </a:prstGeom>
        </p:spPr>
        <p:txBody>
          <a:bodyPr/>
          <a:lstStyle>
            <a:lvl1pPr>
              <a:defRPr lang="en-US" sz="1000" b="1" smtClean="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The implementation of proposed intentions expressed in this document may be subject to employee consultation with works councils and/or unions in certain countries.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95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"/>
          <p:cNvSpPr txBox="1">
            <a:spLocks/>
          </p:cNvSpPr>
          <p:nvPr userDrawn="1"/>
        </p:nvSpPr>
        <p:spPr>
          <a:xfrm>
            <a:off x="609600" y="6416675"/>
            <a:ext cx="12192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lang="en-US" sz="1000" b="1" kern="120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CONFIDENTIAL</a:t>
            </a:r>
          </a:p>
          <a:p>
            <a:pPr algn="ctr"/>
            <a:r>
              <a:rPr lang="en-US" dirty="0" smtClean="0"/>
              <a:t>HR </a:t>
            </a:r>
            <a:r>
              <a:rPr lang="en-US" dirty="0" err="1" smtClean="0"/>
              <a:t>OpEx</a:t>
            </a:r>
            <a:endParaRPr lang="en-US" dirty="0"/>
          </a:p>
        </p:txBody>
      </p:sp>
      <p:pic>
        <p:nvPicPr>
          <p:cNvPr id="2050" name="Picture 2" descr="C:\Users\tusharma\Desktop\cu_logo_unstyled.gif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"/>
            <a:ext cx="2505075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EL_PRI_RGB"/>
          <p:cNvPicPr>
            <a:picLocks noChangeArrowheads="1"/>
          </p:cNvPicPr>
          <p:nvPr userDrawn="1">
            <p:custDataLst>
              <p:tags r:id="rId7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" y="289718"/>
            <a:ext cx="2037823" cy="44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9925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5" r:id="rId3"/>
    <p:sldLayoutId id="2147483662" r:id="rId4"/>
    <p:sldLayoutId id="2147483661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›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sf-fs-tweb-005.serverfarm.cornell.edu:8889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990600" y="1830388"/>
            <a:ext cx="8121650" cy="1674812"/>
          </a:xfrm>
          <a:prstGeom prst="rect">
            <a:avLst/>
          </a:prstGeom>
        </p:spPr>
        <p:txBody>
          <a:bodyPr/>
          <a:lstStyle/>
          <a:p>
            <a:r>
              <a:rPr lang="en-US" sz="4800" dirty="0"/>
              <a:t>Cornell Application </a:t>
            </a:r>
            <a:r>
              <a:rPr lang="en-US" sz="4800" dirty="0" smtClean="0"/>
              <a:t>Streamlining </a:t>
            </a:r>
            <a:r>
              <a:rPr lang="en-US" sz="4800" dirty="0"/>
              <a:t>Initiative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1077912" y="3657600"/>
            <a:ext cx="3113088" cy="3810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High Level Architecture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0428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8038"/>
            <a:ext cx="8229600" cy="411162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0" y="6421438"/>
            <a:ext cx="581025" cy="365125"/>
          </a:xfrm>
        </p:spPr>
        <p:txBody>
          <a:bodyPr/>
          <a:lstStyle/>
          <a:p>
            <a:pPr>
              <a:defRPr/>
            </a:pPr>
            <a:fld id="{73C13120-526F-4B73-9285-6244A8EFAE7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2599" y="6421437"/>
            <a:ext cx="6096001" cy="365125"/>
          </a:xfrm>
        </p:spPr>
        <p:txBody>
          <a:bodyPr/>
          <a:lstStyle/>
          <a:p>
            <a:r>
              <a:rPr lang="en-US" dirty="0" smtClean="0"/>
              <a:t>The implementation of proposed intentions expressed in this document may be subject to employee consultation with works councils and/or unions in certain countries.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857238"/>
              </p:ext>
            </p:extLst>
          </p:nvPr>
        </p:nvGraphicFramePr>
        <p:xfrm>
          <a:off x="609600" y="2107168"/>
          <a:ext cx="7086600" cy="1702832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7086600"/>
              </a:tblGrid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Introduction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– </a:t>
                      </a:r>
                      <a:r>
                        <a:rPr lang="en-US" sz="1400" dirty="0" smtClean="0"/>
                        <a:t>Cornell Application Streamlining Initiative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415" marR="89415" marT="44708" marB="44708" anchor="ctr"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High</a:t>
                      </a:r>
                      <a:r>
                        <a:rPr lang="en-US" sz="1400" baseline="0" dirty="0" smtClean="0">
                          <a:effectLst/>
                        </a:rPr>
                        <a:t> Level Information Architecture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415" marR="89415" marT="44708" marB="44708" anchor="ctr"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High</a:t>
                      </a:r>
                      <a:r>
                        <a:rPr lang="en-US" sz="1400" baseline="0" dirty="0" smtClean="0">
                          <a:effectLst/>
                        </a:rPr>
                        <a:t> Level Deployment Architecture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415" marR="89415" marT="44708" marB="4470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3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411162"/>
          </a:xfrm>
        </p:spPr>
        <p:txBody>
          <a:bodyPr/>
          <a:lstStyle/>
          <a:p>
            <a:r>
              <a:rPr lang="en-US" dirty="0" smtClean="0"/>
              <a:t>Introduction  - </a:t>
            </a:r>
            <a:r>
              <a:rPr lang="en-US" dirty="0"/>
              <a:t>Cornell Application Streamlining Initiative</a:t>
            </a:r>
          </a:p>
        </p:txBody>
      </p:sp>
      <p:sp>
        <p:nvSpPr>
          <p:cNvPr id="9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0" y="6421438"/>
            <a:ext cx="581025" cy="365125"/>
          </a:xfrm>
        </p:spPr>
        <p:txBody>
          <a:bodyPr/>
          <a:lstStyle/>
          <a:p>
            <a:pPr>
              <a:defRPr/>
            </a:pPr>
            <a:fld id="{73C13120-526F-4B73-9285-6244A8EFAE7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2599" y="6421437"/>
            <a:ext cx="6096001" cy="365125"/>
          </a:xfrm>
        </p:spPr>
        <p:txBody>
          <a:bodyPr/>
          <a:lstStyle/>
          <a:p>
            <a:r>
              <a:rPr lang="en-US" smtClean="0"/>
              <a:t>The implementation of proposed intentions expressed in this document may be subject to employee consultation with works councils and/or unions in certain countries.</a:t>
            </a:r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609600" y="1554063"/>
            <a:ext cx="7543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Cornell Application Streamlining Initiative will act like a central repository that will hold all important document related to Applications created by the editors for various department at Cornell University.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Cornell Application Streamlining Initiative will be provisioned on a new SP2013 Environment.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Cornell Application Streamlining Initiative will be accessible only to personnel who have a valid Cornell </a:t>
            </a:r>
            <a:r>
              <a:rPr lang="en-US" sz="1600" dirty="0" err="1" smtClean="0"/>
              <a:t>NetID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The application users would be categorized into Editors/Viewers and Administrators.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The editors for various departments would have edit access to their respective departments and viewers would have view access to all the applications in the system.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Apart from the edit rights, the administrator would be able to add users to various departments and delete the applications created.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26910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8038"/>
            <a:ext cx="8229600" cy="411162"/>
          </a:xfrm>
        </p:spPr>
        <p:txBody>
          <a:bodyPr/>
          <a:lstStyle/>
          <a:p>
            <a:r>
              <a:rPr lang="en-US" dirty="0" smtClean="0"/>
              <a:t>High Level Information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3C13120-526F-4B73-9285-6244A8EFAE7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The implementation of proposed intentions expressed in this document may be subject to employee consultation with works councils and/or unions in certain countries.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609600" y="1295400"/>
            <a:ext cx="7924800" cy="5029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200400" y="1447800"/>
            <a:ext cx="2438400" cy="1066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Existing Data in Excel Sheets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(Import data in excel sheets to the system)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76600" y="3124200"/>
            <a:ext cx="2133600" cy="1143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Cornell Application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(Master Data, Application Data)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76600" y="4865914"/>
            <a:ext cx="2133600" cy="1066800"/>
          </a:xfrm>
          <a:prstGeom prst="rect">
            <a:avLst/>
          </a:prstGeom>
          <a:solidFill>
            <a:srgbClr val="70BEC6"/>
          </a:solidFill>
          <a:ln>
            <a:solidFill>
              <a:srgbClr val="70BE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Generate charts and reports </a:t>
            </a:r>
          </a:p>
        </p:txBody>
      </p:sp>
      <p:cxnSp>
        <p:nvCxnSpPr>
          <p:cNvPr id="27" name="Straight Arrow Connector 26"/>
          <p:cNvCxnSpPr>
            <a:stCxn id="13" idx="2"/>
            <a:endCxn id="25" idx="0"/>
          </p:cNvCxnSpPr>
          <p:nvPr/>
        </p:nvCxnSpPr>
        <p:spPr>
          <a:xfrm>
            <a:off x="4343400" y="4267200"/>
            <a:ext cx="0" cy="5987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76800"/>
            <a:ext cx="914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127177"/>
            <a:ext cx="838200" cy="1140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>
            <a:off x="4343400" y="2525486"/>
            <a:ext cx="0" cy="5987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39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0275"/>
            <a:ext cx="8229600" cy="411162"/>
          </a:xfrm>
        </p:spPr>
        <p:txBody>
          <a:bodyPr/>
          <a:lstStyle/>
          <a:p>
            <a:r>
              <a:rPr lang="en-US" dirty="0"/>
              <a:t>High Level Information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5287963"/>
          </a:xfrm>
        </p:spPr>
        <p:txBody>
          <a:bodyPr>
            <a:normAutofit/>
          </a:bodyPr>
          <a:lstStyle/>
          <a:p>
            <a:r>
              <a:rPr lang="en-US" b="1" dirty="0"/>
              <a:t>Cornell Application Streamlining Initiative</a:t>
            </a:r>
            <a:r>
              <a:rPr lang="en-US" b="1" dirty="0" smtClean="0"/>
              <a:t> – </a:t>
            </a:r>
          </a:p>
          <a:p>
            <a:pPr lvl="1"/>
            <a:r>
              <a:rPr lang="en-US" dirty="0" smtClean="0"/>
              <a:t>Will store details to all applications in the Cornell system in a “SharePoint List”. The list will be used to create/ edit/ view application in the Cornell system.</a:t>
            </a:r>
          </a:p>
          <a:p>
            <a:pPr lvl="1"/>
            <a:r>
              <a:rPr lang="en-US" dirty="0" smtClean="0"/>
              <a:t>The application will contain a master data list that holds all master data, which would be referenced while creating the application.</a:t>
            </a:r>
          </a:p>
          <a:p>
            <a:pPr lvl="1"/>
            <a:r>
              <a:rPr lang="en-US" dirty="0" smtClean="0"/>
              <a:t>Versioning is enabled at all lists and all changes to applications are tracked. </a:t>
            </a:r>
          </a:p>
          <a:p>
            <a:pPr lvl="1"/>
            <a:endParaRPr lang="en-US" dirty="0"/>
          </a:p>
          <a:p>
            <a:r>
              <a:rPr lang="en-US" b="1" dirty="0"/>
              <a:t>Cornell Application Streamlining</a:t>
            </a:r>
            <a:r>
              <a:rPr lang="en-US" b="1" dirty="0" smtClean="0"/>
              <a:t> </a:t>
            </a:r>
            <a:r>
              <a:rPr lang="en-US" b="1" dirty="0"/>
              <a:t>Integration – </a:t>
            </a:r>
          </a:p>
          <a:p>
            <a:pPr lvl="1"/>
            <a:r>
              <a:rPr lang="en-US" dirty="0" smtClean="0"/>
              <a:t>The existing data is stored in excel sheets.</a:t>
            </a:r>
          </a:p>
          <a:p>
            <a:pPr lvl="1"/>
            <a:r>
              <a:rPr lang="en-US" dirty="0" smtClean="0"/>
              <a:t>The data needs to be migrated to the Cornell SharePoint application.</a:t>
            </a:r>
          </a:p>
          <a:p>
            <a:pPr lvl="1"/>
            <a:r>
              <a:rPr lang="en-US" dirty="0" smtClean="0"/>
              <a:t>The data would be migrated by Deloitte and the feature would not be given to Deloitte.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3C13120-526F-4B73-9285-6244A8EFAE7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The implementation of proposed intentions expressed in this document may be subject to employee consultation with works councils and/or unions in certain countries.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70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8"/>
            <a:ext cx="8229600" cy="411162"/>
          </a:xfrm>
        </p:spPr>
        <p:txBody>
          <a:bodyPr/>
          <a:lstStyle/>
          <a:p>
            <a:r>
              <a:rPr lang="en-US" dirty="0" smtClean="0"/>
              <a:t>High Level Deployment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3C13120-526F-4B73-9285-6244A8EFAE7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The implementation of proposed intentions expressed in this document may be subject to employee consultation with works councils and/or unions in certain countries.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609600" y="1752600"/>
            <a:ext cx="8077200" cy="4038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3181351"/>
            <a:ext cx="6172200" cy="8382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Cornell Application Streamlining Initiative </a:t>
            </a:r>
            <a:r>
              <a:rPr lang="en-US" dirty="0" smtClean="0"/>
              <a:t>web application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438400" y="3590925"/>
            <a:ext cx="5562600" cy="32087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hlinkClick r:id="rId2"/>
              </a:rPr>
              <a:t>http://sf-fs-tweb-005.serverfarm.cornell.edu:8889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181351"/>
            <a:ext cx="838200" cy="1140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2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EmJqhpQkmqavyFI0MgMw"/>
</p:tagLst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6CB6"/>
      </a:accent1>
      <a:accent2>
        <a:srgbClr val="A6A6A6"/>
      </a:accent2>
      <a:accent3>
        <a:srgbClr val="A6A6A6"/>
      </a:accent3>
      <a:accent4>
        <a:srgbClr val="A6A6A6"/>
      </a:accent4>
      <a:accent5>
        <a:srgbClr val="A6A6A6"/>
      </a:accent5>
      <a:accent6>
        <a:srgbClr val="A6A6A6"/>
      </a:accent6>
      <a:hlink>
        <a:srgbClr val="A6A6A6"/>
      </a:hlink>
      <a:folHlink>
        <a:srgbClr val="800080"/>
      </a:folHlink>
    </a:clrScheme>
    <a:fontScheme name="DuPont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3572</TotalTime>
  <Words>440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Cornell Application Streamlining Initiative</vt:lpstr>
      <vt:lpstr>Contents</vt:lpstr>
      <vt:lpstr>Introduction  - Cornell Application Streamlining Initiative</vt:lpstr>
      <vt:lpstr>High Level Information Architecture</vt:lpstr>
      <vt:lpstr>High Level Information Architecture</vt:lpstr>
      <vt:lpstr>High Level Deployment Architecture</vt:lpstr>
    </vt:vector>
  </TitlesOfParts>
  <Company>Deloitte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Kahan, Zahava S</dc:creator>
  <cp:lastModifiedBy>Sharma, Tushar</cp:lastModifiedBy>
  <cp:revision>114</cp:revision>
  <dcterms:created xsi:type="dcterms:W3CDTF">2012-08-21T20:41:26Z</dcterms:created>
  <dcterms:modified xsi:type="dcterms:W3CDTF">2013-11-07T16:47:05Z</dcterms:modified>
</cp:coreProperties>
</file>