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59" r:id="rId3"/>
    <p:sldId id="257" r:id="rId4"/>
    <p:sldId id="256"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6" d="100"/>
          <a:sy n="56" d="100"/>
        </p:scale>
        <p:origin x="-85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58EC28-76FF-7D40-ACDA-C00571AC63CD}" type="datetimeFigureOut">
              <a:rPr lang="en-US" smtClean="0"/>
              <a:t>11/6/13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3843833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8EC28-76FF-7D40-ACDA-C00571AC63CD}" type="datetimeFigureOut">
              <a:rPr lang="en-US" smtClean="0"/>
              <a:t>11/6/13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1128378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8EC28-76FF-7D40-ACDA-C00571AC63CD}" type="datetimeFigureOut">
              <a:rPr lang="en-US" smtClean="0"/>
              <a:t>11/6/13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2371396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8EC28-76FF-7D40-ACDA-C00571AC63CD}" type="datetimeFigureOut">
              <a:rPr lang="en-US" smtClean="0"/>
              <a:t>11/6/13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3530914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58EC28-76FF-7D40-ACDA-C00571AC63CD}" type="datetimeFigureOut">
              <a:rPr lang="en-US" smtClean="0"/>
              <a:t>11/6/13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2389563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58EC28-76FF-7D40-ACDA-C00571AC63CD}" type="datetimeFigureOut">
              <a:rPr lang="en-US" smtClean="0"/>
              <a:t>11/6/13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2271070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58EC28-76FF-7D40-ACDA-C00571AC63CD}" type="datetimeFigureOut">
              <a:rPr lang="en-US" smtClean="0"/>
              <a:t>11/6/13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2543253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58EC28-76FF-7D40-ACDA-C00571AC63CD}" type="datetimeFigureOut">
              <a:rPr lang="en-US" smtClean="0"/>
              <a:t>11/6/13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3800231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58EC28-76FF-7D40-ACDA-C00571AC63CD}" type="datetimeFigureOut">
              <a:rPr lang="en-US" smtClean="0"/>
              <a:t>11/6/13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812459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58EC28-76FF-7D40-ACDA-C00571AC63CD}" type="datetimeFigureOut">
              <a:rPr lang="en-US" smtClean="0"/>
              <a:t>11/6/13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3446874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58EC28-76FF-7D40-ACDA-C00571AC63CD}" type="datetimeFigureOut">
              <a:rPr lang="en-US" smtClean="0"/>
              <a:t>11/6/13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449DEF-2A24-4444-AA05-6D47C072422C}" type="slidenum">
              <a:rPr lang="en-US" smtClean="0"/>
              <a:t>‹#›</a:t>
            </a:fld>
            <a:endParaRPr lang="en-US"/>
          </a:p>
        </p:txBody>
      </p:sp>
    </p:spTree>
    <p:extLst>
      <p:ext uri="{BB962C8B-B14F-4D97-AF65-F5344CB8AC3E}">
        <p14:creationId xmlns:p14="http://schemas.microsoft.com/office/powerpoint/2010/main" val="17537054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8EC28-76FF-7D40-ACDA-C00571AC63CD}" type="datetimeFigureOut">
              <a:rPr lang="en-US" smtClean="0"/>
              <a:t>11/6/13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49DEF-2A24-4444-AA05-6D47C072422C}" type="slidenum">
              <a:rPr lang="en-US" smtClean="0"/>
              <a:t>‹#›</a:t>
            </a:fld>
            <a:endParaRPr lang="en-US"/>
          </a:p>
        </p:txBody>
      </p:sp>
    </p:spTree>
    <p:extLst>
      <p:ext uri="{BB962C8B-B14F-4D97-AF65-F5344CB8AC3E}">
        <p14:creationId xmlns:p14="http://schemas.microsoft.com/office/powerpoint/2010/main" val="4226447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pact.cals.cornell.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connects.catalyst.harvard.edu/Profiles/about/default.aspx?tab=data" TargetMode="External"/><Relationship Id="rId3" Type="http://schemas.openxmlformats.org/officeDocument/2006/relationships/hyperlink" Target="http://linkeddata.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iki.duraspace.org/display/VIVO/VIVO+Main+Page" TargetMode="External"/><Relationship Id="rId3" Type="http://schemas.openxmlformats.org/officeDocument/2006/relationships/hyperlink" Target="http://www.symplectic.co.uk/product-tou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98706" y="1314824"/>
            <a:ext cx="4392706" cy="2862323"/>
          </a:xfrm>
          <a:prstGeom prst="rect">
            <a:avLst/>
          </a:prstGeom>
          <a:noFill/>
        </p:spPr>
        <p:txBody>
          <a:bodyPr wrap="square" rtlCol="0">
            <a:spAutoFit/>
          </a:bodyPr>
          <a:lstStyle/>
          <a:p>
            <a:r>
              <a:rPr lang="en-US" dirty="0" smtClean="0"/>
              <a:t>VIVO Demonstration</a:t>
            </a:r>
          </a:p>
          <a:p>
            <a:r>
              <a:rPr lang="en-US" dirty="0" smtClean="0"/>
              <a:t>Links</a:t>
            </a:r>
          </a:p>
          <a:p>
            <a:endParaRPr lang="en-US" dirty="0"/>
          </a:p>
          <a:p>
            <a:r>
              <a:rPr lang="en-US" dirty="0" smtClean="0"/>
              <a:t>11/6/2013</a:t>
            </a:r>
          </a:p>
          <a:p>
            <a:endParaRPr lang="en-US" dirty="0"/>
          </a:p>
          <a:p>
            <a:endParaRPr lang="en-US" dirty="0" smtClean="0"/>
          </a:p>
          <a:p>
            <a:r>
              <a:rPr lang="en-US" dirty="0" smtClean="0"/>
              <a:t>Katherine Chiang</a:t>
            </a:r>
          </a:p>
          <a:p>
            <a:r>
              <a:rPr lang="en-US" dirty="0" smtClean="0"/>
              <a:t>Cornell University Library</a:t>
            </a:r>
          </a:p>
          <a:p>
            <a:endParaRPr lang="en-US" dirty="0"/>
          </a:p>
          <a:p>
            <a:endParaRPr lang="en-US" dirty="0"/>
          </a:p>
        </p:txBody>
      </p:sp>
    </p:spTree>
    <p:extLst>
      <p:ext uri="{BB962C8B-B14F-4D97-AF65-F5344CB8AC3E}">
        <p14:creationId xmlns:p14="http://schemas.microsoft.com/office/powerpoint/2010/main" val="623137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0827" y="876856"/>
            <a:ext cx="2147082" cy="2031325"/>
          </a:xfrm>
          <a:prstGeom prst="rect">
            <a:avLst/>
          </a:prstGeom>
          <a:noFill/>
        </p:spPr>
        <p:txBody>
          <a:bodyPr wrap="square" rtlCol="0">
            <a:spAutoFit/>
          </a:bodyPr>
          <a:lstStyle/>
          <a:p>
            <a:r>
              <a:rPr lang="en-US" dirty="0" err="1" smtClean="0"/>
              <a:t>VIVO.cornell.edu</a:t>
            </a:r>
            <a:endParaRPr lang="en-US" dirty="0" smtClean="0"/>
          </a:p>
          <a:p>
            <a:r>
              <a:rPr lang="en-US" dirty="0" smtClean="0"/>
              <a:t>OTHER VIVO SITES</a:t>
            </a:r>
            <a:endParaRPr lang="en-US" dirty="0" smtClean="0"/>
          </a:p>
          <a:p>
            <a:r>
              <a:rPr lang="en-US" dirty="0" err="1" smtClean="0"/>
              <a:t>Scholars.duke.edu</a:t>
            </a:r>
            <a:endParaRPr lang="en-US" dirty="0" smtClean="0"/>
          </a:p>
          <a:p>
            <a:r>
              <a:rPr lang="en-US" dirty="0" err="1"/>
              <a:t>v</a:t>
            </a:r>
            <a:r>
              <a:rPr lang="en-US" dirty="0" err="1" smtClean="0"/>
              <a:t>ivo.upenn.edu</a:t>
            </a:r>
            <a:endParaRPr lang="en-US" dirty="0" smtClean="0"/>
          </a:p>
          <a:p>
            <a:r>
              <a:rPr lang="en-US" dirty="0" err="1"/>
              <a:t>v</a:t>
            </a:r>
            <a:r>
              <a:rPr lang="en-US" dirty="0" err="1" smtClean="0"/>
              <a:t>ivo.colorado.edu</a:t>
            </a:r>
            <a:endParaRPr lang="en-US" dirty="0" smtClean="0"/>
          </a:p>
          <a:p>
            <a:r>
              <a:rPr lang="en-US" dirty="0" err="1"/>
              <a:t>v</a:t>
            </a:r>
            <a:r>
              <a:rPr lang="en-US" dirty="0" err="1" smtClean="0"/>
              <a:t>ivo.apa.org</a:t>
            </a:r>
            <a:endParaRPr lang="en-US" dirty="0" smtClean="0"/>
          </a:p>
          <a:p>
            <a:endParaRPr lang="en-US" dirty="0"/>
          </a:p>
        </p:txBody>
      </p:sp>
      <p:sp>
        <p:nvSpPr>
          <p:cNvPr id="3" name="TextBox 2"/>
          <p:cNvSpPr txBox="1"/>
          <p:nvPr/>
        </p:nvSpPr>
        <p:spPr>
          <a:xfrm>
            <a:off x="4505842" y="834751"/>
            <a:ext cx="3719593" cy="4801315"/>
          </a:xfrm>
          <a:prstGeom prst="rect">
            <a:avLst/>
          </a:prstGeom>
          <a:noFill/>
        </p:spPr>
        <p:txBody>
          <a:bodyPr wrap="square" rtlCol="0">
            <a:spAutoFit/>
          </a:bodyPr>
          <a:lstStyle/>
          <a:p>
            <a:r>
              <a:rPr lang="en-US" dirty="0" smtClean="0"/>
              <a:t>CORNELL VIVO </a:t>
            </a:r>
            <a:r>
              <a:rPr lang="en-US" dirty="0" smtClean="0"/>
              <a:t>data streams:</a:t>
            </a:r>
          </a:p>
          <a:p>
            <a:endParaRPr lang="en-US" dirty="0"/>
          </a:p>
          <a:p>
            <a:r>
              <a:rPr lang="en-US" dirty="0" smtClean="0"/>
              <a:t>Susan </a:t>
            </a:r>
            <a:r>
              <a:rPr lang="en-US" dirty="0" err="1" smtClean="0"/>
              <a:t>Riha</a:t>
            </a:r>
            <a:r>
              <a:rPr lang="en-US" dirty="0" smtClean="0"/>
              <a:t> – Activity insight data (publications), OSP (grants), Registrar (courses)</a:t>
            </a:r>
          </a:p>
          <a:p>
            <a:r>
              <a:rPr lang="en-US" dirty="0" smtClean="0"/>
              <a:t>Theodore Brennan – Classics – VIVO data feed, see Classics profile</a:t>
            </a:r>
          </a:p>
          <a:p>
            <a:r>
              <a:rPr lang="en-US" dirty="0" smtClean="0"/>
              <a:t>Mitchel </a:t>
            </a:r>
            <a:r>
              <a:rPr lang="en-US" dirty="0" err="1" smtClean="0"/>
              <a:t>Lasser</a:t>
            </a:r>
            <a:r>
              <a:rPr lang="en-US" dirty="0" smtClean="0"/>
              <a:t> – Law school, screen scraping from his CV</a:t>
            </a:r>
          </a:p>
          <a:p>
            <a:endParaRPr lang="en-US" dirty="0" smtClean="0"/>
          </a:p>
          <a:p>
            <a:r>
              <a:rPr lang="en-US" dirty="0" smtClean="0"/>
              <a:t>Susan </a:t>
            </a:r>
            <a:r>
              <a:rPr lang="en-US" dirty="0" err="1" smtClean="0"/>
              <a:t>Riha</a:t>
            </a:r>
            <a:r>
              <a:rPr lang="en-US" dirty="0" smtClean="0"/>
              <a:t>:</a:t>
            </a:r>
          </a:p>
          <a:p>
            <a:r>
              <a:rPr lang="en-US" dirty="0" smtClean="0"/>
              <a:t>View profile in </a:t>
            </a:r>
            <a:r>
              <a:rPr lang="en-US" dirty="0" err="1" smtClean="0"/>
              <a:t>rdf</a:t>
            </a:r>
            <a:endParaRPr lang="en-US" dirty="0" smtClean="0"/>
          </a:p>
          <a:p>
            <a:r>
              <a:rPr lang="en-US" dirty="0" smtClean="0"/>
              <a:t>Editing – turn on verbose property</a:t>
            </a:r>
          </a:p>
          <a:p>
            <a:r>
              <a:rPr lang="en-US" dirty="0" smtClean="0"/>
              <a:t>	setting view to short</a:t>
            </a:r>
          </a:p>
          <a:p>
            <a:r>
              <a:rPr lang="en-US" dirty="0" smtClean="0"/>
              <a:t>	manage grants</a:t>
            </a:r>
            <a:endParaRPr lang="en-US" dirty="0"/>
          </a:p>
          <a:p>
            <a:endParaRPr lang="en-US" dirty="0" smtClean="0"/>
          </a:p>
          <a:p>
            <a:endParaRPr lang="en-US" dirty="0"/>
          </a:p>
        </p:txBody>
      </p:sp>
      <p:sp>
        <p:nvSpPr>
          <p:cNvPr id="4" name="TextBox 3"/>
          <p:cNvSpPr txBox="1"/>
          <p:nvPr/>
        </p:nvSpPr>
        <p:spPr>
          <a:xfrm>
            <a:off x="1504470" y="4429637"/>
            <a:ext cx="3243304" cy="1200329"/>
          </a:xfrm>
          <a:prstGeom prst="rect">
            <a:avLst/>
          </a:prstGeom>
          <a:noFill/>
        </p:spPr>
        <p:txBody>
          <a:bodyPr wrap="square" rtlCol="0">
            <a:spAutoFit/>
          </a:bodyPr>
          <a:lstStyle/>
          <a:p>
            <a:r>
              <a:rPr lang="en-US" dirty="0" smtClean="0"/>
              <a:t>Reusing VIVO data</a:t>
            </a:r>
          </a:p>
          <a:p>
            <a:endParaRPr lang="en-US" dirty="0"/>
          </a:p>
          <a:p>
            <a:r>
              <a:rPr lang="en-US" dirty="0" smtClean="0"/>
              <a:t>CALS impact  </a:t>
            </a:r>
            <a:r>
              <a:rPr lang="en-US" dirty="0" smtClean="0">
                <a:hlinkClick r:id="rId2"/>
              </a:rPr>
              <a:t>http://impact.cals.cornell.edu/</a:t>
            </a:r>
            <a:endParaRPr lang="en-US" dirty="0" smtClean="0"/>
          </a:p>
        </p:txBody>
      </p:sp>
    </p:spTree>
    <p:extLst>
      <p:ext uri="{BB962C8B-B14F-4D97-AF65-F5344CB8AC3E}">
        <p14:creationId xmlns:p14="http://schemas.microsoft.com/office/powerpoint/2010/main" val="1929562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3008" y="460148"/>
            <a:ext cx="6302330" cy="2862323"/>
          </a:xfrm>
          <a:prstGeom prst="rect">
            <a:avLst/>
          </a:prstGeom>
        </p:spPr>
        <p:txBody>
          <a:bodyPr wrap="square">
            <a:spAutoFit/>
          </a:bodyPr>
          <a:lstStyle/>
          <a:p>
            <a:r>
              <a:rPr lang="en-US" dirty="0" smtClean="0"/>
              <a:t>VIVO in context</a:t>
            </a:r>
          </a:p>
          <a:p>
            <a:r>
              <a:rPr lang="en-US" dirty="0" smtClean="0"/>
              <a:t>Actual software users</a:t>
            </a:r>
          </a:p>
          <a:p>
            <a:r>
              <a:rPr lang="en-US" dirty="0" smtClean="0"/>
              <a:t>VIVO ontology users – Harvard Catalyst, </a:t>
            </a:r>
            <a:r>
              <a:rPr lang="en-US" dirty="0" err="1" smtClean="0"/>
              <a:t>connects.catalyst.harvard.edu</a:t>
            </a:r>
            <a:r>
              <a:rPr lang="en-US" dirty="0" smtClean="0"/>
              <a:t> </a:t>
            </a:r>
          </a:p>
          <a:p>
            <a:r>
              <a:rPr lang="en-US" dirty="0" smtClean="0">
                <a:hlinkClick r:id="rId2"/>
              </a:rPr>
              <a:t>http://connects.catalyst.harvard.edu/Profiles/about/default.aspx?tab=data</a:t>
            </a:r>
            <a:endParaRPr lang="en-US" dirty="0" smtClean="0"/>
          </a:p>
          <a:p>
            <a:endParaRPr lang="en-US" dirty="0" smtClean="0"/>
          </a:p>
          <a:p>
            <a:r>
              <a:rPr lang="en-US" dirty="0" smtClean="0"/>
              <a:t>Semantic web – Linked open data – Cloud:  </a:t>
            </a:r>
            <a:r>
              <a:rPr lang="en-US" dirty="0" smtClean="0">
                <a:hlinkClick r:id="rId3"/>
              </a:rPr>
              <a:t>http://linkeddata.org/</a:t>
            </a:r>
            <a:r>
              <a:rPr lang="en-US" dirty="0" smtClean="0"/>
              <a:t> </a:t>
            </a:r>
            <a:endParaRPr lang="en-US" dirty="0"/>
          </a:p>
          <a:p>
            <a:endParaRPr lang="en-US" dirty="0" smtClean="0"/>
          </a:p>
          <a:p>
            <a:endParaRPr lang="en-US" dirty="0"/>
          </a:p>
        </p:txBody>
      </p:sp>
      <p:sp>
        <p:nvSpPr>
          <p:cNvPr id="3" name="TextBox 2"/>
          <p:cNvSpPr txBox="1"/>
          <p:nvPr/>
        </p:nvSpPr>
        <p:spPr>
          <a:xfrm>
            <a:off x="592526" y="2811983"/>
            <a:ext cx="7859720" cy="3539430"/>
          </a:xfrm>
          <a:prstGeom prst="rect">
            <a:avLst/>
          </a:prstGeom>
          <a:noFill/>
        </p:spPr>
        <p:txBody>
          <a:bodyPr wrap="square" rtlCol="0">
            <a:spAutoFit/>
          </a:bodyPr>
          <a:lstStyle/>
          <a:p>
            <a:r>
              <a:rPr lang="en-US" sz="1600" dirty="0" smtClean="0"/>
              <a:t>As a Semantic Web application, Harvard Catalyst Profiles uses the Resource Description Framework (RDF) data model. In RDF, every entity (e.g., person, publication, concept) is given a unique URI. (A URI is similar to a URL that you would enter into a web browser.) Entities are linked together using "triples" that contain three URIs--a subject, predicate, and object. For example, the URI of a Person can be connected to the URI of a Concept through a predicate URI of </a:t>
            </a:r>
            <a:r>
              <a:rPr lang="en-US" sz="1600" dirty="0" err="1" smtClean="0"/>
              <a:t>hasResearchArea</a:t>
            </a:r>
            <a:r>
              <a:rPr lang="en-US" sz="1600" dirty="0" smtClean="0"/>
              <a:t>. Harvard Catalyst Profiles contains millions of URIs and triples. Semantic Web applications use an ontology, which describes the classes and properties used to define entities and link them together. Harvard Catalyst Profiles uses the VIVO Ontology, which was developed as part of an NIH-funded grant to be a standard for academic and research institutions. A growing number of sites around the world are adopting research networking platforms that use the VIVO Ontology. Because RDF can link different triple-stores that use the same ontology, software developers are able to create tools that span multiple institutions and data sources. When RDF data is shared with the public, as it is in Harvard Catalyst Profiles, it is called Linked Open Data (LOD).</a:t>
            </a:r>
            <a:endParaRPr lang="en-US" sz="1600" dirty="0"/>
          </a:p>
        </p:txBody>
      </p:sp>
    </p:spTree>
    <p:extLst>
      <p:ext uri="{BB962C8B-B14F-4D97-AF65-F5344CB8AC3E}">
        <p14:creationId xmlns:p14="http://schemas.microsoft.com/office/powerpoint/2010/main" val="1929562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9864" y="1315285"/>
            <a:ext cx="5708075" cy="2862323"/>
          </a:xfrm>
          <a:prstGeom prst="rect">
            <a:avLst/>
          </a:prstGeom>
          <a:noFill/>
        </p:spPr>
        <p:txBody>
          <a:bodyPr wrap="none" rtlCol="0">
            <a:spAutoFit/>
          </a:bodyPr>
          <a:lstStyle/>
          <a:p>
            <a:r>
              <a:rPr lang="en-US" dirty="0" smtClean="0"/>
              <a:t>Setting up your own VIVO</a:t>
            </a:r>
          </a:p>
          <a:p>
            <a:r>
              <a:rPr lang="en-US" dirty="0" err="1" smtClean="0"/>
              <a:t>Sourcetreeapp.com</a:t>
            </a:r>
            <a:r>
              <a:rPr lang="en-US" dirty="0" smtClean="0"/>
              <a:t> to get to</a:t>
            </a:r>
          </a:p>
          <a:p>
            <a:r>
              <a:rPr lang="en-US" dirty="0" err="1" smtClean="0"/>
              <a:t>Github.com</a:t>
            </a:r>
            <a:r>
              <a:rPr lang="en-US" dirty="0" smtClean="0"/>
              <a:t> code for VIVO</a:t>
            </a:r>
          </a:p>
          <a:p>
            <a:endParaRPr lang="en-US" dirty="0" smtClean="0"/>
          </a:p>
          <a:p>
            <a:r>
              <a:rPr lang="en-US" dirty="0" smtClean="0"/>
              <a:t>Current version 1.5.2</a:t>
            </a:r>
          </a:p>
          <a:p>
            <a:r>
              <a:rPr lang="en-US" dirty="0" smtClean="0"/>
              <a:t>Developers are working on 1.6 – coming soon</a:t>
            </a:r>
          </a:p>
          <a:p>
            <a:endParaRPr lang="en-US" dirty="0" smtClean="0"/>
          </a:p>
          <a:p>
            <a:r>
              <a:rPr lang="en-US" dirty="0" err="1" smtClean="0"/>
              <a:t>Duraspace</a:t>
            </a:r>
            <a:r>
              <a:rPr lang="en-US" dirty="0" smtClean="0"/>
              <a:t> agreement to support VIVO in the future</a:t>
            </a:r>
          </a:p>
          <a:p>
            <a:r>
              <a:rPr lang="en-US" dirty="0" smtClean="0">
                <a:hlinkClick r:id="rId2"/>
              </a:rPr>
              <a:t>https://wiki.duraspace.org/display/VIVO/VIVO+Main+Page</a:t>
            </a:r>
            <a:r>
              <a:rPr lang="en-US" dirty="0" smtClean="0"/>
              <a:t> </a:t>
            </a:r>
          </a:p>
          <a:p>
            <a:endParaRPr lang="en-US" dirty="0" smtClean="0"/>
          </a:p>
        </p:txBody>
      </p:sp>
      <p:sp>
        <p:nvSpPr>
          <p:cNvPr id="8" name="TextBox 7"/>
          <p:cNvSpPr txBox="1"/>
          <p:nvPr/>
        </p:nvSpPr>
        <p:spPr>
          <a:xfrm>
            <a:off x="1345705" y="4459873"/>
            <a:ext cx="6789015" cy="1200329"/>
          </a:xfrm>
          <a:prstGeom prst="rect">
            <a:avLst/>
          </a:prstGeom>
          <a:noFill/>
        </p:spPr>
        <p:txBody>
          <a:bodyPr wrap="square" rtlCol="0">
            <a:spAutoFit/>
          </a:bodyPr>
          <a:lstStyle/>
          <a:p>
            <a:r>
              <a:rPr lang="en-US" dirty="0" smtClean="0"/>
              <a:t>Publications for Cornell – pilot project </a:t>
            </a:r>
            <a:r>
              <a:rPr lang="en-US" dirty="0" err="1" smtClean="0"/>
              <a:t>Symplectic</a:t>
            </a:r>
            <a:r>
              <a:rPr lang="en-US" dirty="0" smtClean="0"/>
              <a:t> Elements  </a:t>
            </a:r>
            <a:r>
              <a:rPr lang="en-US" dirty="0" smtClean="0">
                <a:hlinkClick r:id="rId3"/>
              </a:rPr>
              <a:t>http://www.symplectic.co.uk/product-tour/</a:t>
            </a:r>
            <a:r>
              <a:rPr lang="en-US" dirty="0" smtClean="0"/>
              <a:t> </a:t>
            </a:r>
          </a:p>
          <a:p>
            <a:r>
              <a:rPr lang="en-US" dirty="0" smtClean="0"/>
              <a:t>Publications searching – </a:t>
            </a:r>
            <a:r>
              <a:rPr lang="en-US" dirty="0" err="1" smtClean="0"/>
              <a:t>WoS</a:t>
            </a:r>
            <a:r>
              <a:rPr lang="en-US" dirty="0" smtClean="0"/>
              <a:t>, etc.  Approve or reject, proxy powers</a:t>
            </a:r>
          </a:p>
          <a:p>
            <a:endParaRPr lang="en-US" dirty="0"/>
          </a:p>
        </p:txBody>
      </p:sp>
    </p:spTree>
    <p:extLst>
      <p:ext uri="{BB962C8B-B14F-4D97-AF65-F5344CB8AC3E}">
        <p14:creationId xmlns:p14="http://schemas.microsoft.com/office/powerpoint/2010/main" val="2278951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3761</TotalTime>
  <Words>455</Words>
  <Application>Microsoft Macintosh PowerPoint</Application>
  <PresentationFormat>On-screen Show (4:3)</PresentationFormat>
  <Paragraphs>46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 Chiang</dc:creator>
  <cp:lastModifiedBy>Katherine Chiang</cp:lastModifiedBy>
  <cp:revision>11</cp:revision>
  <dcterms:created xsi:type="dcterms:W3CDTF">2013-11-05T08:28:58Z</dcterms:created>
  <dcterms:modified xsi:type="dcterms:W3CDTF">2013-11-08T11:04:40Z</dcterms:modified>
</cp:coreProperties>
</file>