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66" r:id="rId2"/>
    <p:sldId id="256" r:id="rId3"/>
    <p:sldId id="257" r:id="rId4"/>
    <p:sldId id="258" r:id="rId5"/>
    <p:sldId id="259" r:id="rId6"/>
    <p:sldId id="260" r:id="rId7"/>
    <p:sldId id="267" r:id="rId8"/>
    <p:sldId id="268" r:id="rId9"/>
    <p:sldId id="261" r:id="rId10"/>
    <p:sldId id="262" r:id="rId11"/>
    <p:sldId id="263" r:id="rId12"/>
    <p:sldId id="264" r:id="rId13"/>
    <p:sldId id="265" r:id="rId14"/>
    <p:sldId id="270" r:id="rId15"/>
    <p:sldId id="269" r:id="rId16"/>
    <p:sldId id="271"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1" d="100"/>
          <a:sy n="81" d="100"/>
        </p:scale>
        <p:origin x="-1664"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693D17-495F-E14A-9040-4A2377E5C0BF}" type="datetimeFigureOut">
              <a:rPr lang="en-US" smtClean="0"/>
              <a:t>11/18/13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56946C-85EF-714F-86DF-978A6E9B594C}" type="slidenum">
              <a:rPr lang="en-US" smtClean="0"/>
              <a:t>‹#›</a:t>
            </a:fld>
            <a:endParaRPr lang="en-US"/>
          </a:p>
        </p:txBody>
      </p:sp>
    </p:spTree>
    <p:extLst>
      <p:ext uri="{BB962C8B-B14F-4D97-AF65-F5344CB8AC3E}">
        <p14:creationId xmlns:p14="http://schemas.microsoft.com/office/powerpoint/2010/main" val="210498852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F0A7DD-9734-9440-BBA0-DEF50E38D81B}" type="slidenum">
              <a:rPr lang="en-US" smtClean="0"/>
              <a:t>14</a:t>
            </a:fld>
            <a:endParaRPr lang="en-US"/>
          </a:p>
        </p:txBody>
      </p:sp>
    </p:spTree>
    <p:extLst>
      <p:ext uri="{BB962C8B-B14F-4D97-AF65-F5344CB8AC3E}">
        <p14:creationId xmlns:p14="http://schemas.microsoft.com/office/powerpoint/2010/main" val="11296492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1D01A5B-FE21-E244-B5D4-4BCC9DB903BF}" type="datetimeFigureOut">
              <a:rPr lang="en-US" smtClean="0"/>
              <a:t>11/18/13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744380-552E-2347-9704-CADE3905BDFA}" type="slidenum">
              <a:rPr lang="en-US" smtClean="0"/>
              <a:t>‹#›</a:t>
            </a:fld>
            <a:endParaRPr lang="en-US"/>
          </a:p>
        </p:txBody>
      </p:sp>
    </p:spTree>
    <p:extLst>
      <p:ext uri="{BB962C8B-B14F-4D97-AF65-F5344CB8AC3E}">
        <p14:creationId xmlns:p14="http://schemas.microsoft.com/office/powerpoint/2010/main" val="9308933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D01A5B-FE21-E244-B5D4-4BCC9DB903BF}" type="datetimeFigureOut">
              <a:rPr lang="en-US" smtClean="0"/>
              <a:t>11/18/13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744380-552E-2347-9704-CADE3905BDFA}" type="slidenum">
              <a:rPr lang="en-US" smtClean="0"/>
              <a:t>‹#›</a:t>
            </a:fld>
            <a:endParaRPr lang="en-US"/>
          </a:p>
        </p:txBody>
      </p:sp>
    </p:spTree>
    <p:extLst>
      <p:ext uri="{BB962C8B-B14F-4D97-AF65-F5344CB8AC3E}">
        <p14:creationId xmlns:p14="http://schemas.microsoft.com/office/powerpoint/2010/main" val="1763383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D01A5B-FE21-E244-B5D4-4BCC9DB903BF}" type="datetimeFigureOut">
              <a:rPr lang="en-US" smtClean="0"/>
              <a:t>11/18/13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744380-552E-2347-9704-CADE3905BDFA}" type="slidenum">
              <a:rPr lang="en-US" smtClean="0"/>
              <a:t>‹#›</a:t>
            </a:fld>
            <a:endParaRPr lang="en-US"/>
          </a:p>
        </p:txBody>
      </p:sp>
    </p:spTree>
    <p:extLst>
      <p:ext uri="{BB962C8B-B14F-4D97-AF65-F5344CB8AC3E}">
        <p14:creationId xmlns:p14="http://schemas.microsoft.com/office/powerpoint/2010/main" val="3043498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D01A5B-FE21-E244-B5D4-4BCC9DB903BF}" type="datetimeFigureOut">
              <a:rPr lang="en-US" smtClean="0"/>
              <a:t>11/18/13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744380-552E-2347-9704-CADE3905BDFA}" type="slidenum">
              <a:rPr lang="en-US" smtClean="0"/>
              <a:t>‹#›</a:t>
            </a:fld>
            <a:endParaRPr lang="en-US"/>
          </a:p>
        </p:txBody>
      </p:sp>
    </p:spTree>
    <p:extLst>
      <p:ext uri="{BB962C8B-B14F-4D97-AF65-F5344CB8AC3E}">
        <p14:creationId xmlns:p14="http://schemas.microsoft.com/office/powerpoint/2010/main" val="458100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D01A5B-FE21-E244-B5D4-4BCC9DB903BF}" type="datetimeFigureOut">
              <a:rPr lang="en-US" smtClean="0"/>
              <a:t>11/18/13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744380-552E-2347-9704-CADE3905BDFA}" type="slidenum">
              <a:rPr lang="en-US" smtClean="0"/>
              <a:t>‹#›</a:t>
            </a:fld>
            <a:endParaRPr lang="en-US"/>
          </a:p>
        </p:txBody>
      </p:sp>
    </p:spTree>
    <p:extLst>
      <p:ext uri="{BB962C8B-B14F-4D97-AF65-F5344CB8AC3E}">
        <p14:creationId xmlns:p14="http://schemas.microsoft.com/office/powerpoint/2010/main" val="4205461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1D01A5B-FE21-E244-B5D4-4BCC9DB903BF}" type="datetimeFigureOut">
              <a:rPr lang="en-US" smtClean="0"/>
              <a:t>11/18/13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744380-552E-2347-9704-CADE3905BDFA}" type="slidenum">
              <a:rPr lang="en-US" smtClean="0"/>
              <a:t>‹#›</a:t>
            </a:fld>
            <a:endParaRPr lang="en-US"/>
          </a:p>
        </p:txBody>
      </p:sp>
    </p:spTree>
    <p:extLst>
      <p:ext uri="{BB962C8B-B14F-4D97-AF65-F5344CB8AC3E}">
        <p14:creationId xmlns:p14="http://schemas.microsoft.com/office/powerpoint/2010/main" val="607937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1D01A5B-FE21-E244-B5D4-4BCC9DB903BF}" type="datetimeFigureOut">
              <a:rPr lang="en-US" smtClean="0"/>
              <a:t>11/18/13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744380-552E-2347-9704-CADE3905BDFA}" type="slidenum">
              <a:rPr lang="en-US" smtClean="0"/>
              <a:t>‹#›</a:t>
            </a:fld>
            <a:endParaRPr lang="en-US"/>
          </a:p>
        </p:txBody>
      </p:sp>
    </p:spTree>
    <p:extLst>
      <p:ext uri="{BB962C8B-B14F-4D97-AF65-F5344CB8AC3E}">
        <p14:creationId xmlns:p14="http://schemas.microsoft.com/office/powerpoint/2010/main" val="115005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1D01A5B-FE21-E244-B5D4-4BCC9DB903BF}" type="datetimeFigureOut">
              <a:rPr lang="en-US" smtClean="0"/>
              <a:t>11/18/13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744380-552E-2347-9704-CADE3905BDFA}" type="slidenum">
              <a:rPr lang="en-US" smtClean="0"/>
              <a:t>‹#›</a:t>
            </a:fld>
            <a:endParaRPr lang="en-US"/>
          </a:p>
        </p:txBody>
      </p:sp>
    </p:spTree>
    <p:extLst>
      <p:ext uri="{BB962C8B-B14F-4D97-AF65-F5344CB8AC3E}">
        <p14:creationId xmlns:p14="http://schemas.microsoft.com/office/powerpoint/2010/main" val="2078809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D01A5B-FE21-E244-B5D4-4BCC9DB903BF}" type="datetimeFigureOut">
              <a:rPr lang="en-US" smtClean="0"/>
              <a:t>11/18/13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744380-552E-2347-9704-CADE3905BDFA}" type="slidenum">
              <a:rPr lang="en-US" smtClean="0"/>
              <a:t>‹#›</a:t>
            </a:fld>
            <a:endParaRPr lang="en-US"/>
          </a:p>
        </p:txBody>
      </p:sp>
    </p:spTree>
    <p:extLst>
      <p:ext uri="{BB962C8B-B14F-4D97-AF65-F5344CB8AC3E}">
        <p14:creationId xmlns:p14="http://schemas.microsoft.com/office/powerpoint/2010/main" val="37113145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D01A5B-FE21-E244-B5D4-4BCC9DB903BF}" type="datetimeFigureOut">
              <a:rPr lang="en-US" smtClean="0"/>
              <a:t>11/18/13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744380-552E-2347-9704-CADE3905BDFA}" type="slidenum">
              <a:rPr lang="en-US" smtClean="0"/>
              <a:t>‹#›</a:t>
            </a:fld>
            <a:endParaRPr lang="en-US"/>
          </a:p>
        </p:txBody>
      </p:sp>
    </p:spTree>
    <p:extLst>
      <p:ext uri="{BB962C8B-B14F-4D97-AF65-F5344CB8AC3E}">
        <p14:creationId xmlns:p14="http://schemas.microsoft.com/office/powerpoint/2010/main" val="22612428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D01A5B-FE21-E244-B5D4-4BCC9DB903BF}" type="datetimeFigureOut">
              <a:rPr lang="en-US" smtClean="0"/>
              <a:t>11/18/13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744380-552E-2347-9704-CADE3905BDFA}" type="slidenum">
              <a:rPr lang="en-US" smtClean="0"/>
              <a:t>‹#›</a:t>
            </a:fld>
            <a:endParaRPr lang="en-US"/>
          </a:p>
        </p:txBody>
      </p:sp>
    </p:spTree>
    <p:extLst>
      <p:ext uri="{BB962C8B-B14F-4D97-AF65-F5344CB8AC3E}">
        <p14:creationId xmlns:p14="http://schemas.microsoft.com/office/powerpoint/2010/main" val="59508773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D01A5B-FE21-E244-B5D4-4BCC9DB903BF}" type="datetimeFigureOut">
              <a:rPr lang="en-US" smtClean="0"/>
              <a:t>11/18/13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744380-552E-2347-9704-CADE3905BDFA}" type="slidenum">
              <a:rPr lang="en-US" smtClean="0"/>
              <a:t>‹#›</a:t>
            </a:fld>
            <a:endParaRPr lang="en-US"/>
          </a:p>
        </p:txBody>
      </p:sp>
    </p:spTree>
    <p:extLst>
      <p:ext uri="{BB962C8B-B14F-4D97-AF65-F5344CB8AC3E}">
        <p14:creationId xmlns:p14="http://schemas.microsoft.com/office/powerpoint/2010/main" val="288489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sla.org/wp-content/uploads/2013/05/WhereDidtheBooksGo_Wilson.pdf" TargetMode="External"/><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escholarship.umassmed.edu/cgi/viewcontent.cgi?article=1028&amp;context=escience_symposium" TargetMode="Externa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1.xml"/><Relationship Id="rId2" Type="http://schemas.openxmlformats.org/officeDocument/2006/relationships/hyperlink" Target="http://uny.sla.org/wp-content/uploads/2012/05/UNYSLA_2012Spring_Cusker.pdf"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png"/><Relationship Id="rId3"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hyperlink" Target="http://www.neurotree.org"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library.cornell.edu/svcs/serve/liaisons" TargetMode="Externa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hyperlink" Target="http://cugir.mannlib.cornell.edu" TargetMode="External"/><Relationship Id="rId5" Type="http://schemas.openxmlformats.org/officeDocument/2006/relationships/hyperlink" Target="http://mannlib.cornell.edu/research-help/gis" TargetMode="External"/><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s://confluence.cornell.edu/display/rdmsgweb/Home" TargetMode="Externa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hyperlink" Target="http://wiki.lib.purdue.edu/download/attachments/2097461/DIL_Symposium_Poster_Cornell_Wright_Andrews_2013.pdf?version=1&amp;modificationDate=1379985797000" TargetMode="External"/><Relationship Id="rId4" Type="http://schemas.openxmlformats.org/officeDocument/2006/relationships/image" Target="../media/image5.png"/><Relationship Id="rId5"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hyperlink" Target="http://wiki.lib.purdue.edu/display/ste/Home"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hyperlink" Target="http://datacurationprofiles.org/"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guides.library.cornell.edu/aem_1200" TargetMode="External"/><Relationship Id="rId4" Type="http://schemas.openxmlformats.org/officeDocument/2006/relationships/image" Target="../media/image8.png"/><Relationship Id="rId5" Type="http://schemas.openxmlformats.org/officeDocument/2006/relationships/image" Target="../media/image9.png"/><Relationship Id="rId1" Type="http://schemas.openxmlformats.org/officeDocument/2006/relationships/slideLayout" Target="../slideLayouts/slideLayout1.xml"/><Relationship Id="rId2" Type="http://schemas.openxmlformats.org/officeDocument/2006/relationships/hyperlink" Target="http://guides.library.cornell.edu/content.php?pid=398126"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17058" y="1389529"/>
            <a:ext cx="5319059" cy="2862323"/>
          </a:xfrm>
          <a:prstGeom prst="rect">
            <a:avLst/>
          </a:prstGeom>
          <a:noFill/>
        </p:spPr>
        <p:txBody>
          <a:bodyPr wrap="square" rtlCol="0">
            <a:spAutoFit/>
          </a:bodyPr>
          <a:lstStyle/>
          <a:p>
            <a:r>
              <a:rPr lang="en-US" sz="3600" b="1" dirty="0"/>
              <a:t>Subject librarian </a:t>
            </a:r>
            <a:r>
              <a:rPr lang="en-US" sz="3600" b="1" dirty="0" smtClean="0"/>
              <a:t>services</a:t>
            </a:r>
          </a:p>
          <a:p>
            <a:endParaRPr lang="en-US" sz="3600" dirty="0"/>
          </a:p>
          <a:p>
            <a:pPr algn="ctr"/>
            <a:r>
              <a:rPr lang="en-US" dirty="0"/>
              <a:t>Katherine Chiang </a:t>
            </a:r>
          </a:p>
          <a:p>
            <a:pPr algn="ctr"/>
            <a:r>
              <a:rPr lang="en-US" dirty="0"/>
              <a:t>Networked Research Information </a:t>
            </a:r>
            <a:r>
              <a:rPr lang="en-US" dirty="0" smtClean="0"/>
              <a:t>Librarian </a:t>
            </a:r>
            <a:r>
              <a:rPr lang="en-US" dirty="0"/>
              <a:t>and</a:t>
            </a:r>
          </a:p>
          <a:p>
            <a:pPr algn="ctr"/>
            <a:r>
              <a:rPr lang="en-US" dirty="0"/>
              <a:t>Head </a:t>
            </a:r>
            <a:r>
              <a:rPr lang="en-US" dirty="0" smtClean="0"/>
              <a:t>of Instruction and Reference Services</a:t>
            </a:r>
          </a:p>
          <a:p>
            <a:pPr algn="ctr"/>
            <a:r>
              <a:rPr lang="en-US" dirty="0" smtClean="0"/>
              <a:t>(ksc3@cornell.edu)  </a:t>
            </a:r>
          </a:p>
          <a:p>
            <a:pPr algn="ctr"/>
            <a:r>
              <a:rPr lang="en-US" dirty="0" smtClean="0"/>
              <a:t>November 2013</a:t>
            </a:r>
          </a:p>
          <a:p>
            <a:endParaRPr lang="en-US" dirty="0"/>
          </a:p>
        </p:txBody>
      </p:sp>
    </p:spTree>
    <p:extLst>
      <p:ext uri="{BB962C8B-B14F-4D97-AF65-F5344CB8AC3E}">
        <p14:creationId xmlns:p14="http://schemas.microsoft.com/office/powerpoint/2010/main" val="9850962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7883" y="463177"/>
            <a:ext cx="6604000" cy="1015663"/>
          </a:xfrm>
          <a:prstGeom prst="rect">
            <a:avLst/>
          </a:prstGeom>
          <a:noFill/>
        </p:spPr>
        <p:txBody>
          <a:bodyPr wrap="square" rtlCol="0">
            <a:spAutoFit/>
          </a:bodyPr>
          <a:lstStyle/>
          <a:p>
            <a:r>
              <a:rPr lang="en-US" sz="2400" b="1" dirty="0"/>
              <a:t>Virtual subject libraries:</a:t>
            </a:r>
            <a:endParaRPr lang="en-US" sz="2400" dirty="0"/>
          </a:p>
          <a:p>
            <a:r>
              <a:rPr lang="en-US" u="sng" dirty="0">
                <a:hlinkClick r:id="rId2"/>
              </a:rPr>
              <a:t>http://www.sla.org/wp-content/uploads/2013/05/WhereDidtheBooksGo_Wilson.pdf</a:t>
            </a:r>
            <a:r>
              <a:rPr lang="en-US" dirty="0"/>
              <a:t> </a:t>
            </a:r>
          </a:p>
        </p:txBody>
      </p:sp>
      <p:pic>
        <p:nvPicPr>
          <p:cNvPr id="4" name="Picture 3" descr="Screen Shot 2013-11-18 at 7.13.35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9294" y="1691959"/>
            <a:ext cx="6648824" cy="4683693"/>
          </a:xfrm>
          <a:prstGeom prst="rect">
            <a:avLst/>
          </a:prstGeom>
        </p:spPr>
      </p:pic>
    </p:spTree>
    <p:extLst>
      <p:ext uri="{BB962C8B-B14F-4D97-AF65-F5344CB8AC3E}">
        <p14:creationId xmlns:p14="http://schemas.microsoft.com/office/powerpoint/2010/main" val="9850962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66588" y="622494"/>
            <a:ext cx="7336118" cy="1292662"/>
          </a:xfrm>
          <a:prstGeom prst="rect">
            <a:avLst/>
          </a:prstGeom>
          <a:noFill/>
        </p:spPr>
        <p:txBody>
          <a:bodyPr wrap="square" rtlCol="0">
            <a:spAutoFit/>
          </a:bodyPr>
          <a:lstStyle/>
          <a:p>
            <a:r>
              <a:rPr lang="en-US" sz="2400" b="1" dirty="0"/>
              <a:t>Mentoring the next generation of science librarians:</a:t>
            </a:r>
            <a:endParaRPr lang="en-US" sz="2400" dirty="0"/>
          </a:p>
          <a:p>
            <a:r>
              <a:rPr lang="en-US" u="sng" dirty="0">
                <a:hlinkClick r:id="rId2"/>
              </a:rPr>
              <a:t>http://escholarship.umassmed.edu/cgi/viewcontent.cgi?article=1028&amp;context=escience_symposium</a:t>
            </a:r>
            <a:r>
              <a:rPr lang="en-US" dirty="0"/>
              <a:t> </a:t>
            </a:r>
          </a:p>
          <a:p>
            <a:endParaRPr lang="en-US" dirty="0"/>
          </a:p>
        </p:txBody>
      </p:sp>
      <p:pic>
        <p:nvPicPr>
          <p:cNvPr id="3" name="Picture 2" descr="Screen Shot 2013-11-18 at 7.15.07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6058" y="2282264"/>
            <a:ext cx="6845300" cy="3924300"/>
          </a:xfrm>
          <a:prstGeom prst="rect">
            <a:avLst/>
          </a:prstGeom>
        </p:spPr>
      </p:pic>
    </p:spTree>
    <p:extLst>
      <p:ext uri="{BB962C8B-B14F-4D97-AF65-F5344CB8AC3E}">
        <p14:creationId xmlns:p14="http://schemas.microsoft.com/office/powerpoint/2010/main" val="9850962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67765" y="463177"/>
            <a:ext cx="6245412" cy="1292662"/>
          </a:xfrm>
          <a:prstGeom prst="rect">
            <a:avLst/>
          </a:prstGeom>
          <a:noFill/>
        </p:spPr>
        <p:txBody>
          <a:bodyPr wrap="square" rtlCol="0">
            <a:spAutoFit/>
          </a:bodyPr>
          <a:lstStyle/>
          <a:p>
            <a:r>
              <a:rPr lang="en-US" sz="2400" b="1" dirty="0"/>
              <a:t>Citation habits of faculty – Jeremy </a:t>
            </a:r>
            <a:r>
              <a:rPr lang="en-US" sz="2400" b="1" dirty="0" err="1"/>
              <a:t>Cusker</a:t>
            </a:r>
            <a:r>
              <a:rPr lang="en-US" sz="2400" b="1" dirty="0"/>
              <a:t>:</a:t>
            </a:r>
            <a:endParaRPr lang="en-US" sz="2400" dirty="0"/>
          </a:p>
          <a:p>
            <a:r>
              <a:rPr lang="en-US" u="sng" dirty="0">
                <a:hlinkClick r:id="rId2"/>
              </a:rPr>
              <a:t>http://uny.sla.org/wp-content/uploads/2012/05/UNYSLA_2012Spring_Cusker.pdf</a:t>
            </a:r>
            <a:r>
              <a:rPr lang="en-US" dirty="0"/>
              <a:t> </a:t>
            </a:r>
          </a:p>
          <a:p>
            <a:endParaRPr lang="en-US" dirty="0"/>
          </a:p>
        </p:txBody>
      </p:sp>
      <p:pic>
        <p:nvPicPr>
          <p:cNvPr id="3" name="Picture 2" descr="Screen Shot 2013-11-18 at 7.16.16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8353" y="1548970"/>
            <a:ext cx="6350000" cy="1777715"/>
          </a:xfrm>
          <a:prstGeom prst="rect">
            <a:avLst/>
          </a:prstGeom>
        </p:spPr>
      </p:pic>
      <p:pic>
        <p:nvPicPr>
          <p:cNvPr id="4" name="Picture 3" descr="Screen Shot 2013-11-18 at 7.17.33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41177" y="3006080"/>
            <a:ext cx="6499412" cy="3561619"/>
          </a:xfrm>
          <a:prstGeom prst="rect">
            <a:avLst/>
          </a:prstGeom>
        </p:spPr>
      </p:pic>
    </p:spTree>
    <p:extLst>
      <p:ext uri="{BB962C8B-B14F-4D97-AF65-F5344CB8AC3E}">
        <p14:creationId xmlns:p14="http://schemas.microsoft.com/office/powerpoint/2010/main" val="9850962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3-11-18 at 7.25.07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0404" y="1888779"/>
            <a:ext cx="7052235" cy="3993347"/>
          </a:xfrm>
          <a:prstGeom prst="rect">
            <a:avLst/>
          </a:prstGeom>
        </p:spPr>
      </p:pic>
      <p:pic>
        <p:nvPicPr>
          <p:cNvPr id="3" name="Picture 2" descr="Screen Shot 2013-11-18 at 7.19.23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0423" y="3885453"/>
            <a:ext cx="4356100" cy="2463800"/>
          </a:xfrm>
          <a:prstGeom prst="rect">
            <a:avLst/>
          </a:prstGeom>
        </p:spPr>
      </p:pic>
      <p:sp>
        <p:nvSpPr>
          <p:cNvPr id="2" name="TextBox 1"/>
          <p:cNvSpPr txBox="1"/>
          <p:nvPr/>
        </p:nvSpPr>
        <p:spPr>
          <a:xfrm>
            <a:off x="420404" y="320886"/>
            <a:ext cx="8146119" cy="1292662"/>
          </a:xfrm>
          <a:prstGeom prst="rect">
            <a:avLst/>
          </a:prstGeom>
          <a:noFill/>
        </p:spPr>
        <p:txBody>
          <a:bodyPr wrap="square" rtlCol="0">
            <a:spAutoFit/>
          </a:bodyPr>
          <a:lstStyle/>
          <a:p>
            <a:r>
              <a:rPr lang="en-US" sz="2400" b="1" dirty="0"/>
              <a:t>Broader information </a:t>
            </a:r>
            <a:r>
              <a:rPr lang="en-US" sz="2400" b="1" dirty="0" smtClean="0"/>
              <a:t>trends – Networked Information</a:t>
            </a:r>
            <a:endParaRPr lang="en-US" sz="2400" dirty="0"/>
          </a:p>
          <a:p>
            <a:endParaRPr lang="en-US" dirty="0" smtClean="0"/>
          </a:p>
          <a:p>
            <a:pPr marL="285750" indent="-285750">
              <a:buFont typeface="Arial"/>
              <a:buChar char="•"/>
            </a:pPr>
            <a:r>
              <a:rPr lang="en-US" dirty="0" smtClean="0"/>
              <a:t>Alternative </a:t>
            </a:r>
            <a:r>
              <a:rPr lang="en-US" dirty="0"/>
              <a:t>metrics for measuring scholarly impact:  </a:t>
            </a:r>
            <a:r>
              <a:rPr lang="en-US" dirty="0" err="1"/>
              <a:t>Altmetric.com</a:t>
            </a:r>
            <a:r>
              <a:rPr lang="en-US" dirty="0"/>
              <a:t>, </a:t>
            </a:r>
            <a:r>
              <a:rPr lang="en-US" dirty="0" err="1"/>
              <a:t>plumanalytics.com</a:t>
            </a:r>
            <a:r>
              <a:rPr lang="en-US" dirty="0"/>
              <a:t> </a:t>
            </a:r>
          </a:p>
        </p:txBody>
      </p:sp>
    </p:spTree>
    <p:extLst>
      <p:ext uri="{BB962C8B-B14F-4D97-AF65-F5344CB8AC3E}">
        <p14:creationId xmlns:p14="http://schemas.microsoft.com/office/powerpoint/2010/main" val="9850962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3-11-10 at 11.14.44 AM.png"/>
          <p:cNvPicPr>
            <a:picLocks noChangeAspect="1"/>
          </p:cNvPicPr>
          <p:nvPr/>
        </p:nvPicPr>
        <p:blipFill rotWithShape="1">
          <a:blip r:embed="rId3">
            <a:extLst>
              <a:ext uri="{28A0092B-C50C-407E-A947-70E740481C1C}">
                <a14:useLocalDpi xmlns:a14="http://schemas.microsoft.com/office/drawing/2010/main" val="0"/>
              </a:ext>
            </a:extLst>
          </a:blip>
          <a:srcRect l="31042"/>
          <a:stretch/>
        </p:blipFill>
        <p:spPr>
          <a:xfrm>
            <a:off x="728555" y="505391"/>
            <a:ext cx="7701344" cy="5079166"/>
          </a:xfrm>
          <a:prstGeom prst="rect">
            <a:avLst/>
          </a:prstGeom>
        </p:spPr>
      </p:pic>
      <p:sp>
        <p:nvSpPr>
          <p:cNvPr id="3" name="Oval 2"/>
          <p:cNvSpPr/>
          <p:nvPr/>
        </p:nvSpPr>
        <p:spPr>
          <a:xfrm>
            <a:off x="6652408" y="1673412"/>
            <a:ext cx="1015500" cy="1055133"/>
          </a:xfrm>
          <a:prstGeom prst="ellipse">
            <a:avLst/>
          </a:prstGeom>
          <a:no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Oval 3"/>
          <p:cNvSpPr/>
          <p:nvPr/>
        </p:nvSpPr>
        <p:spPr>
          <a:xfrm>
            <a:off x="1878321" y="2556173"/>
            <a:ext cx="1617914" cy="712919"/>
          </a:xfrm>
          <a:prstGeom prst="ellipse">
            <a:avLst/>
          </a:prstGeom>
          <a:no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2981868" y="4258324"/>
            <a:ext cx="1265809" cy="935103"/>
          </a:xfrm>
          <a:prstGeom prst="ellipse">
            <a:avLst/>
          </a:prstGeom>
          <a:no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1075765" y="6290235"/>
            <a:ext cx="1431026" cy="276999"/>
          </a:xfrm>
          <a:prstGeom prst="rect">
            <a:avLst/>
          </a:prstGeom>
          <a:noFill/>
        </p:spPr>
        <p:txBody>
          <a:bodyPr wrap="none" rtlCol="0">
            <a:spAutoFit/>
          </a:bodyPr>
          <a:lstStyle/>
          <a:p>
            <a:r>
              <a:rPr lang="en-US" sz="1200" dirty="0" smtClean="0">
                <a:hlinkClick r:id="rId4"/>
              </a:rPr>
              <a:t>www.neurotree.org</a:t>
            </a:r>
            <a:r>
              <a:rPr lang="en-US" sz="1200" dirty="0" smtClean="0"/>
              <a:t> </a:t>
            </a:r>
            <a:endParaRPr lang="en-US" sz="1200" dirty="0"/>
          </a:p>
        </p:txBody>
      </p:sp>
    </p:spTree>
    <p:extLst>
      <p:ext uri="{BB962C8B-B14F-4D97-AF65-F5344CB8AC3E}">
        <p14:creationId xmlns:p14="http://schemas.microsoft.com/office/powerpoint/2010/main" val="2892986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3-11-18 at 7.30.08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000" y="275070"/>
            <a:ext cx="7835677" cy="2650303"/>
          </a:xfrm>
          <a:prstGeom prst="rect">
            <a:avLst/>
          </a:prstGeom>
        </p:spPr>
      </p:pic>
      <p:pic>
        <p:nvPicPr>
          <p:cNvPr id="6" name="Picture 5" descr="Screen Shot 2013-11-18 at 7.30.55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4000" y="2222431"/>
            <a:ext cx="7337149" cy="4399423"/>
          </a:xfrm>
          <a:prstGeom prst="rect">
            <a:avLst/>
          </a:prstGeom>
        </p:spPr>
      </p:pic>
      <p:pic>
        <p:nvPicPr>
          <p:cNvPr id="7" name="Picture 6" descr="Screen Shot 2013-11-18 at 7.31.20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89713" y="4343334"/>
            <a:ext cx="2953001" cy="2050017"/>
          </a:xfrm>
          <a:prstGeom prst="rect">
            <a:avLst/>
          </a:prstGeom>
        </p:spPr>
      </p:pic>
    </p:spTree>
    <p:extLst>
      <p:ext uri="{BB962C8B-B14F-4D97-AF65-F5344CB8AC3E}">
        <p14:creationId xmlns:p14="http://schemas.microsoft.com/office/powerpoint/2010/main" val="37912415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4470" y="846715"/>
            <a:ext cx="7180372" cy="5170647"/>
          </a:xfrm>
          <a:prstGeom prst="rect">
            <a:avLst/>
          </a:prstGeom>
          <a:noFill/>
        </p:spPr>
        <p:txBody>
          <a:bodyPr wrap="square" rtlCol="0">
            <a:spAutoFit/>
          </a:bodyPr>
          <a:lstStyle/>
          <a:p>
            <a:r>
              <a:rPr lang="en-US" sz="2400" dirty="0" smtClean="0"/>
              <a:t>The Future for Subject Librarians</a:t>
            </a:r>
          </a:p>
          <a:p>
            <a:endParaRPr lang="en-US" dirty="0"/>
          </a:p>
          <a:p>
            <a:r>
              <a:rPr lang="en-US" dirty="0" smtClean="0"/>
              <a:t>Librarians need to keep up with these new initiatives:</a:t>
            </a:r>
          </a:p>
          <a:p>
            <a:pPr marL="285750" indent="-285750">
              <a:buFont typeface="Arial"/>
              <a:buChar char="•"/>
            </a:pPr>
            <a:r>
              <a:rPr lang="en-US" dirty="0" smtClean="0"/>
              <a:t>Alternative metrics (</a:t>
            </a:r>
            <a:r>
              <a:rPr lang="en-US" dirty="0" err="1" smtClean="0"/>
              <a:t>Altmetrics</a:t>
            </a:r>
            <a:r>
              <a:rPr lang="en-US" dirty="0" smtClean="0"/>
              <a:t>) </a:t>
            </a:r>
          </a:p>
          <a:p>
            <a:pPr marL="285750" indent="-285750">
              <a:buFont typeface="Arial"/>
              <a:buChar char="•"/>
            </a:pPr>
            <a:r>
              <a:rPr lang="en-US" dirty="0" smtClean="0"/>
              <a:t>Even </a:t>
            </a:r>
            <a:r>
              <a:rPr lang="en-US" dirty="0" smtClean="0"/>
              <a:t>alternative publication models (</a:t>
            </a:r>
            <a:r>
              <a:rPr lang="en-US" dirty="0" err="1" smtClean="0"/>
              <a:t>nanopublications</a:t>
            </a:r>
            <a:r>
              <a:rPr lang="en-US" dirty="0" smtClean="0"/>
              <a:t>)</a:t>
            </a:r>
          </a:p>
          <a:p>
            <a:r>
              <a:rPr lang="en-US" baseline="0" dirty="0" smtClean="0"/>
              <a:t> </a:t>
            </a:r>
          </a:p>
          <a:p>
            <a:r>
              <a:rPr lang="en-US" baseline="0" dirty="0" smtClean="0"/>
              <a:t>We n</a:t>
            </a:r>
            <a:r>
              <a:rPr lang="en-US" dirty="0" smtClean="0"/>
              <a:t>eed to develop</a:t>
            </a:r>
            <a:r>
              <a:rPr lang="en-US" baseline="0" dirty="0" smtClean="0"/>
              <a:t> i</a:t>
            </a:r>
            <a:r>
              <a:rPr lang="en-US" dirty="0" smtClean="0"/>
              <a:t>ncreased</a:t>
            </a:r>
            <a:r>
              <a:rPr lang="en-US" baseline="0" dirty="0" smtClean="0"/>
              <a:t> skills in</a:t>
            </a:r>
          </a:p>
          <a:p>
            <a:pPr marL="285750" indent="-285750">
              <a:buFont typeface="Arial"/>
              <a:buChar char="•"/>
            </a:pPr>
            <a:r>
              <a:rPr lang="en-US" baseline="0" dirty="0" smtClean="0"/>
              <a:t>Semantic web, </a:t>
            </a:r>
          </a:p>
          <a:p>
            <a:pPr marL="285750" indent="-285750">
              <a:buFont typeface="Arial"/>
              <a:buChar char="•"/>
            </a:pPr>
            <a:r>
              <a:rPr lang="en-US" dirty="0" smtClean="0"/>
              <a:t>O</a:t>
            </a:r>
            <a:r>
              <a:rPr lang="en-US" baseline="0" dirty="0" smtClean="0"/>
              <a:t>ntologies</a:t>
            </a:r>
            <a:r>
              <a:rPr lang="en-US" dirty="0"/>
              <a:t> </a:t>
            </a:r>
            <a:r>
              <a:rPr lang="en-US" dirty="0" smtClean="0"/>
              <a:t>and</a:t>
            </a:r>
            <a:r>
              <a:rPr lang="en-US" baseline="0" dirty="0" smtClean="0"/>
              <a:t> linked open data</a:t>
            </a:r>
          </a:p>
          <a:p>
            <a:pPr marL="285750" indent="-285750">
              <a:buFont typeface="Arial"/>
              <a:buChar char="•"/>
            </a:pPr>
            <a:r>
              <a:rPr lang="en-US" baseline="0" dirty="0" smtClean="0"/>
              <a:t>Network science </a:t>
            </a:r>
          </a:p>
          <a:p>
            <a:endParaRPr lang="en-US" dirty="0"/>
          </a:p>
          <a:p>
            <a:r>
              <a:rPr lang="en-US" dirty="0"/>
              <a:t>W</a:t>
            </a:r>
            <a:r>
              <a:rPr lang="en-US" baseline="0" dirty="0" smtClean="0"/>
              <a:t>e can exploit their potential to discover and share information.</a:t>
            </a:r>
          </a:p>
          <a:p>
            <a:endParaRPr lang="en-US" dirty="0"/>
          </a:p>
          <a:p>
            <a:endParaRPr lang="en-US" baseline="0" dirty="0" smtClean="0"/>
          </a:p>
          <a:p>
            <a:endParaRPr lang="en-US" dirty="0"/>
          </a:p>
          <a:p>
            <a:pPr algn="ctr"/>
            <a:r>
              <a:rPr lang="en-US" baseline="0" dirty="0" smtClean="0"/>
              <a:t>It is an exciting</a:t>
            </a:r>
            <a:r>
              <a:rPr lang="en-US" dirty="0" smtClean="0"/>
              <a:t> time to be a librarian!</a:t>
            </a:r>
          </a:p>
          <a:p>
            <a:pPr algn="ctr"/>
            <a:r>
              <a:rPr lang="en-US" baseline="0" dirty="0" smtClean="0"/>
              <a:t>THANK</a:t>
            </a:r>
            <a:r>
              <a:rPr lang="en-US" dirty="0" smtClean="0"/>
              <a:t> YOU</a:t>
            </a:r>
            <a:endParaRPr lang="en-US" baseline="0" dirty="0" smtClean="0"/>
          </a:p>
          <a:p>
            <a:endParaRPr lang="en-US" dirty="0"/>
          </a:p>
        </p:txBody>
      </p:sp>
    </p:spTree>
    <p:extLst>
      <p:ext uri="{BB962C8B-B14F-4D97-AF65-F5344CB8AC3E}">
        <p14:creationId xmlns:p14="http://schemas.microsoft.com/office/powerpoint/2010/main" val="3713813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97437" y="1509059"/>
            <a:ext cx="6882495" cy="3323987"/>
          </a:xfrm>
          <a:prstGeom prst="rect">
            <a:avLst/>
          </a:prstGeom>
          <a:noFill/>
        </p:spPr>
        <p:txBody>
          <a:bodyPr wrap="square" rtlCol="0">
            <a:spAutoFit/>
          </a:bodyPr>
          <a:lstStyle/>
          <a:p>
            <a:r>
              <a:rPr lang="en-US" sz="2400" b="1" dirty="0"/>
              <a:t>Subject Librarians</a:t>
            </a:r>
            <a:r>
              <a:rPr lang="en-US" sz="2400" b="1" dirty="0" smtClean="0"/>
              <a:t>:</a:t>
            </a:r>
          </a:p>
          <a:p>
            <a:endParaRPr lang="en-US" sz="2400" b="1" dirty="0"/>
          </a:p>
          <a:p>
            <a:pPr marL="285750" lvl="0" indent="-285750">
              <a:buFont typeface="Arial"/>
              <a:buChar char="•"/>
            </a:pPr>
            <a:r>
              <a:rPr lang="en-US" dirty="0"/>
              <a:t>Understand how information is published and exchanged in a subject area</a:t>
            </a:r>
            <a:r>
              <a:rPr lang="en-US" dirty="0" smtClean="0"/>
              <a:t>.</a:t>
            </a:r>
          </a:p>
          <a:p>
            <a:pPr marL="285750" lvl="0" indent="-285750">
              <a:buFont typeface="Arial"/>
              <a:buChar char="•"/>
            </a:pPr>
            <a:endParaRPr lang="en-US" dirty="0"/>
          </a:p>
          <a:p>
            <a:pPr marL="285750" lvl="0" indent="-285750">
              <a:buFont typeface="Arial"/>
              <a:buChar char="•"/>
            </a:pPr>
            <a:r>
              <a:rPr lang="en-US" dirty="0"/>
              <a:t>Maintain expertise in information organization and discovery, and general trends in scholarly information</a:t>
            </a:r>
            <a:r>
              <a:rPr lang="en-US" dirty="0" smtClean="0"/>
              <a:t>.</a:t>
            </a:r>
          </a:p>
          <a:p>
            <a:pPr marL="285750" lvl="0" indent="-285750">
              <a:buFont typeface="Arial"/>
              <a:buChar char="•"/>
            </a:pPr>
            <a:endParaRPr lang="en-US" dirty="0"/>
          </a:p>
          <a:p>
            <a:pPr marL="285750" lvl="0" indent="-285750">
              <a:buFont typeface="Arial"/>
              <a:buChar char="•"/>
            </a:pPr>
            <a:r>
              <a:rPr lang="en-US" dirty="0"/>
              <a:t>Aid researchers’ in their information related work in meaningful and helpful ways.</a:t>
            </a:r>
          </a:p>
          <a:p>
            <a:endParaRPr lang="en-US" dirty="0"/>
          </a:p>
        </p:txBody>
      </p:sp>
    </p:spTree>
    <p:extLst>
      <p:ext uri="{BB962C8B-B14F-4D97-AF65-F5344CB8AC3E}">
        <p14:creationId xmlns:p14="http://schemas.microsoft.com/office/powerpoint/2010/main" val="1843628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95294" y="642471"/>
            <a:ext cx="6648823" cy="1569660"/>
          </a:xfrm>
          <a:prstGeom prst="rect">
            <a:avLst/>
          </a:prstGeom>
          <a:noFill/>
        </p:spPr>
        <p:txBody>
          <a:bodyPr wrap="square" rtlCol="0">
            <a:spAutoFit/>
          </a:bodyPr>
          <a:lstStyle/>
          <a:p>
            <a:r>
              <a:rPr lang="en-US" sz="2400" dirty="0" smtClean="0"/>
              <a:t>Cornell subject librarians = Liaisons program</a:t>
            </a:r>
          </a:p>
          <a:p>
            <a:endParaRPr lang="en-US" dirty="0" smtClean="0"/>
          </a:p>
          <a:p>
            <a:r>
              <a:rPr lang="en-US" dirty="0" smtClean="0">
                <a:hlinkClick r:id="rId2"/>
              </a:rPr>
              <a:t>http://www.library.cornell.edu/svcs/serve/liaisons</a:t>
            </a:r>
            <a:endParaRPr lang="en-US" dirty="0" smtClean="0"/>
          </a:p>
          <a:p>
            <a:endParaRPr lang="en-US" dirty="0" smtClean="0"/>
          </a:p>
          <a:p>
            <a:endParaRPr lang="en-US" dirty="0"/>
          </a:p>
        </p:txBody>
      </p:sp>
      <p:pic>
        <p:nvPicPr>
          <p:cNvPr id="3" name="Picture 2" descr="Screen Shot 2013-11-18 at 6.56.12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3648" y="1852883"/>
            <a:ext cx="6379882" cy="4390456"/>
          </a:xfrm>
          <a:prstGeom prst="rect">
            <a:avLst/>
          </a:prstGeom>
        </p:spPr>
      </p:pic>
    </p:spTree>
    <p:extLst>
      <p:ext uri="{BB962C8B-B14F-4D97-AF65-F5344CB8AC3E}">
        <p14:creationId xmlns:p14="http://schemas.microsoft.com/office/powerpoint/2010/main" val="9850962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30941" y="911412"/>
            <a:ext cx="6364941" cy="5447646"/>
          </a:xfrm>
          <a:prstGeom prst="rect">
            <a:avLst/>
          </a:prstGeom>
          <a:noFill/>
        </p:spPr>
        <p:txBody>
          <a:bodyPr wrap="square" rtlCol="0">
            <a:spAutoFit/>
          </a:bodyPr>
          <a:lstStyle/>
          <a:p>
            <a:pPr algn="ctr"/>
            <a:r>
              <a:rPr lang="en-US" sz="2400" b="1" dirty="0" smtClean="0"/>
              <a:t>From the Cornell Library Liaison page:</a:t>
            </a:r>
          </a:p>
          <a:p>
            <a:endParaRPr lang="en-US" dirty="0" smtClean="0"/>
          </a:p>
          <a:p>
            <a:r>
              <a:rPr lang="en-US" dirty="0" smtClean="0"/>
              <a:t>The goal of the liaison program at CUL is to support the full cycle of research and scholarly exchange. Liaisons to departments and academic programs strengthen relationships with researchers and increase the in-person presence of library subject experts in academic units.</a:t>
            </a:r>
          </a:p>
          <a:p>
            <a:endParaRPr lang="en-US" dirty="0" smtClean="0"/>
          </a:p>
          <a:p>
            <a:r>
              <a:rPr lang="en-US" b="1" dirty="0" smtClean="0"/>
              <a:t>Liaisons:</a:t>
            </a:r>
            <a:endParaRPr lang="en-US" dirty="0" smtClean="0"/>
          </a:p>
          <a:p>
            <a:pPr marL="285750" lvl="0" indent="-285750">
              <a:buFont typeface="Arial"/>
              <a:buChar char="•"/>
            </a:pPr>
            <a:r>
              <a:rPr lang="en-US" dirty="0" smtClean="0"/>
              <a:t>know what the library does and who in the library does it.</a:t>
            </a:r>
          </a:p>
          <a:p>
            <a:pPr marL="285750" lvl="0" indent="-285750">
              <a:buFont typeface="Arial"/>
              <a:buChar char="•"/>
            </a:pPr>
            <a:r>
              <a:rPr lang="en-US" dirty="0" smtClean="0"/>
              <a:t>know their audiences and the likely overlap between what those audiences need and what the library does.</a:t>
            </a:r>
          </a:p>
          <a:p>
            <a:pPr marL="285750" lvl="0" indent="-285750">
              <a:buFont typeface="Arial"/>
              <a:buChar char="•"/>
            </a:pPr>
            <a:r>
              <a:rPr lang="en-US" dirty="0" smtClean="0"/>
              <a:t>make contacts with researchers that connect patrons to our services and collections, and help the patrons build a more sophisticated picture of the library.</a:t>
            </a:r>
          </a:p>
          <a:p>
            <a:pPr marL="285750" lvl="0" indent="-285750">
              <a:buFont typeface="Arial"/>
              <a:buChar char="•"/>
            </a:pPr>
            <a:r>
              <a:rPr lang="en-US" dirty="0" smtClean="0"/>
              <a:t>take what they have learned about their audiences and provide the feedback loop to help the library understand what services to offer.</a:t>
            </a:r>
          </a:p>
          <a:p>
            <a:endParaRPr lang="en-US" dirty="0"/>
          </a:p>
        </p:txBody>
      </p:sp>
    </p:spTree>
    <p:extLst>
      <p:ext uri="{BB962C8B-B14F-4D97-AF65-F5344CB8AC3E}">
        <p14:creationId xmlns:p14="http://schemas.microsoft.com/office/powerpoint/2010/main" val="9850962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3-11-18 at 6.57.29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648" y="2913530"/>
            <a:ext cx="4817430" cy="2670126"/>
          </a:xfrm>
          <a:prstGeom prst="rect">
            <a:avLst/>
          </a:prstGeom>
        </p:spPr>
      </p:pic>
      <p:pic>
        <p:nvPicPr>
          <p:cNvPr id="4" name="Picture 3" descr="Screen Shot 2013-11-18 at 6.58.18 AM.png"/>
          <p:cNvPicPr>
            <a:picLocks noChangeAspect="1"/>
          </p:cNvPicPr>
          <p:nvPr/>
        </p:nvPicPr>
        <p:blipFill rotWithShape="1">
          <a:blip r:embed="rId3">
            <a:extLst>
              <a:ext uri="{28A0092B-C50C-407E-A947-70E740481C1C}">
                <a14:useLocalDpi xmlns:a14="http://schemas.microsoft.com/office/drawing/2010/main" val="0"/>
              </a:ext>
            </a:extLst>
          </a:blip>
          <a:srcRect r="44807"/>
          <a:stretch/>
        </p:blipFill>
        <p:spPr>
          <a:xfrm>
            <a:off x="4995237" y="631895"/>
            <a:ext cx="3920854" cy="5737412"/>
          </a:xfrm>
          <a:prstGeom prst="rect">
            <a:avLst/>
          </a:prstGeom>
        </p:spPr>
      </p:pic>
      <p:sp>
        <p:nvSpPr>
          <p:cNvPr id="2" name="TextBox 1"/>
          <p:cNvSpPr txBox="1"/>
          <p:nvPr/>
        </p:nvSpPr>
        <p:spPr>
          <a:xfrm>
            <a:off x="597648" y="736483"/>
            <a:ext cx="5827059" cy="1477328"/>
          </a:xfrm>
          <a:prstGeom prst="rect">
            <a:avLst/>
          </a:prstGeom>
          <a:noFill/>
        </p:spPr>
        <p:txBody>
          <a:bodyPr wrap="square" rtlCol="0">
            <a:spAutoFit/>
          </a:bodyPr>
          <a:lstStyle/>
          <a:p>
            <a:r>
              <a:rPr lang="en-US" dirty="0"/>
              <a:t>Examples of services:</a:t>
            </a:r>
          </a:p>
          <a:p>
            <a:r>
              <a:rPr lang="en-US" b="1" dirty="0"/>
              <a:t>Geographic information systems:</a:t>
            </a:r>
            <a:endParaRPr lang="en-US" dirty="0"/>
          </a:p>
          <a:p>
            <a:r>
              <a:rPr lang="en-US" u="sng" dirty="0">
                <a:hlinkClick r:id="rId4"/>
              </a:rPr>
              <a:t>http://cugir.mannlib.cornell.edu</a:t>
            </a:r>
            <a:r>
              <a:rPr lang="en-US" dirty="0"/>
              <a:t> </a:t>
            </a:r>
          </a:p>
          <a:p>
            <a:r>
              <a:rPr lang="en-US" u="sng" dirty="0">
                <a:hlinkClick r:id="rId5"/>
              </a:rPr>
              <a:t>http://mannlib.cornell.edu/research-help/gis</a:t>
            </a:r>
            <a:r>
              <a:rPr lang="en-US" dirty="0"/>
              <a:t> </a:t>
            </a:r>
          </a:p>
          <a:p>
            <a:endParaRPr lang="en-US" dirty="0"/>
          </a:p>
        </p:txBody>
      </p:sp>
    </p:spTree>
    <p:extLst>
      <p:ext uri="{BB962C8B-B14F-4D97-AF65-F5344CB8AC3E}">
        <p14:creationId xmlns:p14="http://schemas.microsoft.com/office/powerpoint/2010/main" val="9850962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76941" y="554335"/>
            <a:ext cx="7007412" cy="1015663"/>
          </a:xfrm>
          <a:prstGeom prst="rect">
            <a:avLst/>
          </a:prstGeom>
          <a:noFill/>
        </p:spPr>
        <p:txBody>
          <a:bodyPr wrap="square" rtlCol="0">
            <a:spAutoFit/>
          </a:bodyPr>
          <a:lstStyle/>
          <a:p>
            <a:r>
              <a:rPr lang="en-US" sz="2400" b="1" dirty="0"/>
              <a:t>Data assistance</a:t>
            </a:r>
            <a:endParaRPr lang="en-US" sz="2400" dirty="0"/>
          </a:p>
          <a:p>
            <a:r>
              <a:rPr lang="en-US" dirty="0"/>
              <a:t>Research Data Management Services Group:</a:t>
            </a:r>
          </a:p>
          <a:p>
            <a:r>
              <a:rPr lang="en-US" u="sng" dirty="0">
                <a:hlinkClick r:id="rId2"/>
              </a:rPr>
              <a:t>https://confluence.cornell.edu/display/rdmsgweb/Home</a:t>
            </a:r>
            <a:r>
              <a:rPr lang="en-US" dirty="0"/>
              <a:t> </a:t>
            </a:r>
          </a:p>
        </p:txBody>
      </p:sp>
      <p:pic>
        <p:nvPicPr>
          <p:cNvPr id="3" name="Picture 2" descr="Screen Shot 2013-11-18 at 7.01.47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5529" y="1773482"/>
            <a:ext cx="6753412" cy="4518354"/>
          </a:xfrm>
          <a:prstGeom prst="rect">
            <a:avLst/>
          </a:prstGeom>
        </p:spPr>
      </p:pic>
    </p:spTree>
    <p:extLst>
      <p:ext uri="{BB962C8B-B14F-4D97-AF65-F5344CB8AC3E}">
        <p14:creationId xmlns:p14="http://schemas.microsoft.com/office/powerpoint/2010/main" val="985096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82706" y="3026349"/>
            <a:ext cx="4198470" cy="2677656"/>
          </a:xfrm>
          <a:prstGeom prst="rect">
            <a:avLst/>
          </a:prstGeom>
        </p:spPr>
        <p:txBody>
          <a:bodyPr wrap="square">
            <a:spAutoFit/>
          </a:bodyPr>
          <a:lstStyle/>
          <a:p>
            <a:r>
              <a:rPr lang="en-US" sz="2400" dirty="0" smtClean="0"/>
              <a:t>Data information literacy:</a:t>
            </a:r>
          </a:p>
          <a:p>
            <a:r>
              <a:rPr lang="en-US" u="sng" dirty="0" smtClean="0">
                <a:hlinkClick r:id="rId2"/>
              </a:rPr>
              <a:t>http://wiki.lib.purdue.edu/display/ste/Home</a:t>
            </a:r>
            <a:r>
              <a:rPr lang="en-US" dirty="0" smtClean="0"/>
              <a:t> </a:t>
            </a:r>
          </a:p>
          <a:p>
            <a:r>
              <a:rPr lang="en-US" u="sng" dirty="0" smtClean="0">
                <a:hlinkClick r:id="rId3"/>
              </a:rPr>
              <a:t>http://wiki.lib.purdue.edu/download/attachments/2097461/DIL_Symposium_Poster_Cornell_Wright_Andrews_2013.pdf?version=1&amp;modificationDate=1379985797000</a:t>
            </a:r>
            <a:r>
              <a:rPr lang="en-US" dirty="0" smtClean="0"/>
              <a:t> </a:t>
            </a:r>
          </a:p>
        </p:txBody>
      </p:sp>
      <p:pic>
        <p:nvPicPr>
          <p:cNvPr id="5" name="Picture 4" descr="Screen Shot 2013-11-18 at 7.04.08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2706" y="579361"/>
            <a:ext cx="6083433" cy="1372062"/>
          </a:xfrm>
          <a:prstGeom prst="rect">
            <a:avLst/>
          </a:prstGeom>
        </p:spPr>
      </p:pic>
      <p:pic>
        <p:nvPicPr>
          <p:cNvPr id="6" name="Picture 5" descr="Screen Shot 2013-11-18 at 7.07.25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20263" y="1975433"/>
            <a:ext cx="3880224" cy="4355353"/>
          </a:xfrm>
          <a:prstGeom prst="rect">
            <a:avLst/>
          </a:prstGeom>
        </p:spPr>
      </p:pic>
    </p:spTree>
    <p:extLst>
      <p:ext uri="{BB962C8B-B14F-4D97-AF65-F5344CB8AC3E}">
        <p14:creationId xmlns:p14="http://schemas.microsoft.com/office/powerpoint/2010/main" val="42105706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3-11-18 at 7.05.54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8587" y="1382733"/>
            <a:ext cx="8367059" cy="4496512"/>
          </a:xfrm>
          <a:prstGeom prst="rect">
            <a:avLst/>
          </a:prstGeom>
        </p:spPr>
      </p:pic>
      <p:sp>
        <p:nvSpPr>
          <p:cNvPr id="5" name="TextBox 4"/>
          <p:cNvSpPr txBox="1"/>
          <p:nvPr/>
        </p:nvSpPr>
        <p:spPr>
          <a:xfrm>
            <a:off x="1240118" y="522941"/>
            <a:ext cx="5602941" cy="1015663"/>
          </a:xfrm>
          <a:prstGeom prst="rect">
            <a:avLst/>
          </a:prstGeom>
          <a:noFill/>
        </p:spPr>
        <p:txBody>
          <a:bodyPr wrap="square" rtlCol="0">
            <a:spAutoFit/>
          </a:bodyPr>
          <a:lstStyle/>
          <a:p>
            <a:r>
              <a:rPr lang="en-US" sz="2400" dirty="0" smtClean="0"/>
              <a:t>Learning more about data:  </a:t>
            </a:r>
            <a:r>
              <a:rPr lang="en-US" dirty="0" smtClean="0">
                <a:hlinkClick r:id="rId3"/>
              </a:rPr>
              <a:t>http://datacurationprofiles.org/</a:t>
            </a:r>
            <a:r>
              <a:rPr lang="en-US" dirty="0" smtClean="0"/>
              <a:t> </a:t>
            </a:r>
          </a:p>
          <a:p>
            <a:endParaRPr lang="en-US" dirty="0"/>
          </a:p>
        </p:txBody>
      </p:sp>
    </p:spTree>
    <p:extLst>
      <p:ext uri="{BB962C8B-B14F-4D97-AF65-F5344CB8AC3E}">
        <p14:creationId xmlns:p14="http://schemas.microsoft.com/office/powerpoint/2010/main" val="4446360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2823" y="403411"/>
            <a:ext cx="7754471" cy="1846659"/>
          </a:xfrm>
          <a:prstGeom prst="rect">
            <a:avLst/>
          </a:prstGeom>
          <a:noFill/>
        </p:spPr>
        <p:txBody>
          <a:bodyPr wrap="square" rtlCol="0">
            <a:spAutoFit/>
          </a:bodyPr>
          <a:lstStyle/>
          <a:p>
            <a:r>
              <a:rPr lang="en-US" sz="2400" b="1" dirty="0"/>
              <a:t>Embedded Information Literacy Instruction</a:t>
            </a:r>
            <a:endParaRPr lang="en-US" sz="2400" dirty="0"/>
          </a:p>
          <a:p>
            <a:r>
              <a:rPr lang="en-US" dirty="0"/>
              <a:t>Communications Lib Guide – Jim Morris-Knower:</a:t>
            </a:r>
          </a:p>
          <a:p>
            <a:r>
              <a:rPr lang="en-US" u="sng" dirty="0">
                <a:hlinkClick r:id="rId2"/>
              </a:rPr>
              <a:t>http://guides.library.cornell.edu/content.php?pid=398126</a:t>
            </a:r>
            <a:r>
              <a:rPr lang="en-US" dirty="0"/>
              <a:t> </a:t>
            </a:r>
          </a:p>
          <a:p>
            <a:r>
              <a:rPr lang="en-US" dirty="0"/>
              <a:t>Introduction to Management Lib Guide – Tom </a:t>
            </a:r>
            <a:r>
              <a:rPr lang="en-US" dirty="0" err="1"/>
              <a:t>Ottaviano</a:t>
            </a:r>
            <a:r>
              <a:rPr lang="en-US" dirty="0"/>
              <a:t>:</a:t>
            </a:r>
          </a:p>
          <a:p>
            <a:r>
              <a:rPr lang="en-US" u="sng" dirty="0">
                <a:hlinkClick r:id="rId3"/>
              </a:rPr>
              <a:t>http://guides.library.cornell.edu/aem_1200</a:t>
            </a:r>
            <a:r>
              <a:rPr lang="en-US" dirty="0"/>
              <a:t> </a:t>
            </a:r>
          </a:p>
          <a:p>
            <a:endParaRPr lang="en-US" dirty="0"/>
          </a:p>
        </p:txBody>
      </p:sp>
      <p:pic>
        <p:nvPicPr>
          <p:cNvPr id="3" name="Picture 2" descr="Screen Shot 2013-11-18 at 7.09.46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2823" y="2157738"/>
            <a:ext cx="8307294" cy="2051802"/>
          </a:xfrm>
          <a:prstGeom prst="rect">
            <a:avLst/>
          </a:prstGeom>
        </p:spPr>
      </p:pic>
      <p:pic>
        <p:nvPicPr>
          <p:cNvPr id="4" name="Picture 3" descr="Screen Shot 2013-11-18 at 7.10.39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6941" y="4591423"/>
            <a:ext cx="6604000" cy="800100"/>
          </a:xfrm>
          <a:prstGeom prst="rect">
            <a:avLst/>
          </a:prstGeom>
        </p:spPr>
      </p:pic>
    </p:spTree>
    <p:extLst>
      <p:ext uri="{BB962C8B-B14F-4D97-AF65-F5344CB8AC3E}">
        <p14:creationId xmlns:p14="http://schemas.microsoft.com/office/powerpoint/2010/main" val="9850962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52</TotalTime>
  <Words>507</Words>
  <Application>Microsoft Macintosh PowerPoint</Application>
  <PresentationFormat>On-screen Show (4:3)</PresentationFormat>
  <Paragraphs>70</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Cornell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Katherine Chiang</dc:creator>
  <cp:lastModifiedBy>Katherine Chiang</cp:lastModifiedBy>
  <cp:revision>9</cp:revision>
  <dcterms:created xsi:type="dcterms:W3CDTF">2013-11-17T22:45:54Z</dcterms:created>
  <dcterms:modified xsi:type="dcterms:W3CDTF">2013-11-17T23:38:33Z</dcterms:modified>
</cp:coreProperties>
</file>