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8" r:id="rId3"/>
    <p:sldId id="277" r:id="rId4"/>
    <p:sldId id="259" r:id="rId5"/>
    <p:sldId id="257" r:id="rId6"/>
    <p:sldId id="260" r:id="rId7"/>
    <p:sldId id="262" r:id="rId8"/>
    <p:sldId id="263" r:id="rId9"/>
    <p:sldId id="278" r:id="rId10"/>
    <p:sldId id="282" r:id="rId11"/>
    <p:sldId id="283" r:id="rId12"/>
    <p:sldId id="284" r:id="rId13"/>
    <p:sldId id="285" r:id="rId14"/>
    <p:sldId id="286" r:id="rId15"/>
    <p:sldId id="287" r:id="rId16"/>
    <p:sldId id="288" r:id="rId17"/>
    <p:sldId id="289" r:id="rId18"/>
    <p:sldId id="290" r:id="rId19"/>
    <p:sldId id="291" r:id="rId20"/>
    <p:sldId id="292" r:id="rId21"/>
    <p:sldId id="294" r:id="rId22"/>
    <p:sldId id="264" r:id="rId23"/>
    <p:sldId id="267" r:id="rId24"/>
    <p:sldId id="265" r:id="rId25"/>
    <p:sldId id="266" r:id="rId26"/>
    <p:sldId id="295" r:id="rId27"/>
    <p:sldId id="261" r:id="rId28"/>
    <p:sldId id="296"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715" autoAdjust="0"/>
  </p:normalViewPr>
  <p:slideViewPr>
    <p:cSldViewPr snapToGrid="0" snapToObjects="1">
      <p:cViewPr varScale="1">
        <p:scale>
          <a:sx n="85" d="100"/>
          <a:sy n="85" d="100"/>
        </p:scale>
        <p:origin x="-92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hvmorton:Desktop:tes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percentStacked"/>
        <c:varyColors val="0"/>
        <c:ser>
          <c:idx val="0"/>
          <c:order val="0"/>
          <c:tx>
            <c:strRef>
              <c:f>Sheet1!$B$1</c:f>
              <c:strCache>
                <c:ptCount val="1"/>
                <c:pt idx="0">
                  <c:v>%  sparse </c:v>
                </c:pt>
              </c:strCache>
            </c:strRef>
          </c:tx>
          <c:spPr>
            <a:solidFill>
              <a:srgbClr val="BA6F2D"/>
            </a:solidFill>
          </c:spPr>
          <c:invertIfNegative val="0"/>
          <c:cat>
            <c:strRef>
              <c:f>Sheet1!$A$2:$A$6</c:f>
              <c:strCache>
                <c:ptCount val="5"/>
                <c:pt idx="0">
                  <c:v>Academia.edu </c:v>
                </c:pt>
                <c:pt idx="1">
                  <c:v>Google citations </c:v>
                </c:pt>
                <c:pt idx="2">
                  <c:v>LinkedIn </c:v>
                </c:pt>
                <c:pt idx="3">
                  <c:v>Mendeley </c:v>
                </c:pt>
                <c:pt idx="4">
                  <c:v>ResearchGate </c:v>
                </c:pt>
              </c:strCache>
            </c:strRef>
          </c:cat>
          <c:val>
            <c:numRef>
              <c:f>Sheet1!$B$2:$B$6</c:f>
              <c:numCache>
                <c:formatCode>General</c:formatCode>
                <c:ptCount val="5"/>
                <c:pt idx="0">
                  <c:v>6.0</c:v>
                </c:pt>
                <c:pt idx="1">
                  <c:v>0.0</c:v>
                </c:pt>
                <c:pt idx="2">
                  <c:v>36.0</c:v>
                </c:pt>
                <c:pt idx="3">
                  <c:v>24.0</c:v>
                </c:pt>
                <c:pt idx="4">
                  <c:v>5.0</c:v>
                </c:pt>
              </c:numCache>
            </c:numRef>
          </c:val>
        </c:ser>
        <c:ser>
          <c:idx val="1"/>
          <c:order val="1"/>
          <c:tx>
            <c:strRef>
              <c:f>Sheet1!$C$1</c:f>
              <c:strCache>
                <c:ptCount val="1"/>
                <c:pt idx="0">
                  <c:v>%  curated  </c:v>
                </c:pt>
              </c:strCache>
            </c:strRef>
          </c:tx>
          <c:spPr>
            <a:solidFill>
              <a:srgbClr val="8FB148"/>
            </a:solidFill>
          </c:spPr>
          <c:invertIfNegative val="0"/>
          <c:cat>
            <c:strRef>
              <c:f>Sheet1!$A$2:$A$6</c:f>
              <c:strCache>
                <c:ptCount val="5"/>
                <c:pt idx="0">
                  <c:v>Academia.edu </c:v>
                </c:pt>
                <c:pt idx="1">
                  <c:v>Google citations </c:v>
                </c:pt>
                <c:pt idx="2">
                  <c:v>LinkedIn </c:v>
                </c:pt>
                <c:pt idx="3">
                  <c:v>Mendeley </c:v>
                </c:pt>
                <c:pt idx="4">
                  <c:v>ResearchGate </c:v>
                </c:pt>
              </c:strCache>
            </c:strRef>
          </c:cat>
          <c:val>
            <c:numRef>
              <c:f>Sheet1!$C$2:$C$6</c:f>
              <c:numCache>
                <c:formatCode>General</c:formatCode>
                <c:ptCount val="5"/>
                <c:pt idx="0">
                  <c:v>6.0</c:v>
                </c:pt>
                <c:pt idx="1">
                  <c:v>30.0</c:v>
                </c:pt>
                <c:pt idx="2">
                  <c:v>14.0</c:v>
                </c:pt>
                <c:pt idx="3">
                  <c:v>2.0</c:v>
                </c:pt>
                <c:pt idx="4">
                  <c:v>14.0</c:v>
                </c:pt>
              </c:numCache>
            </c:numRef>
          </c:val>
        </c:ser>
        <c:ser>
          <c:idx val="2"/>
          <c:order val="2"/>
          <c:tx>
            <c:strRef>
              <c:f>Sheet1!$D$1</c:f>
              <c:strCache>
                <c:ptCount val="1"/>
                <c:pt idx="0">
                  <c:v>% none</c:v>
                </c:pt>
              </c:strCache>
            </c:strRef>
          </c:tx>
          <c:spPr>
            <a:solidFill>
              <a:srgbClr val="E1E375"/>
            </a:solidFill>
          </c:spPr>
          <c:invertIfNegative val="0"/>
          <c:cat>
            <c:strRef>
              <c:f>Sheet1!$A$2:$A$6</c:f>
              <c:strCache>
                <c:ptCount val="5"/>
                <c:pt idx="0">
                  <c:v>Academia.edu </c:v>
                </c:pt>
                <c:pt idx="1">
                  <c:v>Google citations </c:v>
                </c:pt>
                <c:pt idx="2">
                  <c:v>LinkedIn </c:v>
                </c:pt>
                <c:pt idx="3">
                  <c:v>Mendeley </c:v>
                </c:pt>
                <c:pt idx="4">
                  <c:v>ResearchGate </c:v>
                </c:pt>
              </c:strCache>
            </c:strRef>
          </c:cat>
          <c:val>
            <c:numRef>
              <c:f>Sheet1!$D$2:$D$6</c:f>
              <c:numCache>
                <c:formatCode>General</c:formatCode>
                <c:ptCount val="5"/>
                <c:pt idx="0">
                  <c:v>88.0</c:v>
                </c:pt>
                <c:pt idx="1">
                  <c:v>70.0</c:v>
                </c:pt>
                <c:pt idx="2">
                  <c:v>50.0</c:v>
                </c:pt>
                <c:pt idx="3">
                  <c:v>74.0</c:v>
                </c:pt>
                <c:pt idx="4">
                  <c:v>81.0</c:v>
                </c:pt>
              </c:numCache>
            </c:numRef>
          </c:val>
        </c:ser>
        <c:dLbls>
          <c:showLegendKey val="0"/>
          <c:showVal val="0"/>
          <c:showCatName val="0"/>
          <c:showSerName val="0"/>
          <c:showPercent val="0"/>
          <c:showBubbleSize val="0"/>
        </c:dLbls>
        <c:gapWidth val="150"/>
        <c:overlap val="100"/>
        <c:axId val="2095685528"/>
        <c:axId val="2095690392"/>
      </c:barChart>
      <c:catAx>
        <c:axId val="2095685528"/>
        <c:scaling>
          <c:orientation val="minMax"/>
        </c:scaling>
        <c:delete val="0"/>
        <c:axPos val="b"/>
        <c:majorTickMark val="out"/>
        <c:minorTickMark val="none"/>
        <c:tickLblPos val="nextTo"/>
        <c:crossAx val="2095690392"/>
        <c:crosses val="autoZero"/>
        <c:auto val="1"/>
        <c:lblAlgn val="ctr"/>
        <c:lblOffset val="100"/>
        <c:noMultiLvlLbl val="0"/>
      </c:catAx>
      <c:valAx>
        <c:axId val="2095690392"/>
        <c:scaling>
          <c:orientation val="minMax"/>
        </c:scaling>
        <c:delete val="0"/>
        <c:axPos val="l"/>
        <c:majorGridlines/>
        <c:numFmt formatCode="0%" sourceLinked="1"/>
        <c:majorTickMark val="out"/>
        <c:minorTickMark val="none"/>
        <c:tickLblPos val="nextTo"/>
        <c:crossAx val="2095685528"/>
        <c:crosses val="autoZero"/>
        <c:crossBetween val="between"/>
      </c:valAx>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ED8AC5-EF8F-3744-9183-6FA7DDB25B95}" type="datetimeFigureOut">
              <a:rPr lang="en-US" smtClean="0"/>
              <a:t>11/13/13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F0A7DD-9734-9440-BBA0-DEF50E38D81B}" type="slidenum">
              <a:rPr lang="en-US" smtClean="0"/>
              <a:t>‹#›</a:t>
            </a:fld>
            <a:endParaRPr lang="en-US"/>
          </a:p>
        </p:txBody>
      </p:sp>
    </p:spTree>
    <p:extLst>
      <p:ext uri="{BB962C8B-B14F-4D97-AF65-F5344CB8AC3E}">
        <p14:creationId xmlns:p14="http://schemas.microsoft.com/office/powerpoint/2010/main" val="32587408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am so pleased to be here this morning to give a presentation on the Changing Landscape</a:t>
            </a:r>
            <a:r>
              <a:rPr lang="en-US" baseline="0" dirty="0" smtClean="0"/>
              <a:t> of Research Information</a:t>
            </a:r>
          </a:p>
          <a:p>
            <a:r>
              <a:rPr lang="en-US" baseline="0" dirty="0" smtClean="0"/>
              <a:t>Libraries and librarians value sharing, and making sharing easy.</a:t>
            </a:r>
          </a:p>
          <a:p>
            <a:r>
              <a:rPr lang="en-US" baseline="0" dirty="0" smtClean="0"/>
              <a:t>When I started as a librarian information was hard to get to, you walked to a building to read it, and if someone else was reading it you had to wait.</a:t>
            </a:r>
          </a:p>
          <a:p>
            <a:r>
              <a:rPr lang="en-US" baseline="0" dirty="0" smtClean="0"/>
              <a:t>Now information is beginning to resemble a giant network with the internet able to connect us to a dataset in Ithaca New York, or Paris, or Beijing with just a click.</a:t>
            </a:r>
          </a:p>
          <a:p>
            <a:endParaRPr lang="en-US" baseline="0" dirty="0" smtClean="0"/>
          </a:p>
          <a:p>
            <a:r>
              <a:rPr lang="en-US" baseline="0" dirty="0" smtClean="0"/>
              <a:t>But before I start my talk – a little background on how I came to be here, speaking to you in English.</a:t>
            </a:r>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1</a:t>
            </a:fld>
            <a:endParaRPr lang="en-US"/>
          </a:p>
        </p:txBody>
      </p:sp>
    </p:spTree>
    <p:extLst>
      <p:ext uri="{BB962C8B-B14F-4D97-AF65-F5344CB8AC3E}">
        <p14:creationId xmlns:p14="http://schemas.microsoft.com/office/powerpoint/2010/main" val="2476739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There are about </a:t>
            </a:r>
            <a:r>
              <a:rPr lang="en-US" baseline="0" dirty="0" smtClean="0"/>
              <a:t>22 thousand students, staff and faculty in Ithaca, New </a:t>
            </a:r>
            <a:r>
              <a:rPr lang="en-US" baseline="0" dirty="0" smtClean="0"/>
              <a:t>York City </a:t>
            </a:r>
            <a:r>
              <a:rPr lang="en-US" baseline="0" dirty="0" smtClean="0"/>
              <a:t>and </a:t>
            </a:r>
            <a:r>
              <a:rPr lang="en-US" baseline="0" dirty="0" smtClean="0"/>
              <a:t>Qatar (in the Middle East)</a:t>
            </a:r>
            <a:endParaRPr lang="en-US" baseline="0" dirty="0" smtClean="0"/>
          </a:p>
          <a:p>
            <a:endParaRPr lang="en-US" baseline="0" dirty="0" smtClean="0"/>
          </a:p>
          <a:p>
            <a:r>
              <a:rPr lang="en-US" baseline="0" dirty="0" smtClean="0"/>
              <a:t>And another 265,680 “Living grads </a:t>
            </a:r>
            <a:r>
              <a:rPr lang="en-US" baseline="0" dirty="0" smtClean="0"/>
              <a:t>“</a:t>
            </a:r>
          </a:p>
          <a:p>
            <a:endParaRPr lang="en-US" baseline="0" dirty="0" smtClean="0"/>
          </a:p>
          <a:p>
            <a:r>
              <a:rPr lang="en-US" baseline="0" dirty="0" smtClean="0"/>
              <a:t>Our study was triggered </a:t>
            </a:r>
            <a:r>
              <a:rPr lang="en-US" baseline="0" dirty="0" smtClean="0"/>
              <a:t>from conversations with senior researchers in the life sciences – “I’m too easily found” was the common sentiment amongst those researchers.  But </a:t>
            </a:r>
            <a:r>
              <a:rPr lang="en-US" baseline="0" dirty="0" smtClean="0"/>
              <a:t>several of the senior researchers suggested </a:t>
            </a:r>
            <a:r>
              <a:rPr lang="en-US" baseline="0" dirty="0" smtClean="0"/>
              <a:t>early </a:t>
            </a:r>
            <a:r>
              <a:rPr lang="en-US" baseline="0" dirty="0" smtClean="0"/>
              <a:t>career researchers </a:t>
            </a:r>
            <a:r>
              <a:rPr lang="en-US" baseline="0" dirty="0" smtClean="0"/>
              <a:t>might consider things differently and </a:t>
            </a:r>
            <a:r>
              <a:rPr lang="en-US" baseline="0" dirty="0" smtClean="0"/>
              <a:t>they encouraged </a:t>
            </a:r>
            <a:r>
              <a:rPr lang="en-US" baseline="0" dirty="0" smtClean="0"/>
              <a:t>us to talk to some of those junior researchers.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80A9454-C1C7-43D1-BCE0-58A36A96CE51}" type="slidenum">
              <a:rPr lang="en-US" smtClean="0"/>
              <a:pPr/>
              <a:t>10</a:t>
            </a:fld>
            <a:endParaRPr lang="en-US"/>
          </a:p>
        </p:txBody>
      </p:sp>
    </p:spTree>
    <p:extLst>
      <p:ext uri="{BB962C8B-B14F-4D97-AF65-F5344CB8AC3E}">
        <p14:creationId xmlns:p14="http://schemas.microsoft.com/office/powerpoint/2010/main" val="1480776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baseline="0" dirty="0" smtClean="0"/>
              <a:t>Our subject group is early career faculty at Cornell, assistant professors.</a:t>
            </a:r>
          </a:p>
          <a:p>
            <a:endParaRPr lang="en-US" baseline="0" dirty="0" smtClean="0"/>
          </a:p>
          <a:p>
            <a:pPr defTabSz="897301">
              <a:defRPr/>
            </a:pPr>
            <a:r>
              <a:rPr lang="en-US" dirty="0" smtClean="0"/>
              <a:t>This</a:t>
            </a:r>
            <a:r>
              <a:rPr lang="en-US" baseline="0" dirty="0" smtClean="0"/>
              <a:t> project is running in several concurrent phases.  Data gathering and semi-structured interviews.</a:t>
            </a:r>
          </a:p>
          <a:p>
            <a:endParaRPr lang="en-US" baseline="0" dirty="0" smtClean="0"/>
          </a:p>
          <a:p>
            <a:r>
              <a:rPr lang="en-US" baseline="0" dirty="0" smtClean="0"/>
              <a:t>We started with the College of Agriculture and Life Sciences and identified 55 faculty and then broadened it to include two more colleges (Engineering and Architecture, Art and Planning) as we </a:t>
            </a:r>
            <a:r>
              <a:rPr lang="en-US" baseline="0" dirty="0" smtClean="0"/>
              <a:t>scheduled </a:t>
            </a:r>
            <a:r>
              <a:rPr lang="en-US" baseline="0" dirty="0" smtClean="0"/>
              <a:t>and ran interviews. </a:t>
            </a:r>
          </a:p>
          <a:p>
            <a:r>
              <a:rPr lang="en-US" baseline="0" dirty="0" smtClean="0"/>
              <a:t>We are now </a:t>
            </a:r>
            <a:r>
              <a:rPr lang="en-US" baseline="0" dirty="0" smtClean="0"/>
              <a:t>expanding the study to include faculty of the College of Human Ecology, and are collecting </a:t>
            </a:r>
            <a:r>
              <a:rPr lang="en-US" baseline="0" dirty="0" smtClean="0"/>
              <a:t>sample data about graduate students in these same colleges.</a:t>
            </a:r>
            <a:endParaRPr lang="en-US" dirty="0" smtClean="0"/>
          </a:p>
        </p:txBody>
      </p:sp>
      <p:sp>
        <p:nvSpPr>
          <p:cNvPr id="4" name="Slide Number Placeholder 3"/>
          <p:cNvSpPr>
            <a:spLocks noGrp="1"/>
          </p:cNvSpPr>
          <p:nvPr>
            <p:ph type="sldNum" sz="quarter" idx="10"/>
          </p:nvPr>
        </p:nvSpPr>
        <p:spPr/>
        <p:txBody>
          <a:bodyPr/>
          <a:lstStyle/>
          <a:p>
            <a:fld id="{F80A9454-C1C7-43D1-BCE0-58A36A96CE5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team searched the researchers’ names (and name variants) in five sites.</a:t>
            </a:r>
          </a:p>
          <a:p>
            <a:pPr>
              <a:buFont typeface="Arial"/>
              <a:buChar char="•"/>
            </a:pPr>
            <a:r>
              <a:rPr lang="en-US" dirty="0" smtClean="0"/>
              <a:t>Academia.edu</a:t>
            </a:r>
          </a:p>
          <a:p>
            <a:pPr>
              <a:buFont typeface="Arial"/>
              <a:buChar char="•"/>
            </a:pPr>
            <a:r>
              <a:rPr lang="en-US" dirty="0" smtClean="0"/>
              <a:t>Google citations</a:t>
            </a:r>
          </a:p>
          <a:p>
            <a:pPr>
              <a:buFont typeface="Arial"/>
              <a:buChar char="•"/>
            </a:pPr>
            <a:r>
              <a:rPr lang="en-US" dirty="0" smtClean="0"/>
              <a:t>LinkedIn</a:t>
            </a:r>
          </a:p>
          <a:p>
            <a:pPr>
              <a:buFont typeface="Arial"/>
              <a:buChar char="•"/>
            </a:pPr>
            <a:r>
              <a:rPr lang="en-US" dirty="0" err="1" smtClean="0"/>
              <a:t>Mendeley</a:t>
            </a:r>
            <a:endParaRPr lang="en-US" dirty="0" smtClean="0"/>
          </a:p>
          <a:p>
            <a:pPr>
              <a:buFont typeface="Arial"/>
              <a:buChar char="•"/>
            </a:pPr>
            <a:r>
              <a:rPr lang="en-US" dirty="0" err="1" smtClean="0"/>
              <a:t>ResearchGate</a:t>
            </a:r>
            <a:endParaRPr lang="en-US" dirty="0" smtClean="0"/>
          </a:p>
          <a:p>
            <a:endParaRPr lang="en-US" dirty="0" smtClean="0"/>
          </a:p>
          <a:p>
            <a:endParaRPr lang="en-US" dirty="0" smtClean="0"/>
          </a:p>
          <a:p>
            <a:r>
              <a:rPr lang="en-US" dirty="0" smtClean="0"/>
              <a:t>When encountering sparse</a:t>
            </a:r>
            <a:r>
              <a:rPr lang="en-US" baseline="0" dirty="0" smtClean="0"/>
              <a:t> entries we e</a:t>
            </a:r>
            <a:r>
              <a:rPr lang="en-US" dirty="0" smtClean="0"/>
              <a:t>rred</a:t>
            </a:r>
            <a:r>
              <a:rPr lang="en-US" baseline="0" dirty="0" smtClean="0"/>
              <a:t> on the side of considering they were a match if there was anything (location, subject keywords) that might indicate the entry was our researcher</a:t>
            </a:r>
          </a:p>
          <a:p>
            <a:endParaRPr lang="en-US" baseline="0" dirty="0" smtClean="0"/>
          </a:p>
          <a:p>
            <a:r>
              <a:rPr lang="en-US" baseline="0" dirty="0" smtClean="0"/>
              <a:t>Here are some of our results</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80A9454-C1C7-43D1-BCE0-58A36A96CE5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Presence by sites, and if ‘active’</a:t>
            </a:r>
          </a:p>
          <a:p>
            <a:endParaRPr lang="en-US" dirty="0" smtClean="0"/>
          </a:p>
          <a:p>
            <a:r>
              <a:rPr lang="en-US" dirty="0" smtClean="0"/>
              <a:t>Looked at whether the research</a:t>
            </a:r>
            <a:r>
              <a:rPr lang="en-US" baseline="0" dirty="0" smtClean="0"/>
              <a:t> products (publications, conference presentations, exhibitions)</a:t>
            </a:r>
            <a:r>
              <a:rPr lang="en-US" dirty="0" smtClean="0"/>
              <a:t> were within last two years</a:t>
            </a:r>
          </a:p>
          <a:p>
            <a:r>
              <a:rPr lang="en-US" dirty="0" smtClean="0"/>
              <a:t>If</a:t>
            </a:r>
            <a:r>
              <a:rPr lang="en-US" baseline="0" dirty="0" smtClean="0"/>
              <a:t> the job titles were current</a:t>
            </a:r>
          </a:p>
          <a:p>
            <a:r>
              <a:rPr lang="en-US" baseline="0" dirty="0" smtClean="0"/>
              <a:t>If </a:t>
            </a:r>
            <a:r>
              <a:rPr lang="en-US" baseline="0" dirty="0" smtClean="0"/>
              <a:t>they </a:t>
            </a:r>
            <a:r>
              <a:rPr lang="en-US" baseline="0" dirty="0" smtClean="0"/>
              <a:t>were following </a:t>
            </a:r>
            <a:r>
              <a:rPr lang="en-US" baseline="0" dirty="0" smtClean="0"/>
              <a:t>other researchers</a:t>
            </a:r>
            <a:endParaRPr lang="en-US" baseline="0" dirty="0" smtClean="0"/>
          </a:p>
          <a:p>
            <a:endParaRPr lang="en-US" baseline="0" dirty="0" smtClean="0"/>
          </a:p>
          <a:p>
            <a:r>
              <a:rPr lang="en-US" baseline="0" dirty="0" smtClean="0"/>
              <a:t>As you see, the majority of profiles were not maintained.  Only </a:t>
            </a:r>
            <a:r>
              <a:rPr lang="en-US" baseline="0" dirty="0" err="1" smtClean="0"/>
              <a:t>google</a:t>
            </a:r>
            <a:r>
              <a:rPr lang="en-US" baseline="0" dirty="0" smtClean="0"/>
              <a:t> had up to date results – maybe that is because they send the researcher </a:t>
            </a:r>
            <a:r>
              <a:rPr lang="en-US" baseline="0" dirty="0" smtClean="0"/>
              <a:t>e-mails when new citations are </a:t>
            </a:r>
            <a:r>
              <a:rPr lang="en-US" baseline="0" dirty="0" smtClean="0"/>
              <a:t>identified, </a:t>
            </a:r>
            <a:r>
              <a:rPr lang="en-US" baseline="0" dirty="0" smtClean="0"/>
              <a:t>or </a:t>
            </a:r>
            <a:r>
              <a:rPr lang="en-US" baseline="0" dirty="0" smtClean="0"/>
              <a:t>the researchers see the </a:t>
            </a:r>
            <a:r>
              <a:rPr lang="en-US" baseline="0" dirty="0" smtClean="0"/>
              <a:t>“my updates” </a:t>
            </a:r>
            <a:r>
              <a:rPr lang="en-US" baseline="0" dirty="0" smtClean="0"/>
              <a:t>link when they search </a:t>
            </a:r>
            <a:r>
              <a:rPr lang="en-US" baseline="0" dirty="0" smtClean="0"/>
              <a:t>Google </a:t>
            </a:r>
            <a:r>
              <a:rPr lang="en-US" baseline="0" dirty="0" smtClean="0"/>
              <a:t>scholar?</a:t>
            </a:r>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80A9454-C1C7-43D1-BCE0-58A36A96CE5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Related to that – maybe researchers are ‘sampling’ the options </a:t>
            </a:r>
          </a:p>
          <a:p>
            <a:endParaRPr lang="en-US" dirty="0" smtClean="0"/>
          </a:p>
          <a:p>
            <a:r>
              <a:rPr lang="en-US" dirty="0" smtClean="0"/>
              <a:t>28 </a:t>
            </a:r>
            <a:r>
              <a:rPr lang="en-US" dirty="0" smtClean="0"/>
              <a:t>% of </a:t>
            </a:r>
            <a:r>
              <a:rPr lang="en-US" dirty="0" smtClean="0"/>
              <a:t>the faculty members had no presence on the 5 sites checked</a:t>
            </a:r>
          </a:p>
          <a:p>
            <a:r>
              <a:rPr lang="en-US" dirty="0" smtClean="0"/>
              <a:t>16 were on three or more sites,</a:t>
            </a:r>
            <a:r>
              <a:rPr lang="en-US" baseline="0" dirty="0" smtClean="0"/>
              <a:t> engineers 10 out of the 45</a:t>
            </a:r>
          </a:p>
          <a:p>
            <a:endParaRPr lang="en-US" baseline="0" dirty="0" smtClean="0"/>
          </a:p>
          <a:p>
            <a:r>
              <a:rPr lang="en-US" baseline="0" dirty="0" smtClean="0"/>
              <a:t>Of those with 1 site </a:t>
            </a:r>
          </a:p>
          <a:p>
            <a:r>
              <a:rPr lang="en-US" baseline="0" dirty="0" smtClean="0"/>
              <a:t>19 LinkedIn</a:t>
            </a:r>
          </a:p>
          <a:p>
            <a:r>
              <a:rPr lang="en-US" baseline="0" dirty="0" smtClean="0"/>
              <a:t>10 </a:t>
            </a:r>
            <a:r>
              <a:rPr lang="en-US" baseline="0" dirty="0" err="1" smtClean="0"/>
              <a:t>Mendeley</a:t>
            </a:r>
            <a:r>
              <a:rPr lang="en-US" baseline="0" dirty="0" smtClean="0"/>
              <a:t> (but since most were sparse, it’s probably for personal citation management)</a:t>
            </a:r>
          </a:p>
          <a:p>
            <a:r>
              <a:rPr lang="en-US" baseline="0" dirty="0" smtClean="0"/>
              <a:t>5 </a:t>
            </a:r>
            <a:r>
              <a:rPr lang="en-US" baseline="0" dirty="0" err="1" smtClean="0"/>
              <a:t>google</a:t>
            </a:r>
            <a:r>
              <a:rPr lang="en-US" baseline="0" dirty="0" smtClean="0"/>
              <a:t> citations</a:t>
            </a:r>
          </a:p>
          <a:p>
            <a:r>
              <a:rPr lang="en-US" baseline="0" dirty="0" smtClean="0"/>
              <a:t>1 </a:t>
            </a:r>
            <a:r>
              <a:rPr lang="en-US" baseline="0" dirty="0" err="1" smtClean="0"/>
              <a:t>ResearchGate</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80A9454-C1C7-43D1-BCE0-58A36A96CE5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also looked at personal/lab/group</a:t>
            </a:r>
            <a:r>
              <a:rPr lang="en-US" baseline="0" dirty="0" smtClean="0"/>
              <a:t> pages</a:t>
            </a:r>
          </a:p>
          <a:p>
            <a:r>
              <a:rPr lang="en-US" baseline="0" dirty="0" smtClean="0"/>
              <a:t>The Engineering College recently standardized their College and Department profiles, the AAP does something similar.</a:t>
            </a:r>
          </a:p>
          <a:p>
            <a:r>
              <a:rPr lang="en-US" baseline="0" dirty="0" smtClean="0"/>
              <a:t>The College of Ag and Life Sciences does not, Departments handle the websites, some provide lab sites, some do not.</a:t>
            </a:r>
          </a:p>
          <a:p>
            <a:endParaRPr lang="en-US" dirty="0"/>
          </a:p>
        </p:txBody>
      </p:sp>
      <p:sp>
        <p:nvSpPr>
          <p:cNvPr id="4" name="Slide Number Placeholder 3"/>
          <p:cNvSpPr>
            <a:spLocks noGrp="1"/>
          </p:cNvSpPr>
          <p:nvPr>
            <p:ph type="sldNum" sz="quarter" idx="10"/>
          </p:nvPr>
        </p:nvSpPr>
        <p:spPr/>
        <p:txBody>
          <a:bodyPr/>
          <a:lstStyle/>
          <a:p>
            <a:fld id="{F80A9454-C1C7-43D1-BCE0-58A36A96CE5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INTERVIEWS</a:t>
            </a:r>
          </a:p>
          <a:p>
            <a:r>
              <a:rPr lang="en-US" dirty="0" smtClean="0"/>
              <a:t>Focus</a:t>
            </a:r>
            <a:r>
              <a:rPr lang="en-US" baseline="0" dirty="0" smtClean="0"/>
              <a:t> on Ag &amp; Life Sciences </a:t>
            </a:r>
            <a:r>
              <a:rPr lang="en-US" baseline="0" dirty="0" smtClean="0"/>
              <a:t>– we are </a:t>
            </a:r>
            <a:r>
              <a:rPr lang="en-US" baseline="0" dirty="0" smtClean="0"/>
              <a:t>just starting this phase.</a:t>
            </a:r>
          </a:p>
          <a:p>
            <a:r>
              <a:rPr lang="en-US" baseline="0" dirty="0" smtClean="0"/>
              <a:t>So far we have done 6 interviews.</a:t>
            </a:r>
            <a:endParaRPr lang="en-US" baseline="0" dirty="0" smtClean="0"/>
          </a:p>
          <a:p>
            <a:r>
              <a:rPr lang="en-US" baseline="0" dirty="0" smtClean="0"/>
              <a:t>Want to </a:t>
            </a:r>
            <a:r>
              <a:rPr lang="en-US" baseline="0" dirty="0" smtClean="0"/>
              <a:t>expand to researchers in other </a:t>
            </a:r>
            <a:r>
              <a:rPr lang="en-US" baseline="0" dirty="0" smtClean="0"/>
              <a:t>colleges.</a:t>
            </a:r>
          </a:p>
          <a:p>
            <a:endParaRPr lang="en-US" baseline="0" dirty="0" smtClean="0"/>
          </a:p>
          <a:p>
            <a:r>
              <a:rPr lang="en-US" baseline="0" dirty="0" smtClean="0"/>
              <a:t>Themes? </a:t>
            </a:r>
            <a:r>
              <a:rPr lang="en-US" baseline="0" dirty="0" smtClean="0"/>
              <a:t>– </a:t>
            </a:r>
            <a:r>
              <a:rPr lang="en-US" baseline="0" dirty="0" smtClean="0"/>
              <a:t>we found nothing </a:t>
            </a:r>
            <a:r>
              <a:rPr lang="en-US" baseline="0" dirty="0" smtClean="0"/>
              <a:t>startling</a:t>
            </a:r>
          </a:p>
          <a:p>
            <a:endParaRPr lang="en-US" baseline="0" dirty="0" smtClean="0"/>
          </a:p>
          <a:p>
            <a:r>
              <a:rPr lang="en-US" baseline="0" dirty="0" smtClean="0"/>
              <a:t>I suspect most researchers are still </a:t>
            </a:r>
            <a:r>
              <a:rPr lang="en-US" baseline="0" dirty="0" smtClean="0"/>
              <a:t>seeing this in a ‘search’ context, rather than a network context – one professor did note “network only works if it’s big enough”</a:t>
            </a:r>
          </a:p>
          <a:p>
            <a:endParaRPr lang="en-US" baseline="0" dirty="0" smtClean="0"/>
          </a:p>
          <a:p>
            <a:r>
              <a:rPr lang="en-US" baseline="0" dirty="0" smtClean="0"/>
              <a:t>AUDIENCE – mentioned by international development, and extension</a:t>
            </a:r>
          </a:p>
          <a:p>
            <a:endParaRPr lang="en-US" baseline="0" dirty="0" smtClean="0"/>
          </a:p>
          <a:p>
            <a:r>
              <a:rPr lang="en-US" baseline="0" dirty="0" smtClean="0"/>
              <a:t>BENEFIT</a:t>
            </a:r>
          </a:p>
          <a:p>
            <a:r>
              <a:rPr lang="en-US" baseline="0" dirty="0" smtClean="0"/>
              <a:t>Who is following/citing –for green card application has to document impact</a:t>
            </a:r>
          </a:p>
          <a:p>
            <a:endParaRPr lang="en-US" baseline="0" dirty="0" smtClean="0"/>
          </a:p>
          <a:p>
            <a:r>
              <a:rPr lang="en-US" baseline="0" dirty="0" smtClean="0"/>
              <a:t>RISK</a:t>
            </a:r>
          </a:p>
          <a:p>
            <a:r>
              <a:rPr lang="en-US" baseline="0" dirty="0" smtClean="0"/>
              <a:t>One researcher said Twitter and LinkedIn were going to survive, so that’s all he invests in</a:t>
            </a:r>
            <a:endParaRPr lang="en-US" dirty="0"/>
          </a:p>
        </p:txBody>
      </p:sp>
      <p:sp>
        <p:nvSpPr>
          <p:cNvPr id="4" name="Slide Number Placeholder 3"/>
          <p:cNvSpPr>
            <a:spLocks noGrp="1"/>
          </p:cNvSpPr>
          <p:nvPr>
            <p:ph type="sldNum" sz="quarter" idx="10"/>
          </p:nvPr>
        </p:nvSpPr>
        <p:spPr/>
        <p:txBody>
          <a:bodyPr/>
          <a:lstStyle/>
          <a:p>
            <a:fld id="{F80A9454-C1C7-43D1-BCE0-58A36A96CE5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are two more themes that emerged from the interviews</a:t>
            </a:r>
            <a:r>
              <a:rPr lang="en-US" baseline="0" dirty="0" smtClean="0"/>
              <a:t>:  Control and using a website instead.</a:t>
            </a:r>
            <a:endParaRPr lang="en-US" dirty="0" smtClean="0"/>
          </a:p>
          <a:p>
            <a:endParaRPr lang="en-US" dirty="0" smtClean="0"/>
          </a:p>
          <a:p>
            <a:r>
              <a:rPr lang="en-US" dirty="0" smtClean="0"/>
              <a:t>Not </a:t>
            </a:r>
            <a:r>
              <a:rPr lang="en-US" dirty="0" smtClean="0"/>
              <a:t>conveyin</a:t>
            </a:r>
            <a:r>
              <a:rPr lang="en-US" baseline="0" dirty="0" smtClean="0"/>
              <a:t>g much guilt – </a:t>
            </a:r>
            <a:r>
              <a:rPr lang="en-US" baseline="0" dirty="0" smtClean="0"/>
              <a:t>they were not saying things like “I know I should </a:t>
            </a:r>
            <a:r>
              <a:rPr lang="en-US" baseline="0" dirty="0" smtClean="0"/>
              <a:t>be </a:t>
            </a:r>
            <a:r>
              <a:rPr lang="en-US" baseline="0" dirty="0" smtClean="0"/>
              <a:t>doing this”</a:t>
            </a:r>
          </a:p>
          <a:p>
            <a:endParaRPr lang="en-US" baseline="0" dirty="0" smtClean="0"/>
          </a:p>
          <a:p>
            <a:r>
              <a:rPr lang="en-US" baseline="0" dirty="0" smtClean="0"/>
              <a:t>Seeing it as an add on </a:t>
            </a:r>
            <a:r>
              <a:rPr lang="en-US" baseline="0" dirty="0" smtClean="0"/>
              <a:t>to their daily work.</a:t>
            </a:r>
            <a:endParaRPr lang="en-US" baseline="0" dirty="0" smtClean="0"/>
          </a:p>
          <a:p>
            <a:r>
              <a:rPr lang="en-US" baseline="0" dirty="0" smtClean="0"/>
              <a:t>Some as self promotion – coming from one who had just submitted his promotion packet.</a:t>
            </a:r>
            <a:endParaRPr lang="en-US" dirty="0"/>
          </a:p>
        </p:txBody>
      </p:sp>
      <p:sp>
        <p:nvSpPr>
          <p:cNvPr id="4" name="Slide Number Placeholder 3"/>
          <p:cNvSpPr>
            <a:spLocks noGrp="1"/>
          </p:cNvSpPr>
          <p:nvPr>
            <p:ph type="sldNum" sz="quarter" idx="10"/>
          </p:nvPr>
        </p:nvSpPr>
        <p:spPr/>
        <p:txBody>
          <a:bodyPr/>
          <a:lstStyle/>
          <a:p>
            <a:fld id="{F80A9454-C1C7-43D1-BCE0-58A36A96CE5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Several</a:t>
            </a:r>
            <a:r>
              <a:rPr lang="en-US" baseline="0" dirty="0" smtClean="0"/>
              <a:t> researchers made comments that caused us to think – is this still generational?</a:t>
            </a:r>
          </a:p>
          <a:p>
            <a:endParaRPr lang="en-US" baseline="0" dirty="0" smtClean="0"/>
          </a:p>
          <a:p>
            <a:r>
              <a:rPr lang="en-US" dirty="0" smtClean="0"/>
              <a:t>Led </a:t>
            </a:r>
            <a:r>
              <a:rPr lang="en-US" dirty="0" smtClean="0"/>
              <a:t>me to look at Cornell </a:t>
            </a:r>
            <a:r>
              <a:rPr lang="en-US" dirty="0" smtClean="0"/>
              <a:t>from a different angle</a:t>
            </a:r>
            <a:r>
              <a:rPr lang="en-US" baseline="0" dirty="0" smtClean="0"/>
              <a:t> – looking at the networked sites – we looked at </a:t>
            </a:r>
            <a:r>
              <a:rPr lang="en-US" baseline="0" dirty="0" err="1" smtClean="0"/>
              <a:t>Academia.edu</a:t>
            </a:r>
            <a:r>
              <a:rPr lang="en-US" baseline="0" dirty="0" smtClean="0"/>
              <a:t> </a:t>
            </a:r>
            <a:r>
              <a:rPr lang="en-US" baseline="0" dirty="0" smtClean="0"/>
              <a:t>and Research gate – </a:t>
            </a:r>
            <a:r>
              <a:rPr lang="en-US" baseline="0" dirty="0" smtClean="0"/>
              <a:t>since we could </a:t>
            </a:r>
            <a:r>
              <a:rPr lang="en-US" baseline="0" dirty="0" smtClean="0"/>
              <a:t>get a list of members who identified as Cornell and </a:t>
            </a:r>
            <a:r>
              <a:rPr lang="en-US" baseline="0" dirty="0" smtClean="0"/>
              <a:t>their department</a:t>
            </a:r>
            <a:r>
              <a:rPr lang="en-US" baseline="0" dirty="0" smtClean="0"/>
              <a:t>/subject area</a:t>
            </a:r>
          </a:p>
          <a:p>
            <a:endParaRPr lang="en-US" baseline="0" dirty="0" smtClean="0"/>
          </a:p>
          <a:p>
            <a:r>
              <a:rPr lang="en-US" baseline="0" dirty="0" smtClean="0"/>
              <a:t>We chose </a:t>
            </a:r>
            <a:r>
              <a:rPr lang="en-US" baseline="0" dirty="0" smtClean="0"/>
              <a:t>the top two clusters, each </a:t>
            </a:r>
            <a:r>
              <a:rPr lang="en-US" baseline="0" dirty="0" smtClean="0"/>
              <a:t>had over 50 entries.</a:t>
            </a:r>
            <a:endParaRPr lang="en-US" dirty="0"/>
          </a:p>
        </p:txBody>
      </p:sp>
      <p:sp>
        <p:nvSpPr>
          <p:cNvPr id="4" name="Slide Number Placeholder 3"/>
          <p:cNvSpPr>
            <a:spLocks noGrp="1"/>
          </p:cNvSpPr>
          <p:nvPr>
            <p:ph type="sldNum" sz="quarter" idx="10"/>
          </p:nvPr>
        </p:nvSpPr>
        <p:spPr/>
        <p:txBody>
          <a:bodyPr/>
          <a:lstStyle/>
          <a:p>
            <a:fld id="{F80A9454-C1C7-43D1-BCE0-58A36A96CE5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a:t>
            </a:r>
            <a:r>
              <a:rPr lang="en-US" dirty="0" err="1" smtClean="0"/>
              <a:t>Academia.edu</a:t>
            </a:r>
            <a:endParaRPr lang="en-US" dirty="0" smtClean="0"/>
          </a:p>
          <a:p>
            <a:r>
              <a:rPr lang="en-US" dirty="0" smtClean="0"/>
              <a:t>Two units with 50</a:t>
            </a:r>
            <a:r>
              <a:rPr lang="en-US" baseline="0" dirty="0" smtClean="0"/>
              <a:t>+  Social Sciences</a:t>
            </a:r>
            <a:endParaRPr lang="en-US" dirty="0" smtClean="0"/>
          </a:p>
          <a:p>
            <a:r>
              <a:rPr lang="en-US" dirty="0" smtClean="0"/>
              <a:t>Looking at the two units (based on individual self identification) with 50</a:t>
            </a:r>
            <a:r>
              <a:rPr lang="en-US" baseline="0" dirty="0" smtClean="0"/>
              <a:t> plus members, </a:t>
            </a:r>
            <a:r>
              <a:rPr lang="en-US" baseline="0" dirty="0" smtClean="0"/>
              <a:t>and searched the names against </a:t>
            </a:r>
            <a:r>
              <a:rPr lang="en-US" baseline="0" dirty="0" smtClean="0"/>
              <a:t>the Cornell </a:t>
            </a:r>
            <a:r>
              <a:rPr lang="en-US" baseline="0" dirty="0" smtClean="0"/>
              <a:t>University official directory</a:t>
            </a:r>
            <a:endParaRPr lang="en-US" baseline="0" dirty="0" smtClean="0"/>
          </a:p>
          <a:p>
            <a:endParaRPr lang="en-US" baseline="0" dirty="0" smtClean="0"/>
          </a:p>
          <a:p>
            <a:r>
              <a:rPr lang="en-US" baseline="0" dirty="0" smtClean="0"/>
              <a:t>Researchers – faculty, emeriti, research associates, post docs</a:t>
            </a:r>
          </a:p>
          <a:p>
            <a:r>
              <a:rPr lang="en-US" baseline="0" dirty="0" smtClean="0"/>
              <a:t>Grad students</a:t>
            </a:r>
          </a:p>
          <a:p>
            <a:r>
              <a:rPr lang="en-US" baseline="0" dirty="0" smtClean="0"/>
              <a:t>Undergrads, staff, others</a:t>
            </a:r>
          </a:p>
          <a:p>
            <a:r>
              <a:rPr lang="en-US" baseline="0" dirty="0" smtClean="0"/>
              <a:t>Alumni</a:t>
            </a:r>
          </a:p>
          <a:p>
            <a:r>
              <a:rPr lang="en-US" baseline="0" dirty="0" smtClean="0"/>
              <a:t>Not in CU </a:t>
            </a:r>
            <a:r>
              <a:rPr lang="en-US" baseline="0" dirty="0" smtClean="0"/>
              <a:t>directory</a:t>
            </a:r>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80A9454-C1C7-43D1-BCE0-58A36A96CE51}" type="slidenum">
              <a:rPr lang="en-US" smtClean="0"/>
              <a:pPr/>
              <a:t>19</a:t>
            </a:fld>
            <a:endParaRPr lang="en-US"/>
          </a:p>
        </p:txBody>
      </p:sp>
    </p:spTree>
    <p:extLst>
      <p:ext uri="{BB962C8B-B14F-4D97-AF65-F5344CB8AC3E}">
        <p14:creationId xmlns:p14="http://schemas.microsoft.com/office/powerpoint/2010/main" val="3280613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father was a graduate of Tsinghua </a:t>
            </a:r>
            <a:r>
              <a:rPr lang="en-US" dirty="0" smtClean="0"/>
              <a:t>University, he enrolled in 1934 and graduated from the “Associated Southwest University” when</a:t>
            </a:r>
            <a:r>
              <a:rPr lang="en-US" baseline="0" dirty="0" smtClean="0"/>
              <a:t> Tsinghua moved to Kunming to avoid the Japanese.</a:t>
            </a:r>
            <a:endParaRPr lang="en-US" dirty="0" smtClean="0"/>
          </a:p>
          <a:p>
            <a:r>
              <a:rPr lang="en-US" dirty="0" smtClean="0"/>
              <a:t>My parents left China in 1946 and settled in Minnesota</a:t>
            </a:r>
            <a:r>
              <a:rPr lang="en-US" baseline="0" dirty="0" smtClean="0"/>
              <a:t> where my older sister, I, and my younger brother were born.</a:t>
            </a:r>
          </a:p>
          <a:p>
            <a:r>
              <a:rPr lang="en-US" baseline="0" dirty="0" smtClean="0"/>
              <a:t>Unfortunately none of us learned Chinese, which we all regretted later.</a:t>
            </a:r>
          </a:p>
          <a:p>
            <a:r>
              <a:rPr lang="en-US" baseline="0" dirty="0" smtClean="0"/>
              <a:t>My father worked for the University of Minnesota as an </a:t>
            </a:r>
            <a:r>
              <a:rPr lang="en-US" baseline="0" dirty="0" smtClean="0"/>
              <a:t>entomology professor for </a:t>
            </a:r>
            <a:r>
              <a:rPr lang="en-US" baseline="0" dirty="0" smtClean="0"/>
              <a:t>30 years.  He retired in 1984.</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My mother was an enthusiastic gardener and paper folder – origami.</a:t>
            </a:r>
            <a:endParaRPr lang="en-US" dirty="0" smtClean="0"/>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 became a librarian in 1974 and have worked in libraries since 1968, first </a:t>
            </a:r>
            <a:r>
              <a:rPr lang="en-US" dirty="0" smtClean="0"/>
              <a:t>while I was </a:t>
            </a:r>
            <a:r>
              <a:rPr lang="en-US" dirty="0" smtClean="0"/>
              <a:t>a </a:t>
            </a:r>
            <a:r>
              <a:rPr lang="en-US" dirty="0" smtClean="0"/>
              <a:t>student at the University of Chicago, </a:t>
            </a:r>
            <a:r>
              <a:rPr lang="en-US" dirty="0" smtClean="0"/>
              <a:t>then </a:t>
            </a:r>
            <a:r>
              <a:rPr lang="en-US" dirty="0" smtClean="0"/>
              <a:t>as</a:t>
            </a:r>
            <a:r>
              <a:rPr lang="en-US" baseline="0" dirty="0" smtClean="0"/>
              <a:t> a</a:t>
            </a:r>
            <a:r>
              <a:rPr lang="en-US" dirty="0" smtClean="0"/>
              <a:t> </a:t>
            </a:r>
            <a:r>
              <a:rPr lang="en-US" dirty="0" smtClean="0"/>
              <a:t>librarian at the American Institute of Physics, George Washington University Library, Georgetown</a:t>
            </a:r>
            <a:r>
              <a:rPr lang="en-US" baseline="0" dirty="0" smtClean="0"/>
              <a:t> University Library, The Entomology, Fisheries and Wildlife Library of the University of Minnesota, and since 1984 at the Albert R. Mann Library of Cornell University.  I will retire in May of 2015 and can happily say that I have enjoyed every year of my career.  I have been fortunate to be a librarian in these years when </a:t>
            </a:r>
            <a:r>
              <a:rPr lang="en-US" i="1" baseline="0" dirty="0" smtClean="0"/>
              <a:t>What</a:t>
            </a:r>
            <a:r>
              <a:rPr lang="en-US" baseline="0" dirty="0" smtClean="0"/>
              <a:t> we do has not changed, but </a:t>
            </a:r>
            <a:r>
              <a:rPr lang="en-US" i="1" baseline="0" dirty="0" smtClean="0"/>
              <a:t>How</a:t>
            </a:r>
            <a:r>
              <a:rPr lang="en-US" baseline="0" dirty="0" smtClean="0"/>
              <a:t> we do it has changed significantly.</a:t>
            </a:r>
          </a:p>
        </p:txBody>
      </p:sp>
      <p:sp>
        <p:nvSpPr>
          <p:cNvPr id="4" name="Slide Number Placeholder 3"/>
          <p:cNvSpPr>
            <a:spLocks noGrp="1"/>
          </p:cNvSpPr>
          <p:nvPr>
            <p:ph type="sldNum" sz="quarter" idx="10"/>
          </p:nvPr>
        </p:nvSpPr>
        <p:spPr/>
        <p:txBody>
          <a:bodyPr/>
          <a:lstStyle/>
          <a:p>
            <a:fld id="{44F0A7DD-9734-9440-BBA0-DEF50E38D81B}" type="slidenum">
              <a:rPr lang="en-US" smtClean="0"/>
              <a:t>2</a:t>
            </a:fld>
            <a:endParaRPr lang="en-US"/>
          </a:p>
        </p:txBody>
      </p:sp>
    </p:spTree>
    <p:extLst>
      <p:ext uri="{BB962C8B-B14F-4D97-AF65-F5344CB8AC3E}">
        <p14:creationId xmlns:p14="http://schemas.microsoft.com/office/powerpoint/2010/main" val="16193037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ResearchGate</a:t>
            </a:r>
            <a:r>
              <a:rPr lang="en-US" baseline="0" dirty="0" smtClean="0"/>
              <a:t> lists 1,949 as Cornell</a:t>
            </a:r>
          </a:p>
          <a:p>
            <a:pPr defTabSz="897301">
              <a:defRPr/>
            </a:pPr>
            <a:r>
              <a:rPr lang="en-US" dirty="0" smtClean="0"/>
              <a:t>Academia.edu tally 1,239 Cornell affiliations</a:t>
            </a:r>
          </a:p>
          <a:p>
            <a:pPr defTabSz="897301">
              <a:defRPr/>
            </a:pPr>
            <a:r>
              <a:rPr lang="en-US" dirty="0" smtClean="0"/>
              <a:t>Cornell 22K active, 265K living</a:t>
            </a:r>
            <a:r>
              <a:rPr lang="en-US" baseline="0" dirty="0" smtClean="0"/>
              <a:t> alum</a:t>
            </a:r>
            <a:endParaRPr lang="en-US" dirty="0" smtClean="0"/>
          </a:p>
          <a:p>
            <a:endParaRPr lang="en-US" baseline="0" dirty="0" smtClean="0"/>
          </a:p>
          <a:p>
            <a:r>
              <a:rPr lang="en-US" baseline="0" dirty="0" smtClean="0"/>
              <a:t>Here are the two departments with the most ‘members’  Sciences</a:t>
            </a:r>
          </a:p>
          <a:p>
            <a:r>
              <a:rPr lang="en-US" baseline="0" dirty="0" smtClean="0"/>
              <a:t>25% alumni or not in the CU directory</a:t>
            </a:r>
          </a:p>
          <a:p>
            <a:r>
              <a:rPr lang="en-US" baseline="0" dirty="0" smtClean="0"/>
              <a:t>Another 25% Grad students</a:t>
            </a:r>
          </a:p>
          <a:p>
            <a:r>
              <a:rPr lang="en-US" baseline="0" dirty="0" smtClean="0"/>
              <a:t>Counting Faculty through Postdocs – 37%</a:t>
            </a:r>
          </a:p>
          <a:p>
            <a:endParaRPr lang="en-US" baseline="0" dirty="0" smtClean="0"/>
          </a:p>
          <a:p>
            <a:r>
              <a:rPr lang="en-US" baseline="0" dirty="0" err="1" smtClean="0"/>
              <a:t>ResearchGate</a:t>
            </a:r>
            <a:r>
              <a:rPr lang="en-US" baseline="0" dirty="0" smtClean="0"/>
              <a:t> – Departments are mostly sciences, some social sciences.</a:t>
            </a:r>
          </a:p>
          <a:p>
            <a:r>
              <a:rPr lang="en-US" baseline="0" dirty="0" smtClean="0"/>
              <a:t>Academia.edu has many more humanities and social sciences departments</a:t>
            </a:r>
          </a:p>
          <a:p>
            <a:r>
              <a:rPr lang="en-US" baseline="0" dirty="0" smtClean="0"/>
              <a:t>MB&amp;G in Academia.edu = 2</a:t>
            </a:r>
            <a:endParaRPr lang="en-US" dirty="0"/>
          </a:p>
        </p:txBody>
      </p:sp>
      <p:sp>
        <p:nvSpPr>
          <p:cNvPr id="4" name="Slide Number Placeholder 3"/>
          <p:cNvSpPr>
            <a:spLocks noGrp="1"/>
          </p:cNvSpPr>
          <p:nvPr>
            <p:ph type="sldNum" sz="quarter" idx="10"/>
          </p:nvPr>
        </p:nvSpPr>
        <p:spPr/>
        <p:txBody>
          <a:bodyPr/>
          <a:lstStyle/>
          <a:p>
            <a:fld id="{F80A9454-C1C7-43D1-BCE0-58A36A96CE51}" type="slidenum">
              <a:rPr lang="en-US" smtClean="0"/>
              <a:pPr/>
              <a:t>20</a:t>
            </a:fld>
            <a:endParaRPr lang="en-US"/>
          </a:p>
        </p:txBody>
      </p:sp>
    </p:spTree>
    <p:extLst>
      <p:ext uri="{BB962C8B-B14F-4D97-AF65-F5344CB8AC3E}">
        <p14:creationId xmlns:p14="http://schemas.microsoft.com/office/powerpoint/2010/main" val="34834406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Thinking about born digital, digital native</a:t>
            </a:r>
          </a:p>
          <a:p>
            <a:r>
              <a:rPr lang="en-US" dirty="0" smtClean="0"/>
              <a:t>Or residents and visitors</a:t>
            </a:r>
          </a:p>
          <a:p>
            <a:endParaRPr lang="en-US" dirty="0" smtClean="0"/>
          </a:p>
          <a:p>
            <a:r>
              <a:rPr lang="en-US" dirty="0" smtClean="0"/>
              <a:t>Researchers </a:t>
            </a:r>
            <a:r>
              <a:rPr lang="en-US" dirty="0" smtClean="0"/>
              <a:t>are starting to see the </a:t>
            </a:r>
            <a:r>
              <a:rPr lang="en-US" dirty="0" smtClean="0"/>
              <a:t>value </a:t>
            </a:r>
            <a:r>
              <a:rPr lang="en-US" dirty="0" smtClean="0"/>
              <a:t>of</a:t>
            </a:r>
            <a:r>
              <a:rPr lang="en-US" baseline="0" dirty="0" smtClean="0"/>
              <a:t> </a:t>
            </a:r>
            <a:r>
              <a:rPr lang="en-US" dirty="0" smtClean="0"/>
              <a:t>being</a:t>
            </a:r>
            <a:r>
              <a:rPr lang="en-US" baseline="0" dirty="0" smtClean="0"/>
              <a:t> </a:t>
            </a:r>
            <a:r>
              <a:rPr lang="en-US" baseline="0" dirty="0" smtClean="0"/>
              <a:t>within </a:t>
            </a:r>
            <a:r>
              <a:rPr lang="en-US" baseline="0" dirty="0" smtClean="0"/>
              <a:t>a network, where you are discovered by who or what you are connected to </a:t>
            </a:r>
            <a:r>
              <a:rPr lang="en-US" baseline="0" dirty="0" smtClean="0"/>
              <a:t>vs. </a:t>
            </a:r>
            <a:r>
              <a:rPr lang="en-US" baseline="0" dirty="0" err="1" smtClean="0"/>
              <a:t>google</a:t>
            </a:r>
            <a:r>
              <a:rPr lang="en-US" baseline="0" dirty="0" smtClean="0"/>
              <a:t> search by </a:t>
            </a:r>
            <a:r>
              <a:rPr lang="en-US" baseline="0" dirty="0" smtClean="0"/>
              <a:t>name or subject.  But it is not a well recognized concept for most researchers.</a:t>
            </a:r>
            <a:endParaRPr lang="en-US" dirty="0" smtClean="0"/>
          </a:p>
          <a:p>
            <a:endParaRPr lang="en-US" dirty="0" smtClean="0"/>
          </a:p>
          <a:p>
            <a:r>
              <a:rPr lang="en-US" dirty="0" smtClean="0"/>
              <a:t>Students today</a:t>
            </a:r>
            <a:r>
              <a:rPr lang="en-US" baseline="0" dirty="0" smtClean="0"/>
              <a:t> live with their smartphone.  For me it is something I adopted, late in life.</a:t>
            </a:r>
          </a:p>
          <a:p>
            <a:r>
              <a:rPr lang="en-US" baseline="0" dirty="0" smtClean="0"/>
              <a:t>For the network – it is a similar concept.  The natives </a:t>
            </a:r>
            <a:r>
              <a:rPr lang="en-US" baseline="0" dirty="0" smtClean="0"/>
              <a:t>in </a:t>
            </a:r>
            <a:r>
              <a:rPr lang="en-US" baseline="0" dirty="0" smtClean="0"/>
              <a:t>the networked world were </a:t>
            </a:r>
            <a:r>
              <a:rPr lang="en-US" baseline="0" dirty="0" smtClean="0"/>
              <a:t>born into a </a:t>
            </a:r>
            <a:r>
              <a:rPr lang="en-US" baseline="0" dirty="0" smtClean="0"/>
              <a:t>world with Facebook </a:t>
            </a:r>
            <a:r>
              <a:rPr lang="en-US" baseline="0" dirty="0" smtClean="0"/>
              <a:t>and </a:t>
            </a:r>
            <a:r>
              <a:rPr lang="en-US" baseline="0" dirty="0" smtClean="0"/>
              <a:t>LinkedIn.</a:t>
            </a:r>
          </a:p>
          <a:p>
            <a:endParaRPr lang="en-US" baseline="0" dirty="0" smtClean="0"/>
          </a:p>
          <a:p>
            <a:r>
              <a:rPr lang="en-US" baseline="0" dirty="0" smtClean="0"/>
              <a:t>College student who used early Facebook in 2005 would have graduated by 2009 and would now be in Grad School.  The red line.</a:t>
            </a:r>
          </a:p>
          <a:p>
            <a:endParaRPr lang="en-US" baseline="0" dirty="0" smtClean="0"/>
          </a:p>
          <a:p>
            <a:r>
              <a:rPr lang="en-US" baseline="0" dirty="0" smtClean="0"/>
              <a:t>Our interviewees got their PhDs between 2004 and 2007  (@7 years BS to PhD, 29 in 2004, 38 now, the green line.</a:t>
            </a:r>
          </a:p>
          <a:p>
            <a:r>
              <a:rPr lang="en-US" baseline="0" dirty="0" smtClean="0"/>
              <a:t>But the cultural norms of academia being driven by the grey and blue lines</a:t>
            </a:r>
          </a:p>
          <a:p>
            <a:endParaRPr lang="en-US" baseline="0" dirty="0" smtClean="0"/>
          </a:p>
          <a:p>
            <a:r>
              <a:rPr lang="en-US" baseline="0" dirty="0" smtClean="0"/>
              <a:t>Will we see an uptake in networked identities as the Facebook generation reaches academia?</a:t>
            </a:r>
          </a:p>
        </p:txBody>
      </p:sp>
      <p:sp>
        <p:nvSpPr>
          <p:cNvPr id="4" name="Slide Number Placeholder 3"/>
          <p:cNvSpPr>
            <a:spLocks noGrp="1"/>
          </p:cNvSpPr>
          <p:nvPr>
            <p:ph type="sldNum" sz="quarter" idx="10"/>
          </p:nvPr>
        </p:nvSpPr>
        <p:spPr/>
        <p:txBody>
          <a:bodyPr/>
          <a:lstStyle/>
          <a:p>
            <a:fld id="{F80A9454-C1C7-43D1-BCE0-58A36A96CE5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believe the </a:t>
            </a:r>
            <a:r>
              <a:rPr lang="en-US" dirty="0" smtClean="0"/>
              <a:t>network</a:t>
            </a:r>
            <a:r>
              <a:rPr lang="en-US" baseline="0" dirty="0" smtClean="0"/>
              <a:t> is an important trend.</a:t>
            </a:r>
          </a:p>
          <a:p>
            <a:endParaRPr lang="en-US" baseline="0" dirty="0" smtClean="0"/>
          </a:p>
          <a:p>
            <a:r>
              <a:rPr lang="en-US" baseline="0" dirty="0" smtClean="0"/>
              <a:t>Senior faculty have built their network over the years attending conferences, learning from graduate students who have gone on to become professors in other institutions.</a:t>
            </a:r>
          </a:p>
          <a:p>
            <a:endParaRPr lang="en-US" baseline="0" dirty="0" smtClean="0"/>
          </a:p>
          <a:p>
            <a:r>
              <a:rPr lang="en-US" baseline="0" dirty="0" smtClean="0"/>
              <a:t>LinkedIn recognized how people use their personal networks and has become very successful because of that.</a:t>
            </a:r>
          </a:p>
          <a:p>
            <a:endParaRPr lang="en-US" baseline="0" dirty="0" smtClean="0"/>
          </a:p>
          <a:p>
            <a:r>
              <a:rPr lang="en-US" baseline="0" dirty="0" smtClean="0"/>
              <a:t>Citation network</a:t>
            </a:r>
          </a:p>
          <a:p>
            <a:r>
              <a:rPr lang="en-US" baseline="0" dirty="0" smtClean="0"/>
              <a:t>Co-author network</a:t>
            </a:r>
          </a:p>
          <a:p>
            <a:r>
              <a:rPr lang="en-US" baseline="0" dirty="0" smtClean="0"/>
              <a:t>Co-investigator network</a:t>
            </a:r>
          </a:p>
          <a:p>
            <a:r>
              <a:rPr lang="en-US" baseline="0" dirty="0" smtClean="0"/>
              <a:t>Shared memberships on committees</a:t>
            </a:r>
          </a:p>
          <a:p>
            <a:r>
              <a:rPr lang="en-US" baseline="0" dirty="0" smtClean="0"/>
              <a:t>Shared alma maters – </a:t>
            </a:r>
          </a:p>
          <a:p>
            <a:endParaRPr lang="en-US" baseline="0" dirty="0" smtClean="0"/>
          </a:p>
          <a:p>
            <a:r>
              <a:rPr lang="en-US" baseline="0" dirty="0" smtClean="0"/>
              <a:t>Academic lineage – </a:t>
            </a:r>
            <a:r>
              <a:rPr lang="en-US" baseline="0" dirty="0" err="1" smtClean="0"/>
              <a:t>Neurotree</a:t>
            </a:r>
            <a:r>
              <a:rPr lang="en-US" baseline="0" dirty="0" smtClean="0"/>
              <a:t>  Here is a Tsinghua professor in the department of Biomedical Engineering who can trace his academic ‘tree’ back to a Cornell professor and to Werner Heisenberg!</a:t>
            </a:r>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22</a:t>
            </a:fld>
            <a:endParaRPr lang="en-US"/>
          </a:p>
        </p:txBody>
      </p:sp>
    </p:spTree>
    <p:extLst>
      <p:ext uri="{BB962C8B-B14F-4D97-AF65-F5344CB8AC3E}">
        <p14:creationId xmlns:p14="http://schemas.microsoft.com/office/powerpoint/2010/main" val="11296492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trends in the </a:t>
            </a:r>
            <a:r>
              <a:rPr lang="en-US" baseline="0" dirty="0" smtClean="0"/>
              <a:t>‘open science’ movement will enable further changes, and an even richer network.</a:t>
            </a:r>
          </a:p>
          <a:p>
            <a:endParaRPr lang="en-US" baseline="0" dirty="0" smtClean="0"/>
          </a:p>
          <a:p>
            <a:r>
              <a:rPr lang="en-US" baseline="0" dirty="0" smtClean="0"/>
              <a:t>This summer the White House honored some of the people who are making information as open as possible – including (the only one not in a suit) Paul </a:t>
            </a:r>
            <a:r>
              <a:rPr lang="en-US" baseline="0" dirty="0" err="1" smtClean="0"/>
              <a:t>Ginsparg</a:t>
            </a:r>
            <a:r>
              <a:rPr lang="en-US" baseline="0" dirty="0" smtClean="0"/>
              <a:t>, now of Cornell, who created </a:t>
            </a:r>
            <a:r>
              <a:rPr lang="en-US" baseline="0" dirty="0" err="1" smtClean="0"/>
              <a:t>arXiv</a:t>
            </a:r>
            <a:r>
              <a:rPr lang="en-US" baseline="0" dirty="0" smtClean="0"/>
              <a:t>, now hosted by the Library.</a:t>
            </a:r>
          </a:p>
          <a:p>
            <a:endParaRPr lang="en-US" baseline="0" dirty="0" smtClean="0"/>
          </a:p>
          <a:p>
            <a:r>
              <a:rPr lang="en-US" baseline="0" dirty="0" smtClean="0"/>
              <a:t>Science content now appears in tweets or other </a:t>
            </a:r>
            <a:r>
              <a:rPr lang="en-US" baseline="0" dirty="0" err="1" smtClean="0"/>
              <a:t>microblogging</a:t>
            </a:r>
            <a:r>
              <a:rPr lang="en-US" baseline="0" dirty="0" smtClean="0"/>
              <a:t> streams, in websites, and in blogs.</a:t>
            </a:r>
          </a:p>
          <a:p>
            <a:r>
              <a:rPr lang="en-US" baseline="0" dirty="0" smtClean="0"/>
              <a:t>Several years ago I attended an Open Science meeting in NYC – I heard a talk by a physicist who blogs about his work, even his research ideas, he is not afraid of someone stealing them – ideas are cheap in his area, figuring out how to do the experiment is the hard part.</a:t>
            </a:r>
            <a:endParaRPr lang="en-US" dirty="0" smtClean="0"/>
          </a:p>
          <a:p>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23</a:t>
            </a:fld>
            <a:endParaRPr lang="en-US"/>
          </a:p>
        </p:txBody>
      </p:sp>
    </p:spTree>
    <p:extLst>
      <p:ext uri="{BB962C8B-B14F-4D97-AF65-F5344CB8AC3E}">
        <p14:creationId xmlns:p14="http://schemas.microsoft.com/office/powerpoint/2010/main" val="15830146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Networks allow products like these to</a:t>
            </a:r>
            <a:r>
              <a:rPr lang="en-US" baseline="0" dirty="0" smtClean="0"/>
              <a:t> exist.  They look at how research is appearing on the network as mentioned in the media or blogs and </a:t>
            </a:r>
            <a:r>
              <a:rPr lang="en-US" baseline="0" dirty="0" err="1" smtClean="0"/>
              <a:t>microblogs</a:t>
            </a:r>
            <a:r>
              <a:rPr lang="en-US" baseline="0" dirty="0" smtClean="0"/>
              <a:t> – they are </a:t>
            </a:r>
            <a:r>
              <a:rPr lang="en-US" baseline="0" dirty="0" smtClean="0"/>
              <a:t>going to be part of the </a:t>
            </a:r>
            <a:r>
              <a:rPr lang="en-US" baseline="0" dirty="0" smtClean="0"/>
              <a:t>next generation of ‘citation networks’</a:t>
            </a:r>
            <a:r>
              <a:rPr lang="en-US" baseline="0" dirty="0" smtClean="0"/>
              <a:t>.</a:t>
            </a:r>
            <a:endParaRPr lang="en-US" baseline="0" dirty="0" smtClean="0"/>
          </a:p>
        </p:txBody>
      </p:sp>
      <p:sp>
        <p:nvSpPr>
          <p:cNvPr id="4" name="Slide Number Placeholder 3"/>
          <p:cNvSpPr>
            <a:spLocks noGrp="1"/>
          </p:cNvSpPr>
          <p:nvPr>
            <p:ph type="sldNum" sz="quarter" idx="10"/>
          </p:nvPr>
        </p:nvSpPr>
        <p:spPr/>
        <p:txBody>
          <a:bodyPr/>
          <a:lstStyle/>
          <a:p>
            <a:fld id="{44F0A7DD-9734-9440-BBA0-DEF50E38D81B}" type="slidenum">
              <a:rPr lang="en-US" smtClean="0"/>
              <a:t>24</a:t>
            </a:fld>
            <a:endParaRPr lang="en-US"/>
          </a:p>
        </p:txBody>
      </p:sp>
    </p:spTree>
    <p:extLst>
      <p:ext uri="{BB962C8B-B14F-4D97-AF65-F5344CB8AC3E}">
        <p14:creationId xmlns:p14="http://schemas.microsoft.com/office/powerpoint/2010/main" val="17491070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there’s </a:t>
            </a:r>
            <a:r>
              <a:rPr lang="en-US" dirty="0" err="1" smtClean="0"/>
              <a:t>Nanopublication</a:t>
            </a:r>
            <a:r>
              <a:rPr lang="en-US" baseline="0" dirty="0" smtClean="0"/>
              <a:t> – I had to bring this up because I am fascinated by this concept and wonder if it will turn into anything significant.</a:t>
            </a:r>
          </a:p>
          <a:p>
            <a:endParaRPr lang="en-US" baseline="0" dirty="0" smtClean="0"/>
          </a:p>
          <a:p>
            <a:r>
              <a:rPr lang="en-US" baseline="0" dirty="0" smtClean="0"/>
              <a:t>If it does it could further revolutionize how we librarians work.</a:t>
            </a:r>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25</a:t>
            </a:fld>
            <a:endParaRPr lang="en-US"/>
          </a:p>
        </p:txBody>
      </p:sp>
    </p:spTree>
    <p:extLst>
      <p:ext uri="{BB962C8B-B14F-4D97-AF65-F5344CB8AC3E}">
        <p14:creationId xmlns:p14="http://schemas.microsoft.com/office/powerpoint/2010/main" val="25132042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 course I had to show a picture</a:t>
            </a:r>
            <a:r>
              <a:rPr lang="en-US" baseline="0" dirty="0" smtClean="0"/>
              <a:t> from VIVO – Prof. </a:t>
            </a:r>
            <a:r>
              <a:rPr lang="en-US" baseline="0" dirty="0" err="1" smtClean="0"/>
              <a:t>Hening</a:t>
            </a:r>
            <a:r>
              <a:rPr lang="en-US" baseline="0" dirty="0" smtClean="0"/>
              <a:t> got his BS from Tsinghua in 1998</a:t>
            </a:r>
          </a:p>
          <a:p>
            <a:r>
              <a:rPr lang="en-US" baseline="0" dirty="0" smtClean="0"/>
              <a:t>And Professor </a:t>
            </a:r>
            <a:r>
              <a:rPr lang="en-US" baseline="0" dirty="0" err="1" smtClean="0"/>
              <a:t>Ke</a:t>
            </a:r>
            <a:r>
              <a:rPr lang="en-US" baseline="0" dirty="0" smtClean="0"/>
              <a:t> will be a Santander Visiting professor here next year.</a:t>
            </a:r>
          </a:p>
          <a:p>
            <a:endParaRPr lang="en-US" baseline="0" dirty="0" smtClean="0"/>
          </a:p>
          <a:p>
            <a:r>
              <a:rPr lang="en-US" baseline="0" dirty="0" smtClean="0"/>
              <a:t>VIVO embodies the philosophies of open, linked data</a:t>
            </a:r>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26</a:t>
            </a:fld>
            <a:endParaRPr lang="en-US"/>
          </a:p>
        </p:txBody>
      </p:sp>
    </p:spTree>
    <p:extLst>
      <p:ext uri="{BB962C8B-B14F-4D97-AF65-F5344CB8AC3E}">
        <p14:creationId xmlns:p14="http://schemas.microsoft.com/office/powerpoint/2010/main" val="32060826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some of our VIVO goals</a:t>
            </a:r>
          </a:p>
          <a:p>
            <a:endParaRPr lang="en-US" dirty="0" smtClean="0"/>
          </a:p>
        </p:txBody>
      </p:sp>
      <p:sp>
        <p:nvSpPr>
          <p:cNvPr id="4" name="Slide Number Placeholder 3"/>
          <p:cNvSpPr>
            <a:spLocks noGrp="1"/>
          </p:cNvSpPr>
          <p:nvPr>
            <p:ph type="sldNum" sz="quarter" idx="10"/>
          </p:nvPr>
        </p:nvSpPr>
        <p:spPr/>
        <p:txBody>
          <a:bodyPr/>
          <a:lstStyle/>
          <a:p>
            <a:fld id="{44F0A7DD-9734-9440-BBA0-DEF50E38D81B}" type="slidenum">
              <a:rPr lang="en-US" smtClean="0"/>
              <a:t>27</a:t>
            </a:fld>
            <a:endParaRPr lang="en-US"/>
          </a:p>
        </p:txBody>
      </p:sp>
    </p:spTree>
    <p:extLst>
      <p:ext uri="{BB962C8B-B14F-4D97-AF65-F5344CB8AC3E}">
        <p14:creationId xmlns:p14="http://schemas.microsoft.com/office/powerpoint/2010/main" val="29312873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Librarians</a:t>
            </a:r>
          </a:p>
          <a:p>
            <a:r>
              <a:rPr lang="en-US" dirty="0" smtClean="0"/>
              <a:t>Need to keep up with these new initiatives – alternative metrics, alternative publication models.</a:t>
            </a:r>
          </a:p>
          <a:p>
            <a:r>
              <a:rPr lang="en-US" dirty="0" smtClean="0"/>
              <a:t>Just as we have translated</a:t>
            </a:r>
            <a:r>
              <a:rPr lang="en-US" baseline="0" dirty="0" smtClean="0"/>
              <a:t> our cataloging expertise into metadata expertise, </a:t>
            </a:r>
          </a:p>
          <a:p>
            <a:r>
              <a:rPr lang="en-US" baseline="0" dirty="0" smtClean="0"/>
              <a:t>We n</a:t>
            </a:r>
            <a:r>
              <a:rPr lang="en-US" dirty="0" smtClean="0"/>
              <a:t>eed to develop</a:t>
            </a:r>
            <a:r>
              <a:rPr lang="en-US" baseline="0" dirty="0" smtClean="0"/>
              <a:t> i</a:t>
            </a:r>
            <a:r>
              <a:rPr lang="en-US" dirty="0" smtClean="0"/>
              <a:t>ncreased</a:t>
            </a:r>
            <a:r>
              <a:rPr lang="en-US" baseline="0" dirty="0" smtClean="0"/>
              <a:t> skills in</a:t>
            </a:r>
          </a:p>
          <a:p>
            <a:r>
              <a:rPr lang="en-US" baseline="0" dirty="0" smtClean="0"/>
              <a:t>Semantic web, </a:t>
            </a:r>
          </a:p>
          <a:p>
            <a:r>
              <a:rPr lang="en-US" baseline="0" dirty="0" smtClean="0"/>
              <a:t>ontologies, linked open data</a:t>
            </a:r>
          </a:p>
          <a:p>
            <a:r>
              <a:rPr lang="en-US" baseline="0" dirty="0" smtClean="0"/>
              <a:t>Network science so we can exploit their potential to discover and share information.</a:t>
            </a:r>
          </a:p>
          <a:p>
            <a:endParaRPr lang="en-US" baseline="0" dirty="0" smtClean="0"/>
          </a:p>
          <a:p>
            <a:r>
              <a:rPr lang="en-US" baseline="0" dirty="0" smtClean="0"/>
              <a:t>Where we can help:</a:t>
            </a:r>
          </a:p>
          <a:p>
            <a:r>
              <a:rPr lang="en-US" baseline="0" dirty="0" smtClean="0"/>
              <a:t>Author disambiguation – we can help, we understand the scope and scale of the problem.  We can encourage researchers to register for an ORCID id.</a:t>
            </a:r>
          </a:p>
          <a:p>
            <a:r>
              <a:rPr lang="en-US" baseline="0" dirty="0" smtClean="0"/>
              <a:t>If we know how authors want to control their professional presence, and how that affects their visibility and impact, we can then help researchers who want to improve their visibility.</a:t>
            </a:r>
          </a:p>
          <a:p>
            <a:r>
              <a:rPr lang="en-US" baseline="0" dirty="0" smtClean="0"/>
              <a:t>We can continue to support open data and open access so individuals and institutions don’t waste time re-entering, or re-gathering data for their reports and department websites.</a:t>
            </a:r>
          </a:p>
          <a:p>
            <a:r>
              <a:rPr lang="en-US" baseline="0" dirty="0" smtClean="0"/>
              <a:t>We should do everything we can to promote interoperable information.</a:t>
            </a:r>
          </a:p>
          <a:p>
            <a:endParaRPr lang="en-US" baseline="0" dirty="0" smtClean="0"/>
          </a:p>
          <a:p>
            <a:r>
              <a:rPr lang="en-US" baseline="0" dirty="0" smtClean="0"/>
              <a:t>Our role has not changed, we are still the only group in the University who has a primary responsibility for scholarly information.  But how we do that is changing every day.</a:t>
            </a:r>
          </a:p>
          <a:p>
            <a:r>
              <a:rPr lang="en-US" baseline="0" dirty="0" smtClean="0"/>
              <a:t>It is a very exciting time to be a librarian. </a:t>
            </a:r>
          </a:p>
          <a:p>
            <a:endParaRPr lang="en-US" baseline="0" dirty="0" smtClean="0"/>
          </a:p>
          <a:p>
            <a:r>
              <a:rPr lang="en-US" baseline="0" dirty="0" smtClean="0"/>
              <a:t>Thank you for giving me this opportunity to speak, and for being such generous hosts.</a:t>
            </a:r>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28</a:t>
            </a:fld>
            <a:endParaRPr lang="en-US"/>
          </a:p>
        </p:txBody>
      </p:sp>
    </p:spTree>
    <p:extLst>
      <p:ext uri="{BB962C8B-B14F-4D97-AF65-F5344CB8AC3E}">
        <p14:creationId xmlns:p14="http://schemas.microsoft.com/office/powerpoint/2010/main" val="2218442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t>
            </a:r>
            <a:r>
              <a:rPr lang="en-US" dirty="0" smtClean="0"/>
              <a:t>do we</a:t>
            </a:r>
            <a:r>
              <a:rPr lang="en-US" baseline="0" dirty="0" smtClean="0"/>
              <a:t> </a:t>
            </a:r>
            <a:r>
              <a:rPr lang="en-US" baseline="0" dirty="0" smtClean="0"/>
              <a:t>do?</a:t>
            </a:r>
          </a:p>
          <a:p>
            <a:r>
              <a:rPr lang="en-US" dirty="0" smtClean="0"/>
              <a:t>We connect researchers</a:t>
            </a:r>
            <a:r>
              <a:rPr lang="en-US" baseline="0" dirty="0" smtClean="0"/>
              <a:t> and learners with the information they need to do their work.</a:t>
            </a:r>
          </a:p>
          <a:p>
            <a:r>
              <a:rPr lang="en-US" baseline="0" dirty="0" smtClean="0"/>
              <a:t>These are just a few examples of the types of information, and where they might be </a:t>
            </a:r>
            <a:r>
              <a:rPr lang="en-US" baseline="0" dirty="0" smtClean="0"/>
              <a:t>found today</a:t>
            </a:r>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3</a:t>
            </a:fld>
            <a:endParaRPr lang="en-US"/>
          </a:p>
        </p:txBody>
      </p:sp>
    </p:spTree>
    <p:extLst>
      <p:ext uri="{BB962C8B-B14F-4D97-AF65-F5344CB8AC3E}">
        <p14:creationId xmlns:p14="http://schemas.microsoft.com/office/powerpoint/2010/main" val="1218408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here are the </a:t>
            </a:r>
            <a:r>
              <a:rPr lang="en-US" dirty="0" smtClean="0"/>
              <a:t>research</a:t>
            </a:r>
            <a:r>
              <a:rPr lang="en-US" baseline="0" dirty="0" smtClean="0"/>
              <a:t> community individuals and institutions are interested in information for many reasons.</a:t>
            </a:r>
          </a:p>
          <a:p>
            <a:r>
              <a:rPr lang="en-US" baseline="0" dirty="0" smtClean="0"/>
              <a:t>Here are just a few of them.</a:t>
            </a:r>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4</a:t>
            </a:fld>
            <a:endParaRPr lang="en-US"/>
          </a:p>
        </p:txBody>
      </p:sp>
    </p:spTree>
    <p:extLst>
      <p:ext uri="{BB962C8B-B14F-4D97-AF65-F5344CB8AC3E}">
        <p14:creationId xmlns:p14="http://schemas.microsoft.com/office/powerpoint/2010/main" val="2872386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Those motivations and interests</a:t>
            </a:r>
            <a:r>
              <a:rPr lang="en-US" baseline="0" dirty="0" smtClean="0"/>
              <a:t> have not changed.</a:t>
            </a:r>
          </a:p>
          <a:p>
            <a:endParaRPr lang="en-US" baseline="0" dirty="0" smtClean="0"/>
          </a:p>
          <a:p>
            <a:r>
              <a:rPr lang="en-US" dirty="0" smtClean="0"/>
              <a:t>But </a:t>
            </a:r>
            <a:r>
              <a:rPr lang="en-US" dirty="0" smtClean="0"/>
              <a:t>How we do this has changed in amazing</a:t>
            </a:r>
            <a:r>
              <a:rPr lang="en-US" baseline="0" dirty="0" smtClean="0"/>
              <a:t> ways.</a:t>
            </a:r>
          </a:p>
          <a:p>
            <a:endParaRPr lang="en-US" baseline="0" dirty="0" smtClean="0"/>
          </a:p>
          <a:p>
            <a:r>
              <a:rPr lang="en-US" dirty="0" smtClean="0"/>
              <a:t>In my career as a librarian I’ve lived through this transition</a:t>
            </a:r>
            <a:r>
              <a:rPr lang="en-US" baseline="0" dirty="0" smtClean="0"/>
              <a:t> – I remember looking at print volume after print volume in search of a citation.</a:t>
            </a:r>
          </a:p>
          <a:p>
            <a:r>
              <a:rPr lang="en-US" baseline="0" dirty="0" smtClean="0"/>
              <a:t>In about 1977 we would create a punch tape for a computer search of a database and then send it through a </a:t>
            </a:r>
            <a:r>
              <a:rPr lang="en-US" baseline="0" dirty="0" err="1" smtClean="0"/>
              <a:t>teleprinter</a:t>
            </a:r>
            <a:r>
              <a:rPr lang="en-US" baseline="0" dirty="0" smtClean="0"/>
              <a:t> to a company.  Several weeks later we would receive a printout of the results of the search.</a:t>
            </a:r>
          </a:p>
          <a:p>
            <a:r>
              <a:rPr lang="en-US" baseline="0" dirty="0" smtClean="0"/>
              <a:t>When I first worked in Mann Library we training researchers how to do their own searching.  We needed to train them because we paid for each minute we spent on the computer, and for each citation that was printed off, so we needed to be as efficient as possible.</a:t>
            </a:r>
          </a:p>
          <a:p>
            <a:endParaRPr lang="en-US" baseline="0" dirty="0" smtClean="0"/>
          </a:p>
          <a:p>
            <a:r>
              <a:rPr lang="en-US" baseline="0" dirty="0" smtClean="0"/>
              <a:t>And now the world of databases has changed</a:t>
            </a:r>
          </a:p>
        </p:txBody>
      </p:sp>
      <p:sp>
        <p:nvSpPr>
          <p:cNvPr id="4" name="Slide Number Placeholder 3"/>
          <p:cNvSpPr>
            <a:spLocks noGrp="1"/>
          </p:cNvSpPr>
          <p:nvPr>
            <p:ph type="sldNum" sz="quarter" idx="10"/>
          </p:nvPr>
        </p:nvSpPr>
        <p:spPr/>
        <p:txBody>
          <a:bodyPr/>
          <a:lstStyle/>
          <a:p>
            <a:fld id="{44F0A7DD-9734-9440-BBA0-DEF50E38D81B}" type="slidenum">
              <a:rPr lang="en-US" smtClean="0"/>
              <a:t>5</a:t>
            </a:fld>
            <a:endParaRPr lang="en-US"/>
          </a:p>
        </p:txBody>
      </p:sp>
    </p:spTree>
    <p:extLst>
      <p:ext uri="{BB962C8B-B14F-4D97-AF65-F5344CB8AC3E}">
        <p14:creationId xmlns:p14="http://schemas.microsoft.com/office/powerpoint/2010/main" val="1243593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a world dominated by PubMed, Chemical Abstracts, the</a:t>
            </a:r>
            <a:r>
              <a:rPr lang="en-US" baseline="0" dirty="0" smtClean="0"/>
              <a:t> </a:t>
            </a:r>
            <a:r>
              <a:rPr lang="en-US" dirty="0" smtClean="0"/>
              <a:t>Web of Science and other commercial databases that require an institutional</a:t>
            </a:r>
            <a:r>
              <a:rPr lang="en-US" baseline="0" dirty="0" smtClean="0"/>
              <a:t> license and a password</a:t>
            </a:r>
            <a:endParaRPr lang="en-US" dirty="0" smtClean="0"/>
          </a:p>
          <a:p>
            <a:r>
              <a:rPr lang="en-US" dirty="0" smtClean="0"/>
              <a:t>To one where citations are easy to find</a:t>
            </a:r>
          </a:p>
          <a:p>
            <a:r>
              <a:rPr lang="en-US" dirty="0" smtClean="0"/>
              <a:t>And where the number of open access articles is</a:t>
            </a:r>
            <a:r>
              <a:rPr lang="en-US" baseline="0" dirty="0" smtClean="0"/>
              <a:t> growing</a:t>
            </a:r>
          </a:p>
          <a:p>
            <a:r>
              <a:rPr lang="en-US" baseline="0" dirty="0" smtClean="0"/>
              <a:t>And where many groups – profit and non-profit are offering services that supplement the actual citation</a:t>
            </a:r>
            <a:endParaRPr lang="en-US" dirty="0" smtClean="0"/>
          </a:p>
          <a:p>
            <a:r>
              <a:rPr lang="en-US" dirty="0" smtClean="0"/>
              <a:t>Where </a:t>
            </a:r>
            <a:r>
              <a:rPr lang="en-US" dirty="0" smtClean="0"/>
              <a:t>new research </a:t>
            </a:r>
            <a:r>
              <a:rPr lang="en-US" dirty="0" smtClean="0"/>
              <a:t>administration </a:t>
            </a:r>
            <a:r>
              <a:rPr lang="en-US" dirty="0" smtClean="0"/>
              <a:t>systems are</a:t>
            </a:r>
            <a:r>
              <a:rPr lang="en-US" baseline="0" dirty="0" smtClean="0"/>
              <a:t> appearing every year and state, national and international initiatives are trying to improve how </a:t>
            </a:r>
            <a:r>
              <a:rPr lang="en-US" baseline="0" dirty="0" err="1" smtClean="0"/>
              <a:t>informationa</a:t>
            </a:r>
            <a:r>
              <a:rPr lang="en-US" baseline="0" dirty="0" smtClean="0"/>
              <a:t> about research is gathered and shared.</a:t>
            </a:r>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6</a:t>
            </a:fld>
            <a:endParaRPr lang="en-US"/>
          </a:p>
        </p:txBody>
      </p:sp>
    </p:spTree>
    <p:extLst>
      <p:ext uri="{BB962C8B-B14F-4D97-AF65-F5344CB8AC3E}">
        <p14:creationId xmlns:p14="http://schemas.microsoft.com/office/powerpoint/2010/main" val="2311619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products appear</a:t>
            </a:r>
            <a:r>
              <a:rPr lang="en-US" baseline="0" dirty="0" smtClean="0"/>
              <a:t> and disappear every year.  It is unreasonable to expect the researcher to figure out what to do.</a:t>
            </a:r>
          </a:p>
          <a:p>
            <a:r>
              <a:rPr lang="en-US" baseline="0" dirty="0" smtClean="0"/>
              <a:t>Fortunately there is </a:t>
            </a:r>
            <a:r>
              <a:rPr lang="en-US" dirty="0" smtClean="0"/>
              <a:t>a growing community</a:t>
            </a:r>
            <a:r>
              <a:rPr lang="en-US" baseline="0" dirty="0" smtClean="0"/>
              <a:t> of librarians, information </a:t>
            </a:r>
            <a:r>
              <a:rPr lang="en-US" baseline="0" dirty="0" smtClean="0"/>
              <a:t>scientists, </a:t>
            </a:r>
            <a:r>
              <a:rPr lang="en-US" baseline="0" dirty="0" smtClean="0"/>
              <a:t>network researchers and other professionals involved in this arena.</a:t>
            </a:r>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7</a:t>
            </a:fld>
            <a:endParaRPr lang="en-US"/>
          </a:p>
        </p:txBody>
      </p:sp>
    </p:spTree>
    <p:extLst>
      <p:ext uri="{BB962C8B-B14F-4D97-AF65-F5344CB8AC3E}">
        <p14:creationId xmlns:p14="http://schemas.microsoft.com/office/powerpoint/2010/main" val="757144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have been to two meetings where these sorts of services are discussed</a:t>
            </a:r>
          </a:p>
          <a:p>
            <a:r>
              <a:rPr lang="en-US" baseline="0" dirty="0" smtClean="0"/>
              <a:t>And next year the two groups may meet </a:t>
            </a:r>
            <a:r>
              <a:rPr lang="en-US" baseline="0" dirty="0" smtClean="0"/>
              <a:t>together in Austin Texas in August 2014.</a:t>
            </a:r>
            <a:endParaRPr lang="en-US" baseline="0" dirty="0" smtClean="0"/>
          </a:p>
          <a:p>
            <a:endParaRPr lang="en-US" baseline="0" dirty="0" smtClean="0"/>
          </a:p>
          <a:p>
            <a:r>
              <a:rPr lang="en-US" baseline="0" dirty="0" smtClean="0"/>
              <a:t>This year the Annual Meeting of the American Society for the Advancement of Science – they publish Science</a:t>
            </a:r>
          </a:p>
          <a:p>
            <a:r>
              <a:rPr lang="en-US" baseline="0" dirty="0" smtClean="0"/>
              <a:t>Held a very well attended session on using </a:t>
            </a:r>
            <a:r>
              <a:rPr lang="en-US" baseline="0" dirty="0" err="1" smtClean="0"/>
              <a:t>microblogging</a:t>
            </a:r>
            <a:r>
              <a:rPr lang="en-US" baseline="0" dirty="0" smtClean="0"/>
              <a:t> and blogs and other </a:t>
            </a:r>
            <a:r>
              <a:rPr lang="en-US" baseline="0" dirty="0" smtClean="0"/>
              <a:t>social networking </a:t>
            </a:r>
            <a:r>
              <a:rPr lang="en-US" baseline="0" dirty="0" smtClean="0"/>
              <a:t>tools to promote research discovery.</a:t>
            </a:r>
            <a:endParaRPr lang="en-US" dirty="0"/>
          </a:p>
        </p:txBody>
      </p:sp>
      <p:sp>
        <p:nvSpPr>
          <p:cNvPr id="4" name="Slide Number Placeholder 3"/>
          <p:cNvSpPr>
            <a:spLocks noGrp="1"/>
          </p:cNvSpPr>
          <p:nvPr>
            <p:ph type="sldNum" sz="quarter" idx="10"/>
          </p:nvPr>
        </p:nvSpPr>
        <p:spPr/>
        <p:txBody>
          <a:bodyPr/>
          <a:lstStyle/>
          <a:p>
            <a:fld id="{44F0A7DD-9734-9440-BBA0-DEF50E38D81B}" type="slidenum">
              <a:rPr lang="en-US" smtClean="0"/>
              <a:t>8</a:t>
            </a:fld>
            <a:endParaRPr lang="en-US"/>
          </a:p>
        </p:txBody>
      </p:sp>
    </p:spTree>
    <p:extLst>
      <p:ext uri="{BB962C8B-B14F-4D97-AF65-F5344CB8AC3E}">
        <p14:creationId xmlns:p14="http://schemas.microsoft.com/office/powerpoint/2010/main" val="8582187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t>
            </a:r>
            <a:r>
              <a:rPr lang="en-US" dirty="0" smtClean="0"/>
              <a:t>librarians need </a:t>
            </a:r>
            <a:r>
              <a:rPr lang="en-US" dirty="0" smtClean="0"/>
              <a:t>to understand</a:t>
            </a:r>
            <a:r>
              <a:rPr lang="en-US" baseline="0" dirty="0" smtClean="0"/>
              <a:t> more about how these </a:t>
            </a:r>
            <a:r>
              <a:rPr lang="en-US" baseline="0" dirty="0" smtClean="0"/>
              <a:t>services are being used, and </a:t>
            </a:r>
            <a:r>
              <a:rPr lang="en-US" baseline="0" dirty="0" smtClean="0"/>
              <a:t>can help our </a:t>
            </a:r>
            <a:r>
              <a:rPr lang="en-US" baseline="0" dirty="0" smtClean="0"/>
              <a:t>scholars</a:t>
            </a:r>
          </a:p>
          <a:p>
            <a:endParaRPr lang="en-US" baseline="0" dirty="0" smtClean="0"/>
          </a:p>
          <a:p>
            <a:r>
              <a:rPr lang="en-US" baseline="0" dirty="0" smtClean="0"/>
              <a:t>So in addition to attending meetings, and reading the literature, a team of librarians at Mann Library have been looking at how Cornell faculty and graduate students are using these new tools.</a:t>
            </a:r>
            <a:endParaRPr lang="en-US" dirty="0" smtClean="0"/>
          </a:p>
          <a:p>
            <a:endParaRPr lang="en-US" baseline="0" dirty="0" smtClean="0"/>
          </a:p>
          <a:p>
            <a:r>
              <a:rPr lang="en-US" baseline="0" dirty="0" smtClean="0"/>
              <a:t>How they are presenting themselves on their own sites</a:t>
            </a:r>
          </a:p>
          <a:p>
            <a:r>
              <a:rPr lang="en-US" baseline="0" dirty="0" smtClean="0"/>
              <a:t>And on cross institutional sites such as LinkedIn, </a:t>
            </a:r>
            <a:r>
              <a:rPr lang="en-US" baseline="0" dirty="0" err="1" smtClean="0"/>
              <a:t>Mendeley</a:t>
            </a:r>
            <a:r>
              <a:rPr lang="en-US" baseline="0" dirty="0" smtClean="0"/>
              <a:t>, Academia.edu and </a:t>
            </a:r>
            <a:r>
              <a:rPr lang="en-US" baseline="0" dirty="0" err="1" smtClean="0"/>
              <a:t>ResearchGate</a:t>
            </a:r>
            <a:endParaRPr lang="en-US" baseline="0" dirty="0" smtClean="0"/>
          </a:p>
        </p:txBody>
      </p:sp>
      <p:sp>
        <p:nvSpPr>
          <p:cNvPr id="4" name="Slide Number Placeholder 3"/>
          <p:cNvSpPr>
            <a:spLocks noGrp="1"/>
          </p:cNvSpPr>
          <p:nvPr>
            <p:ph type="sldNum" sz="quarter" idx="10"/>
          </p:nvPr>
        </p:nvSpPr>
        <p:spPr/>
        <p:txBody>
          <a:bodyPr/>
          <a:lstStyle/>
          <a:p>
            <a:fld id="{F80A9454-C1C7-43D1-BCE0-58A36A96CE51}" type="slidenum">
              <a:rPr lang="en-US" smtClean="0"/>
              <a:pPr/>
              <a:t>9</a:t>
            </a:fld>
            <a:endParaRPr lang="en-US"/>
          </a:p>
        </p:txBody>
      </p:sp>
    </p:spTree>
    <p:extLst>
      <p:ext uri="{BB962C8B-B14F-4D97-AF65-F5344CB8AC3E}">
        <p14:creationId xmlns:p14="http://schemas.microsoft.com/office/powerpoint/2010/main" val="20256150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843DBE-FAFF-2746-85DA-AF3C63D59A4C}" type="datetimeFigureOut">
              <a:rPr lang="en-US" smtClean="0"/>
              <a:t>11/13/13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6E7B95-DF34-F346-9AB6-77CF11F2A7B8}" type="slidenum">
              <a:rPr lang="en-US" smtClean="0"/>
              <a:t>‹#›</a:t>
            </a:fld>
            <a:endParaRPr lang="en-US"/>
          </a:p>
        </p:txBody>
      </p:sp>
    </p:spTree>
    <p:extLst>
      <p:ext uri="{BB962C8B-B14F-4D97-AF65-F5344CB8AC3E}">
        <p14:creationId xmlns:p14="http://schemas.microsoft.com/office/powerpoint/2010/main" val="2976447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843DBE-FAFF-2746-85DA-AF3C63D59A4C}" type="datetimeFigureOut">
              <a:rPr lang="en-US" smtClean="0"/>
              <a:t>11/13/13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6E7B95-DF34-F346-9AB6-77CF11F2A7B8}" type="slidenum">
              <a:rPr lang="en-US" smtClean="0"/>
              <a:t>‹#›</a:t>
            </a:fld>
            <a:endParaRPr lang="en-US"/>
          </a:p>
        </p:txBody>
      </p:sp>
    </p:spTree>
    <p:extLst>
      <p:ext uri="{BB962C8B-B14F-4D97-AF65-F5344CB8AC3E}">
        <p14:creationId xmlns:p14="http://schemas.microsoft.com/office/powerpoint/2010/main" val="1179334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843DBE-FAFF-2746-85DA-AF3C63D59A4C}" type="datetimeFigureOut">
              <a:rPr lang="en-US" smtClean="0"/>
              <a:t>11/13/13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6E7B95-DF34-F346-9AB6-77CF11F2A7B8}" type="slidenum">
              <a:rPr lang="en-US" smtClean="0"/>
              <a:t>‹#›</a:t>
            </a:fld>
            <a:endParaRPr lang="en-US"/>
          </a:p>
        </p:txBody>
      </p:sp>
    </p:spTree>
    <p:extLst>
      <p:ext uri="{BB962C8B-B14F-4D97-AF65-F5344CB8AC3E}">
        <p14:creationId xmlns:p14="http://schemas.microsoft.com/office/powerpoint/2010/main" val="2543889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843DBE-FAFF-2746-85DA-AF3C63D59A4C}" type="datetimeFigureOut">
              <a:rPr lang="en-US" smtClean="0"/>
              <a:t>11/13/13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6E7B95-DF34-F346-9AB6-77CF11F2A7B8}" type="slidenum">
              <a:rPr lang="en-US" smtClean="0"/>
              <a:t>‹#›</a:t>
            </a:fld>
            <a:endParaRPr lang="en-US"/>
          </a:p>
        </p:txBody>
      </p:sp>
    </p:spTree>
    <p:extLst>
      <p:ext uri="{BB962C8B-B14F-4D97-AF65-F5344CB8AC3E}">
        <p14:creationId xmlns:p14="http://schemas.microsoft.com/office/powerpoint/2010/main" val="409931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843DBE-FAFF-2746-85DA-AF3C63D59A4C}" type="datetimeFigureOut">
              <a:rPr lang="en-US" smtClean="0"/>
              <a:t>11/13/13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6E7B95-DF34-F346-9AB6-77CF11F2A7B8}" type="slidenum">
              <a:rPr lang="en-US" smtClean="0"/>
              <a:t>‹#›</a:t>
            </a:fld>
            <a:endParaRPr lang="en-US"/>
          </a:p>
        </p:txBody>
      </p:sp>
    </p:spTree>
    <p:extLst>
      <p:ext uri="{BB962C8B-B14F-4D97-AF65-F5344CB8AC3E}">
        <p14:creationId xmlns:p14="http://schemas.microsoft.com/office/powerpoint/2010/main" val="1441606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843DBE-FAFF-2746-85DA-AF3C63D59A4C}" type="datetimeFigureOut">
              <a:rPr lang="en-US" smtClean="0"/>
              <a:t>11/13/13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6E7B95-DF34-F346-9AB6-77CF11F2A7B8}" type="slidenum">
              <a:rPr lang="en-US" smtClean="0"/>
              <a:t>‹#›</a:t>
            </a:fld>
            <a:endParaRPr lang="en-US"/>
          </a:p>
        </p:txBody>
      </p:sp>
    </p:spTree>
    <p:extLst>
      <p:ext uri="{BB962C8B-B14F-4D97-AF65-F5344CB8AC3E}">
        <p14:creationId xmlns:p14="http://schemas.microsoft.com/office/powerpoint/2010/main" val="3755167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843DBE-FAFF-2746-85DA-AF3C63D59A4C}" type="datetimeFigureOut">
              <a:rPr lang="en-US" smtClean="0"/>
              <a:t>11/13/13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6E7B95-DF34-F346-9AB6-77CF11F2A7B8}" type="slidenum">
              <a:rPr lang="en-US" smtClean="0"/>
              <a:t>‹#›</a:t>
            </a:fld>
            <a:endParaRPr lang="en-US"/>
          </a:p>
        </p:txBody>
      </p:sp>
    </p:spTree>
    <p:extLst>
      <p:ext uri="{BB962C8B-B14F-4D97-AF65-F5344CB8AC3E}">
        <p14:creationId xmlns:p14="http://schemas.microsoft.com/office/powerpoint/2010/main" val="236632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843DBE-FAFF-2746-85DA-AF3C63D59A4C}" type="datetimeFigureOut">
              <a:rPr lang="en-US" smtClean="0"/>
              <a:t>11/13/13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6E7B95-DF34-F346-9AB6-77CF11F2A7B8}" type="slidenum">
              <a:rPr lang="en-US" smtClean="0"/>
              <a:t>‹#›</a:t>
            </a:fld>
            <a:endParaRPr lang="en-US"/>
          </a:p>
        </p:txBody>
      </p:sp>
    </p:spTree>
    <p:extLst>
      <p:ext uri="{BB962C8B-B14F-4D97-AF65-F5344CB8AC3E}">
        <p14:creationId xmlns:p14="http://schemas.microsoft.com/office/powerpoint/2010/main" val="990445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43DBE-FAFF-2746-85DA-AF3C63D59A4C}" type="datetimeFigureOut">
              <a:rPr lang="en-US" smtClean="0"/>
              <a:t>11/13/13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6E7B95-DF34-F346-9AB6-77CF11F2A7B8}" type="slidenum">
              <a:rPr lang="en-US" smtClean="0"/>
              <a:t>‹#›</a:t>
            </a:fld>
            <a:endParaRPr lang="en-US"/>
          </a:p>
        </p:txBody>
      </p:sp>
    </p:spTree>
    <p:extLst>
      <p:ext uri="{BB962C8B-B14F-4D97-AF65-F5344CB8AC3E}">
        <p14:creationId xmlns:p14="http://schemas.microsoft.com/office/powerpoint/2010/main" val="1650093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843DBE-FAFF-2746-85DA-AF3C63D59A4C}" type="datetimeFigureOut">
              <a:rPr lang="en-US" smtClean="0"/>
              <a:t>11/13/13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6E7B95-DF34-F346-9AB6-77CF11F2A7B8}" type="slidenum">
              <a:rPr lang="en-US" smtClean="0"/>
              <a:t>‹#›</a:t>
            </a:fld>
            <a:endParaRPr lang="en-US"/>
          </a:p>
        </p:txBody>
      </p:sp>
    </p:spTree>
    <p:extLst>
      <p:ext uri="{BB962C8B-B14F-4D97-AF65-F5344CB8AC3E}">
        <p14:creationId xmlns:p14="http://schemas.microsoft.com/office/powerpoint/2010/main" val="678677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843DBE-FAFF-2746-85DA-AF3C63D59A4C}" type="datetimeFigureOut">
              <a:rPr lang="en-US" smtClean="0"/>
              <a:t>11/13/13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6E7B95-DF34-F346-9AB6-77CF11F2A7B8}" type="slidenum">
              <a:rPr lang="en-US" smtClean="0"/>
              <a:t>‹#›</a:t>
            </a:fld>
            <a:endParaRPr lang="en-US"/>
          </a:p>
        </p:txBody>
      </p:sp>
    </p:spTree>
    <p:extLst>
      <p:ext uri="{BB962C8B-B14F-4D97-AF65-F5344CB8AC3E}">
        <p14:creationId xmlns:p14="http://schemas.microsoft.com/office/powerpoint/2010/main" val="9726584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843DBE-FAFF-2746-85DA-AF3C63D59A4C}" type="datetimeFigureOut">
              <a:rPr lang="en-US" smtClean="0"/>
              <a:t>11/13/13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6E7B95-DF34-F346-9AB6-77CF11F2A7B8}" type="slidenum">
              <a:rPr lang="en-US" smtClean="0"/>
              <a:t>‹#›</a:t>
            </a:fld>
            <a:endParaRPr lang="en-US"/>
          </a:p>
        </p:txBody>
      </p:sp>
    </p:spTree>
    <p:extLst>
      <p:ext uri="{BB962C8B-B14F-4D97-AF65-F5344CB8AC3E}">
        <p14:creationId xmlns:p14="http://schemas.microsoft.com/office/powerpoint/2010/main" val="559086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www.architectural" TargetMode="External"/><Relationship Id="rId6" Type="http://schemas.openxmlformats.org/officeDocument/2006/relationships/hyperlink" Target="http://www.architecturaldigest.com"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chart" Target="../charts/char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www.en.wikipedia.org" TargetMode="External"/><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hyperlink" Target="http://pewinternet.org/Commentary/2012/March/Pew-Internet-Social-Networking-full-detail.aspx" TargetMode="External"/><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hyperlink" Target="http://www.neurotree.org" TargetMode="External"/><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39.jp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hyperlink" Target="http://www.commons.wikimedia.org" TargetMode="External"/><Relationship Id="rId4" Type="http://schemas.openxmlformats.org/officeDocument/2006/relationships/hyperlink" Target="http://www.acs.org" TargetMode="External"/><Relationship Id="rId5" Type="http://schemas.openxmlformats.org/officeDocument/2006/relationships/hyperlink" Target="http://www.en.wikipedia.org" TargetMode="External"/><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8307" y="832158"/>
            <a:ext cx="1722598" cy="1477328"/>
          </a:xfrm>
          <a:prstGeom prst="rect">
            <a:avLst/>
          </a:prstGeom>
          <a:noFill/>
        </p:spPr>
        <p:txBody>
          <a:bodyPr wrap="square" rtlCol="0">
            <a:spAutoFit/>
          </a:bodyPr>
          <a:lstStyle/>
          <a:p>
            <a:r>
              <a:rPr lang="en-US" dirty="0" smtClean="0"/>
              <a:t>From no windows and locked doors</a:t>
            </a:r>
          </a:p>
          <a:p>
            <a:r>
              <a:rPr lang="en-US" dirty="0" smtClean="0"/>
              <a:t>To big windows and open doors</a:t>
            </a:r>
            <a:endParaRPr lang="en-US" dirty="0"/>
          </a:p>
        </p:txBody>
      </p:sp>
      <p:sp>
        <p:nvSpPr>
          <p:cNvPr id="5" name="TextBox 4"/>
          <p:cNvSpPr txBox="1"/>
          <p:nvPr/>
        </p:nvSpPr>
        <p:spPr>
          <a:xfrm>
            <a:off x="890497" y="2857180"/>
            <a:ext cx="3902811" cy="1569660"/>
          </a:xfrm>
          <a:prstGeom prst="rect">
            <a:avLst/>
          </a:prstGeom>
          <a:noFill/>
        </p:spPr>
        <p:txBody>
          <a:bodyPr wrap="square" rtlCol="0">
            <a:spAutoFit/>
          </a:bodyPr>
          <a:lstStyle/>
          <a:p>
            <a:r>
              <a:rPr lang="en-US" sz="3200" dirty="0" smtClean="0"/>
              <a:t>The changing landscape of </a:t>
            </a:r>
          </a:p>
          <a:p>
            <a:r>
              <a:rPr lang="en-US" sz="3200" dirty="0" smtClean="0"/>
              <a:t>research information</a:t>
            </a:r>
            <a:endParaRPr lang="en-US" sz="3200" dirty="0"/>
          </a:p>
        </p:txBody>
      </p:sp>
      <p:pic>
        <p:nvPicPr>
          <p:cNvPr id="6" name="Picture 5" descr="Screen Shot 2013-11-10 at 8.46.3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2056" y="540178"/>
            <a:ext cx="2494619" cy="1670067"/>
          </a:xfrm>
          <a:prstGeom prst="rect">
            <a:avLst/>
          </a:prstGeom>
        </p:spPr>
      </p:pic>
      <p:pic>
        <p:nvPicPr>
          <p:cNvPr id="8" name="Picture 7" descr="Screen Shot 2013-11-10 at 8.48.15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2069" y="2188798"/>
            <a:ext cx="3945518" cy="2482652"/>
          </a:xfrm>
          <a:prstGeom prst="rect">
            <a:avLst/>
          </a:prstGeom>
        </p:spPr>
      </p:pic>
      <p:sp>
        <p:nvSpPr>
          <p:cNvPr id="9" name="TextBox 8"/>
          <p:cNvSpPr txBox="1"/>
          <p:nvPr/>
        </p:nvSpPr>
        <p:spPr>
          <a:xfrm>
            <a:off x="510940" y="6087875"/>
            <a:ext cx="3999930" cy="430887"/>
          </a:xfrm>
          <a:prstGeom prst="rect">
            <a:avLst/>
          </a:prstGeom>
          <a:noFill/>
        </p:spPr>
        <p:txBody>
          <a:bodyPr wrap="square" rtlCol="0">
            <a:spAutoFit/>
          </a:bodyPr>
          <a:lstStyle/>
          <a:p>
            <a:r>
              <a:rPr lang="en-US" sz="1100" dirty="0" smtClean="0">
                <a:hlinkClick r:id="rId5"/>
              </a:rPr>
              <a:t>www.secrets-of-shed-building.com</a:t>
            </a:r>
          </a:p>
          <a:p>
            <a:r>
              <a:rPr lang="en-US" sz="1100" dirty="0" smtClean="0">
                <a:hlinkClick r:id="rId6"/>
              </a:rPr>
              <a:t>www.architecturaldigest.com</a:t>
            </a:r>
            <a:r>
              <a:rPr lang="en-US" sz="1100" dirty="0" smtClean="0"/>
              <a:t> </a:t>
            </a:r>
            <a:endParaRPr lang="en-US" sz="1100" dirty="0"/>
          </a:p>
        </p:txBody>
      </p:sp>
      <p:sp>
        <p:nvSpPr>
          <p:cNvPr id="10" name="TextBox 9"/>
          <p:cNvSpPr txBox="1"/>
          <p:nvPr/>
        </p:nvSpPr>
        <p:spPr>
          <a:xfrm>
            <a:off x="3415998" y="5065950"/>
            <a:ext cx="5211589" cy="1569661"/>
          </a:xfrm>
          <a:prstGeom prst="rect">
            <a:avLst/>
          </a:prstGeom>
          <a:noFill/>
        </p:spPr>
        <p:txBody>
          <a:bodyPr wrap="square" rtlCol="0">
            <a:spAutoFit/>
          </a:bodyPr>
          <a:lstStyle/>
          <a:p>
            <a:r>
              <a:rPr lang="en-US" dirty="0" smtClean="0"/>
              <a:t>Presentation to Tsinghua University Library </a:t>
            </a:r>
            <a:endParaRPr lang="en-US" dirty="0" smtClean="0"/>
          </a:p>
          <a:p>
            <a:r>
              <a:rPr lang="en-US" dirty="0" smtClean="0"/>
              <a:t>15 </a:t>
            </a:r>
            <a:r>
              <a:rPr lang="en-US" dirty="0" smtClean="0"/>
              <a:t>November 2013</a:t>
            </a:r>
          </a:p>
          <a:p>
            <a:r>
              <a:rPr lang="en-US" dirty="0" smtClean="0"/>
              <a:t>Katherine Chiang</a:t>
            </a:r>
          </a:p>
          <a:p>
            <a:r>
              <a:rPr lang="en-US" sz="1400" dirty="0" smtClean="0"/>
              <a:t>Networked Research Information Librarian &amp; </a:t>
            </a:r>
          </a:p>
          <a:p>
            <a:r>
              <a:rPr lang="en-US" sz="1400" dirty="0" smtClean="0"/>
              <a:t>Head of Reference and Information Services</a:t>
            </a:r>
          </a:p>
          <a:p>
            <a:r>
              <a:rPr lang="en-US" sz="1400" dirty="0" smtClean="0"/>
              <a:t>Mann Library, Cornell University</a:t>
            </a:r>
            <a:endParaRPr lang="en-US" sz="1400" dirty="0"/>
          </a:p>
        </p:txBody>
      </p:sp>
    </p:spTree>
    <p:extLst>
      <p:ext uri="{BB962C8B-B14F-4D97-AF65-F5344CB8AC3E}">
        <p14:creationId xmlns:p14="http://schemas.microsoft.com/office/powerpoint/2010/main" val="204900289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5" name="Picture 7" descr="C:\Users\ksc3\Desktop\6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1325" y="457200"/>
            <a:ext cx="5791200" cy="43434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3901218649"/>
              </p:ext>
            </p:extLst>
          </p:nvPr>
        </p:nvGraphicFramePr>
        <p:xfrm>
          <a:off x="381000" y="2514600"/>
          <a:ext cx="4343400" cy="931818"/>
        </p:xfrm>
        <a:graphic>
          <a:graphicData uri="http://schemas.openxmlformats.org/drawingml/2006/table">
            <a:tbl>
              <a:tblPr/>
              <a:tblGrid>
                <a:gridCol w="2171700"/>
                <a:gridCol w="2171700"/>
              </a:tblGrid>
              <a:tr h="457200">
                <a:tc>
                  <a:txBody>
                    <a:bodyPr/>
                    <a:lstStyle/>
                    <a:p>
                      <a:r>
                        <a:rPr lang="en-US" dirty="0">
                          <a:effectLst/>
                        </a:rPr>
                        <a:t>Faculty</a:t>
                      </a:r>
                    </a:p>
                  </a:txBody>
                  <a:tcPr marL="87086" marR="87086" marT="87086" marB="104503" anchor="ctr">
                    <a:lnL>
                      <a:noFill/>
                    </a:lnL>
                    <a:lnR>
                      <a:noFill/>
                    </a:lnR>
                    <a:lnT w="8709" cap="flat" cmpd="sng" algn="ctr">
                      <a:solidFill>
                        <a:srgbClr val="E7E7E7"/>
                      </a:solidFill>
                      <a:prstDash val="solid"/>
                      <a:round/>
                      <a:headEnd type="none" w="med" len="med"/>
                      <a:tailEnd type="none" w="med" len="med"/>
                    </a:lnT>
                    <a:lnB w="8709" cap="flat" cmpd="sng" algn="ctr">
                      <a:solidFill>
                        <a:srgbClr val="E7E7E7"/>
                      </a:solidFill>
                      <a:prstDash val="solid"/>
                      <a:round/>
                      <a:headEnd type="none" w="med" len="med"/>
                      <a:tailEnd type="none" w="med" len="med"/>
                    </a:lnB>
                    <a:solidFill>
                      <a:srgbClr val="FFFFFF"/>
                    </a:solidFill>
                  </a:tcPr>
                </a:tc>
                <a:tc>
                  <a:txBody>
                    <a:bodyPr/>
                    <a:lstStyle/>
                    <a:p>
                      <a:pPr algn="r"/>
                      <a:r>
                        <a:rPr lang="en-US" dirty="0">
                          <a:effectLst/>
                        </a:rPr>
                        <a:t>* 1,564</a:t>
                      </a:r>
                    </a:p>
                  </a:txBody>
                  <a:tcPr marL="87086" marR="87086" marT="87086" marB="104503" anchor="ctr">
                    <a:lnL>
                      <a:noFill/>
                    </a:lnL>
                    <a:lnR>
                      <a:noFill/>
                    </a:lnR>
                    <a:lnT w="8709" cap="flat" cmpd="sng" algn="ctr">
                      <a:solidFill>
                        <a:srgbClr val="E7E7E7"/>
                      </a:solidFill>
                      <a:prstDash val="solid"/>
                      <a:round/>
                      <a:headEnd type="none" w="med" len="med"/>
                      <a:tailEnd type="none" w="med" len="med"/>
                    </a:lnT>
                    <a:lnB w="8709" cap="flat" cmpd="sng" algn="ctr">
                      <a:solidFill>
                        <a:srgbClr val="E7E7E7"/>
                      </a:solidFill>
                      <a:prstDash val="solid"/>
                      <a:round/>
                      <a:headEnd type="none" w="med" len="med"/>
                      <a:tailEnd type="none" w="med" len="med"/>
                    </a:lnB>
                    <a:solidFill>
                      <a:srgbClr val="FFFFFF"/>
                    </a:solidFill>
                  </a:tcPr>
                </a:tc>
              </a:tr>
              <a:tr h="457200">
                <a:tc>
                  <a:txBody>
                    <a:bodyPr/>
                    <a:lstStyle/>
                    <a:p>
                      <a:r>
                        <a:rPr lang="en-US" dirty="0">
                          <a:effectLst/>
                        </a:rPr>
                        <a:t>Staff</a:t>
                      </a:r>
                    </a:p>
                  </a:txBody>
                  <a:tcPr marL="87086" marR="87086" marT="87086" marB="104503" anchor="ctr">
                    <a:lnL>
                      <a:noFill/>
                    </a:lnL>
                    <a:lnR>
                      <a:noFill/>
                    </a:lnR>
                    <a:lnT w="8709" cap="flat" cmpd="sng" algn="ctr">
                      <a:solidFill>
                        <a:srgbClr val="E7E7E7"/>
                      </a:solidFill>
                      <a:prstDash val="solid"/>
                      <a:round/>
                      <a:headEnd type="none" w="med" len="med"/>
                      <a:tailEnd type="none" w="med" len="med"/>
                    </a:lnT>
                    <a:lnB w="8709" cap="flat" cmpd="sng" algn="ctr">
                      <a:solidFill>
                        <a:srgbClr val="DDDDDD"/>
                      </a:solidFill>
                      <a:prstDash val="solid"/>
                      <a:round/>
                      <a:headEnd type="none" w="med" len="med"/>
                      <a:tailEnd type="none" w="med" len="med"/>
                    </a:lnB>
                    <a:solidFill>
                      <a:srgbClr val="FAFAF7"/>
                    </a:solidFill>
                  </a:tcPr>
                </a:tc>
                <a:tc>
                  <a:txBody>
                    <a:bodyPr/>
                    <a:lstStyle/>
                    <a:p>
                      <a:pPr algn="r"/>
                      <a:r>
                        <a:rPr lang="en-US" dirty="0">
                          <a:effectLst/>
                        </a:rPr>
                        <a:t>** 8,081</a:t>
                      </a:r>
                    </a:p>
                  </a:txBody>
                  <a:tcPr marL="87086" marR="87086" marT="87086" marB="104503" anchor="ctr">
                    <a:lnL>
                      <a:noFill/>
                    </a:lnL>
                    <a:lnR>
                      <a:noFill/>
                    </a:lnR>
                    <a:lnT w="8709" cap="flat" cmpd="sng" algn="ctr">
                      <a:solidFill>
                        <a:srgbClr val="E7E7E7"/>
                      </a:solidFill>
                      <a:prstDash val="solid"/>
                      <a:round/>
                      <a:headEnd type="none" w="med" len="med"/>
                      <a:tailEnd type="none" w="med" len="med"/>
                    </a:lnT>
                    <a:lnB w="8709" cap="flat" cmpd="sng" algn="ctr">
                      <a:solidFill>
                        <a:srgbClr val="DDDDDD"/>
                      </a:solidFill>
                      <a:prstDash val="solid"/>
                      <a:round/>
                      <a:headEnd type="none" w="med" len="med"/>
                      <a:tailEnd type="none" w="med" len="med"/>
                    </a:lnB>
                    <a:solidFill>
                      <a:srgbClr val="FAFAF7"/>
                    </a:solidFill>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810253858"/>
              </p:ext>
            </p:extLst>
          </p:nvPr>
        </p:nvGraphicFramePr>
        <p:xfrm>
          <a:off x="381000" y="3463257"/>
          <a:ext cx="4343400" cy="3013743"/>
        </p:xfrm>
        <a:graphic>
          <a:graphicData uri="http://schemas.openxmlformats.org/drawingml/2006/table">
            <a:tbl>
              <a:tblPr/>
              <a:tblGrid>
                <a:gridCol w="2220230"/>
                <a:gridCol w="2123170"/>
              </a:tblGrid>
              <a:tr h="352946">
                <a:tc>
                  <a:txBody>
                    <a:bodyPr/>
                    <a:lstStyle/>
                    <a:p>
                      <a:r>
                        <a:rPr lang="en-US" sz="1400" dirty="0">
                          <a:effectLst/>
                        </a:rPr>
                        <a:t>Undergraduate</a:t>
                      </a:r>
                    </a:p>
                  </a:txBody>
                  <a:tcPr marL="59978" marR="59978" marT="59978" marB="71974" anchor="ctr">
                    <a:lnL>
                      <a:noFill/>
                    </a:lnL>
                    <a:lnR>
                      <a:noFill/>
                    </a:lnR>
                    <a:lnT w="8709" cap="flat" cmpd="sng" algn="ctr">
                      <a:solidFill>
                        <a:srgbClr val="E7E7E7"/>
                      </a:solidFill>
                      <a:prstDash val="solid"/>
                      <a:round/>
                      <a:headEnd type="none" w="med" len="med"/>
                      <a:tailEnd type="none" w="med" len="med"/>
                    </a:lnT>
                    <a:lnB w="8709" cap="flat" cmpd="sng" algn="ctr">
                      <a:solidFill>
                        <a:srgbClr val="E7E7E7"/>
                      </a:solidFill>
                      <a:prstDash val="solid"/>
                      <a:round/>
                      <a:headEnd type="none" w="med" len="med"/>
                      <a:tailEnd type="none" w="med" len="med"/>
                    </a:lnB>
                    <a:solidFill>
                      <a:srgbClr val="FFFFFF"/>
                    </a:solidFill>
                  </a:tcPr>
                </a:tc>
                <a:tc>
                  <a:txBody>
                    <a:bodyPr/>
                    <a:lstStyle/>
                    <a:p>
                      <a:pPr algn="r"/>
                      <a:r>
                        <a:rPr lang="en-US" sz="1400">
                          <a:effectLst/>
                        </a:rPr>
                        <a:t>14,158</a:t>
                      </a:r>
                    </a:p>
                  </a:txBody>
                  <a:tcPr marL="59978" marR="59978" marT="59978" marB="71974" anchor="ctr">
                    <a:lnL>
                      <a:noFill/>
                    </a:lnL>
                    <a:lnR>
                      <a:noFill/>
                    </a:lnR>
                    <a:lnT w="8709" cap="flat" cmpd="sng" algn="ctr">
                      <a:solidFill>
                        <a:srgbClr val="E7E7E7"/>
                      </a:solidFill>
                      <a:prstDash val="solid"/>
                      <a:round/>
                      <a:headEnd type="none" w="med" len="med"/>
                      <a:tailEnd type="none" w="med" len="med"/>
                    </a:lnT>
                    <a:lnB w="8709" cap="flat" cmpd="sng" algn="ctr">
                      <a:solidFill>
                        <a:srgbClr val="E7E7E7"/>
                      </a:solidFill>
                      <a:prstDash val="solid"/>
                      <a:round/>
                      <a:headEnd type="none" w="med" len="med"/>
                      <a:tailEnd type="none" w="med" len="med"/>
                    </a:lnB>
                    <a:solidFill>
                      <a:srgbClr val="FFFFFF"/>
                    </a:solidFill>
                  </a:tcPr>
                </a:tc>
              </a:tr>
              <a:tr h="561115">
                <a:tc>
                  <a:txBody>
                    <a:bodyPr/>
                    <a:lstStyle/>
                    <a:p>
                      <a:r>
                        <a:rPr lang="en-US" sz="1400" dirty="0">
                          <a:effectLst/>
                        </a:rPr>
                        <a:t>Graduate/professional, Ithaca</a:t>
                      </a:r>
                    </a:p>
                  </a:txBody>
                  <a:tcPr marL="59978" marR="59978" marT="59978" marB="71974" anchor="ctr">
                    <a:lnL>
                      <a:noFill/>
                    </a:lnL>
                    <a:lnR>
                      <a:noFill/>
                    </a:lnR>
                    <a:lnT w="8709" cap="flat" cmpd="sng" algn="ctr">
                      <a:solidFill>
                        <a:srgbClr val="E7E7E7"/>
                      </a:solidFill>
                      <a:prstDash val="solid"/>
                      <a:round/>
                      <a:headEnd type="none" w="med" len="med"/>
                      <a:tailEnd type="none" w="med" len="med"/>
                    </a:lnT>
                    <a:lnB w="8709" cap="flat" cmpd="sng" algn="ctr">
                      <a:solidFill>
                        <a:srgbClr val="E7E7E7"/>
                      </a:solidFill>
                      <a:prstDash val="solid"/>
                      <a:round/>
                      <a:headEnd type="none" w="med" len="med"/>
                      <a:tailEnd type="none" w="med" len="med"/>
                    </a:lnB>
                    <a:solidFill>
                      <a:srgbClr val="FAFAF7"/>
                    </a:solidFill>
                  </a:tcPr>
                </a:tc>
                <a:tc>
                  <a:txBody>
                    <a:bodyPr/>
                    <a:lstStyle/>
                    <a:p>
                      <a:pPr algn="r"/>
                      <a:r>
                        <a:rPr lang="en-US" sz="1400" dirty="0">
                          <a:effectLst/>
                        </a:rPr>
                        <a:t>6,964</a:t>
                      </a:r>
                    </a:p>
                  </a:txBody>
                  <a:tcPr marL="59978" marR="59978" marT="59978" marB="71974" anchor="ctr">
                    <a:lnL>
                      <a:noFill/>
                    </a:lnL>
                    <a:lnR>
                      <a:noFill/>
                    </a:lnR>
                    <a:lnT w="8709" cap="flat" cmpd="sng" algn="ctr">
                      <a:solidFill>
                        <a:srgbClr val="E7E7E7"/>
                      </a:solidFill>
                      <a:prstDash val="solid"/>
                      <a:round/>
                      <a:headEnd type="none" w="med" len="med"/>
                      <a:tailEnd type="none" w="med" len="med"/>
                    </a:lnT>
                    <a:lnB w="8709" cap="flat" cmpd="sng" algn="ctr">
                      <a:solidFill>
                        <a:srgbClr val="E7E7E7"/>
                      </a:solidFill>
                      <a:prstDash val="solid"/>
                      <a:round/>
                      <a:headEnd type="none" w="med" len="med"/>
                      <a:tailEnd type="none" w="med" len="med"/>
                    </a:lnB>
                    <a:solidFill>
                      <a:srgbClr val="FAFAF7"/>
                    </a:solidFill>
                  </a:tcPr>
                </a:tc>
              </a:tr>
              <a:tr h="977452">
                <a:tc>
                  <a:txBody>
                    <a:bodyPr/>
                    <a:lstStyle/>
                    <a:p>
                      <a:r>
                        <a:rPr lang="en-US" sz="1400">
                          <a:effectLst/>
                        </a:rPr>
                        <a:t>Total undergraduate and graduate/professional, Ithaca</a:t>
                      </a:r>
                    </a:p>
                  </a:txBody>
                  <a:tcPr marL="59978" marR="59978" marT="59978" marB="71974" anchor="ctr">
                    <a:lnL>
                      <a:noFill/>
                    </a:lnL>
                    <a:lnR>
                      <a:noFill/>
                    </a:lnR>
                    <a:lnT w="8709" cap="flat" cmpd="sng" algn="ctr">
                      <a:solidFill>
                        <a:srgbClr val="E7E7E7"/>
                      </a:solidFill>
                      <a:prstDash val="solid"/>
                      <a:round/>
                      <a:headEnd type="none" w="med" len="med"/>
                      <a:tailEnd type="none" w="med" len="med"/>
                    </a:lnT>
                    <a:lnB w="8709" cap="flat" cmpd="sng" algn="ctr">
                      <a:solidFill>
                        <a:srgbClr val="E7E7E7"/>
                      </a:solidFill>
                      <a:prstDash val="solid"/>
                      <a:round/>
                      <a:headEnd type="none" w="med" len="med"/>
                      <a:tailEnd type="none" w="med" len="med"/>
                    </a:lnB>
                    <a:solidFill>
                      <a:srgbClr val="FFFFFF"/>
                    </a:solidFill>
                  </a:tcPr>
                </a:tc>
                <a:tc>
                  <a:txBody>
                    <a:bodyPr/>
                    <a:lstStyle/>
                    <a:p>
                      <a:pPr algn="r"/>
                      <a:r>
                        <a:rPr lang="en-US" sz="1400" dirty="0">
                          <a:effectLst/>
                        </a:rPr>
                        <a:t>21,131</a:t>
                      </a:r>
                    </a:p>
                  </a:txBody>
                  <a:tcPr marL="59978" marR="59978" marT="59978" marB="71974" anchor="ctr">
                    <a:lnL>
                      <a:noFill/>
                    </a:lnL>
                    <a:lnR>
                      <a:noFill/>
                    </a:lnR>
                    <a:lnT w="8709" cap="flat" cmpd="sng" algn="ctr">
                      <a:solidFill>
                        <a:srgbClr val="E7E7E7"/>
                      </a:solidFill>
                      <a:prstDash val="solid"/>
                      <a:round/>
                      <a:headEnd type="none" w="med" len="med"/>
                      <a:tailEnd type="none" w="med" len="med"/>
                    </a:lnT>
                    <a:lnB w="8709" cap="flat" cmpd="sng" algn="ctr">
                      <a:solidFill>
                        <a:srgbClr val="E7E7E7"/>
                      </a:solidFill>
                      <a:prstDash val="solid"/>
                      <a:round/>
                      <a:headEnd type="none" w="med" len="med"/>
                      <a:tailEnd type="none" w="med" len="med"/>
                    </a:lnB>
                    <a:solidFill>
                      <a:srgbClr val="FFFFFF"/>
                    </a:solidFill>
                  </a:tcPr>
                </a:tc>
              </a:tr>
              <a:tr h="769284">
                <a:tc>
                  <a:txBody>
                    <a:bodyPr/>
                    <a:lstStyle/>
                    <a:p>
                      <a:r>
                        <a:rPr lang="en-US" sz="1400">
                          <a:effectLst/>
                        </a:rPr>
                        <a:t>Total medical graduate/professional, NYC and Qatar</a:t>
                      </a:r>
                    </a:p>
                  </a:txBody>
                  <a:tcPr marL="59978" marR="59978" marT="59978" marB="71974" anchor="ctr">
                    <a:lnL>
                      <a:noFill/>
                    </a:lnL>
                    <a:lnR>
                      <a:noFill/>
                    </a:lnR>
                    <a:lnT w="8709" cap="flat" cmpd="sng" algn="ctr">
                      <a:solidFill>
                        <a:srgbClr val="E7E7E7"/>
                      </a:solidFill>
                      <a:prstDash val="solid"/>
                      <a:round/>
                      <a:headEnd type="none" w="med" len="med"/>
                      <a:tailEnd type="none" w="med" len="med"/>
                    </a:lnT>
                    <a:lnB w="8709" cap="flat" cmpd="sng" algn="ctr">
                      <a:solidFill>
                        <a:srgbClr val="E7E7E7"/>
                      </a:solidFill>
                      <a:prstDash val="solid"/>
                      <a:round/>
                      <a:headEnd type="none" w="med" len="med"/>
                      <a:tailEnd type="none" w="med" len="med"/>
                    </a:lnB>
                    <a:solidFill>
                      <a:srgbClr val="FAFAF7"/>
                    </a:solidFill>
                  </a:tcPr>
                </a:tc>
                <a:tc>
                  <a:txBody>
                    <a:bodyPr/>
                    <a:lstStyle/>
                    <a:p>
                      <a:pPr algn="r"/>
                      <a:r>
                        <a:rPr lang="en-US" sz="1400">
                          <a:effectLst/>
                        </a:rPr>
                        <a:t>1,269</a:t>
                      </a:r>
                    </a:p>
                  </a:txBody>
                  <a:tcPr marL="59978" marR="59978" marT="59978" marB="71974" anchor="ctr">
                    <a:lnL>
                      <a:noFill/>
                    </a:lnL>
                    <a:lnR>
                      <a:noFill/>
                    </a:lnR>
                    <a:lnT w="8709" cap="flat" cmpd="sng" algn="ctr">
                      <a:solidFill>
                        <a:srgbClr val="E7E7E7"/>
                      </a:solidFill>
                      <a:prstDash val="solid"/>
                      <a:round/>
                      <a:headEnd type="none" w="med" len="med"/>
                      <a:tailEnd type="none" w="med" len="med"/>
                    </a:lnT>
                    <a:lnB w="8709" cap="flat" cmpd="sng" algn="ctr">
                      <a:solidFill>
                        <a:srgbClr val="E7E7E7"/>
                      </a:solidFill>
                      <a:prstDash val="solid"/>
                      <a:round/>
                      <a:headEnd type="none" w="med" len="med"/>
                      <a:tailEnd type="none" w="med" len="med"/>
                    </a:lnB>
                    <a:solidFill>
                      <a:srgbClr val="FAFAF7"/>
                    </a:solidFill>
                  </a:tcPr>
                </a:tc>
              </a:tr>
              <a:tr h="352946">
                <a:tc>
                  <a:txBody>
                    <a:bodyPr/>
                    <a:lstStyle/>
                    <a:p>
                      <a:r>
                        <a:rPr lang="en-US" sz="1400">
                          <a:effectLst/>
                        </a:rPr>
                        <a:t>Total university</a:t>
                      </a:r>
                    </a:p>
                  </a:txBody>
                  <a:tcPr marL="59978" marR="59978" marT="59978" marB="71974" anchor="ctr">
                    <a:lnL>
                      <a:noFill/>
                    </a:lnL>
                    <a:lnR>
                      <a:noFill/>
                    </a:lnR>
                    <a:lnT w="8709" cap="flat" cmpd="sng" algn="ctr">
                      <a:solidFill>
                        <a:srgbClr val="E7E7E7"/>
                      </a:solidFill>
                      <a:prstDash val="solid"/>
                      <a:round/>
                      <a:headEnd type="none" w="med" len="med"/>
                      <a:tailEnd type="none" w="med" len="med"/>
                    </a:lnT>
                    <a:lnB w="8709" cap="flat" cmpd="sng" algn="ctr">
                      <a:solidFill>
                        <a:srgbClr val="DDDDDD"/>
                      </a:solidFill>
                      <a:prstDash val="solid"/>
                      <a:round/>
                      <a:headEnd type="none" w="med" len="med"/>
                      <a:tailEnd type="none" w="med" len="med"/>
                    </a:lnB>
                    <a:solidFill>
                      <a:srgbClr val="FFFFFF"/>
                    </a:solidFill>
                  </a:tcPr>
                </a:tc>
                <a:tc>
                  <a:txBody>
                    <a:bodyPr/>
                    <a:lstStyle/>
                    <a:p>
                      <a:pPr algn="r"/>
                      <a:r>
                        <a:rPr lang="en-US" sz="1400" dirty="0">
                          <a:effectLst/>
                        </a:rPr>
                        <a:t>22,400</a:t>
                      </a:r>
                    </a:p>
                  </a:txBody>
                  <a:tcPr marL="59978" marR="59978" marT="59978" marB="71974" anchor="ctr">
                    <a:lnL>
                      <a:noFill/>
                    </a:lnL>
                    <a:lnR>
                      <a:noFill/>
                    </a:lnR>
                    <a:lnT w="8709" cap="flat" cmpd="sng" algn="ctr">
                      <a:solidFill>
                        <a:srgbClr val="E7E7E7"/>
                      </a:solidFill>
                      <a:prstDash val="solid"/>
                      <a:round/>
                      <a:headEnd type="none" w="med" len="med"/>
                      <a:tailEnd type="none" w="med" len="med"/>
                    </a:lnT>
                    <a:lnB w="8709" cap="flat" cmpd="sng" algn="ctr">
                      <a:solidFill>
                        <a:srgbClr val="DDDDDD"/>
                      </a:solidFill>
                      <a:prstDash val="solid"/>
                      <a:round/>
                      <a:headEnd type="none" w="med" len="med"/>
                      <a:tailEnd type="none" w="med" len="med"/>
                    </a:lnB>
                    <a:solidFill>
                      <a:srgbClr val="FFFFFF"/>
                    </a:solidFill>
                  </a:tcPr>
                </a:tc>
              </a:tr>
            </a:tbl>
          </a:graphicData>
        </a:graphic>
      </p:graphicFrame>
      <p:sp>
        <p:nvSpPr>
          <p:cNvPr id="6" name="TextBox 5"/>
          <p:cNvSpPr txBox="1"/>
          <p:nvPr/>
        </p:nvSpPr>
        <p:spPr>
          <a:xfrm>
            <a:off x="6096000" y="4800600"/>
            <a:ext cx="3429000" cy="246221"/>
          </a:xfrm>
          <a:prstGeom prst="rect">
            <a:avLst/>
          </a:prstGeom>
          <a:noFill/>
        </p:spPr>
        <p:txBody>
          <a:bodyPr wrap="square" rtlCol="0">
            <a:spAutoFit/>
          </a:bodyPr>
          <a:lstStyle/>
          <a:p>
            <a:r>
              <a:rPr lang="en-US" sz="1000" dirty="0" smtClean="0"/>
              <a:t>LandmarkImages.smugmug.com</a:t>
            </a:r>
            <a:endParaRPr lang="en-US" sz="1000" dirty="0"/>
          </a:p>
        </p:txBody>
      </p:sp>
      <p:pic>
        <p:nvPicPr>
          <p:cNvPr id="717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809750"/>
            <a:ext cx="250507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477178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590800" y="990600"/>
          <a:ext cx="6096000" cy="2291080"/>
        </p:xfrm>
        <a:graphic>
          <a:graphicData uri="http://schemas.openxmlformats.org/drawingml/2006/table">
            <a:tbl>
              <a:tblPr firstRow="1" bandRow="1">
                <a:tableStyleId>{F5AB1C69-6EDB-4FF4-983F-18BD219EF322}</a:tableStyleId>
              </a:tblPr>
              <a:tblGrid>
                <a:gridCol w="2032000"/>
                <a:gridCol w="2032000"/>
                <a:gridCol w="2032000"/>
              </a:tblGrid>
              <a:tr h="370840">
                <a:tc>
                  <a:txBody>
                    <a:bodyPr/>
                    <a:lstStyle/>
                    <a:p>
                      <a:endParaRPr lang="en-US" dirty="0"/>
                    </a:p>
                  </a:txBody>
                  <a:tcPr/>
                </a:tc>
                <a:tc>
                  <a:txBody>
                    <a:bodyPr/>
                    <a:lstStyle/>
                    <a:p>
                      <a:r>
                        <a:rPr lang="en-US" dirty="0" smtClean="0"/>
                        <a:t>Assistant Professors</a:t>
                      </a:r>
                      <a:endParaRPr lang="en-US" dirty="0"/>
                    </a:p>
                  </a:txBody>
                  <a:tcPr/>
                </a:tc>
                <a:tc>
                  <a:txBody>
                    <a:bodyPr/>
                    <a:lstStyle/>
                    <a:p>
                      <a:r>
                        <a:rPr lang="en-US" dirty="0" smtClean="0"/>
                        <a:t>Total faculty </a:t>
                      </a:r>
                    </a:p>
                    <a:p>
                      <a:r>
                        <a:rPr lang="en-US" sz="1400" dirty="0" smtClean="0"/>
                        <a:t>2012 data</a:t>
                      </a:r>
                      <a:endParaRPr lang="en-US" sz="1400" dirty="0"/>
                    </a:p>
                  </a:txBody>
                  <a:tcPr/>
                </a:tc>
              </a:tr>
              <a:tr h="370840">
                <a:tc>
                  <a:txBody>
                    <a:bodyPr/>
                    <a:lstStyle/>
                    <a:p>
                      <a:r>
                        <a:rPr lang="en-US" dirty="0" smtClean="0"/>
                        <a:t>Agriculture</a:t>
                      </a:r>
                      <a:r>
                        <a:rPr lang="en-US" baseline="0" dirty="0" smtClean="0"/>
                        <a:t> &amp; Life Sciences</a:t>
                      </a:r>
                      <a:endParaRPr lang="en-US" dirty="0"/>
                    </a:p>
                  </a:txBody>
                  <a:tcPr/>
                </a:tc>
                <a:tc>
                  <a:txBody>
                    <a:bodyPr/>
                    <a:lstStyle/>
                    <a:p>
                      <a:r>
                        <a:rPr lang="en-US" dirty="0" smtClean="0"/>
                        <a:t>55</a:t>
                      </a:r>
                      <a:endParaRPr lang="en-US" dirty="0"/>
                    </a:p>
                  </a:txBody>
                  <a:tcPr/>
                </a:tc>
                <a:tc>
                  <a:txBody>
                    <a:bodyPr/>
                    <a:lstStyle/>
                    <a:p>
                      <a:r>
                        <a:rPr lang="en-US" dirty="0" smtClean="0"/>
                        <a:t>362</a:t>
                      </a:r>
                      <a:endParaRPr lang="en-US" dirty="0"/>
                    </a:p>
                  </a:txBody>
                  <a:tcPr/>
                </a:tc>
              </a:tr>
              <a:tr h="370840">
                <a:tc>
                  <a:txBody>
                    <a:bodyPr/>
                    <a:lstStyle/>
                    <a:p>
                      <a:r>
                        <a:rPr lang="en-US" dirty="0" smtClean="0"/>
                        <a:t>Engineering</a:t>
                      </a:r>
                      <a:endParaRPr lang="en-US" dirty="0"/>
                    </a:p>
                  </a:txBody>
                  <a:tcPr/>
                </a:tc>
                <a:tc>
                  <a:txBody>
                    <a:bodyPr/>
                    <a:lstStyle/>
                    <a:p>
                      <a:r>
                        <a:rPr lang="en-US" dirty="0" smtClean="0"/>
                        <a:t>45</a:t>
                      </a:r>
                      <a:endParaRPr lang="en-US" dirty="0"/>
                    </a:p>
                  </a:txBody>
                  <a:tcPr/>
                </a:tc>
                <a:tc>
                  <a:txBody>
                    <a:bodyPr/>
                    <a:lstStyle/>
                    <a:p>
                      <a:r>
                        <a:rPr lang="en-US" dirty="0" smtClean="0"/>
                        <a:t>218</a:t>
                      </a:r>
                      <a:endParaRPr lang="en-US" dirty="0"/>
                    </a:p>
                  </a:txBody>
                  <a:tcPr/>
                </a:tc>
              </a:tr>
              <a:tr h="370840">
                <a:tc>
                  <a:txBody>
                    <a:bodyPr/>
                    <a:lstStyle/>
                    <a:p>
                      <a:r>
                        <a:rPr lang="en-US" dirty="0" smtClean="0"/>
                        <a:t>Architecture,</a:t>
                      </a:r>
                      <a:r>
                        <a:rPr lang="en-US" baseline="0" dirty="0" smtClean="0"/>
                        <a:t> Art and Planning</a:t>
                      </a:r>
                      <a:endParaRPr lang="en-US" dirty="0"/>
                    </a:p>
                  </a:txBody>
                  <a:tcPr/>
                </a:tc>
                <a:tc>
                  <a:txBody>
                    <a:bodyPr/>
                    <a:lstStyle/>
                    <a:p>
                      <a:r>
                        <a:rPr lang="en-US" dirty="0" smtClean="0"/>
                        <a:t>5</a:t>
                      </a:r>
                      <a:endParaRPr lang="en-US" dirty="0"/>
                    </a:p>
                  </a:txBody>
                  <a:tcPr/>
                </a:tc>
                <a:tc>
                  <a:txBody>
                    <a:bodyPr/>
                    <a:lstStyle/>
                    <a:p>
                      <a:r>
                        <a:rPr lang="en-US" dirty="0" smtClean="0"/>
                        <a:t>44</a:t>
                      </a:r>
                      <a:endParaRPr lang="en-US" dirty="0"/>
                    </a:p>
                  </a:txBody>
                  <a:tcPr/>
                </a:tc>
              </a:tr>
            </a:tbl>
          </a:graphicData>
        </a:graphic>
      </p:graphicFrame>
    </p:spTree>
    <p:extLst>
      <p:ext uri="{BB962C8B-B14F-4D97-AF65-F5344CB8AC3E}">
        <p14:creationId xmlns:p14="http://schemas.microsoft.com/office/powerpoint/2010/main" val="13852313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7" y="5476875"/>
            <a:ext cx="5324475" cy="4953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57200"/>
            <a:ext cx="5848350" cy="13430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3830" y="1390650"/>
            <a:ext cx="2752725" cy="21717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2177" y="3200400"/>
            <a:ext cx="6296025" cy="7239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7532" y="4114800"/>
            <a:ext cx="3248025" cy="8286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34906258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457200"/>
            <a:ext cx="2057400" cy="1200329"/>
          </a:xfrm>
          <a:prstGeom prst="rect">
            <a:avLst/>
          </a:prstGeom>
          <a:noFill/>
        </p:spPr>
        <p:txBody>
          <a:bodyPr wrap="square" rtlCol="0">
            <a:spAutoFit/>
          </a:bodyPr>
          <a:lstStyle/>
          <a:p>
            <a:r>
              <a:rPr lang="en-US" dirty="0" smtClean="0"/>
              <a:t>Profile presence, and profile </a:t>
            </a:r>
            <a:r>
              <a:rPr lang="en-US" dirty="0" err="1" smtClean="0"/>
              <a:t>curation</a:t>
            </a:r>
            <a:endParaRPr lang="en-US" dirty="0" smtClean="0"/>
          </a:p>
          <a:p>
            <a:r>
              <a:rPr lang="en-US" dirty="0" smtClean="0"/>
              <a:t>for 105 assistant professors</a:t>
            </a:r>
          </a:p>
        </p:txBody>
      </p:sp>
      <p:graphicFrame>
        <p:nvGraphicFramePr>
          <p:cNvPr id="4" name="Table 3"/>
          <p:cNvGraphicFramePr>
            <a:graphicFrameLocks noGrp="1"/>
          </p:cNvGraphicFramePr>
          <p:nvPr/>
        </p:nvGraphicFramePr>
        <p:xfrm>
          <a:off x="2819400" y="381000"/>
          <a:ext cx="5577372" cy="2652648"/>
        </p:xfrm>
        <a:graphic>
          <a:graphicData uri="http://schemas.openxmlformats.org/drawingml/2006/table">
            <a:tbl>
              <a:tblPr firstRow="1" bandRow="1">
                <a:tableStyleId>{F5AB1C69-6EDB-4FF4-983F-18BD219EF322}</a:tableStyleId>
              </a:tblPr>
              <a:tblGrid>
                <a:gridCol w="1394343"/>
                <a:gridCol w="1394343"/>
                <a:gridCol w="1373532"/>
                <a:gridCol w="1415154"/>
              </a:tblGrid>
              <a:tr h="319009">
                <a:tc>
                  <a:txBody>
                    <a:bodyPr/>
                    <a:lstStyle/>
                    <a:p>
                      <a:r>
                        <a:rPr lang="en-US" sz="1500" dirty="0" smtClean="0">
                          <a:solidFill>
                            <a:srgbClr val="000000"/>
                          </a:solidFill>
                        </a:rPr>
                        <a:t>Profile</a:t>
                      </a:r>
                      <a:endParaRPr lang="en-US" sz="1500" dirty="0">
                        <a:solidFill>
                          <a:srgbClr val="000000"/>
                        </a:solidFill>
                      </a:endParaRPr>
                    </a:p>
                  </a:txBody>
                  <a:tcPr marL="76055" marR="76055" marT="38028" marB="38028"/>
                </a:tc>
                <a:tc>
                  <a:txBody>
                    <a:bodyPr/>
                    <a:lstStyle/>
                    <a:p>
                      <a:pPr algn="ctr"/>
                      <a:r>
                        <a:rPr lang="en-US" sz="1500" dirty="0" smtClean="0">
                          <a:solidFill>
                            <a:srgbClr val="000000"/>
                          </a:solidFill>
                        </a:rPr>
                        <a:t>% sparse</a:t>
                      </a:r>
                      <a:endParaRPr lang="en-US" sz="1500" dirty="0">
                        <a:solidFill>
                          <a:srgbClr val="000000"/>
                        </a:solidFill>
                      </a:endParaRPr>
                    </a:p>
                  </a:txBody>
                  <a:tcPr marL="76055" marR="76055" marT="38028" marB="38028"/>
                </a:tc>
                <a:tc>
                  <a:txBody>
                    <a:bodyPr/>
                    <a:lstStyle/>
                    <a:p>
                      <a:pPr algn="ctr"/>
                      <a:r>
                        <a:rPr lang="en-US" sz="1500" dirty="0" smtClean="0">
                          <a:solidFill>
                            <a:srgbClr val="000000"/>
                          </a:solidFill>
                        </a:rPr>
                        <a:t>% </a:t>
                      </a:r>
                      <a:r>
                        <a:rPr lang="en-US" sz="1500" dirty="0" err="1" smtClean="0">
                          <a:solidFill>
                            <a:srgbClr val="000000"/>
                          </a:solidFill>
                        </a:rPr>
                        <a:t>curated</a:t>
                      </a:r>
                      <a:endParaRPr lang="en-US" sz="1500" dirty="0">
                        <a:solidFill>
                          <a:srgbClr val="000000"/>
                        </a:solidFill>
                      </a:endParaRPr>
                    </a:p>
                  </a:txBody>
                  <a:tcPr marL="76055" marR="76055" marT="38028" marB="38028"/>
                </a:tc>
                <a:tc>
                  <a:txBody>
                    <a:bodyPr/>
                    <a:lstStyle/>
                    <a:p>
                      <a:pPr algn="ctr"/>
                      <a:r>
                        <a:rPr lang="en-US" sz="1500" dirty="0" smtClean="0">
                          <a:solidFill>
                            <a:srgbClr val="000000"/>
                          </a:solidFill>
                        </a:rPr>
                        <a:t>% none</a:t>
                      </a:r>
                    </a:p>
                    <a:p>
                      <a:pPr algn="ctr"/>
                      <a:endParaRPr lang="en-US" sz="1500" dirty="0">
                        <a:solidFill>
                          <a:srgbClr val="000000"/>
                        </a:solidFill>
                      </a:endParaRPr>
                    </a:p>
                  </a:txBody>
                  <a:tcPr marL="76055" marR="76055" marT="38028" marB="38028"/>
                </a:tc>
              </a:tr>
              <a:tr h="467100">
                <a:tc>
                  <a:txBody>
                    <a:bodyPr/>
                    <a:lstStyle/>
                    <a:p>
                      <a:r>
                        <a:rPr lang="en-US" sz="1500" dirty="0" err="1" smtClean="0"/>
                        <a:t>Academia.edu</a:t>
                      </a:r>
                      <a:endParaRPr lang="en-US" sz="1500" dirty="0"/>
                    </a:p>
                  </a:txBody>
                  <a:tcPr marL="76055" marR="76055" marT="38028" marB="38028"/>
                </a:tc>
                <a:tc>
                  <a:txBody>
                    <a:bodyPr/>
                    <a:lstStyle/>
                    <a:p>
                      <a:pPr algn="r"/>
                      <a:r>
                        <a:rPr lang="en-US" sz="1500" dirty="0" smtClean="0"/>
                        <a:t>6</a:t>
                      </a:r>
                      <a:endParaRPr lang="en-US" sz="1500" dirty="0"/>
                    </a:p>
                  </a:txBody>
                  <a:tcPr marL="76055" marR="76055" marT="38028" marB="38028"/>
                </a:tc>
                <a:tc>
                  <a:txBody>
                    <a:bodyPr/>
                    <a:lstStyle/>
                    <a:p>
                      <a:pPr algn="r"/>
                      <a:r>
                        <a:rPr lang="en-US" sz="1500" dirty="0" smtClean="0"/>
                        <a:t>6</a:t>
                      </a:r>
                      <a:endParaRPr lang="en-US" sz="1500" dirty="0"/>
                    </a:p>
                  </a:txBody>
                  <a:tcPr marL="76055" marR="76055" marT="38028" marB="38028"/>
                </a:tc>
                <a:tc>
                  <a:txBody>
                    <a:bodyPr/>
                    <a:lstStyle/>
                    <a:p>
                      <a:pPr algn="r"/>
                      <a:r>
                        <a:rPr lang="en-US" sz="1500" dirty="0" smtClean="0"/>
                        <a:t>88</a:t>
                      </a:r>
                      <a:endParaRPr lang="en-US" sz="1500" dirty="0"/>
                    </a:p>
                  </a:txBody>
                  <a:tcPr marL="76055" marR="76055" marT="38028" marB="38028"/>
                </a:tc>
              </a:tr>
              <a:tr h="547174">
                <a:tc>
                  <a:txBody>
                    <a:bodyPr/>
                    <a:lstStyle/>
                    <a:p>
                      <a:r>
                        <a:rPr lang="en-US" sz="1500" dirty="0" smtClean="0"/>
                        <a:t>Google citations</a:t>
                      </a:r>
                      <a:endParaRPr lang="en-US" sz="1500" dirty="0"/>
                    </a:p>
                  </a:txBody>
                  <a:tcPr marL="76055" marR="76055" marT="38028" marB="38028"/>
                </a:tc>
                <a:tc>
                  <a:txBody>
                    <a:bodyPr/>
                    <a:lstStyle/>
                    <a:p>
                      <a:pPr algn="r"/>
                      <a:r>
                        <a:rPr lang="en-US" sz="1500" dirty="0" smtClean="0"/>
                        <a:t>0</a:t>
                      </a:r>
                      <a:endParaRPr lang="en-US" sz="1500" dirty="0"/>
                    </a:p>
                  </a:txBody>
                  <a:tcPr marL="76055" marR="76055" marT="38028" marB="38028"/>
                </a:tc>
                <a:tc>
                  <a:txBody>
                    <a:bodyPr/>
                    <a:lstStyle/>
                    <a:p>
                      <a:pPr algn="r"/>
                      <a:r>
                        <a:rPr lang="en-US" sz="1500" dirty="0" smtClean="0"/>
                        <a:t>30</a:t>
                      </a:r>
                      <a:endParaRPr lang="en-US" sz="1500" dirty="0"/>
                    </a:p>
                  </a:txBody>
                  <a:tcPr marL="76055" marR="76055" marT="38028" marB="38028"/>
                </a:tc>
                <a:tc>
                  <a:txBody>
                    <a:bodyPr/>
                    <a:lstStyle/>
                    <a:p>
                      <a:pPr algn="r"/>
                      <a:r>
                        <a:rPr lang="en-US" sz="1500" dirty="0" smtClean="0"/>
                        <a:t>70</a:t>
                      </a:r>
                      <a:endParaRPr lang="en-US" sz="1500" dirty="0"/>
                    </a:p>
                  </a:txBody>
                  <a:tcPr marL="76055" marR="76055" marT="38028" marB="38028"/>
                </a:tc>
              </a:tr>
              <a:tr h="319009">
                <a:tc>
                  <a:txBody>
                    <a:bodyPr/>
                    <a:lstStyle/>
                    <a:p>
                      <a:r>
                        <a:rPr lang="en-US" sz="1500" dirty="0" err="1" smtClean="0"/>
                        <a:t>LinkedIn</a:t>
                      </a:r>
                      <a:endParaRPr lang="en-US" sz="1500" dirty="0"/>
                    </a:p>
                  </a:txBody>
                  <a:tcPr marL="76055" marR="76055" marT="38028" marB="38028"/>
                </a:tc>
                <a:tc>
                  <a:txBody>
                    <a:bodyPr/>
                    <a:lstStyle/>
                    <a:p>
                      <a:pPr algn="r"/>
                      <a:r>
                        <a:rPr lang="en-US" sz="1500" dirty="0" smtClean="0"/>
                        <a:t>36</a:t>
                      </a:r>
                      <a:endParaRPr lang="en-US" sz="1500" dirty="0"/>
                    </a:p>
                  </a:txBody>
                  <a:tcPr marL="76055" marR="76055" marT="38028" marB="38028"/>
                </a:tc>
                <a:tc>
                  <a:txBody>
                    <a:bodyPr/>
                    <a:lstStyle/>
                    <a:p>
                      <a:pPr algn="r"/>
                      <a:r>
                        <a:rPr lang="en-US" sz="1500" dirty="0" smtClean="0"/>
                        <a:t>14</a:t>
                      </a:r>
                      <a:endParaRPr lang="en-US" sz="1500" dirty="0"/>
                    </a:p>
                  </a:txBody>
                  <a:tcPr marL="76055" marR="76055" marT="38028" marB="38028"/>
                </a:tc>
                <a:tc>
                  <a:txBody>
                    <a:bodyPr/>
                    <a:lstStyle/>
                    <a:p>
                      <a:pPr algn="r"/>
                      <a:r>
                        <a:rPr lang="en-US" sz="1500" dirty="0" smtClean="0"/>
                        <a:t>50</a:t>
                      </a:r>
                      <a:endParaRPr lang="en-US" sz="1500" dirty="0"/>
                    </a:p>
                  </a:txBody>
                  <a:tcPr marL="76055" marR="76055" marT="38028" marB="38028"/>
                </a:tc>
              </a:tr>
              <a:tr h="319009">
                <a:tc>
                  <a:txBody>
                    <a:bodyPr/>
                    <a:lstStyle/>
                    <a:p>
                      <a:r>
                        <a:rPr lang="en-US" sz="1500" dirty="0" err="1" smtClean="0"/>
                        <a:t>Mendeley</a:t>
                      </a:r>
                      <a:endParaRPr lang="en-US" sz="1500" dirty="0"/>
                    </a:p>
                  </a:txBody>
                  <a:tcPr marL="76055" marR="76055" marT="38028" marB="38028"/>
                </a:tc>
                <a:tc>
                  <a:txBody>
                    <a:bodyPr/>
                    <a:lstStyle/>
                    <a:p>
                      <a:pPr algn="r"/>
                      <a:r>
                        <a:rPr lang="en-US" sz="1500" dirty="0" smtClean="0"/>
                        <a:t>24</a:t>
                      </a:r>
                      <a:endParaRPr lang="en-US" sz="1500" dirty="0"/>
                    </a:p>
                  </a:txBody>
                  <a:tcPr marL="76055" marR="76055" marT="38028" marB="38028"/>
                </a:tc>
                <a:tc>
                  <a:txBody>
                    <a:bodyPr/>
                    <a:lstStyle/>
                    <a:p>
                      <a:pPr algn="r"/>
                      <a:r>
                        <a:rPr lang="en-US" sz="1500" dirty="0" smtClean="0"/>
                        <a:t>2</a:t>
                      </a:r>
                      <a:endParaRPr lang="en-US" sz="1500" dirty="0"/>
                    </a:p>
                  </a:txBody>
                  <a:tcPr marL="76055" marR="76055" marT="38028" marB="38028"/>
                </a:tc>
                <a:tc>
                  <a:txBody>
                    <a:bodyPr/>
                    <a:lstStyle/>
                    <a:p>
                      <a:pPr algn="r"/>
                      <a:r>
                        <a:rPr lang="en-US" sz="1500" dirty="0" smtClean="0"/>
                        <a:t>74</a:t>
                      </a:r>
                      <a:endParaRPr lang="en-US" sz="1500" dirty="0"/>
                    </a:p>
                  </a:txBody>
                  <a:tcPr marL="76055" marR="76055" marT="38028" marB="38028"/>
                </a:tc>
              </a:tr>
              <a:tr h="467100">
                <a:tc>
                  <a:txBody>
                    <a:bodyPr/>
                    <a:lstStyle/>
                    <a:p>
                      <a:r>
                        <a:rPr lang="en-US" sz="1500" dirty="0" err="1" smtClean="0"/>
                        <a:t>ResearchGate</a:t>
                      </a:r>
                      <a:endParaRPr lang="en-US" sz="1500" dirty="0"/>
                    </a:p>
                  </a:txBody>
                  <a:tcPr marL="76055" marR="76055" marT="38028" marB="38028"/>
                </a:tc>
                <a:tc>
                  <a:txBody>
                    <a:bodyPr/>
                    <a:lstStyle/>
                    <a:p>
                      <a:pPr algn="r"/>
                      <a:r>
                        <a:rPr lang="en-US" sz="1500" dirty="0" smtClean="0"/>
                        <a:t>5</a:t>
                      </a:r>
                      <a:endParaRPr lang="en-US" sz="1500" dirty="0"/>
                    </a:p>
                  </a:txBody>
                  <a:tcPr marL="76055" marR="76055" marT="38028" marB="38028"/>
                </a:tc>
                <a:tc>
                  <a:txBody>
                    <a:bodyPr/>
                    <a:lstStyle/>
                    <a:p>
                      <a:pPr algn="r"/>
                      <a:r>
                        <a:rPr lang="en-US" sz="1500" dirty="0" smtClean="0"/>
                        <a:t>14</a:t>
                      </a:r>
                      <a:endParaRPr lang="en-US" sz="1500" dirty="0"/>
                    </a:p>
                  </a:txBody>
                  <a:tcPr marL="76055" marR="76055" marT="38028" marB="38028"/>
                </a:tc>
                <a:tc>
                  <a:txBody>
                    <a:bodyPr/>
                    <a:lstStyle/>
                    <a:p>
                      <a:pPr algn="r"/>
                      <a:r>
                        <a:rPr lang="en-US" sz="1500" dirty="0" smtClean="0"/>
                        <a:t>81</a:t>
                      </a:r>
                      <a:endParaRPr lang="en-US" sz="1500" dirty="0"/>
                    </a:p>
                  </a:txBody>
                  <a:tcPr marL="76055" marR="76055" marT="38028" marB="38028"/>
                </a:tc>
              </a:tr>
            </a:tbl>
          </a:graphicData>
        </a:graphic>
      </p:graphicFrame>
      <p:graphicFrame>
        <p:nvGraphicFramePr>
          <p:cNvPr id="5" name="Chart 4"/>
          <p:cNvGraphicFramePr/>
          <p:nvPr/>
        </p:nvGraphicFramePr>
        <p:xfrm>
          <a:off x="304800" y="2918348"/>
          <a:ext cx="5486400" cy="37110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3825397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81000" y="304800"/>
          <a:ext cx="6019800" cy="2767722"/>
        </p:xfrm>
        <a:graphic>
          <a:graphicData uri="http://schemas.openxmlformats.org/drawingml/2006/table">
            <a:tbl>
              <a:tblPr firstRow="1" bandRow="1">
                <a:tableStyleId>{F5AB1C69-6EDB-4FF4-983F-18BD219EF322}</a:tableStyleId>
              </a:tblPr>
              <a:tblGrid>
                <a:gridCol w="1239370"/>
                <a:gridCol w="1481909"/>
                <a:gridCol w="1566797"/>
                <a:gridCol w="1731724"/>
              </a:tblGrid>
              <a:tr h="1218414">
                <a:tc>
                  <a:txBody>
                    <a:bodyPr/>
                    <a:lstStyle/>
                    <a:p>
                      <a:r>
                        <a:rPr lang="en-US" sz="1600" dirty="0" smtClean="0"/>
                        <a:t>Number of sites used</a:t>
                      </a:r>
                    </a:p>
                    <a:p>
                      <a:r>
                        <a:rPr lang="en-US" sz="1600" dirty="0" smtClean="0"/>
                        <a:t>%</a:t>
                      </a:r>
                      <a:endParaRPr lang="en-US" sz="1600" dirty="0"/>
                    </a:p>
                  </a:txBody>
                  <a:tcPr marL="83032" marR="83032" marT="41516" marB="41516"/>
                </a:tc>
                <a:tc>
                  <a:txBody>
                    <a:bodyPr/>
                    <a:lstStyle/>
                    <a:p>
                      <a:r>
                        <a:rPr lang="en-US" sz="1600" dirty="0" smtClean="0"/>
                        <a:t>Agriculture &amp; Life Sciences</a:t>
                      </a:r>
                    </a:p>
                  </a:txBody>
                  <a:tcPr marL="83032" marR="83032" marT="41516" marB="41516"/>
                </a:tc>
                <a:tc>
                  <a:txBody>
                    <a:bodyPr/>
                    <a:lstStyle/>
                    <a:p>
                      <a:r>
                        <a:rPr lang="en-US" sz="1600" dirty="0" smtClean="0"/>
                        <a:t>Engineering</a:t>
                      </a:r>
                    </a:p>
                  </a:txBody>
                  <a:tcPr marL="83032" marR="83032" marT="41516" marB="41516"/>
                </a:tc>
                <a:tc>
                  <a:txBody>
                    <a:bodyPr/>
                    <a:lstStyle/>
                    <a:p>
                      <a:r>
                        <a:rPr lang="en-US" sz="1600" dirty="0" smtClean="0"/>
                        <a:t>Architecture, </a:t>
                      </a:r>
                    </a:p>
                    <a:p>
                      <a:r>
                        <a:rPr lang="en-US" sz="1600" dirty="0" smtClean="0"/>
                        <a:t>Art </a:t>
                      </a:r>
                    </a:p>
                    <a:p>
                      <a:r>
                        <a:rPr lang="en-US" sz="1600" dirty="0" smtClean="0"/>
                        <a:t>and Planning</a:t>
                      </a:r>
                    </a:p>
                  </a:txBody>
                  <a:tcPr marL="83032" marR="83032" marT="41516" marB="41516"/>
                </a:tc>
              </a:tr>
              <a:tr h="387327">
                <a:tc>
                  <a:txBody>
                    <a:bodyPr/>
                    <a:lstStyle/>
                    <a:p>
                      <a:r>
                        <a:rPr lang="en-US" sz="1600" dirty="0" smtClean="0"/>
                        <a:t>No sites</a:t>
                      </a:r>
                      <a:endParaRPr lang="en-US" sz="1600" dirty="0"/>
                    </a:p>
                  </a:txBody>
                  <a:tcPr marL="83032" marR="83032" marT="41516" marB="41516"/>
                </a:tc>
                <a:tc>
                  <a:txBody>
                    <a:bodyPr/>
                    <a:lstStyle/>
                    <a:p>
                      <a:r>
                        <a:rPr lang="en-US" sz="1600" dirty="0" smtClean="0"/>
                        <a:t>27</a:t>
                      </a:r>
                      <a:endParaRPr lang="en-US" sz="1600" dirty="0"/>
                    </a:p>
                  </a:txBody>
                  <a:tcPr marL="83032" marR="83032" marT="41516" marB="41516"/>
                </a:tc>
                <a:tc>
                  <a:txBody>
                    <a:bodyPr/>
                    <a:lstStyle/>
                    <a:p>
                      <a:r>
                        <a:rPr lang="en-US" sz="1600" dirty="0" smtClean="0"/>
                        <a:t>22</a:t>
                      </a:r>
                      <a:endParaRPr lang="en-US" sz="1600" dirty="0"/>
                    </a:p>
                  </a:txBody>
                  <a:tcPr marL="83032" marR="83032" marT="41516" marB="41516"/>
                </a:tc>
                <a:tc>
                  <a:txBody>
                    <a:bodyPr/>
                    <a:lstStyle/>
                    <a:p>
                      <a:r>
                        <a:rPr lang="en-US" sz="1600" dirty="0" smtClean="0"/>
                        <a:t>6</a:t>
                      </a:r>
                      <a:endParaRPr lang="en-US" sz="1600" dirty="0"/>
                    </a:p>
                  </a:txBody>
                  <a:tcPr marL="83032" marR="83032" marT="41516" marB="41516"/>
                </a:tc>
              </a:tr>
              <a:tr h="387327">
                <a:tc>
                  <a:txBody>
                    <a:bodyPr/>
                    <a:lstStyle/>
                    <a:p>
                      <a:r>
                        <a:rPr lang="en-US" sz="1600" dirty="0" smtClean="0"/>
                        <a:t>1 site</a:t>
                      </a:r>
                      <a:endParaRPr lang="en-US" sz="1600" dirty="0"/>
                    </a:p>
                  </a:txBody>
                  <a:tcPr marL="83032" marR="83032" marT="41516" marB="41516"/>
                </a:tc>
                <a:tc>
                  <a:txBody>
                    <a:bodyPr/>
                    <a:lstStyle/>
                    <a:p>
                      <a:r>
                        <a:rPr lang="en-US" sz="1600" dirty="0" smtClean="0"/>
                        <a:t>38</a:t>
                      </a:r>
                      <a:endParaRPr lang="en-US" sz="1600" dirty="0"/>
                    </a:p>
                  </a:txBody>
                  <a:tcPr marL="83032" marR="83032" marT="41516" marB="41516"/>
                </a:tc>
                <a:tc>
                  <a:txBody>
                    <a:bodyPr/>
                    <a:lstStyle/>
                    <a:p>
                      <a:r>
                        <a:rPr lang="en-US" sz="1600" dirty="0" smtClean="0"/>
                        <a:t>27</a:t>
                      </a:r>
                      <a:endParaRPr lang="en-US" sz="1600" dirty="0"/>
                    </a:p>
                  </a:txBody>
                  <a:tcPr marL="83032" marR="83032" marT="41516" marB="41516"/>
                </a:tc>
                <a:tc>
                  <a:txBody>
                    <a:bodyPr/>
                    <a:lstStyle/>
                    <a:p>
                      <a:r>
                        <a:rPr lang="en-US" sz="1600" dirty="0" smtClean="0"/>
                        <a:t>4</a:t>
                      </a:r>
                      <a:endParaRPr lang="en-US" sz="1600" dirty="0"/>
                    </a:p>
                  </a:txBody>
                  <a:tcPr marL="83032" marR="83032" marT="41516" marB="41516"/>
                </a:tc>
              </a:tr>
              <a:tr h="387327">
                <a:tc>
                  <a:txBody>
                    <a:bodyPr/>
                    <a:lstStyle/>
                    <a:p>
                      <a:r>
                        <a:rPr lang="en-US" sz="1600" dirty="0" smtClean="0"/>
                        <a:t>2 sites</a:t>
                      </a:r>
                      <a:endParaRPr lang="en-US" sz="1600" dirty="0"/>
                    </a:p>
                  </a:txBody>
                  <a:tcPr marL="83032" marR="83032" marT="41516" marB="41516"/>
                </a:tc>
                <a:tc>
                  <a:txBody>
                    <a:bodyPr/>
                    <a:lstStyle/>
                    <a:p>
                      <a:r>
                        <a:rPr lang="en-US" sz="1600" dirty="0" smtClean="0"/>
                        <a:t>25.5</a:t>
                      </a:r>
                      <a:endParaRPr lang="en-US" sz="1600" dirty="0"/>
                    </a:p>
                  </a:txBody>
                  <a:tcPr marL="83032" marR="83032" marT="41516" marB="41516"/>
                </a:tc>
                <a:tc>
                  <a:txBody>
                    <a:bodyPr/>
                    <a:lstStyle/>
                    <a:p>
                      <a:r>
                        <a:rPr lang="en-US" sz="1600" dirty="0" smtClean="0"/>
                        <a:t>27</a:t>
                      </a:r>
                      <a:endParaRPr lang="en-US" sz="1600" dirty="0"/>
                    </a:p>
                  </a:txBody>
                  <a:tcPr marL="83032" marR="83032" marT="41516" marB="41516"/>
                </a:tc>
                <a:tc>
                  <a:txBody>
                    <a:bodyPr/>
                    <a:lstStyle/>
                    <a:p>
                      <a:r>
                        <a:rPr lang="en-US" sz="1600" dirty="0" smtClean="0"/>
                        <a:t>0</a:t>
                      </a:r>
                      <a:endParaRPr lang="en-US" sz="1600" dirty="0"/>
                    </a:p>
                  </a:txBody>
                  <a:tcPr marL="83032" marR="83032" marT="41516" marB="41516"/>
                </a:tc>
              </a:tr>
              <a:tr h="387327">
                <a:tc>
                  <a:txBody>
                    <a:bodyPr/>
                    <a:lstStyle/>
                    <a:p>
                      <a:r>
                        <a:rPr lang="en-US" sz="1600" dirty="0" smtClean="0"/>
                        <a:t>3+ sites</a:t>
                      </a:r>
                      <a:endParaRPr lang="en-US" sz="1600" dirty="0"/>
                    </a:p>
                  </a:txBody>
                  <a:tcPr marL="83032" marR="83032" marT="41516" marB="41516"/>
                </a:tc>
                <a:tc>
                  <a:txBody>
                    <a:bodyPr/>
                    <a:lstStyle/>
                    <a:p>
                      <a:r>
                        <a:rPr lang="en-US" sz="1600" dirty="0" smtClean="0"/>
                        <a:t>9.5</a:t>
                      </a:r>
                      <a:endParaRPr lang="en-US" sz="1600" dirty="0"/>
                    </a:p>
                  </a:txBody>
                  <a:tcPr marL="83032" marR="83032" marT="41516" marB="41516"/>
                </a:tc>
                <a:tc>
                  <a:txBody>
                    <a:bodyPr/>
                    <a:lstStyle/>
                    <a:p>
                      <a:r>
                        <a:rPr lang="en-US" sz="1600" dirty="0" smtClean="0"/>
                        <a:t>24</a:t>
                      </a:r>
                      <a:endParaRPr lang="en-US" sz="1600" dirty="0"/>
                    </a:p>
                  </a:txBody>
                  <a:tcPr marL="83032" marR="83032" marT="41516" marB="41516"/>
                </a:tc>
                <a:tc>
                  <a:txBody>
                    <a:bodyPr/>
                    <a:lstStyle/>
                    <a:p>
                      <a:r>
                        <a:rPr lang="en-US" sz="1600" dirty="0" smtClean="0"/>
                        <a:t>0</a:t>
                      </a:r>
                      <a:endParaRPr lang="en-US" sz="1600" dirty="0"/>
                    </a:p>
                  </a:txBody>
                  <a:tcPr marL="83032" marR="83032" marT="41516" marB="41516"/>
                </a:tc>
              </a:tr>
            </a:tbl>
          </a:graphicData>
        </a:graphic>
      </p:graphicFrame>
      <p:sp>
        <p:nvSpPr>
          <p:cNvPr id="7" name="TextBox 6"/>
          <p:cNvSpPr txBox="1"/>
          <p:nvPr/>
        </p:nvSpPr>
        <p:spPr>
          <a:xfrm>
            <a:off x="7239000" y="381000"/>
            <a:ext cx="1143000" cy="923330"/>
          </a:xfrm>
          <a:prstGeom prst="rect">
            <a:avLst/>
          </a:prstGeom>
          <a:noFill/>
        </p:spPr>
        <p:txBody>
          <a:bodyPr wrap="square" rtlCol="0">
            <a:spAutoFit/>
          </a:bodyPr>
          <a:lstStyle/>
          <a:p>
            <a:r>
              <a:rPr lang="en-US" dirty="0" smtClean="0"/>
              <a:t>Number of sites used</a:t>
            </a:r>
            <a:endParaRPr lang="en-US" dirty="0"/>
          </a:p>
        </p:txBody>
      </p:sp>
      <p:pic>
        <p:nvPicPr>
          <p:cNvPr id="9" name="Picture 8" descr="Screen shot 2013-08-11 at 12.21.45 PM.png"/>
          <p:cNvPicPr>
            <a:picLocks noChangeAspect="1"/>
          </p:cNvPicPr>
          <p:nvPr/>
        </p:nvPicPr>
        <p:blipFill>
          <a:blip r:embed="rId3"/>
          <a:stretch>
            <a:fillRect/>
          </a:stretch>
        </p:blipFill>
        <p:spPr>
          <a:xfrm>
            <a:off x="990600" y="3429000"/>
            <a:ext cx="5410200" cy="3189218"/>
          </a:xfrm>
          <a:prstGeom prst="rect">
            <a:avLst/>
          </a:prstGeom>
        </p:spPr>
      </p:pic>
    </p:spTree>
    <p:extLst>
      <p:ext uri="{BB962C8B-B14F-4D97-AF65-F5344CB8AC3E}">
        <p14:creationId xmlns:p14="http://schemas.microsoft.com/office/powerpoint/2010/main" val="72803015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447800" y="1981200"/>
          <a:ext cx="6096000" cy="1752600"/>
        </p:xfrm>
        <a:graphic>
          <a:graphicData uri="http://schemas.openxmlformats.org/drawingml/2006/table">
            <a:tbl>
              <a:tblPr firstRow="1" bandRow="1">
                <a:tableStyleId>{F5AB1C69-6EDB-4FF4-983F-18BD219EF322}</a:tableStyleId>
              </a:tblPr>
              <a:tblGrid>
                <a:gridCol w="3048000"/>
                <a:gridCol w="3048000"/>
              </a:tblGrid>
              <a:tr h="370840">
                <a:tc>
                  <a:txBody>
                    <a:bodyPr/>
                    <a:lstStyle/>
                    <a:p>
                      <a:endParaRPr lang="en-US" dirty="0"/>
                    </a:p>
                  </a:txBody>
                  <a:tcPr/>
                </a:tc>
                <a:tc>
                  <a:txBody>
                    <a:bodyPr/>
                    <a:lstStyle/>
                    <a:p>
                      <a:r>
                        <a:rPr lang="en-US" dirty="0" smtClean="0"/>
                        <a:t>% with Lab, Group, or</a:t>
                      </a:r>
                      <a:r>
                        <a:rPr lang="en-US" baseline="0" dirty="0" smtClean="0"/>
                        <a:t> Personal page</a:t>
                      </a:r>
                      <a:endParaRPr lang="en-US" dirty="0"/>
                    </a:p>
                  </a:txBody>
                  <a:tcPr/>
                </a:tc>
              </a:tr>
              <a:tr h="370840">
                <a:tc>
                  <a:txBody>
                    <a:bodyPr/>
                    <a:lstStyle/>
                    <a:p>
                      <a:r>
                        <a:rPr lang="en-US" dirty="0" smtClean="0"/>
                        <a:t>Agriculture &amp; Life Sciences</a:t>
                      </a:r>
                      <a:endParaRPr lang="en-US" dirty="0"/>
                    </a:p>
                  </a:txBody>
                  <a:tcPr/>
                </a:tc>
                <a:tc>
                  <a:txBody>
                    <a:bodyPr/>
                    <a:lstStyle/>
                    <a:p>
                      <a:pPr algn="ctr"/>
                      <a:r>
                        <a:rPr lang="en-US" dirty="0" smtClean="0"/>
                        <a:t>55</a:t>
                      </a:r>
                      <a:endParaRPr lang="en-US" dirty="0"/>
                    </a:p>
                  </a:txBody>
                  <a:tcPr/>
                </a:tc>
              </a:tr>
              <a:tr h="370840">
                <a:tc>
                  <a:txBody>
                    <a:bodyPr/>
                    <a:lstStyle/>
                    <a:p>
                      <a:r>
                        <a:rPr lang="en-US" dirty="0" smtClean="0"/>
                        <a:t>Engineering</a:t>
                      </a:r>
                      <a:endParaRPr lang="en-US" dirty="0"/>
                    </a:p>
                  </a:txBody>
                  <a:tcPr/>
                </a:tc>
                <a:tc>
                  <a:txBody>
                    <a:bodyPr/>
                    <a:lstStyle/>
                    <a:p>
                      <a:pPr algn="ctr"/>
                      <a:r>
                        <a:rPr lang="en-US" dirty="0" smtClean="0"/>
                        <a:t>87</a:t>
                      </a:r>
                      <a:endParaRPr lang="en-US" dirty="0"/>
                    </a:p>
                  </a:txBody>
                  <a:tcPr/>
                </a:tc>
              </a:tr>
              <a:tr h="370840">
                <a:tc>
                  <a:txBody>
                    <a:bodyPr/>
                    <a:lstStyle/>
                    <a:p>
                      <a:r>
                        <a:rPr lang="en-US" dirty="0" smtClean="0"/>
                        <a:t>Architecture,</a:t>
                      </a:r>
                      <a:r>
                        <a:rPr lang="en-US" baseline="0" dirty="0" smtClean="0"/>
                        <a:t> Art &amp; Planning</a:t>
                      </a:r>
                      <a:endParaRPr lang="en-US" dirty="0"/>
                    </a:p>
                  </a:txBody>
                  <a:tcPr/>
                </a:tc>
                <a:tc>
                  <a:txBody>
                    <a:bodyPr/>
                    <a:lstStyle/>
                    <a:p>
                      <a:pPr algn="ctr"/>
                      <a:r>
                        <a:rPr lang="en-US" dirty="0" smtClean="0"/>
                        <a:t>60</a:t>
                      </a:r>
                      <a:endParaRPr lang="en-US" dirty="0"/>
                    </a:p>
                  </a:txBody>
                  <a:tcPr/>
                </a:tc>
              </a:tr>
            </a:tbl>
          </a:graphicData>
        </a:graphic>
      </p:graphicFrame>
      <p:sp>
        <p:nvSpPr>
          <p:cNvPr id="4" name="TextBox 3"/>
          <p:cNvSpPr txBox="1"/>
          <p:nvPr/>
        </p:nvSpPr>
        <p:spPr>
          <a:xfrm>
            <a:off x="1371600" y="457200"/>
            <a:ext cx="4648200" cy="646331"/>
          </a:xfrm>
          <a:prstGeom prst="rect">
            <a:avLst/>
          </a:prstGeom>
          <a:noFill/>
        </p:spPr>
        <p:txBody>
          <a:bodyPr wrap="square" rtlCol="0">
            <a:spAutoFit/>
          </a:bodyPr>
          <a:lstStyle/>
          <a:p>
            <a:r>
              <a:rPr lang="en-US" dirty="0" smtClean="0"/>
              <a:t>Presence of a web page in addition to Department profile.</a:t>
            </a:r>
            <a:endParaRPr lang="en-US" dirty="0"/>
          </a:p>
        </p:txBody>
      </p:sp>
    </p:spTree>
    <p:extLst>
      <p:ext uri="{BB962C8B-B14F-4D97-AF65-F5344CB8AC3E}">
        <p14:creationId xmlns:p14="http://schemas.microsoft.com/office/powerpoint/2010/main" val="414248398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762000"/>
            <a:ext cx="6705600" cy="1754326"/>
          </a:xfrm>
          <a:prstGeom prst="rect">
            <a:avLst/>
          </a:prstGeom>
          <a:noFill/>
        </p:spPr>
        <p:txBody>
          <a:bodyPr wrap="square" rtlCol="0">
            <a:spAutoFit/>
          </a:bodyPr>
          <a:lstStyle/>
          <a:p>
            <a:r>
              <a:rPr lang="en-US" dirty="0" smtClean="0"/>
              <a:t>COST BENEFIT</a:t>
            </a:r>
          </a:p>
          <a:p>
            <a:r>
              <a:rPr lang="en-US" dirty="0" smtClean="0"/>
              <a:t>I don’t want to spend the time to figure it out</a:t>
            </a:r>
          </a:p>
          <a:p>
            <a:endParaRPr lang="en-US" dirty="0"/>
          </a:p>
          <a:p>
            <a:r>
              <a:rPr lang="en-US" dirty="0" smtClean="0"/>
              <a:t>Time is going to be the consistent answer</a:t>
            </a:r>
          </a:p>
          <a:p>
            <a:endParaRPr lang="en-US" dirty="0"/>
          </a:p>
          <a:p>
            <a:r>
              <a:rPr lang="en-US" dirty="0" smtClean="0"/>
              <a:t>Efficiency is the biggest deal</a:t>
            </a:r>
            <a:endParaRPr lang="en-US" dirty="0"/>
          </a:p>
        </p:txBody>
      </p:sp>
      <p:sp>
        <p:nvSpPr>
          <p:cNvPr id="4" name="TextBox 3"/>
          <p:cNvSpPr txBox="1"/>
          <p:nvPr/>
        </p:nvSpPr>
        <p:spPr>
          <a:xfrm>
            <a:off x="609600" y="2667000"/>
            <a:ext cx="7467600" cy="1477328"/>
          </a:xfrm>
          <a:prstGeom prst="rect">
            <a:avLst/>
          </a:prstGeom>
          <a:noFill/>
        </p:spPr>
        <p:txBody>
          <a:bodyPr wrap="square" rtlCol="0">
            <a:spAutoFit/>
          </a:bodyPr>
          <a:lstStyle/>
          <a:p>
            <a:r>
              <a:rPr lang="en-US" dirty="0" smtClean="0"/>
              <a:t>MINIMAL BENEFIT</a:t>
            </a:r>
          </a:p>
          <a:p>
            <a:r>
              <a:rPr lang="en-US" dirty="0" smtClean="0"/>
              <a:t>Audience for my research does not use these tools</a:t>
            </a:r>
          </a:p>
          <a:p>
            <a:r>
              <a:rPr lang="en-US" dirty="0" smtClean="0"/>
              <a:t>Bothered by self promotion, while admitting it can be effective</a:t>
            </a:r>
          </a:p>
          <a:p>
            <a:endParaRPr lang="en-US" dirty="0" smtClean="0"/>
          </a:p>
          <a:p>
            <a:endParaRPr lang="en-US" dirty="0"/>
          </a:p>
        </p:txBody>
      </p:sp>
      <p:sp>
        <p:nvSpPr>
          <p:cNvPr id="5" name="TextBox 4"/>
          <p:cNvSpPr txBox="1"/>
          <p:nvPr/>
        </p:nvSpPr>
        <p:spPr>
          <a:xfrm>
            <a:off x="838200" y="5218331"/>
            <a:ext cx="4648200" cy="646331"/>
          </a:xfrm>
          <a:prstGeom prst="rect">
            <a:avLst/>
          </a:prstGeom>
          <a:noFill/>
        </p:spPr>
        <p:txBody>
          <a:bodyPr wrap="square" rtlCol="0">
            <a:spAutoFit/>
          </a:bodyPr>
          <a:lstStyle/>
          <a:p>
            <a:r>
              <a:rPr lang="en-US" dirty="0" smtClean="0"/>
              <a:t>RISK</a:t>
            </a:r>
          </a:p>
          <a:p>
            <a:r>
              <a:rPr lang="en-US" dirty="0" smtClean="0"/>
              <a:t>Sites die out,  choosing which to invest in</a:t>
            </a:r>
            <a:endParaRPr lang="en-US" dirty="0"/>
          </a:p>
        </p:txBody>
      </p:sp>
      <p:sp>
        <p:nvSpPr>
          <p:cNvPr id="6" name="TextBox 5"/>
          <p:cNvSpPr txBox="1"/>
          <p:nvPr/>
        </p:nvSpPr>
        <p:spPr>
          <a:xfrm>
            <a:off x="3199875" y="3682663"/>
            <a:ext cx="4877325" cy="923330"/>
          </a:xfrm>
          <a:prstGeom prst="rect">
            <a:avLst/>
          </a:prstGeom>
          <a:noFill/>
        </p:spPr>
        <p:txBody>
          <a:bodyPr wrap="square" rtlCol="0">
            <a:spAutoFit/>
          </a:bodyPr>
          <a:lstStyle/>
          <a:p>
            <a:r>
              <a:rPr lang="en-US" dirty="0" smtClean="0"/>
              <a:t>BENEFIT</a:t>
            </a:r>
          </a:p>
          <a:p>
            <a:r>
              <a:rPr lang="en-US" dirty="0" smtClean="0"/>
              <a:t>Attract grad students</a:t>
            </a:r>
          </a:p>
          <a:p>
            <a:r>
              <a:rPr lang="en-US" dirty="0" smtClean="0"/>
              <a:t>Seeing who is citing or following their work</a:t>
            </a:r>
          </a:p>
        </p:txBody>
      </p:sp>
    </p:spTree>
    <p:extLst>
      <p:ext uri="{BB962C8B-B14F-4D97-AF65-F5344CB8AC3E}">
        <p14:creationId xmlns:p14="http://schemas.microsoft.com/office/powerpoint/2010/main" val="122141210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9067" y="1209764"/>
            <a:ext cx="6477000" cy="1200329"/>
          </a:xfrm>
          <a:prstGeom prst="rect">
            <a:avLst/>
          </a:prstGeom>
          <a:noFill/>
        </p:spPr>
        <p:txBody>
          <a:bodyPr wrap="square" rtlCol="0">
            <a:spAutoFit/>
          </a:bodyPr>
          <a:lstStyle/>
          <a:p>
            <a:r>
              <a:rPr lang="en-US" dirty="0" smtClean="0"/>
              <a:t>CONTROL &amp; CUSTOMIZATION</a:t>
            </a:r>
          </a:p>
          <a:p>
            <a:r>
              <a:rPr lang="en-US" dirty="0" smtClean="0"/>
              <a:t>Concept of selected publications</a:t>
            </a:r>
          </a:p>
          <a:p>
            <a:r>
              <a:rPr lang="en-US" dirty="0" smtClean="0"/>
              <a:t>Choose presentation, the order, the organization</a:t>
            </a:r>
          </a:p>
          <a:p>
            <a:endParaRPr lang="en-US" dirty="0"/>
          </a:p>
        </p:txBody>
      </p:sp>
      <p:sp>
        <p:nvSpPr>
          <p:cNvPr id="3" name="TextBox 2"/>
          <p:cNvSpPr txBox="1"/>
          <p:nvPr/>
        </p:nvSpPr>
        <p:spPr>
          <a:xfrm>
            <a:off x="2337591" y="3430703"/>
            <a:ext cx="5562600" cy="1200329"/>
          </a:xfrm>
          <a:prstGeom prst="rect">
            <a:avLst/>
          </a:prstGeom>
          <a:noFill/>
        </p:spPr>
        <p:txBody>
          <a:bodyPr wrap="square" rtlCol="0">
            <a:spAutoFit/>
          </a:bodyPr>
          <a:lstStyle/>
          <a:p>
            <a:r>
              <a:rPr lang="en-US" dirty="0" smtClean="0"/>
              <a:t>WEBSITE</a:t>
            </a:r>
          </a:p>
          <a:p>
            <a:r>
              <a:rPr lang="en-US" dirty="0" smtClean="0"/>
              <a:t>Institution should support individual researchers’ websites</a:t>
            </a:r>
          </a:p>
          <a:p>
            <a:endParaRPr lang="en-US" dirty="0"/>
          </a:p>
        </p:txBody>
      </p:sp>
    </p:spTree>
    <p:extLst>
      <p:ext uri="{BB962C8B-B14F-4D97-AF65-F5344CB8AC3E}">
        <p14:creationId xmlns:p14="http://schemas.microsoft.com/office/powerpoint/2010/main" val="170033960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2057400"/>
            <a:ext cx="6477000" cy="2031325"/>
          </a:xfrm>
          <a:prstGeom prst="rect">
            <a:avLst/>
          </a:prstGeom>
          <a:noFill/>
        </p:spPr>
        <p:txBody>
          <a:bodyPr wrap="square" rtlCol="0">
            <a:spAutoFit/>
          </a:bodyPr>
          <a:lstStyle/>
          <a:p>
            <a:r>
              <a:rPr lang="en-US" dirty="0" smtClean="0"/>
              <a:t>Old fashioned</a:t>
            </a:r>
          </a:p>
          <a:p>
            <a:endParaRPr lang="en-US" dirty="0"/>
          </a:p>
          <a:p>
            <a:r>
              <a:rPr lang="en-US" dirty="0" smtClean="0"/>
              <a:t>I’m 20</a:t>
            </a:r>
            <a:r>
              <a:rPr lang="en-US" baseline="30000" dirty="0" smtClean="0"/>
              <a:t>th</a:t>
            </a:r>
            <a:r>
              <a:rPr lang="en-US" dirty="0" smtClean="0"/>
              <a:t> century</a:t>
            </a:r>
          </a:p>
          <a:p>
            <a:endParaRPr lang="en-US" dirty="0"/>
          </a:p>
          <a:p>
            <a:r>
              <a:rPr lang="en-US" dirty="0" smtClean="0"/>
              <a:t>I’m older, maybe that’s why I’m not doing it</a:t>
            </a:r>
          </a:p>
          <a:p>
            <a:endParaRPr lang="en-US" dirty="0"/>
          </a:p>
          <a:p>
            <a:r>
              <a:rPr lang="en-US" dirty="0" smtClean="0"/>
              <a:t>A student started it for our group</a:t>
            </a:r>
            <a:endParaRPr lang="en-US" dirty="0"/>
          </a:p>
        </p:txBody>
      </p:sp>
      <p:sp>
        <p:nvSpPr>
          <p:cNvPr id="3" name="TextBox 2"/>
          <p:cNvSpPr txBox="1"/>
          <p:nvPr/>
        </p:nvSpPr>
        <p:spPr>
          <a:xfrm>
            <a:off x="1295400" y="533400"/>
            <a:ext cx="2362200" cy="369332"/>
          </a:xfrm>
          <a:prstGeom prst="rect">
            <a:avLst/>
          </a:prstGeom>
          <a:noFill/>
        </p:spPr>
        <p:txBody>
          <a:bodyPr wrap="square" rtlCol="0">
            <a:spAutoFit/>
          </a:bodyPr>
          <a:lstStyle/>
          <a:p>
            <a:r>
              <a:rPr lang="en-US" dirty="0" smtClean="0"/>
              <a:t>STILL GENERATIONAL?</a:t>
            </a:r>
            <a:endParaRPr lang="en-US" dirty="0"/>
          </a:p>
        </p:txBody>
      </p:sp>
    </p:spTree>
    <p:extLst>
      <p:ext uri="{BB962C8B-B14F-4D97-AF65-F5344CB8AC3E}">
        <p14:creationId xmlns:p14="http://schemas.microsoft.com/office/powerpoint/2010/main" val="188275007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6331"/>
          <a:stretch/>
        </p:blipFill>
        <p:spPr bwMode="auto">
          <a:xfrm>
            <a:off x="533401" y="457200"/>
            <a:ext cx="4343400" cy="3714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183" y="3733800"/>
            <a:ext cx="4802697"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4876800"/>
            <a:ext cx="3195942" cy="1352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ounded Rectangle 6"/>
          <p:cNvSpPr/>
          <p:nvPr/>
        </p:nvSpPr>
        <p:spPr>
          <a:xfrm>
            <a:off x="152400" y="4038600"/>
            <a:ext cx="3048000" cy="457200"/>
          </a:xfrm>
          <a:prstGeom prst="roundRect">
            <a:avLst/>
          </a:prstGeom>
          <a:noFill/>
          <a:ln w="38100">
            <a:solidFill>
              <a:srgbClr val="A05E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3352800" y="5324474"/>
            <a:ext cx="3048000" cy="457200"/>
          </a:xfrm>
          <a:prstGeom prst="roundRect">
            <a:avLst/>
          </a:prstGeom>
          <a:noFill/>
          <a:ln w="38100">
            <a:solidFill>
              <a:srgbClr val="A05E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8"/>
          <p:cNvSpPr txBox="1"/>
          <p:nvPr/>
        </p:nvSpPr>
        <p:spPr>
          <a:xfrm>
            <a:off x="5791200" y="381000"/>
            <a:ext cx="2590800" cy="2739211"/>
          </a:xfrm>
          <a:prstGeom prst="rect">
            <a:avLst/>
          </a:prstGeom>
          <a:solidFill>
            <a:schemeClr val="bg1"/>
          </a:solidFill>
          <a:ln w="28575">
            <a:solidFill>
              <a:srgbClr val="A05E2C"/>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Researchers	23*</a:t>
            </a:r>
          </a:p>
          <a:p>
            <a:r>
              <a:rPr lang="en-US" dirty="0" smtClean="0"/>
              <a:t>Grad students	53**</a:t>
            </a:r>
          </a:p>
          <a:p>
            <a:r>
              <a:rPr lang="en-US" dirty="0" smtClean="0"/>
              <a:t>UG &amp; misc.	7</a:t>
            </a:r>
            <a:endParaRPr lang="en-US" dirty="0"/>
          </a:p>
          <a:p>
            <a:r>
              <a:rPr lang="en-US" dirty="0" smtClean="0"/>
              <a:t>Alumni		8</a:t>
            </a:r>
          </a:p>
          <a:p>
            <a:r>
              <a:rPr lang="en-US" dirty="0" smtClean="0"/>
              <a:t>Not in CU directory	11</a:t>
            </a:r>
          </a:p>
          <a:p>
            <a:r>
              <a:rPr lang="en-US" dirty="0"/>
              <a:t>	</a:t>
            </a:r>
            <a:r>
              <a:rPr lang="en-US" dirty="0" smtClean="0"/>
              <a:t>	</a:t>
            </a:r>
            <a:r>
              <a:rPr lang="en-US" b="1" dirty="0" smtClean="0"/>
              <a:t>102</a:t>
            </a:r>
          </a:p>
          <a:p>
            <a:endParaRPr lang="en-US" dirty="0"/>
          </a:p>
          <a:p>
            <a:r>
              <a:rPr lang="en-US" sz="1400" dirty="0" smtClean="0"/>
              <a:t>* Includes 2 duplicate entries</a:t>
            </a:r>
          </a:p>
          <a:p>
            <a:r>
              <a:rPr lang="en-US" sz="1400" dirty="0" smtClean="0"/>
              <a:t>** includes 1 duplicate entry</a:t>
            </a:r>
          </a:p>
          <a:p>
            <a:endParaRPr lang="en-US" dirty="0"/>
          </a:p>
        </p:txBody>
      </p:sp>
    </p:spTree>
    <p:extLst>
      <p:ext uri="{BB962C8B-B14F-4D97-AF65-F5344CB8AC3E}">
        <p14:creationId xmlns:p14="http://schemas.microsoft.com/office/powerpoint/2010/main" val="402884480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11-10 at 9.17.28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9017" y="529736"/>
            <a:ext cx="4000500" cy="2641600"/>
          </a:xfrm>
          <a:prstGeom prst="rect">
            <a:avLst/>
          </a:prstGeom>
        </p:spPr>
      </p:pic>
      <p:sp>
        <p:nvSpPr>
          <p:cNvPr id="3" name="TextBox 2"/>
          <p:cNvSpPr txBox="1"/>
          <p:nvPr/>
        </p:nvSpPr>
        <p:spPr>
          <a:xfrm>
            <a:off x="737648" y="6256888"/>
            <a:ext cx="1628571" cy="276999"/>
          </a:xfrm>
          <a:prstGeom prst="rect">
            <a:avLst/>
          </a:prstGeom>
          <a:noFill/>
        </p:spPr>
        <p:txBody>
          <a:bodyPr wrap="none" rtlCol="0">
            <a:spAutoFit/>
          </a:bodyPr>
          <a:lstStyle/>
          <a:p>
            <a:r>
              <a:rPr lang="en-US" sz="1200" dirty="0" smtClean="0">
                <a:hlinkClick r:id="rId4"/>
              </a:rPr>
              <a:t>www.en.wikipedia.org</a:t>
            </a:r>
            <a:r>
              <a:rPr lang="en-US" sz="1200" dirty="0" smtClean="0"/>
              <a:t>  </a:t>
            </a:r>
            <a:endParaRPr lang="en-US" sz="1200" dirty="0"/>
          </a:p>
        </p:txBody>
      </p:sp>
      <p:pic>
        <p:nvPicPr>
          <p:cNvPr id="4" name="Picture 3" descr="Screen Shot 2013-11-10 at 9.20.36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7039" y="1489667"/>
            <a:ext cx="4170225" cy="2286897"/>
          </a:xfrm>
          <a:prstGeom prst="rect">
            <a:avLst/>
          </a:prstGeom>
        </p:spPr>
      </p:pic>
      <p:pic>
        <p:nvPicPr>
          <p:cNvPr id="5" name="Picture 4" descr="Screen Shot 2013-11-13 at 5.00.12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7648" y="1068368"/>
            <a:ext cx="2845688" cy="3716817"/>
          </a:xfrm>
          <a:prstGeom prst="rect">
            <a:avLst/>
          </a:prstGeom>
        </p:spPr>
      </p:pic>
      <p:pic>
        <p:nvPicPr>
          <p:cNvPr id="6" name="Picture 5" descr="Screen Shot 2013-11-13 at 4.58.51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77610" y="3991861"/>
            <a:ext cx="3467042" cy="2542026"/>
          </a:xfrm>
          <a:prstGeom prst="rect">
            <a:avLst/>
          </a:prstGeom>
        </p:spPr>
      </p:pic>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90524"/>
            <a:ext cx="5505450" cy="601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ounded Rectangle 1"/>
          <p:cNvSpPr/>
          <p:nvPr/>
        </p:nvSpPr>
        <p:spPr>
          <a:xfrm>
            <a:off x="304800" y="2667000"/>
            <a:ext cx="4572000" cy="1676400"/>
          </a:xfrm>
          <a:prstGeom prst="roundRect">
            <a:avLst/>
          </a:prstGeom>
          <a:noFill/>
          <a:ln w="38100">
            <a:solidFill>
              <a:srgbClr val="A05E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943600" y="990600"/>
            <a:ext cx="2590800" cy="2523768"/>
          </a:xfrm>
          <a:prstGeom prst="rect">
            <a:avLst/>
          </a:prstGeom>
          <a:solidFill>
            <a:schemeClr val="bg1"/>
          </a:solidFill>
          <a:ln w="28575">
            <a:solidFill>
              <a:srgbClr val="A05E2C"/>
            </a:solidFill>
          </a:ln>
        </p:spPr>
        <p:txBody>
          <a:bodyPr wrap="square" rtlCol="0">
            <a:spAutoFit/>
          </a:bodyPr>
          <a:lstStyle/>
          <a:p>
            <a:r>
              <a:rPr lang="en-US" dirty="0" smtClean="0"/>
              <a:t>Researchers	40*</a:t>
            </a:r>
          </a:p>
          <a:p>
            <a:r>
              <a:rPr lang="en-US" dirty="0" smtClean="0"/>
              <a:t>Grad students	26</a:t>
            </a:r>
          </a:p>
          <a:p>
            <a:r>
              <a:rPr lang="en-US" dirty="0" smtClean="0"/>
              <a:t>UG &amp; misc.	11</a:t>
            </a:r>
            <a:endParaRPr lang="en-US" dirty="0"/>
          </a:p>
          <a:p>
            <a:r>
              <a:rPr lang="en-US" dirty="0" smtClean="0"/>
              <a:t>Alumni		14</a:t>
            </a:r>
          </a:p>
          <a:p>
            <a:r>
              <a:rPr lang="en-US" dirty="0" smtClean="0"/>
              <a:t>Not in CU directory	14</a:t>
            </a:r>
          </a:p>
          <a:p>
            <a:r>
              <a:rPr lang="en-US" dirty="0"/>
              <a:t>	</a:t>
            </a:r>
            <a:r>
              <a:rPr lang="en-US" dirty="0" smtClean="0"/>
              <a:t>	</a:t>
            </a:r>
            <a:r>
              <a:rPr lang="en-US" b="1" dirty="0" smtClean="0"/>
              <a:t>105</a:t>
            </a:r>
          </a:p>
          <a:p>
            <a:endParaRPr lang="en-US" dirty="0"/>
          </a:p>
          <a:p>
            <a:r>
              <a:rPr lang="en-US" sz="1400" dirty="0" smtClean="0"/>
              <a:t>*1 duplicate entry</a:t>
            </a:r>
          </a:p>
          <a:p>
            <a:endParaRPr lang="en-US" dirty="0"/>
          </a:p>
        </p:txBody>
      </p:sp>
    </p:spTree>
    <p:extLst>
      <p:ext uri="{BB962C8B-B14F-4D97-AF65-F5344CB8AC3E}">
        <p14:creationId xmlns:p14="http://schemas.microsoft.com/office/powerpoint/2010/main" val="219600605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43600" y="491490"/>
            <a:ext cx="4191000" cy="369332"/>
          </a:xfrm>
          <a:prstGeom prst="rect">
            <a:avLst/>
          </a:prstGeom>
          <a:noFill/>
        </p:spPr>
        <p:txBody>
          <a:bodyPr wrap="square" rtlCol="0">
            <a:spAutoFit/>
          </a:bodyPr>
          <a:lstStyle/>
          <a:p>
            <a:r>
              <a:rPr lang="en-US" dirty="0" smtClean="0"/>
              <a:t>Network residents, </a:t>
            </a:r>
            <a:r>
              <a:rPr lang="en-US" dirty="0" err="1" smtClean="0"/>
              <a:t>vs</a:t>
            </a:r>
            <a:r>
              <a:rPr lang="en-US" dirty="0" smtClean="0"/>
              <a:t> visitors</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619125"/>
            <a:ext cx="5362575" cy="561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93420" y="6246495"/>
            <a:ext cx="3733800" cy="400110"/>
          </a:xfrm>
          <a:prstGeom prst="rect">
            <a:avLst/>
          </a:prstGeom>
          <a:noFill/>
        </p:spPr>
        <p:txBody>
          <a:bodyPr wrap="square" rtlCol="0">
            <a:spAutoFit/>
          </a:bodyPr>
          <a:lstStyle/>
          <a:p>
            <a:r>
              <a:rPr lang="en-US" sz="1000" dirty="0">
                <a:hlinkClick r:id="rId4"/>
              </a:rPr>
              <a:t>http://pewinternet.org/Commentary/2012/March/Pew-Internet-Social-Networking-full-detail.aspx</a:t>
            </a:r>
            <a:endParaRPr lang="en-US" sz="1000" dirty="0"/>
          </a:p>
        </p:txBody>
      </p:sp>
    </p:spTree>
    <p:extLst>
      <p:ext uri="{BB962C8B-B14F-4D97-AF65-F5344CB8AC3E}">
        <p14:creationId xmlns:p14="http://schemas.microsoft.com/office/powerpoint/2010/main" val="206394866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11-10 at 11.14.44 AM.png"/>
          <p:cNvPicPr>
            <a:picLocks noChangeAspect="1"/>
          </p:cNvPicPr>
          <p:nvPr/>
        </p:nvPicPr>
        <p:blipFill rotWithShape="1">
          <a:blip r:embed="rId3">
            <a:extLst>
              <a:ext uri="{28A0092B-C50C-407E-A947-70E740481C1C}">
                <a14:useLocalDpi xmlns:a14="http://schemas.microsoft.com/office/drawing/2010/main" val="0"/>
              </a:ext>
            </a:extLst>
          </a:blip>
          <a:srcRect l="31042"/>
          <a:stretch/>
        </p:blipFill>
        <p:spPr>
          <a:xfrm>
            <a:off x="728555" y="505391"/>
            <a:ext cx="7701344" cy="5079166"/>
          </a:xfrm>
          <a:prstGeom prst="rect">
            <a:avLst/>
          </a:prstGeom>
        </p:spPr>
      </p:pic>
      <p:sp>
        <p:nvSpPr>
          <p:cNvPr id="3" name="Oval 2"/>
          <p:cNvSpPr/>
          <p:nvPr/>
        </p:nvSpPr>
        <p:spPr>
          <a:xfrm>
            <a:off x="6652408" y="1673412"/>
            <a:ext cx="1015500" cy="1055133"/>
          </a:xfrm>
          <a:prstGeom prst="ellipse">
            <a:avLst/>
          </a:prstGeom>
          <a:no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p:cNvSpPr/>
          <p:nvPr/>
        </p:nvSpPr>
        <p:spPr>
          <a:xfrm>
            <a:off x="1878321" y="2556173"/>
            <a:ext cx="1617914" cy="712919"/>
          </a:xfrm>
          <a:prstGeom prst="ellipse">
            <a:avLst/>
          </a:prstGeom>
          <a:no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2981868" y="4258324"/>
            <a:ext cx="1265809" cy="935103"/>
          </a:xfrm>
          <a:prstGeom prst="ellipse">
            <a:avLst/>
          </a:prstGeom>
          <a:no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075765" y="6290235"/>
            <a:ext cx="1431026" cy="276999"/>
          </a:xfrm>
          <a:prstGeom prst="rect">
            <a:avLst/>
          </a:prstGeom>
          <a:noFill/>
        </p:spPr>
        <p:txBody>
          <a:bodyPr wrap="none" rtlCol="0">
            <a:spAutoFit/>
          </a:bodyPr>
          <a:lstStyle/>
          <a:p>
            <a:r>
              <a:rPr lang="en-US" sz="1200" dirty="0" smtClean="0">
                <a:hlinkClick r:id="rId4"/>
              </a:rPr>
              <a:t>www.neurotree.org</a:t>
            </a:r>
            <a:r>
              <a:rPr lang="en-US" sz="1200" dirty="0" smtClean="0"/>
              <a:t> </a:t>
            </a:r>
            <a:endParaRPr lang="en-US" sz="1200" dirty="0"/>
          </a:p>
        </p:txBody>
      </p:sp>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11-10 at 11.33.0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952500"/>
            <a:ext cx="6400800" cy="4953000"/>
          </a:xfrm>
          <a:prstGeom prst="rect">
            <a:avLst/>
          </a:prstGeom>
        </p:spPr>
      </p:pic>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11-10 at 10.48.1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217760"/>
            <a:ext cx="7213600" cy="2177953"/>
          </a:xfrm>
          <a:prstGeom prst="rect">
            <a:avLst/>
          </a:prstGeom>
        </p:spPr>
      </p:pic>
      <p:pic>
        <p:nvPicPr>
          <p:cNvPr id="3" name="Picture 2" descr="Screen Shot 2013-11-10 at 10.54.41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2934694"/>
            <a:ext cx="7213600" cy="3278306"/>
          </a:xfrm>
          <a:prstGeom prst="rect">
            <a:avLst/>
          </a:prstGeom>
        </p:spPr>
      </p:pic>
      <p:sp>
        <p:nvSpPr>
          <p:cNvPr id="4" name="Oval 3"/>
          <p:cNvSpPr/>
          <p:nvPr/>
        </p:nvSpPr>
        <p:spPr>
          <a:xfrm>
            <a:off x="5926667" y="2624667"/>
            <a:ext cx="2133600" cy="1862666"/>
          </a:xfrm>
          <a:prstGeom prst="ellipse">
            <a:avLst/>
          </a:prstGeom>
          <a:noFill/>
          <a:ln w="57150" cmpd="sng">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904886" y="6480345"/>
            <a:ext cx="2329409" cy="276999"/>
          </a:xfrm>
          <a:prstGeom prst="rect">
            <a:avLst/>
          </a:prstGeom>
          <a:noFill/>
        </p:spPr>
        <p:txBody>
          <a:bodyPr wrap="none" rtlCol="0">
            <a:spAutoFit/>
          </a:bodyPr>
          <a:lstStyle/>
          <a:p>
            <a:r>
              <a:rPr lang="en-US" sz="1200" dirty="0" err="1"/>
              <a:t>Altmetric.com</a:t>
            </a:r>
            <a:r>
              <a:rPr lang="en-US" sz="1200" dirty="0"/>
              <a:t>  </a:t>
            </a:r>
            <a:r>
              <a:rPr lang="en-US" sz="1200" dirty="0" err="1" smtClean="0"/>
              <a:t>PlumAnalytics.com</a:t>
            </a:r>
            <a:endParaRPr lang="en-US" sz="1200" dirty="0"/>
          </a:p>
        </p:txBody>
      </p:sp>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11-10 at 10.58.14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4100" y="0"/>
            <a:ext cx="7022329" cy="6858000"/>
          </a:xfrm>
          <a:prstGeom prst="rect">
            <a:avLst/>
          </a:prstGeom>
        </p:spPr>
      </p:pic>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11-13 at 6.12.5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324" y="445971"/>
            <a:ext cx="6459096" cy="3886890"/>
          </a:xfrm>
          <a:prstGeom prst="rect">
            <a:avLst/>
          </a:prstGeom>
        </p:spPr>
      </p:pic>
      <p:pic>
        <p:nvPicPr>
          <p:cNvPr id="5" name="Picture 4" descr="Screen Shot 2013-11-13 at 6.16.0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74971" y="5517081"/>
            <a:ext cx="6083300" cy="990600"/>
          </a:xfrm>
          <a:prstGeom prst="rect">
            <a:avLst/>
          </a:prstGeom>
        </p:spPr>
      </p:pic>
      <p:pic>
        <p:nvPicPr>
          <p:cNvPr id="6" name="Picture 5" descr="Screen Shot 2013-11-13 at 6.15.49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61918" y="3931830"/>
            <a:ext cx="6196353" cy="1378597"/>
          </a:xfrm>
          <a:prstGeom prst="rect">
            <a:avLst/>
          </a:prstGeom>
        </p:spPr>
      </p:pic>
    </p:spTree>
    <p:extLst>
      <p:ext uri="{BB962C8B-B14F-4D97-AF65-F5344CB8AC3E}">
        <p14:creationId xmlns:p14="http://schemas.microsoft.com/office/powerpoint/2010/main" val="93672069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5467" y="880533"/>
            <a:ext cx="4927600" cy="3416320"/>
          </a:xfrm>
          <a:prstGeom prst="rect">
            <a:avLst/>
          </a:prstGeom>
          <a:noFill/>
        </p:spPr>
        <p:txBody>
          <a:bodyPr wrap="square" rtlCol="0">
            <a:spAutoFit/>
          </a:bodyPr>
          <a:lstStyle/>
          <a:p>
            <a:r>
              <a:rPr lang="en-US" dirty="0" smtClean="0"/>
              <a:t>Goal</a:t>
            </a:r>
          </a:p>
          <a:p>
            <a:pPr marL="285750" indent="-285750">
              <a:buFont typeface="Arial"/>
              <a:buChar char="•"/>
            </a:pPr>
            <a:r>
              <a:rPr lang="en-US" dirty="0" smtClean="0"/>
              <a:t>Research to researcher connection is accurate and up to date – disambiguation</a:t>
            </a:r>
          </a:p>
          <a:p>
            <a:pPr marL="285750" indent="-285750">
              <a:buFont typeface="Arial"/>
              <a:buChar char="•"/>
            </a:pPr>
            <a:r>
              <a:rPr lang="en-US" dirty="0" smtClean="0"/>
              <a:t>That connection can </a:t>
            </a:r>
            <a:r>
              <a:rPr lang="en-US" dirty="0" smtClean="0"/>
              <a:t>follow </a:t>
            </a:r>
            <a:r>
              <a:rPr lang="en-US" dirty="0" smtClean="0"/>
              <a:t>the researchers throughout their careers</a:t>
            </a:r>
          </a:p>
          <a:p>
            <a:pPr marL="285750" indent="-285750">
              <a:buFont typeface="Arial"/>
              <a:buChar char="•"/>
            </a:pPr>
            <a:r>
              <a:rPr lang="en-US" dirty="0" smtClean="0"/>
              <a:t>The Researcher </a:t>
            </a:r>
            <a:r>
              <a:rPr lang="en-US" dirty="0" smtClean="0"/>
              <a:t>has some control over how he or she is presented in various places at various times – but ultimately publications are ‘public’</a:t>
            </a:r>
          </a:p>
          <a:p>
            <a:pPr marL="285750" indent="-285750">
              <a:buFont typeface="Arial"/>
              <a:buChar char="•"/>
            </a:pPr>
            <a:r>
              <a:rPr lang="en-US" dirty="0" smtClean="0"/>
              <a:t>Data are collected once and reused, enhanced, aggregated</a:t>
            </a:r>
          </a:p>
          <a:p>
            <a:pPr marL="285750" indent="-285750">
              <a:buFont typeface="Arial"/>
              <a:buChar char="•"/>
            </a:pPr>
            <a:r>
              <a:rPr lang="en-US" dirty="0" smtClean="0"/>
              <a:t>All systems holding research information are interoperable</a:t>
            </a:r>
            <a:endParaRPr lang="en-US" dirty="0"/>
          </a:p>
        </p:txBody>
      </p:sp>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C:\Users\ksc3\Desktop\6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1325" y="457200"/>
            <a:ext cx="5791200" cy="43434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G_1277.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814" y="1269797"/>
            <a:ext cx="4010534" cy="5347379"/>
          </a:xfrm>
          <a:prstGeom prst="rect">
            <a:avLst/>
          </a:prstGeom>
        </p:spPr>
      </p:pic>
    </p:spTree>
    <p:extLst>
      <p:ext uri="{BB962C8B-B14F-4D97-AF65-F5344CB8AC3E}">
        <p14:creationId xmlns:p14="http://schemas.microsoft.com/office/powerpoint/2010/main" val="123748981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36478" y="1270135"/>
            <a:ext cx="2749471" cy="3970318"/>
          </a:xfrm>
          <a:prstGeom prst="rect">
            <a:avLst/>
          </a:prstGeom>
          <a:noFill/>
        </p:spPr>
        <p:txBody>
          <a:bodyPr wrap="none" rtlCol="0">
            <a:spAutoFit/>
          </a:bodyPr>
          <a:lstStyle/>
          <a:p>
            <a:r>
              <a:rPr lang="en-US" dirty="0" smtClean="0"/>
              <a:t>The researcher</a:t>
            </a:r>
          </a:p>
          <a:p>
            <a:endParaRPr lang="en-US" dirty="0"/>
          </a:p>
          <a:p>
            <a:r>
              <a:rPr lang="en-US" dirty="0" smtClean="0"/>
              <a:t>Research products</a:t>
            </a:r>
          </a:p>
          <a:p>
            <a:pPr marL="285750" indent="-285750">
              <a:buFont typeface="Arial"/>
              <a:buChar char="•"/>
            </a:pPr>
            <a:r>
              <a:rPr lang="en-US" dirty="0" smtClean="0"/>
              <a:t>Preprints</a:t>
            </a:r>
          </a:p>
          <a:p>
            <a:pPr marL="285750" indent="-285750">
              <a:buFont typeface="Arial"/>
              <a:buChar char="•"/>
            </a:pPr>
            <a:r>
              <a:rPr lang="en-US" dirty="0" smtClean="0"/>
              <a:t>Publications</a:t>
            </a:r>
          </a:p>
          <a:p>
            <a:pPr marL="285750" indent="-285750">
              <a:buFont typeface="Arial"/>
              <a:buChar char="•"/>
            </a:pPr>
            <a:r>
              <a:rPr lang="en-US" dirty="0" smtClean="0"/>
              <a:t>Technical papers</a:t>
            </a:r>
          </a:p>
          <a:p>
            <a:pPr marL="285750" indent="-285750">
              <a:buFont typeface="Arial"/>
              <a:buChar char="•"/>
            </a:pPr>
            <a:r>
              <a:rPr lang="en-US" dirty="0" smtClean="0"/>
              <a:t>Conference proceedings</a:t>
            </a:r>
          </a:p>
          <a:p>
            <a:pPr marL="285750" indent="-285750">
              <a:buFont typeface="Arial"/>
              <a:buChar char="•"/>
            </a:pPr>
            <a:r>
              <a:rPr lang="en-US" dirty="0" smtClean="0"/>
              <a:t>Datasets</a:t>
            </a:r>
          </a:p>
          <a:p>
            <a:pPr marL="285750" indent="-285750">
              <a:buFont typeface="Arial"/>
              <a:buChar char="•"/>
            </a:pPr>
            <a:r>
              <a:rPr lang="en-US" dirty="0" smtClean="0"/>
              <a:t>Databases</a:t>
            </a:r>
          </a:p>
          <a:p>
            <a:pPr marL="285750" indent="-285750">
              <a:buFont typeface="Arial"/>
              <a:buChar char="•"/>
            </a:pPr>
            <a:r>
              <a:rPr lang="en-US" dirty="0" smtClean="0"/>
              <a:t>Algorithms</a:t>
            </a:r>
          </a:p>
          <a:p>
            <a:pPr marL="285750" indent="-285750">
              <a:buFont typeface="Arial"/>
              <a:buChar char="•"/>
            </a:pPr>
            <a:r>
              <a:rPr lang="en-US" dirty="0" smtClean="0"/>
              <a:t>Presentations</a:t>
            </a:r>
          </a:p>
          <a:p>
            <a:pPr marL="285750" indent="-285750">
              <a:buFont typeface="Arial"/>
              <a:buChar char="•"/>
            </a:pPr>
            <a:r>
              <a:rPr lang="en-US" dirty="0" smtClean="0"/>
              <a:t>Exhibitions</a:t>
            </a:r>
          </a:p>
          <a:p>
            <a:endParaRPr lang="en-US" dirty="0" smtClean="0"/>
          </a:p>
          <a:p>
            <a:endParaRPr lang="en-US" dirty="0"/>
          </a:p>
        </p:txBody>
      </p:sp>
      <p:sp>
        <p:nvSpPr>
          <p:cNvPr id="3" name="TextBox 2"/>
          <p:cNvSpPr txBox="1"/>
          <p:nvPr/>
        </p:nvSpPr>
        <p:spPr>
          <a:xfrm>
            <a:off x="4189708" y="1956300"/>
            <a:ext cx="3920364" cy="3139321"/>
          </a:xfrm>
          <a:prstGeom prst="rect">
            <a:avLst/>
          </a:prstGeom>
          <a:noFill/>
        </p:spPr>
        <p:txBody>
          <a:bodyPr wrap="none" rtlCol="0">
            <a:spAutoFit/>
          </a:bodyPr>
          <a:lstStyle/>
          <a:p>
            <a:r>
              <a:rPr lang="en-US" dirty="0" smtClean="0"/>
              <a:t>Where research products are preserved</a:t>
            </a:r>
          </a:p>
          <a:p>
            <a:pPr marL="285750" indent="-285750">
              <a:buFont typeface="Arial"/>
              <a:buChar char="•"/>
            </a:pPr>
            <a:r>
              <a:rPr lang="en-US" dirty="0" smtClean="0"/>
              <a:t>Personal websites</a:t>
            </a:r>
          </a:p>
          <a:p>
            <a:pPr marL="285750" indent="-285750">
              <a:buFont typeface="Arial"/>
              <a:buChar char="•"/>
            </a:pPr>
            <a:r>
              <a:rPr lang="en-US" dirty="0" smtClean="0"/>
              <a:t>Institutional websites</a:t>
            </a:r>
          </a:p>
          <a:p>
            <a:pPr marL="285750" indent="-285750">
              <a:buFont typeface="Arial"/>
              <a:buChar char="•"/>
            </a:pPr>
            <a:r>
              <a:rPr lang="en-US" dirty="0" smtClean="0"/>
              <a:t>Publishers </a:t>
            </a:r>
            <a:r>
              <a:rPr lang="en-US" dirty="0" smtClean="0"/>
              <a:t>sites</a:t>
            </a:r>
          </a:p>
          <a:p>
            <a:pPr marL="285750" indent="-285750">
              <a:buFont typeface="Arial"/>
              <a:buChar char="•"/>
            </a:pPr>
            <a:r>
              <a:rPr lang="en-US" dirty="0" smtClean="0"/>
              <a:t>Libraries</a:t>
            </a:r>
            <a:endParaRPr lang="en-US" dirty="0" smtClean="0"/>
          </a:p>
          <a:p>
            <a:pPr marL="285750" indent="-285750">
              <a:buFont typeface="Arial"/>
              <a:buChar char="•"/>
            </a:pPr>
            <a:r>
              <a:rPr lang="en-US" dirty="0" smtClean="0"/>
              <a:t>Institutional repositories</a:t>
            </a:r>
          </a:p>
          <a:p>
            <a:pPr marL="285750" indent="-285750">
              <a:buFont typeface="Arial"/>
              <a:buChar char="•"/>
            </a:pPr>
            <a:r>
              <a:rPr lang="en-US" dirty="0" smtClean="0"/>
              <a:t>Subject repositories</a:t>
            </a:r>
          </a:p>
          <a:p>
            <a:pPr marL="285750" indent="-285750">
              <a:buFont typeface="Arial"/>
              <a:buChar char="•"/>
            </a:pPr>
            <a:r>
              <a:rPr lang="en-US" dirty="0" smtClean="0"/>
              <a:t>Government </a:t>
            </a:r>
            <a:r>
              <a:rPr lang="en-US" dirty="0" smtClean="0"/>
              <a:t>databases</a:t>
            </a:r>
          </a:p>
          <a:p>
            <a:pPr marL="285750" indent="-285750">
              <a:buFont typeface="Arial"/>
              <a:buChar char="•"/>
            </a:pPr>
            <a:r>
              <a:rPr lang="en-US" dirty="0" smtClean="0"/>
              <a:t>Blogs</a:t>
            </a:r>
          </a:p>
          <a:p>
            <a:pPr marL="285750" indent="-285750">
              <a:buFont typeface="Arial"/>
              <a:buChar char="•"/>
            </a:pPr>
            <a:r>
              <a:rPr lang="en-US" dirty="0" err="1" smtClean="0"/>
              <a:t>Microblog</a:t>
            </a:r>
            <a:r>
              <a:rPr lang="en-US" dirty="0" err="1"/>
              <a:t>s</a:t>
            </a:r>
            <a:endParaRPr lang="en-US" dirty="0" smtClean="0"/>
          </a:p>
          <a:p>
            <a:endParaRPr lang="en-US" dirty="0" smtClean="0"/>
          </a:p>
        </p:txBody>
      </p:sp>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63654" y="614104"/>
            <a:ext cx="3066488" cy="584776"/>
          </a:xfrm>
          <a:prstGeom prst="rect">
            <a:avLst/>
          </a:prstGeom>
          <a:noFill/>
        </p:spPr>
        <p:txBody>
          <a:bodyPr wrap="square" rtlCol="0">
            <a:spAutoFit/>
          </a:bodyPr>
          <a:lstStyle/>
          <a:p>
            <a:r>
              <a:rPr lang="en-US" sz="3200" dirty="0" smtClean="0"/>
              <a:t>Discovery</a:t>
            </a:r>
          </a:p>
        </p:txBody>
      </p:sp>
      <p:sp>
        <p:nvSpPr>
          <p:cNvPr id="3" name="TextBox 2"/>
          <p:cNvSpPr txBox="1"/>
          <p:nvPr/>
        </p:nvSpPr>
        <p:spPr>
          <a:xfrm>
            <a:off x="2116667" y="1232747"/>
            <a:ext cx="6316133" cy="5266267"/>
          </a:xfrm>
          <a:prstGeom prst="rect">
            <a:avLst/>
          </a:prstGeom>
          <a:noFill/>
        </p:spPr>
        <p:txBody>
          <a:bodyPr wrap="square" rtlCol="0">
            <a:normAutofit/>
          </a:bodyPr>
          <a:lstStyle/>
          <a:p>
            <a:r>
              <a:rPr lang="en-US" dirty="0" smtClean="0"/>
              <a:t>Who wants to know about the research</a:t>
            </a:r>
          </a:p>
          <a:p>
            <a:endParaRPr lang="en-US" dirty="0" smtClean="0"/>
          </a:p>
          <a:p>
            <a:r>
              <a:rPr lang="en-US" b="1" dirty="0" smtClean="0"/>
              <a:t>Researchers</a:t>
            </a:r>
          </a:p>
          <a:p>
            <a:pPr marL="285750" indent="-285750">
              <a:buFont typeface="Arial"/>
              <a:buChar char="•"/>
            </a:pPr>
            <a:r>
              <a:rPr lang="en-US" dirty="0" smtClean="0"/>
              <a:t>Literature searching</a:t>
            </a:r>
          </a:p>
          <a:p>
            <a:pPr marL="285750" indent="-285750">
              <a:buFont typeface="Arial"/>
              <a:buChar char="•"/>
            </a:pPr>
            <a:r>
              <a:rPr lang="en-US" dirty="0" smtClean="0"/>
              <a:t>Collaboration and exchange</a:t>
            </a:r>
          </a:p>
          <a:p>
            <a:pPr marL="285750" indent="-285750">
              <a:buFont typeface="Arial"/>
              <a:buChar char="•"/>
            </a:pPr>
            <a:r>
              <a:rPr lang="en-US" dirty="0" smtClean="0"/>
              <a:t>Managing their identity</a:t>
            </a:r>
          </a:p>
          <a:p>
            <a:pPr marL="285750" indent="-285750">
              <a:buFont typeface="Arial"/>
              <a:buChar char="•"/>
            </a:pPr>
            <a:r>
              <a:rPr lang="en-US" dirty="0" smtClean="0"/>
              <a:t>Documenting their productivity for </a:t>
            </a:r>
          </a:p>
          <a:p>
            <a:pPr marL="742950" lvl="1" indent="-285750">
              <a:buFont typeface="Arial"/>
              <a:buChar char="•"/>
            </a:pPr>
            <a:r>
              <a:rPr lang="en-US" dirty="0" smtClean="0"/>
              <a:t>local administration</a:t>
            </a:r>
          </a:p>
          <a:p>
            <a:pPr marL="742950" lvl="1" indent="-285750">
              <a:buFont typeface="Arial"/>
              <a:buChar char="•"/>
            </a:pPr>
            <a:r>
              <a:rPr lang="en-US" dirty="0" smtClean="0"/>
              <a:t>Promotion</a:t>
            </a:r>
          </a:p>
          <a:p>
            <a:pPr marL="742950" lvl="1" indent="-285750">
              <a:buFont typeface="Arial"/>
              <a:buChar char="•"/>
            </a:pPr>
            <a:r>
              <a:rPr lang="en-US" dirty="0" smtClean="0"/>
              <a:t>Grant funding agencies</a:t>
            </a:r>
          </a:p>
          <a:p>
            <a:r>
              <a:rPr lang="en-US" b="1" dirty="0" smtClean="0"/>
              <a:t>Institutions</a:t>
            </a:r>
          </a:p>
          <a:p>
            <a:pPr marL="285750" indent="-285750">
              <a:buFont typeface="Arial"/>
              <a:buChar char="•"/>
            </a:pPr>
            <a:r>
              <a:rPr lang="en-US" dirty="0" smtClean="0"/>
              <a:t>Managing their research overall</a:t>
            </a:r>
          </a:p>
          <a:p>
            <a:pPr marL="285750" indent="-285750">
              <a:buFont typeface="Arial"/>
              <a:buChar char="•"/>
            </a:pPr>
            <a:r>
              <a:rPr lang="en-US" dirty="0" smtClean="0"/>
              <a:t>Conveying the contributions of the institution to society, their research impact</a:t>
            </a:r>
          </a:p>
          <a:p>
            <a:pPr marL="285750" indent="-285750">
              <a:buFont typeface="Arial"/>
              <a:buChar char="•"/>
            </a:pPr>
            <a:r>
              <a:rPr lang="en-US" dirty="0" smtClean="0"/>
              <a:t>Evaluating their researchers</a:t>
            </a:r>
          </a:p>
          <a:p>
            <a:r>
              <a:rPr lang="en-US" b="1" dirty="0" smtClean="0"/>
              <a:t>Funding agencies</a:t>
            </a:r>
          </a:p>
          <a:p>
            <a:pPr marL="285750" indent="-285750">
              <a:buFont typeface="Arial"/>
              <a:buChar char="•"/>
            </a:pPr>
            <a:r>
              <a:rPr lang="en-US" dirty="0" smtClean="0"/>
              <a:t>Proving value for their funding dollars</a:t>
            </a:r>
          </a:p>
          <a:p>
            <a:pPr marL="285750" indent="-285750">
              <a:buFont typeface="Arial"/>
              <a:buChar char="•"/>
            </a:pPr>
            <a:r>
              <a:rPr lang="en-US" dirty="0" smtClean="0"/>
              <a:t>Documenting the usefulness of the research</a:t>
            </a:r>
          </a:p>
        </p:txBody>
      </p:sp>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5231" y="604467"/>
            <a:ext cx="5339923" cy="1477328"/>
          </a:xfrm>
          <a:prstGeom prst="rect">
            <a:avLst/>
          </a:prstGeom>
          <a:noFill/>
        </p:spPr>
        <p:txBody>
          <a:bodyPr wrap="none" rtlCol="0">
            <a:spAutoFit/>
          </a:bodyPr>
          <a:lstStyle/>
          <a:p>
            <a:r>
              <a:rPr lang="en-US" dirty="0" smtClean="0"/>
              <a:t>Developments in cataloging research products</a:t>
            </a:r>
          </a:p>
          <a:p>
            <a:pPr marL="285750" indent="-285750">
              <a:buFont typeface="Arial"/>
              <a:buChar char="•"/>
            </a:pPr>
            <a:r>
              <a:rPr lang="en-US" dirty="0" smtClean="0"/>
              <a:t>Bodleian library papers slips pasted into large books</a:t>
            </a:r>
          </a:p>
          <a:p>
            <a:pPr marL="285750" indent="-285750">
              <a:buFont typeface="Arial"/>
              <a:buChar char="•"/>
            </a:pPr>
            <a:r>
              <a:rPr lang="en-US" dirty="0" smtClean="0"/>
              <a:t>Card catalogs and print Abstracts</a:t>
            </a:r>
          </a:p>
          <a:p>
            <a:pPr marL="285750" indent="-285750">
              <a:buFont typeface="Arial"/>
              <a:buChar char="•"/>
            </a:pPr>
            <a:r>
              <a:rPr lang="en-US" dirty="0" smtClean="0"/>
              <a:t>Dial-up online databases (BRS, Dialog)</a:t>
            </a:r>
          </a:p>
          <a:p>
            <a:pPr marL="285750" indent="-285750">
              <a:buFont typeface="Arial"/>
              <a:buChar char="•"/>
            </a:pPr>
            <a:endParaRPr lang="en-US" dirty="0"/>
          </a:p>
        </p:txBody>
      </p:sp>
      <p:sp>
        <p:nvSpPr>
          <p:cNvPr id="3" name="TextBox 2"/>
          <p:cNvSpPr txBox="1"/>
          <p:nvPr/>
        </p:nvSpPr>
        <p:spPr>
          <a:xfrm>
            <a:off x="335761" y="6073290"/>
            <a:ext cx="2092715" cy="646331"/>
          </a:xfrm>
          <a:prstGeom prst="rect">
            <a:avLst/>
          </a:prstGeom>
          <a:noFill/>
        </p:spPr>
        <p:txBody>
          <a:bodyPr wrap="none" rtlCol="0">
            <a:spAutoFit/>
          </a:bodyPr>
          <a:lstStyle/>
          <a:p>
            <a:r>
              <a:rPr lang="en-US" sz="1200" dirty="0" smtClean="0">
                <a:hlinkClick r:id="rId3"/>
              </a:rPr>
              <a:t>www.commons.wikimedia.org</a:t>
            </a:r>
            <a:r>
              <a:rPr lang="en-US" sz="1200" dirty="0" smtClean="0"/>
              <a:t> </a:t>
            </a:r>
          </a:p>
          <a:p>
            <a:r>
              <a:rPr lang="en-US" sz="1200" dirty="0" smtClean="0">
                <a:hlinkClick r:id="rId4"/>
              </a:rPr>
              <a:t>www.acs.org</a:t>
            </a:r>
            <a:r>
              <a:rPr lang="en-US" sz="1200" dirty="0" smtClean="0"/>
              <a:t> </a:t>
            </a:r>
          </a:p>
          <a:p>
            <a:r>
              <a:rPr lang="en-US" sz="1200" dirty="0" smtClean="0">
                <a:hlinkClick r:id="rId5"/>
              </a:rPr>
              <a:t>www.en.wikipedia.org</a:t>
            </a:r>
            <a:r>
              <a:rPr lang="en-US" sz="1200" dirty="0" smtClean="0"/>
              <a:t> </a:t>
            </a:r>
            <a:endParaRPr lang="en-US" sz="1200" dirty="0"/>
          </a:p>
        </p:txBody>
      </p:sp>
      <p:pic>
        <p:nvPicPr>
          <p:cNvPr id="4" name="Picture 3" descr="Screen Shot 2013-11-10 at 9.03.28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8307" y="1807993"/>
            <a:ext cx="2304156" cy="1764119"/>
          </a:xfrm>
          <a:prstGeom prst="rect">
            <a:avLst/>
          </a:prstGeom>
        </p:spPr>
      </p:pic>
      <p:pic>
        <p:nvPicPr>
          <p:cNvPr id="5" name="Picture 4" descr="Screen Shot 2013-11-10 at 9.05.25 A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73644" y="604467"/>
            <a:ext cx="1928804" cy="2435115"/>
          </a:xfrm>
          <a:prstGeom prst="rect">
            <a:avLst/>
          </a:prstGeom>
        </p:spPr>
      </p:pic>
      <p:pic>
        <p:nvPicPr>
          <p:cNvPr id="6" name="Picture 5" descr="Screen Shot 2013-11-10 at 9.37.38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68371" y="3732870"/>
            <a:ext cx="5834077" cy="2286958"/>
          </a:xfrm>
          <a:prstGeom prst="rect">
            <a:avLst/>
          </a:prstGeom>
        </p:spPr>
      </p:pic>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00667" y="863600"/>
            <a:ext cx="2746532" cy="4247317"/>
          </a:xfrm>
          <a:prstGeom prst="rect">
            <a:avLst/>
          </a:prstGeom>
          <a:noFill/>
        </p:spPr>
        <p:txBody>
          <a:bodyPr wrap="square" rtlCol="0">
            <a:spAutoFit/>
          </a:bodyPr>
          <a:lstStyle/>
          <a:p>
            <a:r>
              <a:rPr lang="en-US" dirty="0" smtClean="0"/>
              <a:t>Google scholar</a:t>
            </a:r>
          </a:p>
          <a:p>
            <a:r>
              <a:rPr lang="en-US" dirty="0" err="1" smtClean="0"/>
              <a:t>Mendeley</a:t>
            </a:r>
            <a:endParaRPr lang="en-US" dirty="0" smtClean="0"/>
          </a:p>
          <a:p>
            <a:r>
              <a:rPr lang="en-US" dirty="0" err="1" smtClean="0"/>
              <a:t>Academia.edu</a:t>
            </a:r>
            <a:endParaRPr lang="en-US" dirty="0" smtClean="0"/>
          </a:p>
          <a:p>
            <a:r>
              <a:rPr lang="en-US" dirty="0" err="1" smtClean="0"/>
              <a:t>ResearchGate</a:t>
            </a:r>
            <a:endParaRPr lang="en-US" dirty="0" smtClean="0"/>
          </a:p>
          <a:p>
            <a:r>
              <a:rPr lang="en-US" dirty="0" smtClean="0"/>
              <a:t>Microsoft Academic</a:t>
            </a:r>
          </a:p>
          <a:p>
            <a:r>
              <a:rPr lang="en-US" dirty="0" smtClean="0"/>
              <a:t>Activity Insight</a:t>
            </a:r>
          </a:p>
          <a:p>
            <a:r>
              <a:rPr lang="en-US" dirty="0" err="1" smtClean="0"/>
              <a:t>Symplectic</a:t>
            </a:r>
            <a:r>
              <a:rPr lang="en-US" dirty="0" smtClean="0"/>
              <a:t> Elements</a:t>
            </a:r>
          </a:p>
          <a:p>
            <a:r>
              <a:rPr lang="en-US" dirty="0" smtClean="0"/>
              <a:t>VIVO</a:t>
            </a:r>
          </a:p>
          <a:p>
            <a:r>
              <a:rPr lang="en-US" dirty="0" smtClean="0"/>
              <a:t>Harvard Catalyst</a:t>
            </a:r>
          </a:p>
          <a:p>
            <a:r>
              <a:rPr lang="en-US" dirty="0" err="1" smtClean="0"/>
              <a:t>Altmetrics</a:t>
            </a:r>
            <a:endParaRPr lang="en-US" dirty="0" smtClean="0"/>
          </a:p>
          <a:p>
            <a:r>
              <a:rPr lang="en-US" dirty="0" err="1" smtClean="0"/>
              <a:t>PlumAnalytics</a:t>
            </a:r>
            <a:endParaRPr lang="en-US" dirty="0" smtClean="0"/>
          </a:p>
          <a:p>
            <a:r>
              <a:rPr lang="en-US" dirty="0" smtClean="0"/>
              <a:t>CASRAI</a:t>
            </a:r>
          </a:p>
          <a:p>
            <a:r>
              <a:rPr lang="en-US" dirty="0" err="1" smtClean="0"/>
              <a:t>EuroCRIS</a:t>
            </a:r>
            <a:endParaRPr lang="en-US" dirty="0" smtClean="0"/>
          </a:p>
          <a:p>
            <a:r>
              <a:rPr lang="en-US" dirty="0" smtClean="0"/>
              <a:t>Star Metrics</a:t>
            </a:r>
          </a:p>
          <a:p>
            <a:endParaRPr lang="en-US" dirty="0"/>
          </a:p>
        </p:txBody>
      </p:sp>
      <p:sp>
        <p:nvSpPr>
          <p:cNvPr id="2" name="TextBox 1"/>
          <p:cNvSpPr txBox="1"/>
          <p:nvPr/>
        </p:nvSpPr>
        <p:spPr>
          <a:xfrm>
            <a:off x="5714658" y="1204118"/>
            <a:ext cx="1924801" cy="1384995"/>
          </a:xfrm>
          <a:prstGeom prst="rect">
            <a:avLst/>
          </a:prstGeom>
          <a:noFill/>
        </p:spPr>
        <p:txBody>
          <a:bodyPr wrap="none" rtlCol="0">
            <a:spAutoFit/>
          </a:bodyPr>
          <a:lstStyle/>
          <a:p>
            <a:r>
              <a:rPr lang="en-US" sz="2800" dirty="0" smtClean="0"/>
              <a:t>Research</a:t>
            </a:r>
          </a:p>
          <a:p>
            <a:r>
              <a:rPr lang="en-US" sz="2800" dirty="0" smtClean="0"/>
              <a:t>Information</a:t>
            </a:r>
          </a:p>
          <a:p>
            <a:r>
              <a:rPr lang="en-US" sz="2800" dirty="0" smtClean="0"/>
              <a:t>Systems</a:t>
            </a:r>
            <a:endParaRPr lang="en-US" sz="2800" dirty="0"/>
          </a:p>
        </p:txBody>
      </p:sp>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11-10 at 10.29.52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477" y="438248"/>
            <a:ext cx="8366856" cy="2050952"/>
          </a:xfrm>
          <a:prstGeom prst="rect">
            <a:avLst/>
          </a:prstGeom>
        </p:spPr>
      </p:pic>
      <p:pic>
        <p:nvPicPr>
          <p:cNvPr id="3" name="Picture 2" descr="Screen Shot 2013-11-10 at 10.30.48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477" y="2799430"/>
            <a:ext cx="3454400" cy="1433902"/>
          </a:xfrm>
          <a:prstGeom prst="rect">
            <a:avLst/>
          </a:prstGeom>
        </p:spPr>
      </p:pic>
      <p:pic>
        <p:nvPicPr>
          <p:cNvPr id="4" name="Picture 3" descr="Screen Shot 2013-11-10 at 10.31.44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05200" y="3132667"/>
            <a:ext cx="5486400" cy="3373394"/>
          </a:xfrm>
          <a:prstGeom prst="rect">
            <a:avLst/>
          </a:prstGeom>
        </p:spPr>
      </p:pic>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3-11-10 at 10.35.4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3734" y="3160303"/>
            <a:ext cx="5181599" cy="3209325"/>
          </a:xfrm>
          <a:prstGeom prst="rect">
            <a:avLst/>
          </a:prstGeom>
        </p:spPr>
      </p:pic>
      <p:pic>
        <p:nvPicPr>
          <p:cNvPr id="4" name="Picture 3" descr="Screen Shot 2013-11-10 at 10.38.06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508660"/>
            <a:ext cx="6079067" cy="2651643"/>
          </a:xfrm>
          <a:prstGeom prst="rect">
            <a:avLst/>
          </a:prstGeom>
        </p:spPr>
      </p:pic>
    </p:spTree>
    <p:extLst>
      <p:ext uri="{BB962C8B-B14F-4D97-AF65-F5344CB8AC3E}">
        <p14:creationId xmlns:p14="http://schemas.microsoft.com/office/powerpoint/2010/main" val="260205115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77374" y="2209800"/>
            <a:ext cx="3817072"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128" y="685800"/>
            <a:ext cx="5230855" cy="3857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3413" y="4029015"/>
            <a:ext cx="4567237" cy="2380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251326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2018</TotalTime>
  <Words>3095</Words>
  <Application>Microsoft Macintosh PowerPoint</Application>
  <PresentationFormat>On-screen Show (4:3)</PresentationFormat>
  <Paragraphs>445</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Katherine Chiang</dc:creator>
  <cp:lastModifiedBy>Katherine Chiang</cp:lastModifiedBy>
  <cp:revision>37</cp:revision>
  <dcterms:created xsi:type="dcterms:W3CDTF">2013-11-10T00:42:52Z</dcterms:created>
  <dcterms:modified xsi:type="dcterms:W3CDTF">2013-11-13T10:43:19Z</dcterms:modified>
</cp:coreProperties>
</file>