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84" r:id="rId12"/>
    <p:sldId id="273" r:id="rId13"/>
    <p:sldId id="261" r:id="rId14"/>
    <p:sldId id="282" r:id="rId15"/>
    <p:sldId id="283" r:id="rId16"/>
    <p:sldId id="268" r:id="rId17"/>
    <p:sldId id="269" r:id="rId18"/>
    <p:sldId id="270" r:id="rId19"/>
    <p:sldId id="271" r:id="rId20"/>
    <p:sldId id="274" r:id="rId21"/>
    <p:sldId id="275" r:id="rId22"/>
    <p:sldId id="276" r:id="rId23"/>
    <p:sldId id="279" r:id="rId24"/>
    <p:sldId id="281" r:id="rId25"/>
    <p:sldId id="277" r:id="rId26"/>
    <p:sldId id="278" r:id="rId27"/>
    <p:sldId id="285" r:id="rId28"/>
    <p:sldId id="286" r:id="rId29"/>
    <p:sldId id="287" r:id="rId30"/>
    <p:sldId id="288" r:id="rId31"/>
    <p:sldId id="289" r:id="rId32"/>
    <p:sldId id="290" r:id="rId33"/>
    <p:sldId id="292" r:id="rId34"/>
    <p:sldId id="291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71" d="100"/>
          <a:sy n="71" d="100"/>
        </p:scale>
        <p:origin x="13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73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61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3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95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328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775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480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282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449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566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6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7DAF0-067E-490F-9275-6F057D45ECA9}" type="datetimeFigureOut">
              <a:rPr lang="en-US" smtClean="0"/>
              <a:t>11/14/2013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15AEC-B140-484B-BB1B-AB76639DE3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44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Journal Club 11/14/13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Josh Smith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219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Severe malnutrition</a:t>
            </a:r>
          </a:p>
          <a:p>
            <a:r>
              <a:rPr lang="en-US" dirty="0" smtClean="0"/>
              <a:t>Gastroenteritis</a:t>
            </a:r>
          </a:p>
          <a:p>
            <a:r>
              <a:rPr lang="en-US" dirty="0" smtClean="0"/>
              <a:t>Non-infectious </a:t>
            </a:r>
            <a:r>
              <a:rPr lang="en-US" dirty="0"/>
              <a:t>causes of shock (trauma, surgery, or burns</a:t>
            </a:r>
            <a:r>
              <a:rPr lang="en-US" dirty="0" smtClean="0"/>
              <a:t>)</a:t>
            </a:r>
          </a:p>
          <a:p>
            <a:r>
              <a:rPr lang="en-US" dirty="0" smtClean="0"/>
              <a:t>Conditions </a:t>
            </a:r>
            <a:r>
              <a:rPr lang="en-US" dirty="0"/>
              <a:t>for which volume expansion would be contraindicated</a:t>
            </a:r>
          </a:p>
        </p:txBody>
      </p:sp>
    </p:spTree>
    <p:extLst>
      <p:ext uri="{BB962C8B-B14F-4D97-AF65-F5344CB8AC3E}">
        <p14:creationId xmlns:p14="http://schemas.microsoft.com/office/powerpoint/2010/main" val="2698182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347" y="131296"/>
            <a:ext cx="6299306" cy="6598782"/>
          </a:xfrm>
        </p:spPr>
      </p:pic>
    </p:spTree>
    <p:extLst>
      <p:ext uri="{BB962C8B-B14F-4D97-AF65-F5344CB8AC3E}">
        <p14:creationId xmlns:p14="http://schemas.microsoft.com/office/powerpoint/2010/main" val="137823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fr-CA" dirty="0" err="1" smtClean="0"/>
              <a:t>andomization</a:t>
            </a:r>
            <a:r>
              <a:rPr lang="fr-CA" dirty="0" smtClean="0"/>
              <a:t> </a:t>
            </a:r>
            <a:r>
              <a:rPr lang="fr-CA" dirty="0" err="1"/>
              <a:t>was</a:t>
            </a:r>
            <a:r>
              <a:rPr lang="fr-CA" dirty="0"/>
              <a:t> </a:t>
            </a:r>
            <a:r>
              <a:rPr lang="fr-CA" dirty="0" err="1"/>
              <a:t>performed</a:t>
            </a:r>
            <a:r>
              <a:rPr lang="fr-CA" dirty="0"/>
              <a:t> in </a:t>
            </a:r>
            <a:r>
              <a:rPr lang="fr-CA" dirty="0" err="1"/>
              <a:t>permuted</a:t>
            </a:r>
            <a:r>
              <a:rPr lang="fr-CA" dirty="0"/>
              <a:t> blocks of </a:t>
            </a:r>
            <a:r>
              <a:rPr lang="fr-CA" dirty="0" err="1"/>
              <a:t>random</a:t>
            </a:r>
            <a:r>
              <a:rPr lang="fr-CA" dirty="0"/>
              <a:t> sizes, and </a:t>
            </a:r>
            <a:r>
              <a:rPr lang="fr-CA" dirty="0" err="1"/>
              <a:t>was</a:t>
            </a:r>
            <a:r>
              <a:rPr lang="fr-CA" dirty="0"/>
              <a:t> </a:t>
            </a:r>
            <a:r>
              <a:rPr lang="fr-CA" dirty="0" err="1"/>
              <a:t>stratified</a:t>
            </a:r>
            <a:r>
              <a:rPr lang="fr-CA" dirty="0"/>
              <a:t> </a:t>
            </a:r>
            <a:r>
              <a:rPr lang="fr-CA" dirty="0" err="1"/>
              <a:t>according</a:t>
            </a:r>
            <a:r>
              <a:rPr lang="fr-CA" dirty="0"/>
              <a:t> to </a:t>
            </a:r>
            <a:r>
              <a:rPr lang="fr-CA" dirty="0" err="1"/>
              <a:t>clinical</a:t>
            </a:r>
            <a:r>
              <a:rPr lang="fr-CA" dirty="0"/>
              <a:t> </a:t>
            </a:r>
            <a:r>
              <a:rPr lang="fr-CA" dirty="0" smtClean="0"/>
              <a:t>center</a:t>
            </a:r>
          </a:p>
          <a:p>
            <a:r>
              <a:rPr lang="en-US" dirty="0"/>
              <a:t>T</a:t>
            </a:r>
            <a:r>
              <a:rPr lang="fr-CA" dirty="0" smtClean="0"/>
              <a:t>rial </a:t>
            </a:r>
            <a:r>
              <a:rPr lang="fr-CA" dirty="0" err="1"/>
              <a:t>numbers</a:t>
            </a:r>
            <a:r>
              <a:rPr lang="fr-CA" dirty="0"/>
              <a:t> </a:t>
            </a:r>
            <a:r>
              <a:rPr lang="fr-CA" dirty="0" err="1"/>
              <a:t>were</a:t>
            </a:r>
            <a:r>
              <a:rPr lang="fr-CA" dirty="0"/>
              <a:t> </a:t>
            </a:r>
            <a:r>
              <a:rPr lang="fr-CA" dirty="0" err="1"/>
              <a:t>kept</a:t>
            </a:r>
            <a:r>
              <a:rPr lang="fr-CA" dirty="0"/>
              <a:t> </a:t>
            </a:r>
            <a:r>
              <a:rPr lang="fr-CA" dirty="0" err="1"/>
              <a:t>inside</a:t>
            </a:r>
            <a:r>
              <a:rPr lang="fr-CA" dirty="0"/>
              <a:t> opaque, </a:t>
            </a:r>
            <a:r>
              <a:rPr lang="fr-CA" dirty="0" err="1"/>
              <a:t>sealed</a:t>
            </a:r>
            <a:r>
              <a:rPr lang="fr-CA" dirty="0"/>
              <a:t> </a:t>
            </a:r>
            <a:r>
              <a:rPr lang="fr-CA" dirty="0" err="1"/>
              <a:t>envelopes</a:t>
            </a:r>
            <a:r>
              <a:rPr lang="fr-CA" dirty="0"/>
              <a:t>, </a:t>
            </a:r>
            <a:r>
              <a:rPr lang="fr-CA" dirty="0" err="1"/>
              <a:t>which</a:t>
            </a:r>
            <a:r>
              <a:rPr lang="fr-CA" dirty="0"/>
              <a:t> </a:t>
            </a:r>
            <a:r>
              <a:rPr lang="fr-CA" dirty="0" err="1"/>
              <a:t>were</a:t>
            </a:r>
            <a:r>
              <a:rPr lang="fr-CA" dirty="0"/>
              <a:t> </a:t>
            </a:r>
            <a:r>
              <a:rPr lang="fr-CA" dirty="0" err="1"/>
              <a:t>numbered</a:t>
            </a:r>
            <a:r>
              <a:rPr lang="fr-CA" dirty="0"/>
              <a:t> </a:t>
            </a:r>
            <a:r>
              <a:rPr lang="fr-CA" dirty="0" err="1"/>
              <a:t>consecutively</a:t>
            </a:r>
            <a:r>
              <a:rPr lang="fr-CA" dirty="0"/>
              <a:t> and </a:t>
            </a:r>
            <a:r>
              <a:rPr lang="fr-CA" dirty="0" err="1"/>
              <a:t>opened</a:t>
            </a:r>
            <a:r>
              <a:rPr lang="fr-CA" dirty="0"/>
              <a:t> in </a:t>
            </a:r>
            <a:r>
              <a:rPr lang="fr-CA" dirty="0" err="1"/>
              <a:t>numerical</a:t>
            </a:r>
            <a:r>
              <a:rPr lang="fr-CA" dirty="0"/>
              <a:t> </a:t>
            </a:r>
            <a:r>
              <a:rPr lang="fr-CA" dirty="0" err="1"/>
              <a:t>order</a:t>
            </a:r>
            <a:r>
              <a:rPr lang="fr-CA" dirty="0"/>
              <a:t> by a </a:t>
            </a:r>
            <a:r>
              <a:rPr lang="fr-CA" dirty="0" err="1"/>
              <a:t>study</a:t>
            </a:r>
            <a:r>
              <a:rPr lang="fr-CA" dirty="0"/>
              <a:t> </a:t>
            </a:r>
            <a:r>
              <a:rPr lang="fr-CA" dirty="0" err="1"/>
              <a:t>clinician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3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object 2"/>
          <p:cNvSpPr/>
          <p:nvPr/>
        </p:nvSpPr>
        <p:spPr>
          <a:xfrm>
            <a:off x="2666405" y="857250"/>
            <a:ext cx="3811190" cy="51601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251578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Baseline characteristics of the groups were the same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35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00" y="0"/>
            <a:ext cx="6890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67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 evaluated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Primary</a:t>
            </a:r>
          </a:p>
          <a:p>
            <a:pPr lvl="1"/>
            <a:r>
              <a:rPr lang="en-US" dirty="0" smtClean="0"/>
              <a:t>Mortality at 48 hours</a:t>
            </a:r>
          </a:p>
          <a:p>
            <a:r>
              <a:rPr lang="en-US" dirty="0" smtClean="0"/>
              <a:t>Secondary</a:t>
            </a:r>
          </a:p>
          <a:p>
            <a:pPr lvl="1"/>
            <a:r>
              <a:rPr lang="en-US" dirty="0"/>
              <a:t>M</a:t>
            </a:r>
            <a:r>
              <a:rPr lang="en-US" dirty="0" smtClean="0"/>
              <a:t>ortality </a:t>
            </a:r>
            <a:r>
              <a:rPr lang="en-US" dirty="0"/>
              <a:t>at four </a:t>
            </a:r>
            <a:r>
              <a:rPr lang="en-US" dirty="0" smtClean="0"/>
              <a:t>weeks</a:t>
            </a:r>
          </a:p>
          <a:p>
            <a:pPr lvl="1"/>
            <a:r>
              <a:rPr lang="en-US" dirty="0" smtClean="0"/>
              <a:t>Neurologic </a:t>
            </a:r>
            <a:r>
              <a:rPr lang="en-US" dirty="0" err="1"/>
              <a:t>sequelae</a:t>
            </a:r>
            <a:r>
              <a:rPr lang="en-US" dirty="0"/>
              <a:t> at 4 and 24 </a:t>
            </a:r>
            <a:r>
              <a:rPr lang="en-US" dirty="0" smtClean="0"/>
              <a:t>weeks</a:t>
            </a:r>
          </a:p>
          <a:p>
            <a:pPr lvl="1"/>
            <a:r>
              <a:rPr lang="en-US" dirty="0" smtClean="0"/>
              <a:t>Episodes </a:t>
            </a:r>
            <a:r>
              <a:rPr lang="en-US" dirty="0"/>
              <a:t>of hypotensive shock within 48 hours after </a:t>
            </a:r>
            <a:r>
              <a:rPr lang="en-US" dirty="0" smtClean="0"/>
              <a:t>randomization</a:t>
            </a:r>
          </a:p>
          <a:p>
            <a:pPr lvl="1"/>
            <a:r>
              <a:rPr lang="en-US" dirty="0" smtClean="0"/>
              <a:t>Adverse </a:t>
            </a:r>
            <a:r>
              <a:rPr lang="en-US" dirty="0"/>
              <a:t>events potentially related to fluid </a:t>
            </a:r>
            <a:r>
              <a:rPr lang="en-US" dirty="0" smtClean="0"/>
              <a:t>resuscitation</a:t>
            </a:r>
          </a:p>
          <a:p>
            <a:pPr lvl="2"/>
            <a:r>
              <a:rPr lang="en-US" dirty="0" smtClean="0"/>
              <a:t>Pulmonary edema</a:t>
            </a:r>
          </a:p>
          <a:p>
            <a:pPr lvl="2"/>
            <a:r>
              <a:rPr lang="en-US" dirty="0" smtClean="0"/>
              <a:t>Increased ICP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02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procedures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Training in triage and resuscitation was provided to the </a:t>
            </a:r>
            <a:r>
              <a:rPr lang="en-US" dirty="0" err="1" smtClean="0"/>
              <a:t>centres</a:t>
            </a:r>
            <a:endParaRPr lang="en-US" dirty="0" smtClean="0"/>
          </a:p>
          <a:p>
            <a:r>
              <a:rPr lang="en-US" dirty="0" smtClean="0"/>
              <a:t>Improved monitoring abilities </a:t>
            </a:r>
            <a:r>
              <a:rPr lang="en-US" dirty="0" err="1" smtClean="0"/>
              <a:t>ie</a:t>
            </a:r>
            <a:r>
              <a:rPr lang="en-US" dirty="0" smtClean="0"/>
              <a:t>: Pulse ox </a:t>
            </a:r>
            <a:r>
              <a:rPr lang="en-US" dirty="0" err="1" smtClean="0"/>
              <a:t>oscillometric</a:t>
            </a:r>
            <a:r>
              <a:rPr lang="en-US" dirty="0" smtClean="0"/>
              <a:t> BP</a:t>
            </a:r>
          </a:p>
          <a:p>
            <a:r>
              <a:rPr lang="en-US" dirty="0" smtClean="0"/>
              <a:t>Maintenance fluids provided to all 2.5-4ml/kg</a:t>
            </a:r>
          </a:p>
          <a:p>
            <a:r>
              <a:rPr lang="en-US" dirty="0" smtClean="0"/>
              <a:t>Antibiotics, </a:t>
            </a:r>
            <a:r>
              <a:rPr lang="en-US" dirty="0" err="1" smtClean="0"/>
              <a:t>antimalarials</a:t>
            </a:r>
            <a:r>
              <a:rPr lang="en-US" dirty="0" smtClean="0"/>
              <a:t>, anticonvulsants, glucose supplementation when appropriate</a:t>
            </a:r>
          </a:p>
          <a:p>
            <a:r>
              <a:rPr lang="en-US" dirty="0" smtClean="0"/>
              <a:t>Blood transfusion 20ml/kg whole blood over 4 hours when </a:t>
            </a:r>
            <a:r>
              <a:rPr lang="en-US" dirty="0" err="1" smtClean="0"/>
              <a:t>Hb</a:t>
            </a:r>
            <a:r>
              <a:rPr lang="en-US" dirty="0" smtClean="0"/>
              <a:t>&lt;5g/dl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96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Initial sample size estimated 2800</a:t>
            </a:r>
          </a:p>
          <a:p>
            <a:r>
              <a:rPr lang="en-US" dirty="0" smtClean="0"/>
              <a:t>Risk of death of 15% in control</a:t>
            </a:r>
          </a:p>
          <a:p>
            <a:r>
              <a:rPr lang="en-US" dirty="0" smtClean="0"/>
              <a:t>Increased the sample size to 3600 </a:t>
            </a:r>
          </a:p>
          <a:p>
            <a:pPr lvl="1"/>
            <a:r>
              <a:rPr lang="en-US" dirty="0" smtClean="0"/>
              <a:t>18 months in to the trial as the risk of death was lower than anticipated</a:t>
            </a:r>
          </a:p>
          <a:p>
            <a:r>
              <a:rPr lang="en-US" dirty="0" smtClean="0"/>
              <a:t>Powered to 80% to detect 33% relative reduction in mortality with saline versus control</a:t>
            </a:r>
          </a:p>
          <a:p>
            <a:r>
              <a:rPr lang="en-US" dirty="0" smtClean="0"/>
              <a:t>All statistical tests were 2 sided</a:t>
            </a:r>
          </a:p>
          <a:p>
            <a:r>
              <a:rPr lang="en-US" dirty="0" smtClean="0"/>
              <a:t>Children lost to follow up were assumed to be alive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55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Appropriate to use </a:t>
            </a:r>
            <a:r>
              <a:rPr lang="en-US" dirty="0"/>
              <a:t>Mantel </a:t>
            </a:r>
            <a:r>
              <a:rPr lang="en-US" dirty="0" err="1"/>
              <a:t>Haenszel</a:t>
            </a:r>
            <a:r>
              <a:rPr lang="en-US" dirty="0"/>
              <a:t> method </a:t>
            </a:r>
            <a:r>
              <a:rPr lang="en-US" dirty="0" smtClean="0"/>
              <a:t>to </a:t>
            </a:r>
            <a:r>
              <a:rPr lang="en-US" dirty="0"/>
              <a:t>compute a weighted risk ratio or odds ratio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1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7940"/>
            <a:ext cx="9144000" cy="4100583"/>
          </a:xfrm>
        </p:spPr>
      </p:pic>
    </p:spTree>
    <p:extLst>
      <p:ext uri="{BB962C8B-B14F-4D97-AF65-F5344CB8AC3E}">
        <p14:creationId xmlns:p14="http://schemas.microsoft.com/office/powerpoint/2010/main" val="3328034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– Stratum 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3141 patients</a:t>
            </a:r>
          </a:p>
          <a:p>
            <a:r>
              <a:rPr lang="en-US" dirty="0" smtClean="0"/>
              <a:t>Median age 24 months</a:t>
            </a:r>
          </a:p>
          <a:p>
            <a:r>
              <a:rPr lang="en-US" dirty="0" smtClean="0"/>
              <a:t>62% neurologic compromise</a:t>
            </a:r>
          </a:p>
          <a:p>
            <a:r>
              <a:rPr lang="en-US" dirty="0" smtClean="0"/>
              <a:t>83% respiratory distress</a:t>
            </a:r>
          </a:p>
          <a:p>
            <a:r>
              <a:rPr lang="en-US" dirty="0" smtClean="0"/>
              <a:t>39% lactate &gt;5</a:t>
            </a:r>
          </a:p>
          <a:p>
            <a:r>
              <a:rPr lang="en-US" dirty="0" smtClean="0"/>
              <a:t>Mean </a:t>
            </a:r>
            <a:r>
              <a:rPr lang="en-US" dirty="0" err="1" smtClean="0"/>
              <a:t>Hb</a:t>
            </a:r>
            <a:r>
              <a:rPr lang="en-US" dirty="0" smtClean="0"/>
              <a:t> 7.1±3.2g/dl</a:t>
            </a:r>
          </a:p>
          <a:p>
            <a:r>
              <a:rPr lang="en-US" dirty="0" smtClean="0"/>
              <a:t>Malaria 57%</a:t>
            </a:r>
          </a:p>
          <a:p>
            <a:r>
              <a:rPr lang="en-US" dirty="0" smtClean="0"/>
              <a:t>HIV 4%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16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– Stratum A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9208044"/>
              </p:ext>
            </p:extLst>
          </p:nvPr>
        </p:nvGraphicFramePr>
        <p:xfrm>
          <a:off x="1845305" y="2336281"/>
          <a:ext cx="5709046" cy="2031926"/>
        </p:xfrm>
        <a:graphic>
          <a:graphicData uri="http://schemas.openxmlformats.org/drawingml/2006/table">
            <a:tbl>
              <a:tblPr firstRow="1" firstCol="1" bandRow="1">
                <a:tableStyleId>{8A107856-5554-42FB-B03E-39F5DBC370BA}</a:tableStyleId>
              </a:tblPr>
              <a:tblGrid>
                <a:gridCol w="2434531"/>
                <a:gridCol w="1067777"/>
                <a:gridCol w="1067777"/>
                <a:gridCol w="1138961"/>
              </a:tblGrid>
              <a:tr h="3351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Albumin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0.9% </a:t>
                      </a:r>
                      <a:r>
                        <a:rPr lang="en-US" sz="1200" dirty="0" err="1" smtClean="0">
                          <a:effectLst/>
                        </a:rPr>
                        <a:t>NaCl</a:t>
                      </a:r>
                      <a:r>
                        <a:rPr lang="en-US" sz="1200" dirty="0" smtClean="0">
                          <a:effectLst/>
                        </a:rPr>
                        <a:t> 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Control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6912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Median volume (mL/kg) in 1</a:t>
                      </a:r>
                      <a:r>
                        <a:rPr lang="en-US" sz="1200" baseline="30000" dirty="0">
                          <a:effectLst/>
                        </a:rPr>
                        <a:t>st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en-US" sz="1200" dirty="0" err="1">
                          <a:effectLst/>
                        </a:rPr>
                        <a:t>hr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20ml/kg          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20mL/kg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1.2mL/kg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51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In 2nd hour      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4.5ml/kg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5mL/kg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2.9mL/kg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351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At 8 hours         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40ml/kg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40mL/kg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10.1mL/kg</a:t>
                      </a:r>
                    </a:p>
                  </a:txBody>
                  <a:tcPr marL="51435" marR="51435" marT="0" marB="0"/>
                </a:tc>
              </a:tr>
              <a:tr h="33517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Mortality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10.6%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10.5%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7.3%</a:t>
                      </a:r>
                    </a:p>
                  </a:txBody>
                  <a:tcPr marL="51435" marR="51435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33975" y="4972050"/>
            <a:ext cx="7481375" cy="9464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100" dirty="0"/>
              <a:t>Bolus </a:t>
            </a:r>
            <a:r>
              <a:rPr lang="en-US" sz="2100" dirty="0" err="1"/>
              <a:t>vs</a:t>
            </a:r>
            <a:r>
              <a:rPr lang="en-US" sz="2100" dirty="0"/>
              <a:t> control relative risk of death = 1.45 P=0.003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100" dirty="0"/>
              <a:t>Albumin </a:t>
            </a:r>
            <a:r>
              <a:rPr lang="en-US" sz="2100" dirty="0" err="1"/>
              <a:t>vs</a:t>
            </a:r>
            <a:r>
              <a:rPr lang="en-US" sz="2100" dirty="0"/>
              <a:t> 0.9% </a:t>
            </a:r>
            <a:r>
              <a:rPr lang="en-US" sz="2100" dirty="0" err="1"/>
              <a:t>NaCl</a:t>
            </a:r>
            <a:r>
              <a:rPr lang="en-US" sz="2100" dirty="0"/>
              <a:t> RR of death = 1.0</a:t>
            </a:r>
          </a:p>
          <a:p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75330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– Stratum 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313" y="1594105"/>
            <a:ext cx="6758264" cy="5091107"/>
          </a:xfrm>
        </p:spPr>
      </p:pic>
    </p:spTree>
    <p:extLst>
      <p:ext uri="{BB962C8B-B14F-4D97-AF65-F5344CB8AC3E}">
        <p14:creationId xmlns:p14="http://schemas.microsoft.com/office/powerpoint/2010/main" val="256404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 – Stratum 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29 children</a:t>
            </a:r>
          </a:p>
          <a:p>
            <a:r>
              <a:rPr lang="en-US" dirty="0" smtClean="0"/>
              <a:t>69</a:t>
            </a:r>
            <a:r>
              <a:rPr lang="en-US" dirty="0"/>
              <a:t>% albumin group died</a:t>
            </a:r>
          </a:p>
          <a:p>
            <a:r>
              <a:rPr lang="en-US" dirty="0" smtClean="0"/>
              <a:t>56</a:t>
            </a:r>
            <a:r>
              <a:rPr lang="en-US" dirty="0"/>
              <a:t>% </a:t>
            </a:r>
            <a:r>
              <a:rPr lang="en-US" dirty="0" smtClean="0"/>
              <a:t>0.9%NaCl </a:t>
            </a:r>
            <a:r>
              <a:rPr lang="en-US" dirty="0"/>
              <a:t>group died</a:t>
            </a:r>
          </a:p>
          <a:p>
            <a:r>
              <a:rPr lang="en-US" dirty="0" smtClean="0"/>
              <a:t>Relative </a:t>
            </a:r>
            <a:r>
              <a:rPr lang="en-US" dirty="0"/>
              <a:t>risk of death with albumin 1.23 P=0.45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969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Follow-up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Few </a:t>
            </a:r>
            <a:r>
              <a:rPr lang="en-US" dirty="0" smtClean="0"/>
              <a:t>patients </a:t>
            </a:r>
            <a:r>
              <a:rPr lang="en-US" dirty="0"/>
              <a:t>lost to </a:t>
            </a:r>
            <a:r>
              <a:rPr lang="en-US" dirty="0" smtClean="0"/>
              <a:t>follow-up, </a:t>
            </a:r>
            <a:r>
              <a:rPr lang="en-US" dirty="0"/>
              <a:t>and losses similar between </a:t>
            </a:r>
            <a:r>
              <a:rPr lang="en-US" dirty="0" smtClean="0"/>
              <a:t>groups</a:t>
            </a:r>
          </a:p>
          <a:p>
            <a:endParaRPr lang="en-US" dirty="0"/>
          </a:p>
          <a:p>
            <a:r>
              <a:rPr lang="en-US" dirty="0"/>
              <a:t>Saline-bolus group: 8/1047 </a:t>
            </a:r>
            <a:r>
              <a:rPr lang="en-US" dirty="0" smtClean="0"/>
              <a:t>patients</a:t>
            </a:r>
            <a:r>
              <a:rPr lang="en-US" dirty="0" smtClean="0"/>
              <a:t> </a:t>
            </a:r>
            <a:r>
              <a:rPr lang="en-US" dirty="0"/>
              <a:t>lost to </a:t>
            </a:r>
            <a:r>
              <a:rPr lang="en-US" dirty="0" smtClean="0"/>
              <a:t>follow-up</a:t>
            </a:r>
            <a:r>
              <a:rPr lang="en-US" dirty="0" smtClean="0"/>
              <a:t> </a:t>
            </a:r>
            <a:r>
              <a:rPr lang="en-US" dirty="0"/>
              <a:t>by 48hrs</a:t>
            </a:r>
          </a:p>
          <a:p>
            <a:r>
              <a:rPr lang="en-US" dirty="0"/>
              <a:t>Albumin-bolus group: 7/1050 </a:t>
            </a:r>
            <a:r>
              <a:rPr lang="en-US" dirty="0" smtClean="0"/>
              <a:t>patients</a:t>
            </a:r>
            <a:r>
              <a:rPr lang="en-US" dirty="0" smtClean="0"/>
              <a:t> </a:t>
            </a:r>
            <a:r>
              <a:rPr lang="en-US" dirty="0"/>
              <a:t>lost to </a:t>
            </a:r>
            <a:r>
              <a:rPr lang="en-US" dirty="0" smtClean="0"/>
              <a:t>follow-up</a:t>
            </a:r>
            <a:r>
              <a:rPr lang="en-US" dirty="0" smtClean="0"/>
              <a:t> </a:t>
            </a:r>
            <a:r>
              <a:rPr lang="en-US" dirty="0"/>
              <a:t>by 48hrs</a:t>
            </a:r>
          </a:p>
          <a:p>
            <a:r>
              <a:rPr lang="en-US" dirty="0"/>
              <a:t>Control group: 2/1044 </a:t>
            </a:r>
            <a:r>
              <a:rPr lang="en-US" dirty="0" smtClean="0"/>
              <a:t>patients</a:t>
            </a:r>
            <a:r>
              <a:rPr lang="en-US" dirty="0" smtClean="0"/>
              <a:t> </a:t>
            </a:r>
            <a:r>
              <a:rPr lang="en-US" dirty="0"/>
              <a:t>lost to </a:t>
            </a:r>
            <a:r>
              <a:rPr lang="en-US" dirty="0" smtClean="0"/>
              <a:t>follow-up</a:t>
            </a:r>
            <a:r>
              <a:rPr lang="en-US" dirty="0" smtClean="0"/>
              <a:t> </a:t>
            </a:r>
            <a:r>
              <a:rPr lang="en-US" dirty="0"/>
              <a:t>by 48hrs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8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Blinding?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Open-treatment trial, in which clinicians were aware of the treatment being provided to each </a:t>
            </a:r>
            <a:r>
              <a:rPr lang="en-US" dirty="0" smtClean="0"/>
              <a:t>child</a:t>
            </a:r>
            <a:endParaRPr lang="en-US" dirty="0"/>
          </a:p>
          <a:p>
            <a:r>
              <a:rPr lang="en-US" dirty="0" smtClean="0"/>
              <a:t>End-point </a:t>
            </a:r>
            <a:r>
              <a:rPr lang="en-US" dirty="0"/>
              <a:t>review committee, whose members were unaware of the treatment assignments, reviewed all deaths, neurologic </a:t>
            </a:r>
            <a:r>
              <a:rPr lang="en-US" dirty="0" err="1"/>
              <a:t>sequelae</a:t>
            </a:r>
            <a:r>
              <a:rPr lang="en-US" dirty="0"/>
              <a:t>, and adverse </a:t>
            </a:r>
            <a:r>
              <a:rPr lang="en-US" dirty="0" smtClean="0"/>
              <a:t>events</a:t>
            </a:r>
            <a:endParaRPr lang="en-US" dirty="0"/>
          </a:p>
          <a:p>
            <a:r>
              <a:rPr lang="en-US" dirty="0"/>
              <a:t>Clinicians should be blinded in order to prevent differential administration of therapies that affect the outcome of </a:t>
            </a:r>
            <a:r>
              <a:rPr lang="en-US" dirty="0" smtClean="0"/>
              <a:t>interest</a:t>
            </a:r>
            <a:r>
              <a:rPr lang="en-US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841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Blinding?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Overall supportive treatments were similar in each groups (transfusions, </a:t>
            </a:r>
            <a:r>
              <a:rPr lang="en-US" dirty="0" err="1" smtClean="0"/>
              <a:t>atb</a:t>
            </a:r>
            <a:r>
              <a:rPr lang="en-US" dirty="0" smtClean="0"/>
              <a:t>, </a:t>
            </a:r>
            <a:r>
              <a:rPr lang="en-US" dirty="0" err="1" smtClean="0"/>
              <a:t>etc</a:t>
            </a:r>
            <a:r>
              <a:rPr lang="en-US" dirty="0" smtClean="0"/>
              <a:t>): </a:t>
            </a:r>
          </a:p>
          <a:p>
            <a:r>
              <a:rPr lang="en-US" dirty="0" smtClean="0"/>
              <a:t>A total of 1408 children received blood transfusions </a:t>
            </a:r>
          </a:p>
          <a:p>
            <a:pPr lvl="1"/>
            <a:r>
              <a:rPr lang="en-US" dirty="0" smtClean="0"/>
              <a:t>472 (45%) in the albumin-bolus group</a:t>
            </a:r>
          </a:p>
          <a:p>
            <a:pPr lvl="1"/>
            <a:r>
              <a:rPr lang="en-US" dirty="0" smtClean="0"/>
              <a:t>487 (47%) in the saline-bolus group</a:t>
            </a:r>
          </a:p>
          <a:p>
            <a:pPr lvl="1"/>
            <a:r>
              <a:rPr lang="en-US" dirty="0" smtClean="0"/>
              <a:t>449 (43%) in the control group</a:t>
            </a:r>
          </a:p>
          <a:p>
            <a:r>
              <a:rPr lang="en-US" dirty="0" smtClean="0"/>
              <a:t>The receipt, and the timing of the receipt, of blood, quinine, and antibiotics were similar across groups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7692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Increase the bolus amount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mendment </a:t>
            </a:r>
            <a:r>
              <a:rPr lang="en-US" dirty="0"/>
              <a:t>was proposed by </a:t>
            </a:r>
            <a:r>
              <a:rPr lang="en-US" dirty="0" smtClean="0"/>
              <a:t>the study </a:t>
            </a:r>
            <a:r>
              <a:rPr lang="en-US" dirty="0"/>
              <a:t>team (who </a:t>
            </a:r>
            <a:r>
              <a:rPr lang="en-US" dirty="0" smtClean="0"/>
              <a:t> were </a:t>
            </a:r>
            <a:r>
              <a:rPr lang="en-US" dirty="0"/>
              <a:t>blind </a:t>
            </a:r>
            <a:r>
              <a:rPr lang="en-US" dirty="0" smtClean="0"/>
              <a:t>to all </a:t>
            </a:r>
            <a:r>
              <a:rPr lang="en-US" dirty="0"/>
              <a:t>interim results) in June, </a:t>
            </a:r>
            <a:r>
              <a:rPr lang="en-US" dirty="0" smtClean="0"/>
              <a:t>2010, because </a:t>
            </a:r>
            <a:r>
              <a:rPr lang="en-US" dirty="0"/>
              <a:t>they were </a:t>
            </a:r>
            <a:r>
              <a:rPr lang="en-US" dirty="0" smtClean="0"/>
              <a:t>concerned that </a:t>
            </a:r>
            <a:r>
              <a:rPr lang="en-US" dirty="0"/>
              <a:t>the trial might fail to reach </a:t>
            </a:r>
            <a:r>
              <a:rPr lang="en-US" dirty="0" smtClean="0"/>
              <a:t>a conclusive </a:t>
            </a:r>
            <a:r>
              <a:rPr lang="en-US" dirty="0"/>
              <a:t>result, since bolus </a:t>
            </a:r>
            <a:r>
              <a:rPr lang="en-US" dirty="0" smtClean="0"/>
              <a:t>volumes were </a:t>
            </a:r>
            <a:r>
              <a:rPr lang="en-US" dirty="0"/>
              <a:t>much lower than </a:t>
            </a:r>
            <a:r>
              <a:rPr lang="en-US" dirty="0" smtClean="0"/>
              <a:t>standard practice </a:t>
            </a:r>
            <a:r>
              <a:rPr lang="en-US" dirty="0"/>
              <a:t>in resource-rich </a:t>
            </a:r>
            <a:r>
              <a:rPr lang="en-US" dirty="0" smtClean="0"/>
              <a:t>countries</a:t>
            </a:r>
          </a:p>
          <a:p>
            <a:r>
              <a:rPr lang="en-US" dirty="0" smtClean="0"/>
              <a:t>Stratum A now 40mL/kg over 1h</a:t>
            </a:r>
          </a:p>
          <a:p>
            <a:r>
              <a:rPr lang="en-US" dirty="0" smtClean="0"/>
              <a:t>Stratum B now 60mL/kg over 1 h</a:t>
            </a:r>
          </a:p>
          <a:p>
            <a:r>
              <a:rPr lang="en-US" dirty="0" smtClean="0"/>
              <a:t>Did not affect 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15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Stop the trial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A" dirty="0" err="1" smtClean="0"/>
              <a:t>At</a:t>
            </a:r>
            <a:r>
              <a:rPr lang="fr-CA" dirty="0" smtClean="0"/>
              <a:t> </a:t>
            </a:r>
            <a:r>
              <a:rPr lang="fr-CA" dirty="0"/>
              <a:t>the 5th </a:t>
            </a:r>
            <a:r>
              <a:rPr lang="fr-CA" dirty="0" err="1"/>
              <a:t>interim</a:t>
            </a:r>
            <a:r>
              <a:rPr lang="fr-CA" dirty="0"/>
              <a:t> </a:t>
            </a:r>
            <a:r>
              <a:rPr lang="fr-CA" dirty="0" err="1"/>
              <a:t>review</a:t>
            </a:r>
            <a:r>
              <a:rPr lang="fr-CA" dirty="0"/>
              <a:t> of data on </a:t>
            </a:r>
            <a:r>
              <a:rPr lang="fr-CA" dirty="0" err="1"/>
              <a:t>January</a:t>
            </a:r>
            <a:r>
              <a:rPr lang="fr-CA" dirty="0"/>
              <a:t> 12, 2011, </a:t>
            </a:r>
            <a:r>
              <a:rPr lang="fr-CA" dirty="0" err="1"/>
              <a:t>with</a:t>
            </a:r>
            <a:r>
              <a:rPr lang="fr-CA" dirty="0"/>
              <a:t> data </a:t>
            </a:r>
            <a:r>
              <a:rPr lang="fr-CA" dirty="0" err="1"/>
              <a:t>available</a:t>
            </a:r>
            <a:r>
              <a:rPr lang="fr-CA" dirty="0"/>
              <a:t> </a:t>
            </a:r>
            <a:r>
              <a:rPr lang="fr-CA" dirty="0" err="1"/>
              <a:t>from</a:t>
            </a:r>
            <a:r>
              <a:rPr lang="fr-CA" dirty="0"/>
              <a:t> 2,995 </a:t>
            </a:r>
            <a:r>
              <a:rPr lang="fr-CA" dirty="0" err="1"/>
              <a:t>children</a:t>
            </a:r>
            <a:r>
              <a:rPr lang="fr-CA" dirty="0"/>
              <a:t>, the </a:t>
            </a:r>
            <a:r>
              <a:rPr lang="fr-CA" dirty="0" err="1"/>
              <a:t>independent</a:t>
            </a:r>
            <a:r>
              <a:rPr lang="fr-CA" dirty="0"/>
              <a:t> DSMB </a:t>
            </a:r>
            <a:r>
              <a:rPr lang="fr-CA" dirty="0" err="1"/>
              <a:t>recommended</a:t>
            </a:r>
            <a:r>
              <a:rPr lang="fr-CA" dirty="0"/>
              <a:t> </a:t>
            </a:r>
            <a:r>
              <a:rPr lang="fr-CA" dirty="0" err="1"/>
              <a:t>stopping</a:t>
            </a:r>
            <a:r>
              <a:rPr lang="fr-CA" dirty="0"/>
              <a:t> </a:t>
            </a:r>
            <a:r>
              <a:rPr lang="fr-CA" dirty="0" err="1"/>
              <a:t>enrollment</a:t>
            </a:r>
            <a:r>
              <a:rPr lang="fr-CA" dirty="0"/>
              <a:t> </a:t>
            </a:r>
            <a:r>
              <a:rPr lang="fr-CA" dirty="0" err="1"/>
              <a:t>owing</a:t>
            </a:r>
            <a:r>
              <a:rPr lang="fr-CA" dirty="0"/>
              <a:t> to </a:t>
            </a:r>
            <a:r>
              <a:rPr lang="fr-CA" dirty="0" err="1"/>
              <a:t>safety</a:t>
            </a:r>
            <a:r>
              <a:rPr lang="fr-CA" dirty="0"/>
              <a:t> </a:t>
            </a:r>
            <a:r>
              <a:rPr lang="fr-CA" dirty="0" err="1"/>
              <a:t>concerns</a:t>
            </a:r>
            <a:r>
              <a:rPr lang="fr-CA" dirty="0"/>
              <a:t> in the bolus groups and </a:t>
            </a:r>
            <a:r>
              <a:rPr lang="fr-CA" dirty="0" err="1"/>
              <a:t>because</a:t>
            </a:r>
            <a:r>
              <a:rPr lang="fr-CA" dirty="0"/>
              <a:t> </a:t>
            </a:r>
            <a:r>
              <a:rPr lang="fr-CA" dirty="0" err="1"/>
              <a:t>it</a:t>
            </a:r>
            <a:r>
              <a:rPr lang="fr-CA" dirty="0"/>
              <a:t> </a:t>
            </a:r>
            <a:r>
              <a:rPr lang="fr-CA" dirty="0" err="1"/>
              <a:t>was</a:t>
            </a:r>
            <a:r>
              <a:rPr lang="fr-CA" dirty="0"/>
              <a:t> </a:t>
            </a:r>
            <a:r>
              <a:rPr lang="fr-CA" dirty="0" err="1"/>
              <a:t>very</a:t>
            </a:r>
            <a:r>
              <a:rPr lang="fr-CA" dirty="0"/>
              <a:t> </a:t>
            </a:r>
            <a:r>
              <a:rPr lang="fr-CA" dirty="0" err="1"/>
              <a:t>unlikely</a:t>
            </a:r>
            <a:r>
              <a:rPr lang="fr-CA" dirty="0"/>
              <a:t> </a:t>
            </a:r>
            <a:r>
              <a:rPr lang="fr-CA" dirty="0" err="1"/>
              <a:t>that</a:t>
            </a:r>
            <a:r>
              <a:rPr lang="fr-CA" dirty="0"/>
              <a:t> </a:t>
            </a:r>
            <a:r>
              <a:rPr lang="fr-CA" dirty="0" err="1"/>
              <a:t>superiority</a:t>
            </a:r>
            <a:r>
              <a:rPr lang="fr-CA" dirty="0"/>
              <a:t> of the bolus </a:t>
            </a:r>
            <a:r>
              <a:rPr lang="fr-CA" dirty="0" err="1"/>
              <a:t>strategy</a:t>
            </a:r>
            <a:r>
              <a:rPr lang="fr-CA" dirty="0"/>
              <a:t> over the control </a:t>
            </a:r>
            <a:r>
              <a:rPr lang="fr-CA" dirty="0" err="1"/>
              <a:t>strategy</a:t>
            </a:r>
            <a:r>
              <a:rPr lang="fr-CA" dirty="0"/>
              <a:t> </a:t>
            </a:r>
            <a:r>
              <a:rPr lang="fr-CA" dirty="0" err="1"/>
              <a:t>would</a:t>
            </a:r>
            <a:r>
              <a:rPr lang="fr-CA" dirty="0"/>
              <a:t> </a:t>
            </a:r>
            <a:r>
              <a:rPr lang="fr-CA" dirty="0" err="1"/>
              <a:t>be</a:t>
            </a:r>
            <a:r>
              <a:rPr lang="fr-CA" dirty="0"/>
              <a:t> </a:t>
            </a:r>
            <a:r>
              <a:rPr lang="fr-CA" dirty="0" err="1"/>
              <a:t>shown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7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Mortality in children receiving a fluid bolus was 3.3% GREATER than those who did not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0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role of fluid resuscitation in the treatment of children with shock and </a:t>
            </a:r>
            <a:r>
              <a:rPr lang="en-US" dirty="0" smtClean="0"/>
              <a:t>life threatening infections </a:t>
            </a:r>
            <a:r>
              <a:rPr lang="en-US" dirty="0"/>
              <a:t>who live in resource-limited settings is not </a:t>
            </a:r>
            <a:r>
              <a:rPr lang="en-US" dirty="0" smtClean="0"/>
              <a:t>established</a:t>
            </a:r>
          </a:p>
          <a:p>
            <a:r>
              <a:rPr lang="en-US" dirty="0" smtClean="0"/>
              <a:t>Malaria and Sepsis kill more than 2 million children per year worldwide</a:t>
            </a:r>
          </a:p>
          <a:p>
            <a:r>
              <a:rPr lang="en-US" dirty="0"/>
              <a:t>In sub-Saharan Africa between 15-30% of children admitted to hospital because of severe infections </a:t>
            </a:r>
            <a:r>
              <a:rPr lang="en-US" dirty="0" smtClean="0"/>
              <a:t>die</a:t>
            </a:r>
          </a:p>
          <a:p>
            <a:r>
              <a:rPr lang="en-US" dirty="0" smtClean="0"/>
              <a:t>Antimalarial </a:t>
            </a:r>
            <a:r>
              <a:rPr lang="en-US" dirty="0"/>
              <a:t>and antimicrobial drugs are the mainstay of treatment, however most deaths occur </a:t>
            </a:r>
            <a:r>
              <a:rPr lang="en-US" dirty="0" smtClean="0"/>
              <a:t>early </a:t>
            </a:r>
            <a:r>
              <a:rPr lang="en-US" dirty="0"/>
              <a:t>before definitive treatments have time to act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these patients truly shocked</a:t>
            </a:r>
          </a:p>
          <a:p>
            <a:pPr lvl="1"/>
            <a:r>
              <a:rPr lang="en-US" dirty="0" smtClean="0"/>
              <a:t>WHO – all 4 criteria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24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ponder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hemodynamic variables improved in bolus group why did more die?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14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239864"/>
            <a:ext cx="7886700" cy="265502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4889"/>
            <a:ext cx="9144000" cy="3758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5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ponder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hemodynamic variables improved in bolus group why did more die?</a:t>
            </a:r>
          </a:p>
          <a:p>
            <a:endParaRPr lang="en-US" dirty="0" smtClean="0"/>
          </a:p>
          <a:p>
            <a:r>
              <a:rPr lang="en-US" dirty="0"/>
              <a:t>What were these patients dying from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399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312" y="143491"/>
            <a:ext cx="6271376" cy="331240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276" y="2718675"/>
            <a:ext cx="6871447" cy="14744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095" y="3652143"/>
            <a:ext cx="3730064" cy="310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0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Bolus therapy </a:t>
            </a:r>
            <a:r>
              <a:rPr lang="en-US" dirty="0"/>
              <a:t>to correct fluid deficits is a standard supportive </a:t>
            </a:r>
            <a:r>
              <a:rPr lang="en-US" dirty="0" smtClean="0"/>
              <a:t>treatment</a:t>
            </a:r>
          </a:p>
          <a:p>
            <a:r>
              <a:rPr lang="en-US" dirty="0" smtClean="0"/>
              <a:t>Routine </a:t>
            </a:r>
            <a:r>
              <a:rPr lang="en-US" dirty="0"/>
              <a:t>in developed countries for the emergency management of </a:t>
            </a:r>
            <a:r>
              <a:rPr lang="en-US" dirty="0" smtClean="0"/>
              <a:t>patients </a:t>
            </a:r>
            <a:r>
              <a:rPr lang="en-US" dirty="0"/>
              <a:t>with severe </a:t>
            </a:r>
            <a:r>
              <a:rPr lang="en-US" dirty="0" smtClean="0"/>
              <a:t>illness</a:t>
            </a:r>
          </a:p>
          <a:p>
            <a:r>
              <a:rPr lang="en-US" dirty="0" smtClean="0"/>
              <a:t>No </a:t>
            </a:r>
            <a:r>
              <a:rPr lang="en-US" dirty="0"/>
              <a:t>large trials anywhere to evaluate the safety and effectiveness of this </a:t>
            </a:r>
            <a:r>
              <a:rPr lang="en-US" dirty="0" smtClean="0"/>
              <a:t>treatment</a:t>
            </a:r>
          </a:p>
          <a:p>
            <a:r>
              <a:rPr lang="en-US" dirty="0" smtClean="0"/>
              <a:t>Based on physiology and ethically not possible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34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400" dirty="0"/>
              <a:t>In African children presenting with severe febrile illness and impaired perfusion, does administration of 20 mL/kg boluses of 5% albumin or 0.9% </a:t>
            </a:r>
            <a:r>
              <a:rPr lang="en-US" sz="2400" dirty="0" err="1"/>
              <a:t>NaCl</a:t>
            </a:r>
            <a:r>
              <a:rPr lang="en-US" sz="2400" dirty="0"/>
              <a:t> reduce mortality at 48 hours?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48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objective of the study was to investigate </a:t>
            </a:r>
            <a:r>
              <a:rPr lang="en-US" dirty="0" smtClean="0"/>
              <a:t>the usage of early fluid  </a:t>
            </a:r>
            <a:r>
              <a:rPr lang="en-US" dirty="0"/>
              <a:t>resuscitation with a </a:t>
            </a:r>
            <a:r>
              <a:rPr lang="en-US" dirty="0" smtClean="0"/>
              <a:t>0.9% </a:t>
            </a:r>
            <a:r>
              <a:rPr lang="en-US" dirty="0" err="1" smtClean="0"/>
              <a:t>NaCl</a:t>
            </a:r>
            <a:r>
              <a:rPr lang="en-US" dirty="0" smtClean="0"/>
              <a:t> or a 5% albumin bolus </a:t>
            </a:r>
            <a:r>
              <a:rPr lang="en-US" dirty="0"/>
              <a:t>compared to no bolus and </a:t>
            </a:r>
            <a:r>
              <a:rPr lang="en-US" dirty="0" smtClean="0"/>
              <a:t>maintenance fluid therapy with </a:t>
            </a:r>
            <a:r>
              <a:rPr lang="en-US" dirty="0" smtClean="0"/>
              <a:t>0.9% </a:t>
            </a:r>
            <a:r>
              <a:rPr lang="en-US" dirty="0" err="1" smtClean="0"/>
              <a:t>NaCl</a:t>
            </a:r>
            <a:r>
              <a:rPr lang="en-US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critically </a:t>
            </a:r>
            <a:r>
              <a:rPr lang="en-US" dirty="0" smtClean="0"/>
              <a:t>ill, febrile children </a:t>
            </a:r>
            <a:r>
              <a:rPr lang="en-US" dirty="0"/>
              <a:t>in sub-Saharan </a:t>
            </a:r>
            <a:r>
              <a:rPr lang="en-US" dirty="0" smtClean="0"/>
              <a:t>Africa</a:t>
            </a:r>
          </a:p>
          <a:p>
            <a:r>
              <a:rPr lang="en-US" dirty="0" smtClean="0"/>
              <a:t>Primary endpoint: Mortality at 48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8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study was a two-stratum, multi-center, open, randomized, controlled trial conducted in six centers in Africa between January 2009 and January </a:t>
            </a:r>
            <a:r>
              <a:rPr lang="en-US" dirty="0" smtClean="0"/>
              <a:t>2011</a:t>
            </a:r>
          </a:p>
          <a:p>
            <a:r>
              <a:rPr lang="en-US" dirty="0" smtClean="0"/>
              <a:t>2 Stratum design</a:t>
            </a:r>
          </a:p>
          <a:p>
            <a:r>
              <a:rPr lang="en-US" dirty="0" smtClean="0"/>
              <a:t>Ethical approval in all countries and Imperial college in London</a:t>
            </a:r>
            <a:endParaRPr lang="en-US" dirty="0"/>
          </a:p>
          <a:p>
            <a:r>
              <a:rPr lang="en-US" dirty="0" smtClean="0"/>
              <a:t>Interim analysis every 6 months by independent data and safety monitoring agency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4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4" name="object 13"/>
          <p:cNvSpPr/>
          <p:nvPr/>
        </p:nvSpPr>
        <p:spPr>
          <a:xfrm>
            <a:off x="4883468" y="2351722"/>
            <a:ext cx="13334" cy="512445"/>
          </a:xfrm>
          <a:custGeom>
            <a:avLst/>
            <a:gdLst/>
            <a:ahLst/>
            <a:cxnLst/>
            <a:rect l="l" t="t" r="r" b="b"/>
            <a:pathLst>
              <a:path w="17779" h="683260">
                <a:moveTo>
                  <a:pt x="17779" y="68326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350"/>
          </a:p>
        </p:txBody>
      </p:sp>
      <p:sp>
        <p:nvSpPr>
          <p:cNvPr id="5" name="object 14"/>
          <p:cNvSpPr/>
          <p:nvPr/>
        </p:nvSpPr>
        <p:spPr>
          <a:xfrm>
            <a:off x="4868228" y="2851784"/>
            <a:ext cx="57150" cy="58103"/>
          </a:xfrm>
          <a:custGeom>
            <a:avLst/>
            <a:gdLst/>
            <a:ahLst/>
            <a:cxnLst/>
            <a:rect l="l" t="t" r="r" b="b"/>
            <a:pathLst>
              <a:path w="76200" h="77470">
                <a:moveTo>
                  <a:pt x="39370" y="77470"/>
                </a:moveTo>
                <a:lnTo>
                  <a:pt x="76200" y="0"/>
                </a:lnTo>
                <a:lnTo>
                  <a:pt x="38100" y="31750"/>
                </a:lnTo>
                <a:lnTo>
                  <a:pt x="0" y="1270"/>
                </a:lnTo>
                <a:lnTo>
                  <a:pt x="39370" y="774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350"/>
          </a:p>
        </p:txBody>
      </p:sp>
      <p:sp>
        <p:nvSpPr>
          <p:cNvPr id="7" name="object 16"/>
          <p:cNvSpPr/>
          <p:nvPr/>
        </p:nvSpPr>
        <p:spPr>
          <a:xfrm>
            <a:off x="3495675" y="2752725"/>
            <a:ext cx="62865" cy="54293"/>
          </a:xfrm>
          <a:custGeom>
            <a:avLst/>
            <a:gdLst/>
            <a:ahLst/>
            <a:cxnLst/>
            <a:rect l="l" t="t" r="r" b="b"/>
            <a:pathLst>
              <a:path w="83820" h="72390">
                <a:moveTo>
                  <a:pt x="0" y="58420"/>
                </a:moveTo>
                <a:lnTo>
                  <a:pt x="83820" y="72390"/>
                </a:lnTo>
                <a:lnTo>
                  <a:pt x="43179" y="45720"/>
                </a:lnTo>
                <a:lnTo>
                  <a:pt x="60960" y="0"/>
                </a:lnTo>
                <a:lnTo>
                  <a:pt x="0" y="584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350"/>
          </a:p>
        </p:txBody>
      </p:sp>
      <p:sp>
        <p:nvSpPr>
          <p:cNvPr id="9" name="object 18"/>
          <p:cNvSpPr/>
          <p:nvPr/>
        </p:nvSpPr>
        <p:spPr>
          <a:xfrm>
            <a:off x="6276975" y="2746057"/>
            <a:ext cx="62865" cy="55245"/>
          </a:xfrm>
          <a:custGeom>
            <a:avLst/>
            <a:gdLst/>
            <a:ahLst/>
            <a:cxnLst/>
            <a:rect l="l" t="t" r="r" b="b"/>
            <a:pathLst>
              <a:path w="83820" h="73660">
                <a:moveTo>
                  <a:pt x="83820" y="57150"/>
                </a:moveTo>
                <a:lnTo>
                  <a:pt x="20320" y="0"/>
                </a:lnTo>
                <a:lnTo>
                  <a:pt x="39370" y="45720"/>
                </a:lnTo>
                <a:lnTo>
                  <a:pt x="0" y="73660"/>
                </a:lnTo>
                <a:lnTo>
                  <a:pt x="83820" y="5715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350"/>
          </a:p>
        </p:txBody>
      </p:sp>
      <p:sp>
        <p:nvSpPr>
          <p:cNvPr id="10" name="object 9"/>
          <p:cNvSpPr/>
          <p:nvPr/>
        </p:nvSpPr>
        <p:spPr>
          <a:xfrm>
            <a:off x="4634865" y="4901566"/>
            <a:ext cx="488632" cy="230504"/>
          </a:xfrm>
          <a:custGeom>
            <a:avLst/>
            <a:gdLst/>
            <a:ahLst/>
            <a:cxnLst/>
            <a:rect l="l" t="t" r="r" b="b"/>
            <a:pathLst>
              <a:path w="651509" h="307339">
                <a:moveTo>
                  <a:pt x="0" y="307339"/>
                </a:moveTo>
                <a:lnTo>
                  <a:pt x="651509" y="0"/>
                </a:lnTo>
              </a:path>
            </a:pathLst>
          </a:custGeom>
          <a:ln w="2551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350"/>
          </a:p>
        </p:txBody>
      </p:sp>
      <p:sp>
        <p:nvSpPr>
          <p:cNvPr id="11" name="object 10"/>
          <p:cNvSpPr/>
          <p:nvPr/>
        </p:nvSpPr>
        <p:spPr>
          <a:xfrm>
            <a:off x="4592955" y="5100637"/>
            <a:ext cx="64770" cy="52388"/>
          </a:xfrm>
          <a:custGeom>
            <a:avLst/>
            <a:gdLst/>
            <a:ahLst/>
            <a:cxnLst/>
            <a:rect l="l" t="t" r="r" b="b"/>
            <a:pathLst>
              <a:path w="86360" h="69850">
                <a:moveTo>
                  <a:pt x="0" y="68579"/>
                </a:moveTo>
                <a:lnTo>
                  <a:pt x="86360" y="69850"/>
                </a:lnTo>
                <a:lnTo>
                  <a:pt x="41910" y="48260"/>
                </a:lnTo>
                <a:lnTo>
                  <a:pt x="53339" y="0"/>
                </a:lnTo>
                <a:lnTo>
                  <a:pt x="0" y="685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350"/>
          </a:p>
        </p:txBody>
      </p:sp>
      <p:sp>
        <p:nvSpPr>
          <p:cNvPr id="12" name="object 11"/>
          <p:cNvSpPr/>
          <p:nvPr/>
        </p:nvSpPr>
        <p:spPr>
          <a:xfrm>
            <a:off x="5119688" y="4881563"/>
            <a:ext cx="523875" cy="238125"/>
          </a:xfrm>
          <a:custGeom>
            <a:avLst/>
            <a:gdLst/>
            <a:ahLst/>
            <a:cxnLst/>
            <a:rect l="l" t="t" r="r" b="b"/>
            <a:pathLst>
              <a:path w="698500" h="317500">
                <a:moveTo>
                  <a:pt x="698500" y="317500"/>
                </a:moveTo>
                <a:lnTo>
                  <a:pt x="0" y="0"/>
                </a:lnTo>
              </a:path>
            </a:pathLst>
          </a:custGeom>
          <a:ln w="25518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 sz="1350"/>
          </a:p>
        </p:txBody>
      </p:sp>
      <p:sp>
        <p:nvSpPr>
          <p:cNvPr id="13" name="object 12"/>
          <p:cNvSpPr/>
          <p:nvPr/>
        </p:nvSpPr>
        <p:spPr>
          <a:xfrm>
            <a:off x="5620703" y="5088255"/>
            <a:ext cx="64769" cy="52388"/>
          </a:xfrm>
          <a:custGeom>
            <a:avLst/>
            <a:gdLst/>
            <a:ahLst/>
            <a:cxnLst/>
            <a:rect l="l" t="t" r="r" b="b"/>
            <a:pathLst>
              <a:path w="86359" h="69850">
                <a:moveTo>
                  <a:pt x="86359" y="67310"/>
                </a:moveTo>
                <a:lnTo>
                  <a:pt x="31750" y="0"/>
                </a:lnTo>
                <a:lnTo>
                  <a:pt x="44450" y="48260"/>
                </a:lnTo>
                <a:lnTo>
                  <a:pt x="0" y="69850"/>
                </a:lnTo>
                <a:lnTo>
                  <a:pt x="86359" y="673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 sz="1350"/>
          </a:p>
        </p:txBody>
      </p:sp>
      <p:sp>
        <p:nvSpPr>
          <p:cNvPr id="14" name="object 8"/>
          <p:cNvSpPr txBox="1"/>
          <p:nvPr/>
        </p:nvSpPr>
        <p:spPr>
          <a:xfrm>
            <a:off x="3610357" y="2351722"/>
            <a:ext cx="2153183" cy="3943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525">
              <a:lnSpc>
                <a:spcPts val="1466"/>
              </a:lnSpc>
              <a:spcBef>
                <a:spcPts val="73"/>
              </a:spcBef>
            </a:pPr>
            <a:r>
              <a:rPr sz="1500" b="1" spc="-19" dirty="0">
                <a:cs typeface="Gill Sans MT"/>
              </a:rPr>
              <a:t>F</a:t>
            </a:r>
            <a:r>
              <a:rPr sz="1500" b="1" spc="-22" dirty="0">
                <a:cs typeface="Gill Sans MT"/>
              </a:rPr>
              <a:t>e</a:t>
            </a:r>
            <a:r>
              <a:rPr sz="1500" b="1" spc="-29" dirty="0">
                <a:cs typeface="Gill Sans MT"/>
              </a:rPr>
              <a:t>v</a:t>
            </a:r>
            <a:r>
              <a:rPr sz="1500" b="1" dirty="0">
                <a:cs typeface="Gill Sans MT"/>
              </a:rPr>
              <a:t>er + </a:t>
            </a:r>
            <a:r>
              <a:rPr sz="1500" b="1" spc="-3" dirty="0">
                <a:cs typeface="Gill Sans MT"/>
              </a:rPr>
              <a:t>i</a:t>
            </a:r>
            <a:r>
              <a:rPr sz="1500" b="1" dirty="0">
                <a:cs typeface="Gill Sans MT"/>
              </a:rPr>
              <a:t>mpa</a:t>
            </a:r>
            <a:r>
              <a:rPr sz="1500" b="1" spc="-3" dirty="0">
                <a:cs typeface="Gill Sans MT"/>
              </a:rPr>
              <a:t>i</a:t>
            </a:r>
            <a:r>
              <a:rPr sz="1500" b="1" spc="-22" dirty="0">
                <a:cs typeface="Gill Sans MT"/>
              </a:rPr>
              <a:t>r</a:t>
            </a:r>
            <a:r>
              <a:rPr sz="1500" b="1" dirty="0">
                <a:cs typeface="Gill Sans MT"/>
              </a:rPr>
              <a:t>ed pe</a:t>
            </a:r>
            <a:r>
              <a:rPr sz="1500" b="1" spc="-3" dirty="0">
                <a:cs typeface="Gill Sans MT"/>
              </a:rPr>
              <a:t>r</a:t>
            </a:r>
            <a:r>
              <a:rPr sz="1500" b="1" dirty="0">
                <a:cs typeface="Gill Sans MT"/>
              </a:rPr>
              <a:t>fu</a:t>
            </a:r>
            <a:r>
              <a:rPr sz="1500" b="1" spc="-3" dirty="0">
                <a:cs typeface="Gill Sans MT"/>
              </a:rPr>
              <a:t>sio</a:t>
            </a:r>
            <a:r>
              <a:rPr sz="1500" b="1" dirty="0">
                <a:cs typeface="Gill Sans MT"/>
              </a:rPr>
              <a:t>n</a:t>
            </a:r>
            <a:endParaRPr sz="1500" b="1" dirty="0">
              <a:cs typeface="Gill Sans MT"/>
            </a:endParaRPr>
          </a:p>
        </p:txBody>
      </p:sp>
      <p:sp>
        <p:nvSpPr>
          <p:cNvPr id="15" name="object 7"/>
          <p:cNvSpPr txBox="1"/>
          <p:nvPr/>
        </p:nvSpPr>
        <p:spPr>
          <a:xfrm>
            <a:off x="1679901" y="2977145"/>
            <a:ext cx="1567564" cy="3962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525" marR="25717">
              <a:lnSpc>
                <a:spcPts val="1466"/>
              </a:lnSpc>
              <a:spcBef>
                <a:spcPts val="73"/>
              </a:spcBef>
            </a:pPr>
            <a:r>
              <a:rPr lang="en-US" sz="1500" spc="-3" dirty="0">
                <a:cs typeface="Gill Sans MT"/>
              </a:rPr>
              <a:t>0.9% </a:t>
            </a:r>
            <a:r>
              <a:rPr lang="en-US" sz="1500" spc="-3" dirty="0" err="1">
                <a:cs typeface="Gill Sans MT"/>
              </a:rPr>
              <a:t>NaCl</a:t>
            </a:r>
            <a:r>
              <a:rPr lang="en-US" sz="1500" dirty="0">
                <a:cs typeface="Gill Sans MT"/>
              </a:rPr>
              <a:t> </a:t>
            </a:r>
            <a:r>
              <a:rPr sz="1500" dirty="0">
                <a:cs typeface="Gill Sans MT"/>
              </a:rPr>
              <a:t>20mL/kg</a:t>
            </a:r>
            <a:endParaRPr sz="1500" dirty="0">
              <a:cs typeface="Gill Sans MT"/>
            </a:endParaRPr>
          </a:p>
        </p:txBody>
      </p:sp>
      <p:sp>
        <p:nvSpPr>
          <p:cNvPr id="16" name="object 6"/>
          <p:cNvSpPr txBox="1"/>
          <p:nvPr/>
        </p:nvSpPr>
        <p:spPr>
          <a:xfrm>
            <a:off x="3779912" y="2961580"/>
            <a:ext cx="1626086" cy="39623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525" marR="12989">
              <a:lnSpc>
                <a:spcPts val="1466"/>
              </a:lnSpc>
              <a:spcBef>
                <a:spcPts val="73"/>
              </a:spcBef>
            </a:pPr>
            <a:r>
              <a:rPr sz="1500" dirty="0">
                <a:cs typeface="Gill Sans MT"/>
              </a:rPr>
              <a:t>A</a:t>
            </a:r>
            <a:r>
              <a:rPr sz="1500" spc="-3" dirty="0">
                <a:cs typeface="Gill Sans MT"/>
              </a:rPr>
              <a:t>l</a:t>
            </a:r>
            <a:r>
              <a:rPr sz="1500" dirty="0">
                <a:cs typeface="Gill Sans MT"/>
              </a:rPr>
              <a:t>bum</a:t>
            </a:r>
            <a:r>
              <a:rPr sz="1500" spc="-3" dirty="0">
                <a:cs typeface="Gill Sans MT"/>
              </a:rPr>
              <a:t>i</a:t>
            </a:r>
            <a:r>
              <a:rPr sz="1500" dirty="0">
                <a:cs typeface="Gill Sans MT"/>
              </a:rPr>
              <a:t>n</a:t>
            </a:r>
            <a:r>
              <a:rPr lang="en-US" sz="1500" dirty="0">
                <a:cs typeface="Gill Sans MT"/>
              </a:rPr>
              <a:t> </a:t>
            </a:r>
            <a:r>
              <a:rPr sz="1500" dirty="0">
                <a:cs typeface="Gill Sans MT"/>
              </a:rPr>
              <a:t>20mL/kg</a:t>
            </a:r>
            <a:endParaRPr sz="1500" dirty="0">
              <a:cs typeface="Gill Sans MT"/>
            </a:endParaRPr>
          </a:p>
        </p:txBody>
      </p:sp>
      <p:sp>
        <p:nvSpPr>
          <p:cNvPr id="17" name="object 5"/>
          <p:cNvSpPr txBox="1"/>
          <p:nvPr/>
        </p:nvSpPr>
        <p:spPr>
          <a:xfrm>
            <a:off x="6716918" y="2969060"/>
            <a:ext cx="1018503" cy="2924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525">
              <a:lnSpc>
                <a:spcPts val="1466"/>
              </a:lnSpc>
              <a:spcBef>
                <a:spcPts val="73"/>
              </a:spcBef>
            </a:pPr>
            <a:r>
              <a:rPr sz="1500" dirty="0">
                <a:cs typeface="Gill Sans MT"/>
              </a:rPr>
              <a:t>No b</a:t>
            </a:r>
            <a:r>
              <a:rPr sz="1500" spc="-3" dirty="0">
                <a:cs typeface="Gill Sans MT"/>
              </a:rPr>
              <a:t>ol</a:t>
            </a:r>
            <a:r>
              <a:rPr sz="1500" dirty="0">
                <a:cs typeface="Gill Sans MT"/>
              </a:rPr>
              <a:t>us</a:t>
            </a:r>
            <a:endParaRPr sz="1500" dirty="0">
              <a:cs typeface="Gill Sans MT"/>
            </a:endParaRPr>
          </a:p>
        </p:txBody>
      </p:sp>
      <p:sp>
        <p:nvSpPr>
          <p:cNvPr id="18" name="object 4"/>
          <p:cNvSpPr txBox="1"/>
          <p:nvPr/>
        </p:nvSpPr>
        <p:spPr>
          <a:xfrm>
            <a:off x="3660065" y="3984793"/>
            <a:ext cx="1714836" cy="249794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525">
              <a:lnSpc>
                <a:spcPts val="1466"/>
              </a:lnSpc>
              <a:spcBef>
                <a:spcPts val="73"/>
              </a:spcBef>
            </a:pPr>
            <a:r>
              <a:rPr sz="1500" b="1" spc="-3" dirty="0">
                <a:cs typeface="Gill Sans MT"/>
              </a:rPr>
              <a:t>S</a:t>
            </a:r>
            <a:r>
              <a:rPr sz="1500" b="1" spc="-22" dirty="0">
                <a:cs typeface="Gill Sans MT"/>
              </a:rPr>
              <a:t>e</a:t>
            </a:r>
            <a:r>
              <a:rPr sz="1500" b="1" spc="-29" dirty="0">
                <a:cs typeface="Gill Sans MT"/>
              </a:rPr>
              <a:t>v</a:t>
            </a:r>
            <a:r>
              <a:rPr sz="1500" b="1" dirty="0">
                <a:cs typeface="Gill Sans MT"/>
              </a:rPr>
              <a:t>e</a:t>
            </a:r>
            <a:r>
              <a:rPr sz="1500" b="1" spc="-22" dirty="0">
                <a:cs typeface="Gill Sans MT"/>
              </a:rPr>
              <a:t>r</a:t>
            </a:r>
            <a:r>
              <a:rPr sz="1500" b="1" dirty="0">
                <a:cs typeface="Gill Sans MT"/>
              </a:rPr>
              <a:t>e Hyp</a:t>
            </a:r>
            <a:r>
              <a:rPr sz="1500" b="1" spc="-3" dirty="0">
                <a:cs typeface="Gill Sans MT"/>
              </a:rPr>
              <a:t>o</a:t>
            </a:r>
            <a:r>
              <a:rPr sz="1500" b="1" dirty="0">
                <a:cs typeface="Gill Sans MT"/>
              </a:rPr>
              <a:t>ten</a:t>
            </a:r>
            <a:r>
              <a:rPr sz="1500" b="1" spc="-3" dirty="0">
                <a:cs typeface="Gill Sans MT"/>
              </a:rPr>
              <a:t>sio</a:t>
            </a:r>
            <a:r>
              <a:rPr sz="1500" b="1" dirty="0">
                <a:cs typeface="Gill Sans MT"/>
              </a:rPr>
              <a:t>n</a:t>
            </a:r>
            <a:endParaRPr sz="1500" b="1" dirty="0">
              <a:cs typeface="Gill Sans MT"/>
            </a:endParaRPr>
          </a:p>
        </p:txBody>
      </p:sp>
      <p:sp>
        <p:nvSpPr>
          <p:cNvPr id="19" name="object 3"/>
          <p:cNvSpPr txBox="1"/>
          <p:nvPr/>
        </p:nvSpPr>
        <p:spPr>
          <a:xfrm>
            <a:off x="2084320" y="4890135"/>
            <a:ext cx="1695593" cy="38447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525" marR="25717">
              <a:lnSpc>
                <a:spcPts val="1466"/>
              </a:lnSpc>
              <a:spcBef>
                <a:spcPts val="73"/>
              </a:spcBef>
            </a:pPr>
            <a:r>
              <a:rPr lang="en-US" sz="1500" spc="-3" dirty="0">
                <a:cs typeface="Gill Sans MT"/>
              </a:rPr>
              <a:t>0.9% </a:t>
            </a:r>
            <a:r>
              <a:rPr lang="en-US" sz="1500" spc="-3" dirty="0" err="1">
                <a:cs typeface="Gill Sans MT"/>
              </a:rPr>
              <a:t>NaCl</a:t>
            </a:r>
            <a:r>
              <a:rPr lang="en-US" sz="1500" spc="-3" dirty="0">
                <a:cs typeface="Gill Sans MT"/>
              </a:rPr>
              <a:t> </a:t>
            </a:r>
            <a:r>
              <a:rPr sz="1500" dirty="0">
                <a:cs typeface="Gill Sans MT"/>
              </a:rPr>
              <a:t>40mL/kg</a:t>
            </a:r>
            <a:endParaRPr sz="1500" dirty="0">
              <a:cs typeface="Gill Sans MT"/>
            </a:endParaRPr>
          </a:p>
        </p:txBody>
      </p:sp>
      <p:sp>
        <p:nvSpPr>
          <p:cNvPr id="20" name="object 2"/>
          <p:cNvSpPr txBox="1"/>
          <p:nvPr/>
        </p:nvSpPr>
        <p:spPr>
          <a:xfrm>
            <a:off x="5470768" y="4931175"/>
            <a:ext cx="1585184" cy="343435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9525" marR="12989">
              <a:lnSpc>
                <a:spcPts val="1466"/>
              </a:lnSpc>
              <a:spcBef>
                <a:spcPts val="73"/>
              </a:spcBef>
            </a:pPr>
            <a:r>
              <a:rPr sz="1500" dirty="0">
                <a:cs typeface="Gill Sans MT"/>
              </a:rPr>
              <a:t>A</a:t>
            </a:r>
            <a:r>
              <a:rPr sz="1500" spc="-3" dirty="0">
                <a:cs typeface="Gill Sans MT"/>
              </a:rPr>
              <a:t>l</a:t>
            </a:r>
            <a:r>
              <a:rPr sz="1500" dirty="0">
                <a:cs typeface="Gill Sans MT"/>
              </a:rPr>
              <a:t>bum</a:t>
            </a:r>
            <a:r>
              <a:rPr sz="1500" spc="-3" dirty="0">
                <a:cs typeface="Gill Sans MT"/>
              </a:rPr>
              <a:t>i</a:t>
            </a:r>
            <a:r>
              <a:rPr sz="1500" dirty="0">
                <a:cs typeface="Gill Sans MT"/>
              </a:rPr>
              <a:t>n</a:t>
            </a:r>
            <a:r>
              <a:rPr lang="en-US" sz="1500" dirty="0">
                <a:cs typeface="Gill Sans MT"/>
              </a:rPr>
              <a:t> </a:t>
            </a:r>
            <a:r>
              <a:rPr sz="1500" dirty="0">
                <a:cs typeface="Gill Sans MT"/>
              </a:rPr>
              <a:t>40mL/kg</a:t>
            </a:r>
            <a:endParaRPr sz="1500" dirty="0">
              <a:cs typeface="Gill Sans MT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V="1">
            <a:off x="221876" y="3691218"/>
            <a:ext cx="8683439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4" idx="1"/>
          </p:cNvCxnSpPr>
          <p:nvPr/>
        </p:nvCxnSpPr>
        <p:spPr>
          <a:xfrm flipH="1">
            <a:off x="2775858" y="2548889"/>
            <a:ext cx="834499" cy="3152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452257" y="2620735"/>
            <a:ext cx="0" cy="3408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878286" y="2548890"/>
            <a:ext cx="838633" cy="4126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3348703" y="4329793"/>
            <a:ext cx="1118795" cy="435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4592955" y="4351565"/>
            <a:ext cx="877813" cy="5299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221877" y="2548889"/>
            <a:ext cx="88646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Stratum 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21876" y="4619065"/>
            <a:ext cx="88165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Stratum B</a:t>
            </a:r>
          </a:p>
        </p:txBody>
      </p:sp>
    </p:spTree>
    <p:extLst>
      <p:ext uri="{BB962C8B-B14F-4D97-AF65-F5344CB8AC3E}">
        <p14:creationId xmlns:p14="http://schemas.microsoft.com/office/powerpoint/2010/main" val="371878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Patients </a:t>
            </a:r>
            <a:r>
              <a:rPr lang="en-US" dirty="0" smtClean="0"/>
              <a:t>between </a:t>
            </a:r>
            <a:r>
              <a:rPr lang="en-US" dirty="0"/>
              <a:t>60 days and 12 years of age presenting with a severe febrile </a:t>
            </a:r>
            <a:r>
              <a:rPr lang="en-US" dirty="0" smtClean="0"/>
              <a:t>illness</a:t>
            </a:r>
          </a:p>
          <a:p>
            <a:r>
              <a:rPr lang="en-US" dirty="0" smtClean="0"/>
              <a:t>Complicated </a:t>
            </a:r>
            <a:r>
              <a:rPr lang="en-US" dirty="0"/>
              <a:t>by impaired </a:t>
            </a:r>
            <a:r>
              <a:rPr lang="en-US" dirty="0" smtClean="0"/>
              <a:t>consciousness, respiratory distress or both</a:t>
            </a:r>
          </a:p>
          <a:p>
            <a:r>
              <a:rPr lang="en-US" dirty="0" smtClean="0"/>
              <a:t>AND</a:t>
            </a:r>
          </a:p>
          <a:p>
            <a:r>
              <a:rPr lang="en-US" dirty="0" smtClean="0"/>
              <a:t>Impaired perfusion (1 or more)</a:t>
            </a:r>
          </a:p>
          <a:p>
            <a:pPr lvl="1"/>
            <a:r>
              <a:rPr lang="en-US" dirty="0" smtClean="0"/>
              <a:t>CRT </a:t>
            </a:r>
            <a:r>
              <a:rPr lang="en-US" dirty="0"/>
              <a:t>&gt;3 </a:t>
            </a:r>
            <a:r>
              <a:rPr lang="en-US" dirty="0" smtClean="0"/>
              <a:t>s</a:t>
            </a:r>
          </a:p>
          <a:p>
            <a:pPr lvl="1"/>
            <a:r>
              <a:rPr lang="en-US" dirty="0" smtClean="0"/>
              <a:t>Lower </a:t>
            </a:r>
            <a:r>
              <a:rPr lang="en-US" dirty="0"/>
              <a:t>limb temperature </a:t>
            </a:r>
            <a:r>
              <a:rPr lang="en-US" dirty="0" smtClean="0"/>
              <a:t>gradient</a:t>
            </a:r>
          </a:p>
          <a:p>
            <a:pPr lvl="1"/>
            <a:r>
              <a:rPr lang="en-US" dirty="0" smtClean="0"/>
              <a:t>Weak </a:t>
            </a:r>
            <a:r>
              <a:rPr lang="en-US" dirty="0"/>
              <a:t>radial </a:t>
            </a:r>
            <a:r>
              <a:rPr lang="en-US" dirty="0" smtClean="0"/>
              <a:t>pulse</a:t>
            </a:r>
          </a:p>
          <a:p>
            <a:pPr lvl="1"/>
            <a:r>
              <a:rPr lang="en-US" dirty="0" smtClean="0"/>
              <a:t>Severe </a:t>
            </a:r>
            <a:r>
              <a:rPr lang="en-US" dirty="0"/>
              <a:t>tachycardia for </a:t>
            </a:r>
            <a:r>
              <a:rPr lang="en-US" dirty="0" smtClean="0"/>
              <a:t>age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90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668</TotalTime>
  <Words>1060</Words>
  <Application>Microsoft Office PowerPoint</Application>
  <PresentationFormat>On-screen Show (4:3)</PresentationFormat>
  <Paragraphs>150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Gill Sans MT</vt:lpstr>
      <vt:lpstr>Times New Roman</vt:lpstr>
      <vt:lpstr>Office Theme</vt:lpstr>
      <vt:lpstr>Journal Club 11/14/13</vt:lpstr>
      <vt:lpstr>PowerPoint Presentation</vt:lpstr>
      <vt:lpstr>Background</vt:lpstr>
      <vt:lpstr>Background</vt:lpstr>
      <vt:lpstr>PICO</vt:lpstr>
      <vt:lpstr>Objective</vt:lpstr>
      <vt:lpstr>Design</vt:lpstr>
      <vt:lpstr>Design</vt:lpstr>
      <vt:lpstr>Inclusion</vt:lpstr>
      <vt:lpstr>Exclusion</vt:lpstr>
      <vt:lpstr>PowerPoint Presentation</vt:lpstr>
      <vt:lpstr>Randomization</vt:lpstr>
      <vt:lpstr>PowerPoint Presentation</vt:lpstr>
      <vt:lpstr>Randomization</vt:lpstr>
      <vt:lpstr>PowerPoint Presentation</vt:lpstr>
      <vt:lpstr>Outcomes evaluated</vt:lpstr>
      <vt:lpstr>Additional procedures</vt:lpstr>
      <vt:lpstr>Stats</vt:lpstr>
      <vt:lpstr>Stats</vt:lpstr>
      <vt:lpstr>Results – Stratum A</vt:lpstr>
      <vt:lpstr>Results – Stratum A</vt:lpstr>
      <vt:lpstr>Results – Stratum A</vt:lpstr>
      <vt:lpstr>Results – Stratum B</vt:lpstr>
      <vt:lpstr>Follow-up</vt:lpstr>
      <vt:lpstr>Blinding?</vt:lpstr>
      <vt:lpstr>Blinding?</vt:lpstr>
      <vt:lpstr>Increase the bolus amount</vt:lpstr>
      <vt:lpstr>Stop the trial</vt:lpstr>
      <vt:lpstr>Final result</vt:lpstr>
      <vt:lpstr>Critiques</vt:lpstr>
      <vt:lpstr>To ponder</vt:lpstr>
      <vt:lpstr>PowerPoint Presentation</vt:lpstr>
      <vt:lpstr>To ponder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Journal Club 11/14/13</dc:title>
  <dc:creator>Josh</dc:creator>
  <cp:lastModifiedBy>Josh</cp:lastModifiedBy>
  <cp:revision>20</cp:revision>
  <dcterms:created xsi:type="dcterms:W3CDTF">2013-11-14T11:55:51Z</dcterms:created>
  <dcterms:modified xsi:type="dcterms:W3CDTF">2013-11-14T23:04:05Z</dcterms:modified>
</cp:coreProperties>
</file>