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43"/>
  </p:notesMasterIdLst>
  <p:handoutMasterIdLst>
    <p:handoutMasterId r:id="rId44"/>
  </p:handoutMasterIdLst>
  <p:sldIdLst>
    <p:sldId id="268" r:id="rId3"/>
    <p:sldId id="258" r:id="rId4"/>
    <p:sldId id="259" r:id="rId5"/>
    <p:sldId id="260" r:id="rId6"/>
    <p:sldId id="261" r:id="rId7"/>
    <p:sldId id="269" r:id="rId8"/>
    <p:sldId id="270" r:id="rId9"/>
    <p:sldId id="271" r:id="rId10"/>
    <p:sldId id="272" r:id="rId11"/>
    <p:sldId id="274" r:id="rId12"/>
    <p:sldId id="273" r:id="rId13"/>
    <p:sldId id="275" r:id="rId14"/>
    <p:sldId id="276" r:id="rId15"/>
    <p:sldId id="277" r:id="rId16"/>
    <p:sldId id="278" r:id="rId17"/>
    <p:sldId id="279" r:id="rId18"/>
    <p:sldId id="280" r:id="rId19"/>
    <p:sldId id="281" r:id="rId20"/>
    <p:sldId id="282" r:id="rId21"/>
    <p:sldId id="283" r:id="rId22"/>
    <p:sldId id="284" r:id="rId23"/>
    <p:sldId id="286" r:id="rId24"/>
    <p:sldId id="285" r:id="rId25"/>
    <p:sldId id="288" r:id="rId26"/>
    <p:sldId id="296" r:id="rId27"/>
    <p:sldId id="297" r:id="rId28"/>
    <p:sldId id="298" r:id="rId29"/>
    <p:sldId id="287" r:id="rId30"/>
    <p:sldId id="289" r:id="rId31"/>
    <p:sldId id="264" r:id="rId32"/>
    <p:sldId id="263" r:id="rId33"/>
    <p:sldId id="265" r:id="rId34"/>
    <p:sldId id="291" r:id="rId35"/>
    <p:sldId id="292" r:id="rId36"/>
    <p:sldId id="293" r:id="rId37"/>
    <p:sldId id="294" r:id="rId38"/>
    <p:sldId id="295" r:id="rId39"/>
    <p:sldId id="267" r:id="rId40"/>
    <p:sldId id="290" r:id="rId41"/>
    <p:sldId id="26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094" autoAdjust="0"/>
  </p:normalViewPr>
  <p:slideViewPr>
    <p:cSldViewPr snapToGrid="0" showGuides="1">
      <p:cViewPr varScale="1">
        <p:scale>
          <a:sx n="66" d="100"/>
          <a:sy n="66" d="100"/>
        </p:scale>
        <p:origin x="90" y="96"/>
      </p:cViewPr>
      <p:guideLst>
        <p:guide orient="horz" pos="2160"/>
        <p:guide pos="3840"/>
      </p:guideLst>
    </p:cSldViewPr>
  </p:slideViewPr>
  <p:notesTextViewPr>
    <p:cViewPr>
      <p:scale>
        <a:sx n="1" d="1"/>
        <a:sy n="1" d="1"/>
      </p:scale>
      <p:origin x="0" y="0"/>
    </p:cViewPr>
  </p:notesTextViewPr>
  <p:notesViewPr>
    <p:cSldViewPr snapToGrid="0" showGuides="1">
      <p:cViewPr varScale="1">
        <p:scale>
          <a:sx n="82" d="100"/>
          <a:sy n="82" d="100"/>
        </p:scale>
        <p:origin x="3852"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6F93605-0C0C-4258-9724-5F2F9BB3BC90}" type="datetimeFigureOut">
              <a:rPr lang="en-US" smtClean="0"/>
              <a:t>11/19/2013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63FFE7F-C917-439A-8026-3D301EB5CC28}" type="slidenum">
              <a:rPr lang="en-US" smtClean="0"/>
              <a:t>0</a:t>
            </a:fld>
            <a:endParaRPr lang="en-US"/>
          </a:p>
        </p:txBody>
      </p:sp>
    </p:spTree>
    <p:extLst>
      <p:ext uri="{BB962C8B-B14F-4D97-AF65-F5344CB8AC3E}">
        <p14:creationId xmlns:p14="http://schemas.microsoft.com/office/powerpoint/2010/main" val="7527998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F31B3D-E4E3-4A80-AB70-C5564C267266}" type="datetimeFigureOut">
              <a:rPr lang="en-US" smtClean="0"/>
              <a:t>11/19/2013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C0B30D-C07A-425B-A90C-BA7BEB191079}" type="slidenum">
              <a:rPr lang="en-US" smtClean="0"/>
              <a:t>‹#›</a:t>
            </a:fld>
            <a:endParaRPr lang="en-US"/>
          </a:p>
        </p:txBody>
      </p:sp>
    </p:spTree>
    <p:extLst>
      <p:ext uri="{BB962C8B-B14F-4D97-AF65-F5344CB8AC3E}">
        <p14:creationId xmlns:p14="http://schemas.microsoft.com/office/powerpoint/2010/main" val="3723190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EC0B30D-C07A-425B-A90C-BA7BEB191079}" type="slidenum">
              <a:rPr lang="en-US" smtClean="0"/>
              <a:t>‹#›</a:t>
            </a:fld>
            <a:endParaRPr lang="en-US"/>
          </a:p>
        </p:txBody>
      </p:sp>
    </p:spTree>
    <p:extLst>
      <p:ext uri="{BB962C8B-B14F-4D97-AF65-F5344CB8AC3E}">
        <p14:creationId xmlns:p14="http://schemas.microsoft.com/office/powerpoint/2010/main" val="2080917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C0B30D-C07A-425B-A90C-BA7BEB191079}" type="slidenum">
              <a:rPr lang="en-US" smtClean="0"/>
              <a:t>23</a:t>
            </a:fld>
            <a:endParaRPr lang="en-US"/>
          </a:p>
        </p:txBody>
      </p:sp>
    </p:spTree>
    <p:extLst>
      <p:ext uri="{BB962C8B-B14F-4D97-AF65-F5344CB8AC3E}">
        <p14:creationId xmlns:p14="http://schemas.microsoft.com/office/powerpoint/2010/main" val="1393286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EC0B30D-C07A-425B-A90C-BA7BEB191079}" type="slidenum">
              <a:rPr lang="en-US" smtClean="0"/>
              <a:t>‹#›</a:t>
            </a:fld>
            <a:endParaRPr lang="en-US"/>
          </a:p>
        </p:txBody>
      </p:sp>
    </p:spTree>
    <p:extLst>
      <p:ext uri="{BB962C8B-B14F-4D97-AF65-F5344CB8AC3E}">
        <p14:creationId xmlns:p14="http://schemas.microsoft.com/office/powerpoint/2010/main" val="1852320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EC0B30D-C07A-425B-A90C-BA7BEB191079}" type="slidenum">
              <a:rPr lang="en-US" smtClean="0"/>
              <a:t>‹#›</a:t>
            </a:fld>
            <a:endParaRPr lang="en-US"/>
          </a:p>
        </p:txBody>
      </p:sp>
    </p:spTree>
    <p:extLst>
      <p:ext uri="{BB962C8B-B14F-4D97-AF65-F5344CB8AC3E}">
        <p14:creationId xmlns:p14="http://schemas.microsoft.com/office/powerpoint/2010/main" val="1724774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Cells in the </a:t>
            </a:r>
            <a:r>
              <a:rPr lang="en-US" dirty="0" err="1" smtClean="0"/>
              <a:t>preoptic</a:t>
            </a:r>
            <a:r>
              <a:rPr lang="en-US" dirty="0" smtClean="0"/>
              <a:t> anterior</a:t>
            </a:r>
            <a:r>
              <a:rPr lang="en-US" baseline="0" dirty="0" smtClean="0"/>
              <a:t> hypothalamic neurons sense the hypothalamic temp</a:t>
            </a:r>
          </a:p>
          <a:p>
            <a:r>
              <a:rPr lang="en-US" baseline="0" dirty="0" err="1" smtClean="0"/>
              <a:t>Thermoreceptors</a:t>
            </a:r>
            <a:r>
              <a:rPr lang="en-US" baseline="0" dirty="0" smtClean="0"/>
              <a:t> in skin and spinal cord</a:t>
            </a:r>
          </a:p>
          <a:p>
            <a:r>
              <a:rPr lang="en-US" baseline="0" dirty="0" smtClean="0"/>
              <a:t>Input from central receptors </a:t>
            </a:r>
            <a:r>
              <a:rPr lang="en-US" baseline="0" dirty="0" err="1" smtClean="0"/>
              <a:t>appx</a:t>
            </a:r>
            <a:r>
              <a:rPr lang="en-US" baseline="0" dirty="0" smtClean="0"/>
              <a:t> 9x stronger response, change in a single degree of central receptors can initiate significant responses</a:t>
            </a:r>
            <a:endParaRPr lang="en-US" dirty="0"/>
          </a:p>
        </p:txBody>
      </p:sp>
      <p:sp>
        <p:nvSpPr>
          <p:cNvPr id="4" name="Slide Number Placeholder 3"/>
          <p:cNvSpPr>
            <a:spLocks noGrp="1"/>
          </p:cNvSpPr>
          <p:nvPr>
            <p:ph type="sldNum" sz="quarter" idx="10"/>
          </p:nvPr>
        </p:nvSpPr>
        <p:spPr/>
        <p:txBody>
          <a:bodyPr/>
          <a:lstStyle/>
          <a:p>
            <a:fld id="{4EC0B30D-C07A-425B-A90C-BA7BEB191079}" type="slidenum">
              <a:rPr lang="en-US" smtClean="0"/>
              <a:t>6</a:t>
            </a:fld>
            <a:endParaRPr lang="en-US"/>
          </a:p>
        </p:txBody>
      </p:sp>
    </p:spTree>
    <p:extLst>
      <p:ext uri="{BB962C8B-B14F-4D97-AF65-F5344CB8AC3E}">
        <p14:creationId xmlns:p14="http://schemas.microsoft.com/office/powerpoint/2010/main" val="4015929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Little effect seen in dogs experimentally</a:t>
            </a:r>
            <a:endParaRPr lang="en-US" dirty="0"/>
          </a:p>
        </p:txBody>
      </p:sp>
      <p:sp>
        <p:nvSpPr>
          <p:cNvPr id="4" name="Slide Number Placeholder 3"/>
          <p:cNvSpPr>
            <a:spLocks noGrp="1"/>
          </p:cNvSpPr>
          <p:nvPr>
            <p:ph type="sldNum" sz="quarter" idx="10"/>
          </p:nvPr>
        </p:nvSpPr>
        <p:spPr/>
        <p:txBody>
          <a:bodyPr/>
          <a:lstStyle/>
          <a:p>
            <a:fld id="{4EC0B30D-C07A-425B-A90C-BA7BEB191079}" type="slidenum">
              <a:rPr lang="en-US" smtClean="0"/>
              <a:t>10</a:t>
            </a:fld>
            <a:endParaRPr lang="en-US"/>
          </a:p>
        </p:txBody>
      </p:sp>
    </p:spTree>
    <p:extLst>
      <p:ext uri="{BB962C8B-B14F-4D97-AF65-F5344CB8AC3E}">
        <p14:creationId xmlns:p14="http://schemas.microsoft.com/office/powerpoint/2010/main" val="1760446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Children left in cars, elderly without </a:t>
            </a:r>
            <a:r>
              <a:rPr lang="en-US" dirty="0" err="1" smtClean="0"/>
              <a:t>airconditioning</a:t>
            </a:r>
            <a:endParaRPr lang="en-US" dirty="0"/>
          </a:p>
        </p:txBody>
      </p:sp>
      <p:sp>
        <p:nvSpPr>
          <p:cNvPr id="4" name="Slide Number Placeholder 3"/>
          <p:cNvSpPr>
            <a:spLocks noGrp="1"/>
          </p:cNvSpPr>
          <p:nvPr>
            <p:ph type="sldNum" sz="quarter" idx="10"/>
          </p:nvPr>
        </p:nvSpPr>
        <p:spPr/>
        <p:txBody>
          <a:bodyPr/>
          <a:lstStyle/>
          <a:p>
            <a:fld id="{4EC0B30D-C07A-425B-A90C-BA7BEB191079}" type="slidenum">
              <a:rPr lang="en-US" smtClean="0"/>
              <a:t>11</a:t>
            </a:fld>
            <a:endParaRPr lang="en-US"/>
          </a:p>
        </p:txBody>
      </p:sp>
    </p:spTree>
    <p:extLst>
      <p:ext uri="{BB962C8B-B14F-4D97-AF65-F5344CB8AC3E}">
        <p14:creationId xmlns:p14="http://schemas.microsoft.com/office/powerpoint/2010/main" val="2828714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Acclimatization</a:t>
            </a:r>
            <a:r>
              <a:rPr lang="en-US" baseline="0" dirty="0" smtClean="0"/>
              <a:t> – WHAT IS IT</a:t>
            </a:r>
            <a:endParaRPr lang="en-US" dirty="0"/>
          </a:p>
        </p:txBody>
      </p:sp>
      <p:sp>
        <p:nvSpPr>
          <p:cNvPr id="4" name="Slide Number Placeholder 3"/>
          <p:cNvSpPr>
            <a:spLocks noGrp="1"/>
          </p:cNvSpPr>
          <p:nvPr>
            <p:ph type="sldNum" sz="quarter" idx="10"/>
          </p:nvPr>
        </p:nvSpPr>
        <p:spPr/>
        <p:txBody>
          <a:bodyPr/>
          <a:lstStyle/>
          <a:p>
            <a:fld id="{4EC0B30D-C07A-425B-A90C-BA7BEB191079}" type="slidenum">
              <a:rPr lang="en-US" smtClean="0"/>
              <a:t>13</a:t>
            </a:fld>
            <a:endParaRPr lang="en-US"/>
          </a:p>
        </p:txBody>
      </p:sp>
    </p:spTree>
    <p:extLst>
      <p:ext uri="{BB962C8B-B14F-4D97-AF65-F5344CB8AC3E}">
        <p14:creationId xmlns:p14="http://schemas.microsoft.com/office/powerpoint/2010/main" val="420051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Stresses – heat, ischemia, hypoxia, endotoxin, physical </a:t>
            </a:r>
            <a:r>
              <a:rPr lang="en-US" dirty="0" err="1" smtClean="0"/>
              <a:t>acitivy</a:t>
            </a:r>
            <a:r>
              <a:rPr lang="en-US" dirty="0" smtClean="0"/>
              <a:t>, oxidative stress, </a:t>
            </a:r>
            <a:r>
              <a:rPr lang="en-US" dirty="0" err="1" smtClean="0"/>
              <a:t>nitrosative</a:t>
            </a:r>
            <a:r>
              <a:rPr lang="en-US" dirty="0" smtClean="0"/>
              <a:t> stress</a:t>
            </a:r>
            <a:endParaRPr lang="en-US" dirty="0"/>
          </a:p>
        </p:txBody>
      </p:sp>
      <p:sp>
        <p:nvSpPr>
          <p:cNvPr id="4" name="Slide Number Placeholder 3"/>
          <p:cNvSpPr>
            <a:spLocks noGrp="1"/>
          </p:cNvSpPr>
          <p:nvPr>
            <p:ph type="sldNum" sz="quarter" idx="10"/>
          </p:nvPr>
        </p:nvSpPr>
        <p:spPr/>
        <p:txBody>
          <a:bodyPr/>
          <a:lstStyle/>
          <a:p>
            <a:fld id="{4EC0B30D-C07A-425B-A90C-BA7BEB191079}" type="slidenum">
              <a:rPr lang="en-US" smtClean="0"/>
              <a:t>17</a:t>
            </a:fld>
            <a:endParaRPr lang="en-US"/>
          </a:p>
        </p:txBody>
      </p:sp>
    </p:spTree>
    <p:extLst>
      <p:ext uri="{BB962C8B-B14F-4D97-AF65-F5344CB8AC3E}">
        <p14:creationId xmlns:p14="http://schemas.microsoft.com/office/powerpoint/2010/main" val="1594759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than 30% of blood</a:t>
            </a:r>
            <a:r>
              <a:rPr lang="en-US" baseline="0" dirty="0" smtClean="0"/>
              <a:t> flow to skin est. </a:t>
            </a:r>
            <a:endParaRPr lang="en-US" dirty="0"/>
          </a:p>
        </p:txBody>
      </p:sp>
      <p:sp>
        <p:nvSpPr>
          <p:cNvPr id="4" name="Slide Number Placeholder 3"/>
          <p:cNvSpPr>
            <a:spLocks noGrp="1"/>
          </p:cNvSpPr>
          <p:nvPr>
            <p:ph type="sldNum" sz="quarter" idx="10"/>
          </p:nvPr>
        </p:nvSpPr>
        <p:spPr/>
        <p:txBody>
          <a:bodyPr/>
          <a:lstStyle/>
          <a:p>
            <a:fld id="{4EC0B30D-C07A-425B-A90C-BA7BEB191079}" type="slidenum">
              <a:rPr lang="en-US" smtClean="0"/>
              <a:t>19</a:t>
            </a:fld>
            <a:endParaRPr lang="en-US"/>
          </a:p>
        </p:txBody>
      </p:sp>
    </p:spTree>
    <p:extLst>
      <p:ext uri="{BB962C8B-B14F-4D97-AF65-F5344CB8AC3E}">
        <p14:creationId xmlns:p14="http://schemas.microsoft.com/office/powerpoint/2010/main" val="16338134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4245434"/>
            <a:ext cx="8686800" cy="1464906"/>
          </a:xfrm>
        </p:spPr>
        <p:txBody>
          <a:bodyPr anchor="b">
            <a:normAutofit/>
          </a:bodyPr>
          <a:lstStyle>
            <a:lvl1pPr algn="l">
              <a:lnSpc>
                <a:spcPct val="80000"/>
              </a:lnSpc>
              <a:defRPr sz="4800">
                <a:solidFill>
                  <a:schemeClr val="bg1"/>
                </a:solidFill>
                <a:effectLst>
                  <a:outerShdw blurRad="63500" algn="ctr" rotWithShape="0">
                    <a:prstClr val="black">
                      <a:alpha val="4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066800" y="5731795"/>
            <a:ext cx="8686800" cy="440405"/>
          </a:xfrm>
        </p:spPr>
        <p:txBody>
          <a:bodyPr/>
          <a:lstStyle>
            <a:lvl1pPr marL="0" indent="0" algn="l">
              <a:spcBef>
                <a:spcPts val="0"/>
              </a:spcBef>
              <a:buNone/>
              <a:defRPr sz="2400">
                <a:solidFill>
                  <a:schemeClr val="bg1"/>
                </a:solidFill>
                <a:effectLst>
                  <a:outerShdw blurRad="635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t>11/19/2013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6400" y="457200"/>
            <a:ext cx="1828800" cy="5719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457200"/>
            <a:ext cx="7955280" cy="5719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t>11/19/2013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t>11/19/2013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9848" y="4242816"/>
            <a:ext cx="8686800" cy="1463040"/>
          </a:xfrm>
        </p:spPr>
        <p:txBody>
          <a:bodyPr anchor="b">
            <a:normAutofit/>
          </a:bodyPr>
          <a:lstStyle>
            <a:lvl1pPr>
              <a:defRPr sz="4800"/>
            </a:lvl1pPr>
          </a:lstStyle>
          <a:p>
            <a:r>
              <a:rPr lang="en-US" smtClean="0"/>
              <a:t>Click to edit Master title style</a:t>
            </a:r>
            <a:endParaRPr lang="en-US"/>
          </a:p>
        </p:txBody>
      </p:sp>
      <p:sp>
        <p:nvSpPr>
          <p:cNvPr id="3" name="Text Placeholder 2"/>
          <p:cNvSpPr>
            <a:spLocks noGrp="1"/>
          </p:cNvSpPr>
          <p:nvPr>
            <p:ph type="body" idx="1"/>
          </p:nvPr>
        </p:nvSpPr>
        <p:spPr>
          <a:xfrm>
            <a:off x="1066799" y="5733288"/>
            <a:ext cx="8686800" cy="438912"/>
          </a:xfrm>
        </p:spPr>
        <p:txBody>
          <a:bodyPr/>
          <a:lstStyle>
            <a:lvl1pPr marL="0" indent="0">
              <a:spcBef>
                <a:spcPts val="0"/>
              </a:spcBef>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904999"/>
            <a:ext cx="4800600" cy="4271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24600" y="1904999"/>
            <a:ext cx="4800600" cy="4271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CC0096-1860-4642-9CD2-0079EA5E7CD1}" type="datetimeFigureOut">
              <a:rPr lang="en-US" smtClean="0"/>
              <a:t>11/19/2013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a:xfrm>
            <a:off x="1066800" y="1772815"/>
            <a:ext cx="4800600" cy="737121"/>
          </a:xfrm>
        </p:spPr>
        <p:txBody>
          <a:bodyPr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6800" y="2509937"/>
            <a:ext cx="4800600" cy="3662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24600" y="1772815"/>
            <a:ext cx="4800600" cy="737121"/>
          </a:xfrm>
        </p:spPr>
        <p:txBody>
          <a:bodyPr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24600" y="2509937"/>
            <a:ext cx="4800600" cy="3662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7CC0096-1860-4642-9CD2-0079EA5E7CD1}" type="datetimeFigureOut">
              <a:rPr lang="en-US" smtClean="0"/>
              <a:t>11/19/2013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CC0096-1860-4642-9CD2-0079EA5E7CD1}" type="datetimeFigureOut">
              <a:rPr lang="en-US" smtClean="0"/>
              <a:t>11/19/2013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CC0096-1860-4642-9CD2-0079EA5E7CD1}" type="datetimeFigureOut">
              <a:rPr lang="en-US" smtClean="0"/>
              <a:t>11/19/2013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760" y="3090672"/>
            <a:ext cx="4663440" cy="1828800"/>
          </a:xfrm>
        </p:spPr>
        <p:txBody>
          <a:bodyPr anchor="b">
            <a:normAutofit/>
          </a:bodyPr>
          <a:lstStyle>
            <a:lvl1pPr>
              <a:defRPr sz="3600"/>
            </a:lvl1pPr>
          </a:lstStyle>
          <a:p>
            <a:r>
              <a:rPr lang="en-US" smtClean="0"/>
              <a:t>Click to edit Master title style</a:t>
            </a:r>
            <a:endParaRPr lang="en-US"/>
          </a:p>
        </p:txBody>
      </p:sp>
      <p:sp>
        <p:nvSpPr>
          <p:cNvPr id="3" name="Content Placeholder 2"/>
          <p:cNvSpPr>
            <a:spLocks noGrp="1"/>
          </p:cNvSpPr>
          <p:nvPr>
            <p:ph idx="1"/>
          </p:nvPr>
        </p:nvSpPr>
        <p:spPr>
          <a:xfrm>
            <a:off x="685799" y="457200"/>
            <a:ext cx="5410201" cy="57150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42760" y="4983480"/>
            <a:ext cx="4663440" cy="118872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CC0096-1860-4642-9CD2-0079EA5E7CD1}" type="datetimeFigureOut">
              <a:rPr lang="en-US" smtClean="0"/>
              <a:t>11/19/2013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760" y="3093099"/>
            <a:ext cx="4663440" cy="1828800"/>
          </a:xfrm>
        </p:spPr>
        <p:txBody>
          <a:bodyPr anchor="b">
            <a:normAutofit/>
          </a:bodyPr>
          <a:lstStyle>
            <a:lvl1pPr>
              <a:defRPr sz="3600"/>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6096000" cy="6858000"/>
          </a:xfrm>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842760" y="4983480"/>
            <a:ext cx="4663440" cy="118872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6800" y="457518"/>
            <a:ext cx="10058400" cy="118872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1905001"/>
            <a:ext cx="10058400" cy="4267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1066800" y="6400800"/>
            <a:ext cx="1097280" cy="228600"/>
          </a:xfrm>
          <a:prstGeom prst="rect">
            <a:avLst/>
          </a:prstGeom>
        </p:spPr>
        <p:txBody>
          <a:bodyPr vert="horz" lIns="91440" tIns="45720" rIns="91440" bIns="45720" rtlCol="0" anchor="ctr"/>
          <a:lstStyle>
            <a:lvl1pPr algn="l">
              <a:defRPr sz="800">
                <a:solidFill>
                  <a:schemeClr val="tx1"/>
                </a:solidFill>
              </a:defRPr>
            </a:lvl1pPr>
          </a:lstStyle>
          <a:p>
            <a:fld id="{37CC0096-1860-4642-9CD2-0079EA5E7CD1}" type="datetimeFigureOut">
              <a:rPr lang="en-US" smtClean="0"/>
              <a:pPr/>
              <a:t>11/19/2013</a:t>
            </a:fld>
            <a:endParaRPr lang="en-US"/>
          </a:p>
        </p:txBody>
      </p:sp>
      <p:sp>
        <p:nvSpPr>
          <p:cNvPr id="5" name="Footer Placeholder 4"/>
          <p:cNvSpPr>
            <a:spLocks noGrp="1"/>
          </p:cNvSpPr>
          <p:nvPr>
            <p:ph type="ftr" sz="quarter" idx="3"/>
          </p:nvPr>
        </p:nvSpPr>
        <p:spPr>
          <a:xfrm>
            <a:off x="2422849" y="6400800"/>
            <a:ext cx="7315200" cy="228600"/>
          </a:xfrm>
          <a:prstGeom prst="rect">
            <a:avLst/>
          </a:prstGeom>
        </p:spPr>
        <p:txBody>
          <a:bodyPr vert="horz" lIns="91440" tIns="45720" rIns="91440" bIns="45720" rtlCol="0" anchor="ctr"/>
          <a:lstStyle>
            <a:lvl1pPr algn="ctr">
              <a:defRPr sz="800">
                <a:solidFill>
                  <a:schemeClr val="tx1"/>
                </a:solidFill>
              </a:defRPr>
            </a:lvl1pPr>
          </a:lstStyle>
          <a:p>
            <a:endParaRPr lang="en-US" dirty="0"/>
          </a:p>
        </p:txBody>
      </p:sp>
      <p:sp>
        <p:nvSpPr>
          <p:cNvPr id="6" name="Slide Number Placeholder 5"/>
          <p:cNvSpPr>
            <a:spLocks noGrp="1"/>
          </p:cNvSpPr>
          <p:nvPr>
            <p:ph type="sldNum" sz="quarter" idx="4"/>
          </p:nvPr>
        </p:nvSpPr>
        <p:spPr>
          <a:xfrm>
            <a:off x="10027920" y="6400800"/>
            <a:ext cx="1097280" cy="228600"/>
          </a:xfrm>
          <a:prstGeom prst="rect">
            <a:avLst/>
          </a:prstGeom>
        </p:spPr>
        <p:txBody>
          <a:bodyPr vert="horz" lIns="91440" tIns="45720" rIns="91440" bIns="45720" rtlCol="0" anchor="ctr"/>
          <a:lstStyle>
            <a:lvl1pPr algn="r">
              <a:defRPr sz="800">
                <a:solidFill>
                  <a:schemeClr val="tx1"/>
                </a:solidFill>
              </a:defRPr>
            </a:lvl1pPr>
          </a:lstStyle>
          <a:p>
            <a:fld id="{E31375A4-56A4-47D6-9801-1991572033F7}" type="slidenum">
              <a:rPr lang="en-US" smtClean="0"/>
              <a:pPr/>
              <a:t>‹#›</a:t>
            </a:fld>
            <a:endParaRPr lang="en-US"/>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5"/>
        </a:buClr>
        <a:buSzPct val="90000"/>
        <a:buFont typeface="Arial"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200"/>
        </a:spcBef>
        <a:buClr>
          <a:schemeClr val="accent5"/>
        </a:buClr>
        <a:buSzPct val="90000"/>
        <a:buFont typeface="Arial"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Clr>
          <a:schemeClr val="accent5"/>
        </a:buClr>
        <a:buSzPct val="90000"/>
        <a:buFont typeface="Arial" pitchFamily="34" charset="0"/>
        <a:buChar char="•"/>
        <a:defRPr sz="1800" kern="1200">
          <a:solidFill>
            <a:schemeClr val="tx1"/>
          </a:solidFill>
          <a:latin typeface="+mn-lt"/>
          <a:ea typeface="+mn-ea"/>
          <a:cs typeface="+mn-cs"/>
        </a:defRPr>
      </a:lvl3pPr>
      <a:lvl4pPr marL="1097280" indent="-182880" algn="l" defTabSz="914400" rtl="0" eaLnBrk="1" latinLnBrk="0" hangingPunct="1">
        <a:lnSpc>
          <a:spcPct val="90000"/>
        </a:lnSpc>
        <a:spcBef>
          <a:spcPts val="800"/>
        </a:spcBef>
        <a:buClr>
          <a:schemeClr val="accent5"/>
        </a:buClr>
        <a:buSzPct val="90000"/>
        <a:buFont typeface="Arial" pitchFamily="34" charset="0"/>
        <a:buChar char="•"/>
        <a:defRPr sz="1600" kern="1200">
          <a:solidFill>
            <a:schemeClr val="tx1"/>
          </a:solidFill>
          <a:latin typeface="+mn-lt"/>
          <a:ea typeface="+mn-ea"/>
          <a:cs typeface="+mn-cs"/>
        </a:defRPr>
      </a:lvl4pPr>
      <a:lvl5pPr marL="13258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5pPr>
      <a:lvl6pPr marL="15544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6pPr>
      <a:lvl7pPr marL="17830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7pPr>
      <a:lvl8pPr marL="20116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8pPr>
      <a:lvl9pPr marL="22402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themetapicture.com/save-me-dog/" TargetMode="External"/><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vitamin-ha.com/the-best-of-dog-memes-17-pics/funny-dog-memes-02/" TargetMode="External"/><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m.teachastronomy.com/astropedia/article/Thermal-Radiation" TargetMode="External"/><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hyperlink" Target="http://fineartamerica.com/featured/2-hot-springs-and-geysers-in-yellowstone-pierre-leclerc.html" TargetMode="Externa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4159621"/>
            <a:ext cx="8686800" cy="1331733"/>
          </a:xfrm>
        </p:spPr>
        <p:txBody>
          <a:bodyPr/>
          <a:lstStyle/>
          <a:p>
            <a:r>
              <a:rPr lang="en-US" dirty="0" smtClean="0"/>
              <a:t>Heatstroke</a:t>
            </a:r>
            <a:endParaRPr lang="en-US" dirty="0"/>
          </a:p>
        </p:txBody>
      </p:sp>
      <p:sp>
        <p:nvSpPr>
          <p:cNvPr id="3" name="Subtitle 2"/>
          <p:cNvSpPr>
            <a:spLocks noGrp="1"/>
          </p:cNvSpPr>
          <p:nvPr>
            <p:ph type="subTitle" idx="1"/>
          </p:nvPr>
        </p:nvSpPr>
        <p:spPr>
          <a:xfrm>
            <a:off x="1066800" y="5541295"/>
            <a:ext cx="8686800" cy="948405"/>
          </a:xfrm>
        </p:spPr>
        <p:txBody>
          <a:bodyPr>
            <a:normAutofit/>
          </a:bodyPr>
          <a:lstStyle/>
          <a:p>
            <a:r>
              <a:rPr lang="en-US" sz="2000" dirty="0" smtClean="0"/>
              <a:t>April Blong, DVM</a:t>
            </a:r>
          </a:p>
          <a:p>
            <a:r>
              <a:rPr lang="en-US" sz="2000" dirty="0" smtClean="0"/>
              <a:t>November 19, 2013</a:t>
            </a:r>
            <a:endParaRPr lang="en-US" sz="2000" dirty="0"/>
          </a:p>
        </p:txBody>
      </p:sp>
    </p:spTree>
    <p:extLst>
      <p:ext uri="{BB962C8B-B14F-4D97-AF65-F5344CB8AC3E}">
        <p14:creationId xmlns:p14="http://schemas.microsoft.com/office/powerpoint/2010/main" val="237011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Heatstroke</a:t>
            </a:r>
            <a:endParaRPr lang="en-US" dirty="0"/>
          </a:p>
        </p:txBody>
      </p:sp>
      <p:sp>
        <p:nvSpPr>
          <p:cNvPr id="3" name="Content Placeholder 2"/>
          <p:cNvSpPr>
            <a:spLocks noGrp="1"/>
          </p:cNvSpPr>
          <p:nvPr>
            <p:ph idx="1"/>
          </p:nvPr>
        </p:nvSpPr>
        <p:spPr/>
        <p:txBody>
          <a:bodyPr/>
          <a:lstStyle/>
          <a:p>
            <a:r>
              <a:rPr lang="en-US" dirty="0" smtClean="0"/>
              <a:t>Imbalance between heat production/absorption and dissipation</a:t>
            </a:r>
          </a:p>
          <a:p>
            <a:r>
              <a:rPr lang="en-US" dirty="0" smtClean="0"/>
              <a:t>Humans</a:t>
            </a:r>
          </a:p>
          <a:p>
            <a:pPr lvl="1"/>
            <a:r>
              <a:rPr lang="en-US" dirty="0" smtClean="0"/>
              <a:t>Core temperature &gt; 40°C (104) with CNS dysfunction</a:t>
            </a:r>
          </a:p>
          <a:p>
            <a:r>
              <a:rPr lang="en-US" dirty="0" smtClean="0"/>
              <a:t>Dogs</a:t>
            </a:r>
          </a:p>
          <a:p>
            <a:pPr lvl="1"/>
            <a:r>
              <a:rPr lang="en-US" dirty="0" smtClean="0"/>
              <a:t>No consensus</a:t>
            </a:r>
          </a:p>
          <a:p>
            <a:pPr lvl="1"/>
            <a:r>
              <a:rPr lang="en-US" dirty="0" smtClean="0"/>
              <a:t>Core temp &gt;41°C (105.8) w/ collapse?</a:t>
            </a:r>
          </a:p>
          <a:p>
            <a:r>
              <a:rPr lang="en-US" dirty="0" smtClean="0"/>
              <a:t>Cats – very rare</a:t>
            </a:r>
          </a:p>
          <a:p>
            <a:r>
              <a:rPr lang="en-US" dirty="0" smtClean="0"/>
              <a:t>Temperatures of 42-43°C (107.6-109.4) used clinically with little problem</a:t>
            </a:r>
            <a:endParaRPr lang="en-US" dirty="0"/>
          </a:p>
        </p:txBody>
      </p:sp>
    </p:spTree>
    <p:extLst>
      <p:ext uri="{BB962C8B-B14F-4D97-AF65-F5344CB8AC3E}">
        <p14:creationId xmlns:p14="http://schemas.microsoft.com/office/powerpoint/2010/main" val="4144172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Classical heatstroke</a:t>
            </a:r>
            <a:endParaRPr lang="en-US" dirty="0"/>
          </a:p>
        </p:txBody>
      </p:sp>
      <p:sp>
        <p:nvSpPr>
          <p:cNvPr id="3" name="Content Placeholder 2"/>
          <p:cNvSpPr>
            <a:spLocks noGrp="1"/>
          </p:cNvSpPr>
          <p:nvPr>
            <p:ph idx="1"/>
          </p:nvPr>
        </p:nvSpPr>
        <p:spPr/>
        <p:txBody>
          <a:bodyPr/>
          <a:lstStyle/>
          <a:p>
            <a:r>
              <a:rPr lang="en-US" dirty="0" smtClean="0"/>
              <a:t>Passive thermal exposure</a:t>
            </a:r>
          </a:p>
          <a:p>
            <a:r>
              <a:rPr lang="en-US" dirty="0" smtClean="0"/>
              <a:t>Inadequate thermoregulatory control mechanisms</a:t>
            </a:r>
          </a:p>
          <a:p>
            <a:pPr lvl="1"/>
            <a:r>
              <a:rPr lang="en-US" dirty="0" smtClean="0"/>
              <a:t>Humans – very young and old</a:t>
            </a:r>
          </a:p>
          <a:p>
            <a:pPr lvl="2"/>
            <a:r>
              <a:rPr lang="en-US" dirty="0" smtClean="0"/>
              <a:t>Heat waves</a:t>
            </a:r>
          </a:p>
          <a:p>
            <a:pPr lvl="1"/>
            <a:r>
              <a:rPr lang="en-US" dirty="0" smtClean="0"/>
              <a:t>Dogs with lack of resources</a:t>
            </a:r>
          </a:p>
          <a:p>
            <a:pPr lvl="2"/>
            <a:r>
              <a:rPr lang="en-US" dirty="0" smtClean="0"/>
              <a:t>Shade, water</a:t>
            </a:r>
          </a:p>
        </p:txBody>
      </p:sp>
    </p:spTree>
    <p:extLst>
      <p:ext uri="{BB962C8B-B14F-4D97-AF65-F5344CB8AC3E}">
        <p14:creationId xmlns:p14="http://schemas.microsoft.com/office/powerpoint/2010/main" val="2519674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Exertional</a:t>
            </a:r>
            <a:r>
              <a:rPr lang="en-US" dirty="0" smtClean="0"/>
              <a:t> heatstroke</a:t>
            </a:r>
            <a:endParaRPr lang="en-US" dirty="0"/>
          </a:p>
        </p:txBody>
      </p:sp>
      <p:sp>
        <p:nvSpPr>
          <p:cNvPr id="3" name="Content Placeholder 2"/>
          <p:cNvSpPr>
            <a:spLocks noGrp="1"/>
          </p:cNvSpPr>
          <p:nvPr>
            <p:ph idx="1"/>
          </p:nvPr>
        </p:nvSpPr>
        <p:spPr/>
        <p:txBody>
          <a:bodyPr/>
          <a:lstStyle/>
          <a:p>
            <a:r>
              <a:rPr lang="en-US" dirty="0" smtClean="0"/>
              <a:t>Exercising beyond physical limits and inability to dissipate heat from muscle activity</a:t>
            </a:r>
          </a:p>
          <a:p>
            <a:r>
              <a:rPr lang="en-US" dirty="0" smtClean="0"/>
              <a:t>Many predisposing factors </a:t>
            </a:r>
          </a:p>
          <a:p>
            <a:pPr lvl="1"/>
            <a:r>
              <a:rPr lang="en-US" dirty="0" smtClean="0"/>
              <a:t>Endogenous inherent to the individual</a:t>
            </a:r>
          </a:p>
          <a:p>
            <a:pPr lvl="1"/>
            <a:r>
              <a:rPr lang="en-US" dirty="0" smtClean="0"/>
              <a:t>Exogenous related to environment or administered drugs</a:t>
            </a:r>
          </a:p>
          <a:p>
            <a:r>
              <a:rPr lang="en-US" dirty="0" smtClean="0"/>
              <a:t>In humans the prevalence is increasing</a:t>
            </a:r>
          </a:p>
          <a:p>
            <a:pPr lvl="1"/>
            <a:r>
              <a:rPr lang="en-US" dirty="0" smtClean="0"/>
              <a:t>Incidence of deaths highest from 2005-2009</a:t>
            </a:r>
            <a:endParaRPr lang="en-US" dirty="0"/>
          </a:p>
        </p:txBody>
      </p:sp>
    </p:spTree>
    <p:extLst>
      <p:ext uri="{BB962C8B-B14F-4D97-AF65-F5344CB8AC3E}">
        <p14:creationId xmlns:p14="http://schemas.microsoft.com/office/powerpoint/2010/main" val="3620902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a:t>
            </a:r>
            <a:r>
              <a:rPr lang="en-US" dirty="0" err="1" smtClean="0"/>
              <a:t>predispostions</a:t>
            </a:r>
            <a:r>
              <a:rPr lang="en-US" dirty="0" smtClean="0"/>
              <a:t>: </a:t>
            </a:r>
            <a:endParaRPr lang="en-US" dirty="0"/>
          </a:p>
        </p:txBody>
      </p:sp>
      <p:sp>
        <p:nvSpPr>
          <p:cNvPr id="4" name="Content Placeholder 3"/>
          <p:cNvSpPr>
            <a:spLocks noGrp="1"/>
          </p:cNvSpPr>
          <p:nvPr>
            <p:ph sz="half" idx="1"/>
          </p:nvPr>
        </p:nvSpPr>
        <p:spPr/>
        <p:txBody>
          <a:bodyPr>
            <a:normAutofit fontScale="92500" lnSpcReduction="20000"/>
          </a:bodyPr>
          <a:lstStyle/>
          <a:p>
            <a:r>
              <a:rPr lang="en-US" dirty="0" smtClean="0"/>
              <a:t>Fever/illness</a:t>
            </a:r>
          </a:p>
          <a:p>
            <a:r>
              <a:rPr lang="en-US" dirty="0" smtClean="0"/>
              <a:t>Dehydration</a:t>
            </a:r>
          </a:p>
          <a:p>
            <a:r>
              <a:rPr lang="en-US" dirty="0" smtClean="0"/>
              <a:t>Sleep deprivation</a:t>
            </a:r>
          </a:p>
          <a:p>
            <a:r>
              <a:rPr lang="en-US" dirty="0" smtClean="0"/>
              <a:t>Lack of acclimatization</a:t>
            </a:r>
          </a:p>
          <a:p>
            <a:r>
              <a:rPr lang="en-US" dirty="0" smtClean="0"/>
              <a:t>Sedentary lifestyle</a:t>
            </a:r>
          </a:p>
          <a:p>
            <a:r>
              <a:rPr lang="en-US" dirty="0" smtClean="0"/>
              <a:t>Obesity</a:t>
            </a:r>
          </a:p>
          <a:p>
            <a:r>
              <a:rPr lang="en-US" dirty="0" smtClean="0"/>
              <a:t>Hypokalemia</a:t>
            </a:r>
          </a:p>
          <a:p>
            <a:r>
              <a:rPr lang="en-US" dirty="0" smtClean="0"/>
              <a:t>CV dysfunction</a:t>
            </a:r>
          </a:p>
          <a:p>
            <a:r>
              <a:rPr lang="en-US" dirty="0" smtClean="0"/>
              <a:t>Excessive alcohol consumption</a:t>
            </a:r>
            <a:endParaRPr lang="en-US" dirty="0"/>
          </a:p>
        </p:txBody>
      </p:sp>
      <p:sp>
        <p:nvSpPr>
          <p:cNvPr id="5" name="Content Placeholder 4"/>
          <p:cNvSpPr>
            <a:spLocks noGrp="1"/>
          </p:cNvSpPr>
          <p:nvPr>
            <p:ph sz="half" idx="2"/>
          </p:nvPr>
        </p:nvSpPr>
        <p:spPr/>
        <p:txBody>
          <a:bodyPr>
            <a:normAutofit fontScale="92500" lnSpcReduction="20000"/>
          </a:bodyPr>
          <a:lstStyle/>
          <a:p>
            <a:r>
              <a:rPr lang="en-US" dirty="0" smtClean="0"/>
              <a:t>Intense solar radiation</a:t>
            </a:r>
          </a:p>
          <a:p>
            <a:r>
              <a:rPr lang="en-US" dirty="0" smtClean="0"/>
              <a:t>Mismatch between fitness and activity</a:t>
            </a:r>
          </a:p>
          <a:p>
            <a:r>
              <a:rPr lang="en-US" dirty="0" smtClean="0"/>
              <a:t>Drugs</a:t>
            </a:r>
          </a:p>
          <a:p>
            <a:pPr lvl="1"/>
            <a:r>
              <a:rPr lang="en-US" dirty="0" smtClean="0"/>
              <a:t>Decreased sweat production</a:t>
            </a:r>
          </a:p>
          <a:p>
            <a:pPr lvl="2"/>
            <a:r>
              <a:rPr lang="en-US" dirty="0" smtClean="0"/>
              <a:t>Antihistamines, </a:t>
            </a:r>
            <a:r>
              <a:rPr lang="en-US" dirty="0" err="1" smtClean="0"/>
              <a:t>anticholinergics</a:t>
            </a:r>
            <a:endParaRPr lang="en-US" dirty="0" smtClean="0"/>
          </a:p>
          <a:p>
            <a:pPr lvl="1"/>
            <a:r>
              <a:rPr lang="en-US" dirty="0" smtClean="0"/>
              <a:t>Alterations in skin blood flow</a:t>
            </a:r>
          </a:p>
          <a:p>
            <a:pPr lvl="2"/>
            <a:r>
              <a:rPr lang="en-US" dirty="0" err="1" smtClean="0"/>
              <a:t>Ca</a:t>
            </a:r>
            <a:r>
              <a:rPr lang="en-US" dirty="0" smtClean="0"/>
              <a:t> channel blockers, female hormones</a:t>
            </a:r>
          </a:p>
          <a:p>
            <a:pPr lvl="1"/>
            <a:r>
              <a:rPr lang="en-US" dirty="0" smtClean="0"/>
              <a:t>Reduction in contractility</a:t>
            </a:r>
          </a:p>
          <a:p>
            <a:pPr lvl="2"/>
            <a:r>
              <a:rPr lang="en-US" dirty="0" err="1" smtClean="0"/>
              <a:t>Ca</a:t>
            </a:r>
            <a:r>
              <a:rPr lang="en-US" dirty="0" smtClean="0"/>
              <a:t> channel or </a:t>
            </a:r>
            <a:r>
              <a:rPr lang="el-GR" dirty="0" smtClean="0"/>
              <a:t>β</a:t>
            </a:r>
            <a:r>
              <a:rPr lang="en-US" dirty="0" smtClean="0"/>
              <a:t> blockers</a:t>
            </a:r>
          </a:p>
          <a:p>
            <a:pPr lvl="1"/>
            <a:r>
              <a:rPr lang="en-US" dirty="0" smtClean="0"/>
              <a:t>Increased heat production/altering set-point</a:t>
            </a:r>
          </a:p>
          <a:p>
            <a:pPr lvl="2"/>
            <a:r>
              <a:rPr lang="en-US" dirty="0" smtClean="0"/>
              <a:t>Amphetamines, salicylates</a:t>
            </a:r>
            <a:endParaRPr lang="en-US" dirty="0"/>
          </a:p>
        </p:txBody>
      </p:sp>
    </p:spTree>
    <p:extLst>
      <p:ext uri="{BB962C8B-B14F-4D97-AF65-F5344CB8AC3E}">
        <p14:creationId xmlns:p14="http://schemas.microsoft.com/office/powerpoint/2010/main" val="1585808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14618"/>
            <a:ext cx="10058400" cy="1188720"/>
          </a:xfrm>
        </p:spPr>
        <p:txBody>
          <a:bodyPr/>
          <a:lstStyle/>
          <a:p>
            <a:r>
              <a:rPr lang="en-US" dirty="0" smtClean="0"/>
              <a:t>Canine predispositions</a:t>
            </a:r>
            <a:endParaRPr lang="en-US" dirty="0"/>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76345" y="1313670"/>
            <a:ext cx="9720263" cy="5229994"/>
          </a:xfrm>
        </p:spPr>
      </p:pic>
      <p:sp>
        <p:nvSpPr>
          <p:cNvPr id="7" name="TextBox 6"/>
          <p:cNvSpPr txBox="1"/>
          <p:nvPr/>
        </p:nvSpPr>
        <p:spPr>
          <a:xfrm>
            <a:off x="1928231" y="6548600"/>
            <a:ext cx="8282011" cy="461665"/>
          </a:xfrm>
          <a:prstGeom prst="rect">
            <a:avLst/>
          </a:prstGeom>
          <a:noFill/>
        </p:spPr>
        <p:txBody>
          <a:bodyPr wrap="none" rtlCol="0">
            <a:spAutoFit/>
          </a:bodyPr>
          <a:lstStyle/>
          <a:p>
            <a:r>
              <a:rPr lang="en-US" sz="1200" dirty="0">
                <a:solidFill>
                  <a:schemeClr val="accent4"/>
                </a:solidFill>
              </a:rPr>
              <a:t>Johnson SI, et al. Heatstroke in small animal medicine: a clinical practice review. J Vet </a:t>
            </a:r>
            <a:r>
              <a:rPr lang="en-US" sz="1200" dirty="0" err="1">
                <a:solidFill>
                  <a:schemeClr val="accent4"/>
                </a:solidFill>
              </a:rPr>
              <a:t>Emerg</a:t>
            </a:r>
            <a:r>
              <a:rPr lang="en-US" sz="1200" dirty="0">
                <a:solidFill>
                  <a:schemeClr val="accent4"/>
                </a:solidFill>
              </a:rPr>
              <a:t> </a:t>
            </a:r>
            <a:r>
              <a:rPr lang="en-US" sz="1200" dirty="0" err="1">
                <a:solidFill>
                  <a:schemeClr val="accent4"/>
                </a:solidFill>
              </a:rPr>
              <a:t>Crit</a:t>
            </a:r>
            <a:r>
              <a:rPr lang="en-US" sz="1200" dirty="0">
                <a:solidFill>
                  <a:schemeClr val="accent4"/>
                </a:solidFill>
              </a:rPr>
              <a:t> Care 2006; 16 (2): 112-119</a:t>
            </a:r>
          </a:p>
          <a:p>
            <a:endParaRPr lang="en-US" sz="1200" dirty="0">
              <a:solidFill>
                <a:schemeClr val="accent4"/>
              </a:solidFill>
            </a:endParaRPr>
          </a:p>
        </p:txBody>
      </p:sp>
    </p:spTree>
    <p:extLst>
      <p:ext uri="{BB962C8B-B14F-4D97-AF65-F5344CB8AC3E}">
        <p14:creationId xmlns:p14="http://schemas.microsoft.com/office/powerpoint/2010/main" val="2073115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a:t>
            </a:r>
            <a:endParaRPr lang="en-US" dirty="0"/>
          </a:p>
        </p:txBody>
      </p:sp>
      <p:sp>
        <p:nvSpPr>
          <p:cNvPr id="3" name="Content Placeholder 2"/>
          <p:cNvSpPr>
            <a:spLocks noGrp="1"/>
          </p:cNvSpPr>
          <p:nvPr>
            <p:ph idx="1"/>
          </p:nvPr>
        </p:nvSpPr>
        <p:spPr/>
        <p:txBody>
          <a:bodyPr/>
          <a:lstStyle/>
          <a:p>
            <a:r>
              <a:rPr lang="en-US" dirty="0" smtClean="0"/>
              <a:t>Hyperthermia with inflammation and MODS resulting in CV collapse</a:t>
            </a:r>
          </a:p>
          <a:p>
            <a:r>
              <a:rPr lang="en-US" dirty="0" smtClean="0"/>
              <a:t>Initial response is protective</a:t>
            </a:r>
          </a:p>
          <a:p>
            <a:pPr lvl="1"/>
            <a:r>
              <a:rPr lang="en-US" dirty="0" smtClean="0"/>
              <a:t>Increase in CO with decrease in SVR</a:t>
            </a:r>
          </a:p>
          <a:p>
            <a:pPr lvl="2"/>
            <a:r>
              <a:rPr lang="en-US" dirty="0" smtClean="0"/>
              <a:t>Vasodilation of skin vessels, vasoconstriction of splanchnic vessels</a:t>
            </a:r>
          </a:p>
          <a:p>
            <a:pPr lvl="1"/>
            <a:r>
              <a:rPr lang="en-US" dirty="0" smtClean="0"/>
              <a:t>Increased panting (sweating)</a:t>
            </a:r>
          </a:p>
          <a:p>
            <a:pPr lvl="1"/>
            <a:r>
              <a:rPr lang="en-US" dirty="0" smtClean="0"/>
              <a:t>Mediated by sympathetic nervous system</a:t>
            </a:r>
          </a:p>
          <a:p>
            <a:r>
              <a:rPr lang="en-US" dirty="0" smtClean="0"/>
              <a:t>Acute phase response is initiated</a:t>
            </a:r>
          </a:p>
          <a:p>
            <a:pPr lvl="1"/>
            <a:endParaRPr lang="en-US" dirty="0"/>
          </a:p>
        </p:txBody>
      </p:sp>
    </p:spTree>
    <p:extLst>
      <p:ext uri="{BB962C8B-B14F-4D97-AF65-F5344CB8AC3E}">
        <p14:creationId xmlns:p14="http://schemas.microsoft.com/office/powerpoint/2010/main" val="1275230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Acute phase response</a:t>
            </a:r>
            <a:endParaRPr lang="en-US" dirty="0"/>
          </a:p>
        </p:txBody>
      </p:sp>
      <p:sp>
        <p:nvSpPr>
          <p:cNvPr id="3" name="Content Placeholder 2"/>
          <p:cNvSpPr>
            <a:spLocks noGrp="1"/>
          </p:cNvSpPr>
          <p:nvPr>
            <p:ph idx="1"/>
          </p:nvPr>
        </p:nvSpPr>
        <p:spPr/>
        <p:txBody>
          <a:bodyPr/>
          <a:lstStyle/>
          <a:p>
            <a:r>
              <a:rPr lang="en-US" dirty="0" smtClean="0"/>
              <a:t>Reaction involving endothelium, leukocytes, and epithelial cells</a:t>
            </a:r>
          </a:p>
          <a:p>
            <a:r>
              <a:rPr lang="en-US" dirty="0" smtClean="0"/>
              <a:t>Goal: protect against injury and promote repair</a:t>
            </a:r>
          </a:p>
          <a:p>
            <a:r>
              <a:rPr lang="en-US" dirty="0" smtClean="0"/>
              <a:t>Activated in response to many stressors, including heat</a:t>
            </a:r>
          </a:p>
          <a:p>
            <a:r>
              <a:rPr lang="en-US" dirty="0" smtClean="0"/>
              <a:t>Primarily activated by IL-6 in heat injury</a:t>
            </a:r>
          </a:p>
          <a:p>
            <a:r>
              <a:rPr lang="en-US" dirty="0" smtClean="0"/>
              <a:t>Cellular protection primarily mediated by heat shock proteins </a:t>
            </a:r>
            <a:endParaRPr lang="en-US" dirty="0"/>
          </a:p>
        </p:txBody>
      </p:sp>
    </p:spTree>
    <p:extLst>
      <p:ext uri="{BB962C8B-B14F-4D97-AF65-F5344CB8AC3E}">
        <p14:creationId xmlns:p14="http://schemas.microsoft.com/office/powerpoint/2010/main" val="1032814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 shock proteins (HSP)</a:t>
            </a:r>
            <a:endParaRPr lang="en-US" dirty="0"/>
          </a:p>
        </p:txBody>
      </p:sp>
      <p:sp>
        <p:nvSpPr>
          <p:cNvPr id="3" name="Content Placeholder 2"/>
          <p:cNvSpPr>
            <a:spLocks noGrp="1"/>
          </p:cNvSpPr>
          <p:nvPr>
            <p:ph idx="1"/>
          </p:nvPr>
        </p:nvSpPr>
        <p:spPr/>
        <p:txBody>
          <a:bodyPr/>
          <a:lstStyle/>
          <a:p>
            <a:r>
              <a:rPr lang="en-US" dirty="0" smtClean="0"/>
              <a:t>Molecular chaperones that regulate tissue reaction to stresses</a:t>
            </a:r>
          </a:p>
          <a:p>
            <a:r>
              <a:rPr lang="en-US" dirty="0" smtClean="0"/>
              <a:t>Prevent disaggregation of denatured proteins and assist in refolding</a:t>
            </a:r>
          </a:p>
          <a:p>
            <a:pPr lvl="1"/>
            <a:r>
              <a:rPr lang="en-US" dirty="0" smtClean="0"/>
              <a:t>Mark terminally damaged proteins for degradation</a:t>
            </a:r>
          </a:p>
          <a:p>
            <a:r>
              <a:rPr lang="en-US" dirty="0" smtClean="0"/>
              <a:t>Attenuate loss of epithelial barrier integrity – reduce endotoxin leak</a:t>
            </a:r>
          </a:p>
          <a:p>
            <a:r>
              <a:rPr lang="en-US" dirty="0" smtClean="0"/>
              <a:t>Attenuate arterial hypotension to reduce CNS ischemia and damage</a:t>
            </a:r>
          </a:p>
          <a:p>
            <a:r>
              <a:rPr lang="en-US" dirty="0" smtClean="0"/>
              <a:t>Interfere with oxidative stress and block </a:t>
            </a:r>
            <a:r>
              <a:rPr lang="en-US" dirty="0" err="1" smtClean="0"/>
              <a:t>apotosis</a:t>
            </a:r>
            <a:r>
              <a:rPr lang="en-US" dirty="0" smtClean="0"/>
              <a:t> pathways</a:t>
            </a:r>
          </a:p>
          <a:p>
            <a:endParaRPr lang="en-US" dirty="0"/>
          </a:p>
        </p:txBody>
      </p:sp>
    </p:spTree>
    <p:extLst>
      <p:ext uri="{BB962C8B-B14F-4D97-AF65-F5344CB8AC3E}">
        <p14:creationId xmlns:p14="http://schemas.microsoft.com/office/powerpoint/2010/main" val="147313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HSP 70 or 72</a:t>
            </a:r>
            <a:endParaRPr lang="en-US" dirty="0"/>
          </a:p>
        </p:txBody>
      </p:sp>
      <p:sp>
        <p:nvSpPr>
          <p:cNvPr id="3" name="Content Placeholder 2"/>
          <p:cNvSpPr>
            <a:spLocks noGrp="1"/>
          </p:cNvSpPr>
          <p:nvPr>
            <p:ph idx="1"/>
          </p:nvPr>
        </p:nvSpPr>
        <p:spPr/>
        <p:txBody>
          <a:bodyPr/>
          <a:lstStyle/>
          <a:p>
            <a:r>
              <a:rPr lang="en-US" dirty="0" smtClean="0"/>
              <a:t>Major inducible 70 </a:t>
            </a:r>
            <a:r>
              <a:rPr lang="en-US" dirty="0" err="1" smtClean="0"/>
              <a:t>kDa</a:t>
            </a:r>
            <a:r>
              <a:rPr lang="en-US" dirty="0" smtClean="0"/>
              <a:t> HSP</a:t>
            </a:r>
          </a:p>
          <a:p>
            <a:r>
              <a:rPr lang="en-US" dirty="0" smtClean="0"/>
              <a:t>Remains high after stressor = stress conditioned tissues</a:t>
            </a:r>
          </a:p>
          <a:p>
            <a:pPr lvl="1"/>
            <a:r>
              <a:rPr lang="en-US" dirty="0" smtClean="0"/>
              <a:t>Heat acclimatization results in higher basal levels</a:t>
            </a:r>
          </a:p>
          <a:p>
            <a:r>
              <a:rPr lang="en-US" dirty="0" smtClean="0"/>
              <a:t>Heatstroke patients have lower levels of HSP 70</a:t>
            </a:r>
          </a:p>
          <a:p>
            <a:pPr lvl="1"/>
            <a:r>
              <a:rPr lang="en-US" dirty="0" smtClean="0"/>
              <a:t>Lack of acclimatization</a:t>
            </a:r>
          </a:p>
          <a:p>
            <a:pPr lvl="1"/>
            <a:r>
              <a:rPr lang="en-US" dirty="0" smtClean="0"/>
              <a:t>Antibodies against HSP 70</a:t>
            </a:r>
          </a:p>
          <a:p>
            <a:pPr lvl="1"/>
            <a:r>
              <a:rPr lang="en-US" dirty="0" smtClean="0"/>
              <a:t>Injection of HSP 70 </a:t>
            </a:r>
            <a:r>
              <a:rPr lang="en-US" dirty="0" err="1" smtClean="0"/>
              <a:t>ab</a:t>
            </a:r>
            <a:r>
              <a:rPr lang="en-US" dirty="0" smtClean="0"/>
              <a:t> into hypothalamus enhances onset of heatstroke</a:t>
            </a:r>
          </a:p>
          <a:p>
            <a:pPr lvl="1"/>
            <a:endParaRPr lang="en-US" dirty="0"/>
          </a:p>
        </p:txBody>
      </p:sp>
    </p:spTree>
    <p:extLst>
      <p:ext uri="{BB962C8B-B14F-4D97-AF65-F5344CB8AC3E}">
        <p14:creationId xmlns:p14="http://schemas.microsoft.com/office/powerpoint/2010/main" val="1506940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Thermoregulatory failure</a:t>
            </a:r>
            <a:endParaRPr lang="en-US" dirty="0"/>
          </a:p>
        </p:txBody>
      </p:sp>
      <p:sp>
        <p:nvSpPr>
          <p:cNvPr id="3" name="Content Placeholder 2"/>
          <p:cNvSpPr>
            <a:spLocks noGrp="1"/>
          </p:cNvSpPr>
          <p:nvPr>
            <p:ph idx="1"/>
          </p:nvPr>
        </p:nvSpPr>
        <p:spPr/>
        <p:txBody>
          <a:bodyPr/>
          <a:lstStyle/>
          <a:p>
            <a:r>
              <a:rPr lang="en-US" dirty="0" smtClean="0"/>
              <a:t>At some point heat stress extends beyond the compensable phase</a:t>
            </a:r>
          </a:p>
          <a:p>
            <a:r>
              <a:rPr lang="en-US" dirty="0" smtClean="0"/>
              <a:t>Decreased blood volume with cutaneous vasodilation = decreased CVP</a:t>
            </a:r>
          </a:p>
          <a:p>
            <a:pPr lvl="1"/>
            <a:r>
              <a:rPr lang="en-US" dirty="0" smtClean="0"/>
              <a:t>Cooling measures</a:t>
            </a:r>
          </a:p>
          <a:p>
            <a:pPr lvl="1"/>
            <a:r>
              <a:rPr lang="en-US" dirty="0" smtClean="0"/>
              <a:t>Fluid transfer from IV to interstitial space during heat stress</a:t>
            </a:r>
          </a:p>
          <a:p>
            <a:r>
              <a:rPr lang="en-US" dirty="0"/>
              <a:t>Splanchnic </a:t>
            </a:r>
            <a:r>
              <a:rPr lang="en-US" dirty="0" smtClean="0"/>
              <a:t>vasoconstriction leads to GIT ischemia and endotoxin leak</a:t>
            </a:r>
          </a:p>
          <a:p>
            <a:r>
              <a:rPr lang="en-US" dirty="0" smtClean="0"/>
              <a:t>In decompensated phase CVP decreases precipitously</a:t>
            </a:r>
          </a:p>
          <a:p>
            <a:pPr lvl="1"/>
            <a:r>
              <a:rPr lang="en-US" dirty="0" smtClean="0"/>
              <a:t>Reduced ability to transfer heat to body surface – accelerated temperature elevation</a:t>
            </a:r>
          </a:p>
        </p:txBody>
      </p:sp>
    </p:spTree>
    <p:extLst>
      <p:ext uri="{BB962C8B-B14F-4D97-AF65-F5344CB8AC3E}">
        <p14:creationId xmlns:p14="http://schemas.microsoft.com/office/powerpoint/2010/main" val="3849538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Pretest</a:t>
            </a:r>
          </a:p>
          <a:p>
            <a:r>
              <a:rPr lang="en-US" dirty="0" smtClean="0"/>
              <a:t>Normal heat sources and dissipation</a:t>
            </a:r>
          </a:p>
          <a:p>
            <a:r>
              <a:rPr lang="en-US" dirty="0" smtClean="0"/>
              <a:t>Types of heatstroke and disposing factors</a:t>
            </a:r>
          </a:p>
          <a:p>
            <a:r>
              <a:rPr lang="en-US" dirty="0" smtClean="0"/>
              <a:t>Pathophysiology</a:t>
            </a:r>
          </a:p>
          <a:p>
            <a:r>
              <a:rPr lang="en-US" dirty="0" smtClean="0"/>
              <a:t>Treatment</a:t>
            </a:r>
          </a:p>
          <a:p>
            <a:r>
              <a:rPr lang="en-US" dirty="0" smtClean="0"/>
              <a:t>Prognosis</a:t>
            </a:r>
          </a:p>
        </p:txBody>
      </p:sp>
    </p:spTree>
    <p:extLst>
      <p:ext uri="{BB962C8B-B14F-4D97-AF65-F5344CB8AC3E}">
        <p14:creationId xmlns:p14="http://schemas.microsoft.com/office/powerpoint/2010/main" val="2253536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Blame the gut…typical</a:t>
            </a:r>
            <a:endParaRPr lang="en-US" dirty="0"/>
          </a:p>
        </p:txBody>
      </p:sp>
      <p:sp>
        <p:nvSpPr>
          <p:cNvPr id="3" name="Content Placeholder 2"/>
          <p:cNvSpPr>
            <a:spLocks noGrp="1"/>
          </p:cNvSpPr>
          <p:nvPr>
            <p:ph idx="1"/>
          </p:nvPr>
        </p:nvSpPr>
        <p:spPr/>
        <p:txBody>
          <a:bodyPr/>
          <a:lstStyle/>
          <a:p>
            <a:r>
              <a:rPr lang="en-US" dirty="0" smtClean="0"/>
              <a:t>GIT ischemia and </a:t>
            </a:r>
            <a:r>
              <a:rPr lang="en-US" dirty="0" err="1" smtClean="0"/>
              <a:t>hyperpermeability</a:t>
            </a:r>
            <a:r>
              <a:rPr lang="en-US" dirty="0" smtClean="0"/>
              <a:t> leads to increased endotoxin leak</a:t>
            </a:r>
          </a:p>
          <a:p>
            <a:pPr lvl="1"/>
            <a:r>
              <a:rPr lang="en-US" dirty="0" smtClean="0"/>
              <a:t>Increased cellular demands with reduced blood flow leads to ROS and RNS in GIT and liver</a:t>
            </a:r>
          </a:p>
          <a:p>
            <a:pPr lvl="1"/>
            <a:r>
              <a:rPr lang="en-US" dirty="0" smtClean="0"/>
              <a:t>Oxidative stress leads to increased permeability and endotoxin leak</a:t>
            </a:r>
          </a:p>
          <a:p>
            <a:r>
              <a:rPr lang="en-US" dirty="0" smtClean="0"/>
              <a:t>Normally endotoxin degraded/inactivated efficiently by liver</a:t>
            </a:r>
          </a:p>
          <a:p>
            <a:pPr lvl="1"/>
            <a:r>
              <a:rPr lang="en-US" dirty="0" smtClean="0"/>
              <a:t>Reduced hepatic portal blood flow</a:t>
            </a:r>
          </a:p>
          <a:p>
            <a:pPr lvl="1"/>
            <a:r>
              <a:rPr lang="en-US" dirty="0" smtClean="0"/>
              <a:t>Thermally altered hepatocyte function</a:t>
            </a:r>
          </a:p>
          <a:p>
            <a:r>
              <a:rPr lang="en-US" dirty="0" err="1" smtClean="0"/>
              <a:t>Endotoxemia</a:t>
            </a:r>
            <a:r>
              <a:rPr lang="en-US" dirty="0" smtClean="0"/>
              <a:t> </a:t>
            </a:r>
            <a:r>
              <a:rPr lang="en-US" dirty="0" smtClean="0">
                <a:sym typeface="Wingdings" panose="05000000000000000000" pitchFamily="2" charset="2"/>
              </a:rPr>
              <a:t> SIRS  MODS</a:t>
            </a:r>
            <a:endParaRPr lang="en-US" dirty="0"/>
          </a:p>
        </p:txBody>
      </p:sp>
    </p:spTree>
    <p:extLst>
      <p:ext uri="{BB962C8B-B14F-4D97-AF65-F5344CB8AC3E}">
        <p14:creationId xmlns:p14="http://schemas.microsoft.com/office/powerpoint/2010/main" val="1202031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Inflammation</a:t>
            </a:r>
            <a:endParaRPr lang="en-US" dirty="0"/>
          </a:p>
        </p:txBody>
      </p:sp>
      <p:sp>
        <p:nvSpPr>
          <p:cNvPr id="3" name="Content Placeholder 2"/>
          <p:cNvSpPr>
            <a:spLocks noGrp="1"/>
          </p:cNvSpPr>
          <p:nvPr>
            <p:ph idx="1"/>
          </p:nvPr>
        </p:nvSpPr>
        <p:spPr/>
        <p:txBody>
          <a:bodyPr/>
          <a:lstStyle/>
          <a:p>
            <a:r>
              <a:rPr lang="en-US" dirty="0" smtClean="0"/>
              <a:t>Endothelial activation and release of NO and </a:t>
            </a:r>
            <a:r>
              <a:rPr lang="en-US" dirty="0" err="1" smtClean="0"/>
              <a:t>endothelins</a:t>
            </a:r>
            <a:endParaRPr lang="en-US" dirty="0" smtClean="0"/>
          </a:p>
          <a:p>
            <a:pPr lvl="1"/>
            <a:r>
              <a:rPr lang="en-US" dirty="0" smtClean="0"/>
              <a:t>Activation of both coagulation and fibrinolysis</a:t>
            </a:r>
          </a:p>
          <a:p>
            <a:pPr lvl="1"/>
            <a:r>
              <a:rPr lang="en-US" dirty="0" smtClean="0"/>
              <a:t>Platelet consumption</a:t>
            </a:r>
          </a:p>
          <a:p>
            <a:pPr lvl="1"/>
            <a:r>
              <a:rPr lang="en-US" dirty="0" smtClean="0"/>
              <a:t>DIC </a:t>
            </a:r>
            <a:r>
              <a:rPr lang="en-US" dirty="0" smtClean="0">
                <a:sym typeface="Wingdings" panose="05000000000000000000" pitchFamily="2" charset="2"/>
              </a:rPr>
              <a:t> MODS</a:t>
            </a:r>
            <a:endParaRPr lang="en-US" dirty="0" smtClean="0"/>
          </a:p>
          <a:p>
            <a:r>
              <a:rPr lang="en-US" dirty="0" smtClean="0"/>
              <a:t>Decreased cerebral blood flow and neuronal injury</a:t>
            </a:r>
          </a:p>
          <a:p>
            <a:pPr lvl="1"/>
            <a:r>
              <a:rPr lang="en-US" dirty="0" smtClean="0"/>
              <a:t>BBB disruption – </a:t>
            </a:r>
            <a:r>
              <a:rPr lang="en-US" dirty="0" err="1" smtClean="0"/>
              <a:t>vasogenic</a:t>
            </a:r>
            <a:r>
              <a:rPr lang="en-US" dirty="0" smtClean="0"/>
              <a:t> edema</a:t>
            </a:r>
          </a:p>
          <a:p>
            <a:pPr lvl="1"/>
            <a:r>
              <a:rPr lang="en-US" dirty="0" smtClean="0"/>
              <a:t>Increased intracranial pressure</a:t>
            </a:r>
            <a:endParaRPr lang="en-US" dirty="0"/>
          </a:p>
        </p:txBody>
      </p:sp>
    </p:spTree>
    <p:extLst>
      <p:ext uri="{BB962C8B-B14F-4D97-AF65-F5344CB8AC3E}">
        <p14:creationId xmlns:p14="http://schemas.microsoft.com/office/powerpoint/2010/main" val="2425670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Cellular dysfunction</a:t>
            </a:r>
            <a:endParaRPr lang="en-US" dirty="0"/>
          </a:p>
        </p:txBody>
      </p:sp>
      <p:sp>
        <p:nvSpPr>
          <p:cNvPr id="3" name="Content Placeholder 2"/>
          <p:cNvSpPr>
            <a:spLocks noGrp="1"/>
          </p:cNvSpPr>
          <p:nvPr>
            <p:ph idx="1"/>
          </p:nvPr>
        </p:nvSpPr>
        <p:spPr/>
        <p:txBody>
          <a:bodyPr/>
          <a:lstStyle/>
          <a:p>
            <a:r>
              <a:rPr lang="en-US" dirty="0" smtClean="0"/>
              <a:t>Direct heat injury</a:t>
            </a:r>
          </a:p>
          <a:p>
            <a:r>
              <a:rPr lang="en-US" dirty="0" smtClean="0"/>
              <a:t>Cells are already hypoxic and increase lactate production</a:t>
            </a:r>
          </a:p>
          <a:p>
            <a:pPr lvl="1"/>
            <a:r>
              <a:rPr lang="en-US" dirty="0" smtClean="0"/>
              <a:t>Stimulates Na/K ATPase pump</a:t>
            </a:r>
          </a:p>
          <a:p>
            <a:pPr lvl="1"/>
            <a:r>
              <a:rPr lang="en-US" dirty="0" smtClean="0"/>
              <a:t>Increased heat production and ATP depletion</a:t>
            </a:r>
          </a:p>
          <a:p>
            <a:pPr lvl="1"/>
            <a:r>
              <a:rPr lang="en-US" dirty="0" smtClean="0"/>
              <a:t>Failure of the ion transport systems</a:t>
            </a:r>
          </a:p>
          <a:p>
            <a:pPr lvl="1"/>
            <a:r>
              <a:rPr lang="en-US" dirty="0" smtClean="0"/>
              <a:t>Intracellular calcium accumulation</a:t>
            </a:r>
          </a:p>
          <a:p>
            <a:pPr lvl="1"/>
            <a:r>
              <a:rPr lang="en-US" dirty="0" smtClean="0"/>
              <a:t>Necrosis</a:t>
            </a:r>
          </a:p>
        </p:txBody>
      </p:sp>
    </p:spTree>
    <p:extLst>
      <p:ext uri="{BB962C8B-B14F-4D97-AF65-F5344CB8AC3E}">
        <p14:creationId xmlns:p14="http://schemas.microsoft.com/office/powerpoint/2010/main" val="1617024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57097" y="418516"/>
            <a:ext cx="7776611" cy="5896551"/>
          </a:xfrm>
        </p:spPr>
      </p:pic>
      <p:sp>
        <p:nvSpPr>
          <p:cNvPr id="5" name="TextBox 4"/>
          <p:cNvSpPr txBox="1"/>
          <p:nvPr/>
        </p:nvSpPr>
        <p:spPr>
          <a:xfrm>
            <a:off x="1139453" y="6396335"/>
            <a:ext cx="9985747" cy="461665"/>
          </a:xfrm>
          <a:prstGeom prst="rect">
            <a:avLst/>
          </a:prstGeom>
          <a:noFill/>
        </p:spPr>
        <p:txBody>
          <a:bodyPr wrap="none" rtlCol="0">
            <a:spAutoFit/>
          </a:bodyPr>
          <a:lstStyle/>
          <a:p>
            <a:r>
              <a:rPr lang="en-US" sz="1200" dirty="0">
                <a:solidFill>
                  <a:schemeClr val="accent4"/>
                </a:solidFill>
              </a:rPr>
              <a:t>Epstein Y, Roberts WO. The pathophysiology of heat stroke: an integrative view of the final common pathway. </a:t>
            </a:r>
            <a:r>
              <a:rPr lang="en-US" sz="1200" dirty="0" err="1">
                <a:solidFill>
                  <a:schemeClr val="accent4"/>
                </a:solidFill>
              </a:rPr>
              <a:t>Scand</a:t>
            </a:r>
            <a:r>
              <a:rPr lang="en-US" sz="1200" dirty="0">
                <a:solidFill>
                  <a:schemeClr val="accent4"/>
                </a:solidFill>
              </a:rPr>
              <a:t> J Med </a:t>
            </a:r>
            <a:r>
              <a:rPr lang="en-US" sz="1200" dirty="0" err="1">
                <a:solidFill>
                  <a:schemeClr val="accent4"/>
                </a:solidFill>
              </a:rPr>
              <a:t>Sci</a:t>
            </a:r>
            <a:r>
              <a:rPr lang="en-US" sz="1200" dirty="0">
                <a:solidFill>
                  <a:schemeClr val="accent4"/>
                </a:solidFill>
              </a:rPr>
              <a:t> Sports 2011; 21: 742-48.</a:t>
            </a:r>
          </a:p>
          <a:p>
            <a:endParaRPr lang="en-US" sz="1200" dirty="0">
              <a:solidFill>
                <a:schemeClr val="accent4"/>
              </a:solidFill>
            </a:endParaRPr>
          </a:p>
        </p:txBody>
      </p:sp>
    </p:spTree>
    <p:extLst>
      <p:ext uri="{BB962C8B-B14F-4D97-AF65-F5344CB8AC3E}">
        <p14:creationId xmlns:p14="http://schemas.microsoft.com/office/powerpoint/2010/main" val="372959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3938" y="96336"/>
            <a:ext cx="10058400" cy="1188720"/>
          </a:xfrm>
        </p:spPr>
        <p:txBody>
          <a:bodyPr anchor="ctr"/>
          <a:lstStyle/>
          <a:p>
            <a:r>
              <a:rPr lang="en-US" dirty="0" smtClean="0"/>
              <a:t>Canine brain resistance to heat injury</a:t>
            </a:r>
            <a:endParaRPr lang="en-US" dirty="0"/>
          </a:p>
        </p:txBody>
      </p:sp>
      <p:sp>
        <p:nvSpPr>
          <p:cNvPr id="3" name="Content Placeholder 2"/>
          <p:cNvSpPr>
            <a:spLocks noGrp="1"/>
          </p:cNvSpPr>
          <p:nvPr>
            <p:ph idx="1"/>
          </p:nvPr>
        </p:nvSpPr>
        <p:spPr>
          <a:xfrm>
            <a:off x="1023938" y="1046153"/>
            <a:ext cx="11515725" cy="4525963"/>
          </a:xfrm>
        </p:spPr>
        <p:txBody>
          <a:bodyPr/>
          <a:lstStyle/>
          <a:p>
            <a:r>
              <a:rPr lang="en-US" dirty="0" smtClean="0"/>
              <a:t>Dogs able to tolerate 42-43°C (107.6-109.4) for at least 30 minutes</a:t>
            </a:r>
          </a:p>
          <a:p>
            <a:r>
              <a:rPr lang="en-US" dirty="0" smtClean="0"/>
              <a:t>Exposure to 44-46</a:t>
            </a:r>
            <a:r>
              <a:rPr lang="en-US" dirty="0"/>
              <a:t>°C</a:t>
            </a:r>
            <a:r>
              <a:rPr lang="en-US" dirty="0" smtClean="0"/>
              <a:t> (111.2-114.8) for 30 minutes resulted in hemiparesis, </a:t>
            </a:r>
            <a:r>
              <a:rPr lang="en-US" dirty="0" err="1" smtClean="0"/>
              <a:t>anisocoria</a:t>
            </a:r>
            <a:r>
              <a:rPr lang="en-US" dirty="0" smtClean="0"/>
              <a:t>, and many did not regain consciousness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7382" y="2363653"/>
            <a:ext cx="7868150" cy="4180282"/>
          </a:xfrm>
          <a:prstGeom prst="rect">
            <a:avLst/>
          </a:prstGeom>
        </p:spPr>
      </p:pic>
      <p:sp>
        <p:nvSpPr>
          <p:cNvPr id="5" name="TextBox 4"/>
          <p:cNvSpPr txBox="1"/>
          <p:nvPr/>
        </p:nvSpPr>
        <p:spPr>
          <a:xfrm>
            <a:off x="2273861" y="6512213"/>
            <a:ext cx="7741671" cy="276999"/>
          </a:xfrm>
          <a:prstGeom prst="rect">
            <a:avLst/>
          </a:prstGeom>
          <a:noFill/>
        </p:spPr>
        <p:txBody>
          <a:bodyPr wrap="none" rtlCol="0">
            <a:spAutoFit/>
          </a:bodyPr>
          <a:lstStyle/>
          <a:p>
            <a:r>
              <a:rPr lang="en-US" sz="1200" dirty="0" err="1">
                <a:solidFill>
                  <a:schemeClr val="accent4"/>
                </a:solidFill>
              </a:rPr>
              <a:t>Sminia</a:t>
            </a:r>
            <a:r>
              <a:rPr lang="en-US" sz="1200" dirty="0">
                <a:solidFill>
                  <a:schemeClr val="accent4"/>
                </a:solidFill>
              </a:rPr>
              <a:t> P, et al. Effect of hyperthermia on the central nervous system: a review. </a:t>
            </a:r>
            <a:r>
              <a:rPr lang="en-US" sz="1200" dirty="0" err="1">
                <a:solidFill>
                  <a:schemeClr val="accent4"/>
                </a:solidFill>
              </a:rPr>
              <a:t>Int</a:t>
            </a:r>
            <a:r>
              <a:rPr lang="en-US" sz="1200" dirty="0">
                <a:solidFill>
                  <a:schemeClr val="accent4"/>
                </a:solidFill>
              </a:rPr>
              <a:t> J Hyperthermia 1994; 10 (1):</a:t>
            </a:r>
            <a:r>
              <a:rPr lang="en-US" sz="1200" dirty="0" smtClean="0">
                <a:solidFill>
                  <a:schemeClr val="accent4"/>
                </a:solidFill>
              </a:rPr>
              <a:t>1-30</a:t>
            </a:r>
            <a:endParaRPr lang="en-US" sz="1200" dirty="0">
              <a:solidFill>
                <a:schemeClr val="accent4"/>
              </a:solidFill>
            </a:endParaRPr>
          </a:p>
        </p:txBody>
      </p:sp>
    </p:spTree>
    <p:extLst>
      <p:ext uri="{BB962C8B-B14F-4D97-AF65-F5344CB8AC3E}">
        <p14:creationId xmlns:p14="http://schemas.microsoft.com/office/powerpoint/2010/main" val="1541607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signs</a:t>
            </a:r>
            <a:endParaRPr lang="en-US" dirty="0"/>
          </a:p>
        </p:txBody>
      </p:sp>
      <p:sp>
        <p:nvSpPr>
          <p:cNvPr id="3" name="Content Placeholder 2"/>
          <p:cNvSpPr>
            <a:spLocks noGrp="1"/>
          </p:cNvSpPr>
          <p:nvPr>
            <p:ph idx="1"/>
          </p:nvPr>
        </p:nvSpPr>
        <p:spPr/>
        <p:txBody>
          <a:bodyPr/>
          <a:lstStyle/>
          <a:p>
            <a:r>
              <a:rPr lang="en-US" dirty="0" smtClean="0"/>
              <a:t>Collapse during exercise</a:t>
            </a:r>
          </a:p>
          <a:p>
            <a:r>
              <a:rPr lang="en-US" dirty="0" smtClean="0"/>
              <a:t>Lethargy</a:t>
            </a:r>
          </a:p>
          <a:p>
            <a:r>
              <a:rPr lang="en-US" dirty="0" smtClean="0"/>
              <a:t>Excessive panting/tachypnea</a:t>
            </a:r>
          </a:p>
          <a:p>
            <a:r>
              <a:rPr lang="en-US" dirty="0" err="1" smtClean="0"/>
              <a:t>Hematochezia</a:t>
            </a:r>
            <a:r>
              <a:rPr lang="en-US" dirty="0" smtClean="0"/>
              <a:t> </a:t>
            </a:r>
          </a:p>
          <a:p>
            <a:r>
              <a:rPr lang="en-US" dirty="0" smtClean="0"/>
              <a:t>Elevated rectal temperature </a:t>
            </a:r>
          </a:p>
          <a:p>
            <a:pPr lvl="1"/>
            <a:r>
              <a:rPr lang="en-US" dirty="0" smtClean="0"/>
              <a:t>Owner cooling!</a:t>
            </a:r>
            <a:endParaRPr lang="en-US" dirty="0"/>
          </a:p>
        </p:txBody>
      </p:sp>
    </p:spTree>
    <p:extLst>
      <p:ext uri="{BB962C8B-B14F-4D97-AF65-F5344CB8AC3E}">
        <p14:creationId xmlns:p14="http://schemas.microsoft.com/office/powerpoint/2010/main" val="489511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pathological abnormalities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Many have elevated hematocrit</a:t>
            </a:r>
          </a:p>
          <a:p>
            <a:r>
              <a:rPr lang="en-US" dirty="0" smtClean="0"/>
              <a:t>Presence of </a:t>
            </a:r>
            <a:r>
              <a:rPr lang="en-US" dirty="0" err="1" smtClean="0"/>
              <a:t>nRBC’s</a:t>
            </a:r>
            <a:r>
              <a:rPr lang="en-US" dirty="0" smtClean="0"/>
              <a:t> with normal hematocrit– 68% - 95%</a:t>
            </a:r>
          </a:p>
          <a:p>
            <a:pPr lvl="1"/>
            <a:r>
              <a:rPr lang="en-US" dirty="0" smtClean="0"/>
              <a:t>Cytokines </a:t>
            </a:r>
            <a:r>
              <a:rPr lang="en-US" dirty="0" err="1" smtClean="0"/>
              <a:t>vs</a:t>
            </a:r>
            <a:r>
              <a:rPr lang="en-US" dirty="0" smtClean="0"/>
              <a:t> direct damage to bone marrow</a:t>
            </a:r>
          </a:p>
          <a:p>
            <a:r>
              <a:rPr lang="en-US" dirty="0" smtClean="0"/>
              <a:t>Increased liver and muscle enzymes</a:t>
            </a:r>
          </a:p>
          <a:p>
            <a:r>
              <a:rPr lang="en-US" dirty="0" smtClean="0"/>
              <a:t>Hypoglycemia 63%</a:t>
            </a:r>
          </a:p>
          <a:p>
            <a:r>
              <a:rPr lang="en-US" dirty="0" smtClean="0"/>
              <a:t>Elevated kidney values </a:t>
            </a:r>
            <a:r>
              <a:rPr lang="en-US" dirty="0"/>
              <a:t> </a:t>
            </a:r>
            <a:r>
              <a:rPr lang="en-US" dirty="0" smtClean="0"/>
              <a:t>- </a:t>
            </a:r>
            <a:r>
              <a:rPr lang="en-US" dirty="0" err="1" smtClean="0"/>
              <a:t>prerenal</a:t>
            </a:r>
            <a:r>
              <a:rPr lang="en-US" dirty="0" smtClean="0"/>
              <a:t> </a:t>
            </a:r>
            <a:r>
              <a:rPr lang="en-US" dirty="0" err="1" smtClean="0"/>
              <a:t>vs</a:t>
            </a:r>
            <a:r>
              <a:rPr lang="en-US" dirty="0" smtClean="0"/>
              <a:t> AKI</a:t>
            </a:r>
          </a:p>
          <a:p>
            <a:r>
              <a:rPr lang="en-US" dirty="0" smtClean="0"/>
              <a:t>Prolonged coagulation times </a:t>
            </a:r>
          </a:p>
          <a:p>
            <a:r>
              <a:rPr lang="en-US" dirty="0" smtClean="0"/>
              <a:t>Thrombocytopenia common, 62%</a:t>
            </a:r>
          </a:p>
          <a:p>
            <a:pPr lvl="1"/>
            <a:r>
              <a:rPr lang="en-US" dirty="0" err="1" smtClean="0"/>
              <a:t>Petechia</a:t>
            </a:r>
            <a:r>
              <a:rPr lang="en-US" dirty="0" smtClean="0"/>
              <a:t> /</a:t>
            </a:r>
            <a:r>
              <a:rPr lang="en-US" dirty="0" err="1" smtClean="0"/>
              <a:t>echymoses</a:t>
            </a:r>
            <a:endParaRPr lang="en-US" dirty="0" smtClean="0"/>
          </a:p>
          <a:p>
            <a:r>
              <a:rPr lang="en-US" dirty="0" smtClean="0"/>
              <a:t>Arrhythmia (25%) – VPCs, VT, AIVR, A Fib</a:t>
            </a:r>
            <a:endParaRPr lang="en-US" dirty="0"/>
          </a:p>
        </p:txBody>
      </p:sp>
    </p:spTree>
    <p:extLst>
      <p:ext uri="{BB962C8B-B14F-4D97-AF65-F5344CB8AC3E}">
        <p14:creationId xmlns:p14="http://schemas.microsoft.com/office/powerpoint/2010/main" val="2091707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Botryoid</a:t>
            </a:r>
            <a:r>
              <a:rPr lang="en-US" dirty="0" smtClean="0"/>
              <a:t> nuclei in neutrophils</a:t>
            </a:r>
            <a:endParaRPr lang="en-US" dirty="0"/>
          </a:p>
        </p:txBody>
      </p:sp>
      <p:sp>
        <p:nvSpPr>
          <p:cNvPr id="3" name="Content Placeholder 2"/>
          <p:cNvSpPr>
            <a:spLocks noGrp="1"/>
          </p:cNvSpPr>
          <p:nvPr>
            <p:ph idx="1"/>
          </p:nvPr>
        </p:nvSpPr>
        <p:spPr/>
        <p:txBody>
          <a:bodyPr/>
          <a:lstStyle/>
          <a:p>
            <a:r>
              <a:rPr lang="en-US" dirty="0" smtClean="0"/>
              <a:t>Humans – burns and hyperthermia</a:t>
            </a:r>
          </a:p>
          <a:p>
            <a:r>
              <a:rPr lang="en-US" dirty="0" smtClean="0"/>
              <a:t>May aid in diagnosis if unsure if heat injury occurred</a:t>
            </a:r>
          </a:p>
          <a:p>
            <a:r>
              <a:rPr lang="en-US" dirty="0" smtClean="0"/>
              <a:t>Reported in dogs with hyperthermia</a:t>
            </a:r>
            <a:endParaRPr lang="en-US" dirty="0"/>
          </a:p>
        </p:txBody>
      </p:sp>
      <p:pic>
        <p:nvPicPr>
          <p:cNvPr id="4" name="Picture 3"/>
          <p:cNvPicPr>
            <a:picLocks noChangeAspect="1"/>
          </p:cNvPicPr>
          <p:nvPr/>
        </p:nvPicPr>
        <p:blipFill>
          <a:blip r:embed="rId2"/>
          <a:stretch>
            <a:fillRect/>
          </a:stretch>
        </p:blipFill>
        <p:spPr>
          <a:xfrm>
            <a:off x="1670500" y="3837816"/>
            <a:ext cx="2979413" cy="2334385"/>
          </a:xfrm>
          <a:prstGeom prst="rect">
            <a:avLst/>
          </a:prstGeom>
        </p:spPr>
      </p:pic>
      <p:pic>
        <p:nvPicPr>
          <p:cNvPr id="5" name="Picture 4"/>
          <p:cNvPicPr>
            <a:picLocks noChangeAspect="1"/>
          </p:cNvPicPr>
          <p:nvPr/>
        </p:nvPicPr>
        <p:blipFill>
          <a:blip r:embed="rId3"/>
          <a:stretch>
            <a:fillRect/>
          </a:stretch>
        </p:blipFill>
        <p:spPr>
          <a:xfrm>
            <a:off x="6758895" y="3837816"/>
            <a:ext cx="3023734" cy="2334385"/>
          </a:xfrm>
          <a:prstGeom prst="rect">
            <a:avLst/>
          </a:prstGeom>
        </p:spPr>
      </p:pic>
      <p:sp>
        <p:nvSpPr>
          <p:cNvPr id="6" name="TextBox 5"/>
          <p:cNvSpPr txBox="1"/>
          <p:nvPr/>
        </p:nvSpPr>
        <p:spPr>
          <a:xfrm>
            <a:off x="1920898" y="6200131"/>
            <a:ext cx="7803675" cy="461665"/>
          </a:xfrm>
          <a:prstGeom prst="rect">
            <a:avLst/>
          </a:prstGeom>
          <a:noFill/>
        </p:spPr>
        <p:txBody>
          <a:bodyPr wrap="none" rtlCol="0">
            <a:spAutoFit/>
          </a:bodyPr>
          <a:lstStyle/>
          <a:p>
            <a:r>
              <a:rPr lang="en-US" sz="1200" dirty="0" err="1">
                <a:solidFill>
                  <a:schemeClr val="accent5">
                    <a:lumMod val="75000"/>
                  </a:schemeClr>
                </a:solidFill>
              </a:rPr>
              <a:t>Mastrorilli</a:t>
            </a:r>
            <a:r>
              <a:rPr lang="en-US" sz="1200" dirty="0">
                <a:solidFill>
                  <a:schemeClr val="accent5">
                    <a:lumMod val="75000"/>
                  </a:schemeClr>
                </a:solidFill>
              </a:rPr>
              <a:t> C, et al. </a:t>
            </a:r>
            <a:r>
              <a:rPr lang="en-US" sz="1200" dirty="0" err="1">
                <a:solidFill>
                  <a:schemeClr val="accent5">
                    <a:lumMod val="75000"/>
                  </a:schemeClr>
                </a:solidFill>
              </a:rPr>
              <a:t>Botryoid</a:t>
            </a:r>
            <a:r>
              <a:rPr lang="en-US" sz="1200" dirty="0">
                <a:solidFill>
                  <a:schemeClr val="accent5">
                    <a:lumMod val="75000"/>
                  </a:schemeClr>
                </a:solidFill>
              </a:rPr>
              <a:t> nuclei in the peripheral blood of a dog with heatstroke. </a:t>
            </a:r>
            <a:r>
              <a:rPr lang="en-US" sz="1200" i="1" dirty="0">
                <a:solidFill>
                  <a:schemeClr val="accent5">
                    <a:lumMod val="75000"/>
                  </a:schemeClr>
                </a:solidFill>
              </a:rPr>
              <a:t>Vet </a:t>
            </a:r>
            <a:r>
              <a:rPr lang="en-US" sz="1200" i="1" dirty="0" err="1">
                <a:solidFill>
                  <a:schemeClr val="accent5">
                    <a:lumMod val="75000"/>
                  </a:schemeClr>
                </a:solidFill>
              </a:rPr>
              <a:t>Clin</a:t>
            </a:r>
            <a:r>
              <a:rPr lang="en-US" sz="1200" i="1" dirty="0">
                <a:solidFill>
                  <a:schemeClr val="accent5">
                    <a:lumMod val="75000"/>
                  </a:schemeClr>
                </a:solidFill>
              </a:rPr>
              <a:t> Path</a:t>
            </a:r>
            <a:r>
              <a:rPr lang="en-US" sz="1200" dirty="0">
                <a:solidFill>
                  <a:schemeClr val="accent5">
                    <a:lumMod val="75000"/>
                  </a:schemeClr>
                </a:solidFill>
              </a:rPr>
              <a:t> 2013; 42 (2): 145-9.</a:t>
            </a:r>
          </a:p>
          <a:p>
            <a:endParaRPr lang="en-US" sz="1200" dirty="0">
              <a:solidFill>
                <a:schemeClr val="accent5">
                  <a:lumMod val="75000"/>
                </a:schemeClr>
              </a:solidFill>
            </a:endParaRPr>
          </a:p>
        </p:txBody>
      </p:sp>
    </p:spTree>
    <p:extLst>
      <p:ext uri="{BB962C8B-B14F-4D97-AF65-F5344CB8AC3E}">
        <p14:creationId xmlns:p14="http://schemas.microsoft.com/office/powerpoint/2010/main" val="3122382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99904" y="457518"/>
            <a:ext cx="4387084" cy="5916850"/>
          </a:xfrm>
        </p:spPr>
      </p:pic>
      <p:sp>
        <p:nvSpPr>
          <p:cNvPr id="5" name="TextBox 4"/>
          <p:cNvSpPr txBox="1"/>
          <p:nvPr/>
        </p:nvSpPr>
        <p:spPr>
          <a:xfrm>
            <a:off x="7224164" y="6374368"/>
            <a:ext cx="1538563" cy="276999"/>
          </a:xfrm>
          <a:prstGeom prst="rect">
            <a:avLst/>
          </a:prstGeom>
          <a:noFill/>
        </p:spPr>
        <p:txBody>
          <a:bodyPr wrap="none" rtlCol="0">
            <a:spAutoFit/>
          </a:bodyPr>
          <a:lstStyle/>
          <a:p>
            <a:r>
              <a:rPr lang="en-US" sz="1200" dirty="0">
                <a:hlinkClick r:id="rId3"/>
              </a:rPr>
              <a:t>themetapicture.com</a:t>
            </a:r>
            <a:r>
              <a:rPr lang="en-US" sz="1200" dirty="0"/>
              <a:t> </a:t>
            </a:r>
          </a:p>
        </p:txBody>
      </p:sp>
    </p:spTree>
    <p:extLst>
      <p:ext uri="{BB962C8B-B14F-4D97-AF65-F5344CB8AC3E}">
        <p14:creationId xmlns:p14="http://schemas.microsoft.com/office/powerpoint/2010/main" val="476875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this tell us?</a:t>
            </a:r>
            <a:endParaRPr lang="en-US" dirty="0"/>
          </a:p>
        </p:txBody>
      </p:sp>
      <p:sp>
        <p:nvSpPr>
          <p:cNvPr id="3" name="Content Placeholder 2"/>
          <p:cNvSpPr>
            <a:spLocks noGrp="1"/>
          </p:cNvSpPr>
          <p:nvPr>
            <p:ph idx="1"/>
          </p:nvPr>
        </p:nvSpPr>
        <p:spPr>
          <a:xfrm>
            <a:off x="1066800" y="1905001"/>
            <a:ext cx="10058400" cy="2481262"/>
          </a:xfrm>
        </p:spPr>
        <p:txBody>
          <a:bodyPr>
            <a:normAutofit/>
          </a:bodyPr>
          <a:lstStyle/>
          <a:p>
            <a:r>
              <a:rPr lang="en-US" dirty="0" smtClean="0"/>
              <a:t>“The reality of EHS medical care within the confines of organized sport and military training scenarios is that no one should die if proper, prompt and aggressive care begins within 10 minutes of collapse” </a:t>
            </a:r>
          </a:p>
          <a:p>
            <a:r>
              <a:rPr lang="en-US" dirty="0" smtClean="0"/>
              <a:t>“Experiences from various military installations…and medical tents…have shown that if temperature is reduced to less than 40.0°C (104) within 30 min after collapse, the fatality rate is close to (or actually) zero.”</a:t>
            </a:r>
          </a:p>
        </p:txBody>
      </p:sp>
      <p:sp>
        <p:nvSpPr>
          <p:cNvPr id="4" name="TextBox 3"/>
          <p:cNvSpPr txBox="1"/>
          <p:nvPr/>
        </p:nvSpPr>
        <p:spPr>
          <a:xfrm>
            <a:off x="2485106" y="4646614"/>
            <a:ext cx="7524304" cy="1015663"/>
          </a:xfrm>
          <a:prstGeom prst="rect">
            <a:avLst/>
          </a:prstGeom>
          <a:noFill/>
        </p:spPr>
        <p:txBody>
          <a:bodyPr wrap="none" rtlCol="0">
            <a:spAutoFit/>
          </a:bodyPr>
          <a:lstStyle/>
          <a:p>
            <a:pPr algn="ctr"/>
            <a:r>
              <a:rPr lang="en-US" sz="3000" b="1" dirty="0" smtClean="0">
                <a:solidFill>
                  <a:schemeClr val="accent5">
                    <a:lumMod val="75000"/>
                  </a:schemeClr>
                </a:solidFill>
              </a:rPr>
              <a:t>With appropriate </a:t>
            </a:r>
            <a:r>
              <a:rPr lang="en-US" sz="3000" b="1" u="sng" dirty="0" smtClean="0">
                <a:solidFill>
                  <a:schemeClr val="accent5">
                    <a:lumMod val="75000"/>
                  </a:schemeClr>
                </a:solidFill>
              </a:rPr>
              <a:t>field</a:t>
            </a:r>
            <a:r>
              <a:rPr lang="en-US" sz="3000" b="1" dirty="0" smtClean="0">
                <a:solidFill>
                  <a:schemeClr val="accent5">
                    <a:lumMod val="75000"/>
                  </a:schemeClr>
                </a:solidFill>
              </a:rPr>
              <a:t> and hospital care </a:t>
            </a:r>
          </a:p>
          <a:p>
            <a:pPr algn="ctr"/>
            <a:r>
              <a:rPr lang="en-US" sz="3000" b="1" dirty="0" smtClean="0">
                <a:solidFill>
                  <a:schemeClr val="accent5">
                    <a:lumMod val="75000"/>
                  </a:schemeClr>
                </a:solidFill>
              </a:rPr>
              <a:t>heat related deaths can be minimized!</a:t>
            </a:r>
            <a:endParaRPr lang="en-US" sz="3000" b="1" dirty="0">
              <a:solidFill>
                <a:schemeClr val="accent5">
                  <a:lumMod val="75000"/>
                </a:schemeClr>
              </a:solidFill>
            </a:endParaRPr>
          </a:p>
        </p:txBody>
      </p:sp>
    </p:spTree>
    <p:extLst>
      <p:ext uri="{BB962C8B-B14F-4D97-AF65-F5344CB8AC3E}">
        <p14:creationId xmlns:p14="http://schemas.microsoft.com/office/powerpoint/2010/main" val="1145685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Which is the most important prognostic factor for patients with heatstroke?</a:t>
            </a:r>
            <a:endParaRPr lang="en-US" dirty="0"/>
          </a:p>
        </p:txBody>
      </p:sp>
      <p:sp>
        <p:nvSpPr>
          <p:cNvPr id="3" name="Content Placeholder 2"/>
          <p:cNvSpPr>
            <a:spLocks noGrp="1"/>
          </p:cNvSpPr>
          <p:nvPr>
            <p:ph idx="1"/>
          </p:nvPr>
        </p:nvSpPr>
        <p:spPr/>
        <p:txBody>
          <a:bodyPr/>
          <a:lstStyle/>
          <a:p>
            <a:pPr marL="0" indent="0">
              <a:buNone/>
            </a:pPr>
            <a:r>
              <a:rPr lang="en-US" dirty="0" smtClean="0"/>
              <a:t>A) The presence of disseminated intravascular coagulation</a:t>
            </a:r>
          </a:p>
          <a:p>
            <a:pPr marL="0" indent="0">
              <a:buNone/>
            </a:pPr>
            <a:r>
              <a:rPr lang="en-US" dirty="0" smtClean="0"/>
              <a:t>B) Duration of time core body temperature is above the critical threshold</a:t>
            </a:r>
          </a:p>
          <a:p>
            <a:pPr marL="0" indent="0">
              <a:buNone/>
            </a:pPr>
            <a:r>
              <a:rPr lang="en-US" dirty="0" smtClean="0"/>
              <a:t>C) The absolute highest body temperature</a:t>
            </a:r>
          </a:p>
          <a:p>
            <a:pPr marL="0" indent="0">
              <a:buNone/>
            </a:pPr>
            <a:r>
              <a:rPr lang="en-US" dirty="0" smtClean="0"/>
              <a:t>D) The number of nucleated red blood cells present</a:t>
            </a:r>
            <a:endParaRPr lang="en-US" dirty="0"/>
          </a:p>
        </p:txBody>
      </p:sp>
    </p:spTree>
    <p:extLst>
      <p:ext uri="{BB962C8B-B14F-4D97-AF65-F5344CB8AC3E}">
        <p14:creationId xmlns:p14="http://schemas.microsoft.com/office/powerpoint/2010/main" val="158573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Cooling recommendations</a:t>
            </a:r>
            <a:endParaRPr lang="en-US" dirty="0"/>
          </a:p>
        </p:txBody>
      </p:sp>
      <p:sp>
        <p:nvSpPr>
          <p:cNvPr id="3" name="Content Placeholder 2"/>
          <p:cNvSpPr>
            <a:spLocks noGrp="1"/>
          </p:cNvSpPr>
          <p:nvPr>
            <p:ph idx="1"/>
          </p:nvPr>
        </p:nvSpPr>
        <p:spPr/>
        <p:txBody>
          <a:bodyPr/>
          <a:lstStyle/>
          <a:p>
            <a:r>
              <a:rPr lang="en-US" b="1" dirty="0" smtClean="0"/>
              <a:t>Worse prognosis the longer core temp is above critical threshold</a:t>
            </a:r>
          </a:p>
          <a:p>
            <a:pPr lvl="1"/>
            <a:r>
              <a:rPr lang="en-US" b="1" dirty="0" smtClean="0"/>
              <a:t>Goal: temperature &lt;40°C within 30 minutes of collapse</a:t>
            </a:r>
          </a:p>
          <a:p>
            <a:r>
              <a:rPr lang="en-US" dirty="0" smtClean="0"/>
              <a:t>Cooling rate of at least .1°C/minute when cooling starts immediate</a:t>
            </a:r>
          </a:p>
          <a:p>
            <a:r>
              <a:rPr lang="en-US" dirty="0" smtClean="0"/>
              <a:t>Rate of at least .15°C/minute if cooling is delayed more than 20-30 minutes after collapse</a:t>
            </a:r>
          </a:p>
          <a:p>
            <a:r>
              <a:rPr lang="en-US" dirty="0" smtClean="0"/>
              <a:t>Cooling in the “field” then transport</a:t>
            </a:r>
          </a:p>
          <a:p>
            <a:pPr lvl="1"/>
            <a:r>
              <a:rPr lang="en-US" dirty="0" smtClean="0"/>
              <a:t>Transport significantly delays cooling</a:t>
            </a:r>
          </a:p>
          <a:p>
            <a:pPr lvl="1"/>
            <a:r>
              <a:rPr lang="en-US" dirty="0" smtClean="0"/>
              <a:t>Need to stop the decompensated cycle of </a:t>
            </a:r>
            <a:r>
              <a:rPr lang="en-US" dirty="0" err="1" smtClean="0"/>
              <a:t>thermoreguatory</a:t>
            </a:r>
            <a:r>
              <a:rPr lang="en-US" dirty="0" smtClean="0"/>
              <a:t> failure</a:t>
            </a:r>
            <a:endParaRPr lang="en-US" dirty="0"/>
          </a:p>
        </p:txBody>
      </p:sp>
    </p:spTree>
    <p:extLst>
      <p:ext uri="{BB962C8B-B14F-4D97-AF65-F5344CB8AC3E}">
        <p14:creationId xmlns:p14="http://schemas.microsoft.com/office/powerpoint/2010/main" val="2840829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375" y="143193"/>
            <a:ext cx="10058400" cy="1188720"/>
          </a:xfrm>
        </p:spPr>
        <p:txBody>
          <a:bodyPr/>
          <a:lstStyle/>
          <a:p>
            <a:r>
              <a:rPr lang="en-US" dirty="0" smtClean="0"/>
              <a:t>Cold/ice water immersion is the gold standard!</a:t>
            </a:r>
            <a:endParaRPr lang="en-US" dirty="0"/>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92409" y="1559555"/>
            <a:ext cx="6151563" cy="5041281"/>
          </a:xfrm>
        </p:spPr>
      </p:pic>
      <p:cxnSp>
        <p:nvCxnSpPr>
          <p:cNvPr id="10" name="Straight Connector 9"/>
          <p:cNvCxnSpPr/>
          <p:nvPr/>
        </p:nvCxnSpPr>
        <p:spPr>
          <a:xfrm flipV="1">
            <a:off x="5929313" y="1771650"/>
            <a:ext cx="14287" cy="25574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329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Doesn’t that decrease cooling?</a:t>
            </a:r>
            <a:endParaRPr lang="en-US" dirty="0"/>
          </a:p>
        </p:txBody>
      </p:sp>
      <p:sp>
        <p:nvSpPr>
          <p:cNvPr id="3" name="Content Placeholder 2"/>
          <p:cNvSpPr>
            <a:spLocks noGrp="1"/>
          </p:cNvSpPr>
          <p:nvPr>
            <p:ph idx="1"/>
          </p:nvPr>
        </p:nvSpPr>
        <p:spPr/>
        <p:txBody>
          <a:bodyPr/>
          <a:lstStyle/>
          <a:p>
            <a:r>
              <a:rPr lang="en-US" dirty="0" smtClean="0"/>
              <a:t>Nearly all studies evaluating CWI show reliably fast cooling rates</a:t>
            </a:r>
          </a:p>
          <a:p>
            <a:pPr lvl="1"/>
            <a:r>
              <a:rPr lang="en-US" dirty="0" smtClean="0"/>
              <a:t>One study by Wyndham et al showed inferior cooling rates</a:t>
            </a:r>
          </a:p>
          <a:p>
            <a:pPr lvl="1"/>
            <a:r>
              <a:rPr lang="en-US" dirty="0" smtClean="0"/>
              <a:t>Has never been reproduced</a:t>
            </a:r>
          </a:p>
          <a:p>
            <a:r>
              <a:rPr lang="en-US" dirty="0" err="1" smtClean="0"/>
              <a:t>Hyperthermic</a:t>
            </a:r>
            <a:r>
              <a:rPr lang="en-US" dirty="0" smtClean="0"/>
              <a:t> individuals are not </a:t>
            </a:r>
            <a:r>
              <a:rPr lang="en-US" dirty="0" err="1" smtClean="0"/>
              <a:t>euthermic</a:t>
            </a:r>
            <a:r>
              <a:rPr lang="en-US" dirty="0" smtClean="0"/>
              <a:t> individuals</a:t>
            </a:r>
          </a:p>
          <a:p>
            <a:pPr lvl="1"/>
            <a:r>
              <a:rPr lang="en-US" dirty="0" smtClean="0"/>
              <a:t>Peripheral vasoconstriction and shivering occur</a:t>
            </a:r>
          </a:p>
          <a:p>
            <a:pPr lvl="1"/>
            <a:r>
              <a:rPr lang="en-US" dirty="0" smtClean="0"/>
              <a:t>Maintain temperature for a short while after immersion, then temperature decreases</a:t>
            </a:r>
          </a:p>
          <a:p>
            <a:r>
              <a:rPr lang="en-US" dirty="0" err="1" smtClean="0"/>
              <a:t>Hyperthermic</a:t>
            </a:r>
            <a:r>
              <a:rPr lang="en-US" dirty="0" smtClean="0"/>
              <a:t> individuals have immediate and sustained cooling</a:t>
            </a:r>
          </a:p>
          <a:p>
            <a:pPr lvl="1"/>
            <a:endParaRPr lang="en-US" dirty="0"/>
          </a:p>
        </p:txBody>
      </p:sp>
    </p:spTree>
    <p:extLst>
      <p:ext uri="{BB962C8B-B14F-4D97-AF65-F5344CB8AC3E}">
        <p14:creationId xmlns:p14="http://schemas.microsoft.com/office/powerpoint/2010/main" val="3891783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Immersion during heatstroke</a:t>
            </a:r>
            <a:endParaRPr lang="en-US" dirty="0"/>
          </a:p>
        </p:txBody>
      </p:sp>
      <p:sp>
        <p:nvSpPr>
          <p:cNvPr id="3" name="Content Placeholder 2"/>
          <p:cNvSpPr>
            <a:spLocks noGrp="1"/>
          </p:cNvSpPr>
          <p:nvPr>
            <p:ph idx="1"/>
          </p:nvPr>
        </p:nvSpPr>
        <p:spPr/>
        <p:txBody>
          <a:bodyPr/>
          <a:lstStyle/>
          <a:p>
            <a:r>
              <a:rPr lang="en-US" dirty="0" smtClean="0"/>
              <a:t>Thermoregulatory responses are primarily governed hypothalamic temperature</a:t>
            </a:r>
          </a:p>
          <a:p>
            <a:pPr lvl="1"/>
            <a:r>
              <a:rPr lang="en-US" dirty="0" smtClean="0"/>
              <a:t>Elevated core temperature dampens or negates vasoconstriction and shivering triggered by peripheral </a:t>
            </a:r>
            <a:r>
              <a:rPr lang="en-US" dirty="0" err="1" smtClean="0"/>
              <a:t>thermosensors</a:t>
            </a:r>
            <a:endParaRPr lang="en-US" dirty="0" smtClean="0"/>
          </a:p>
          <a:p>
            <a:pPr lvl="1"/>
            <a:r>
              <a:rPr lang="en-US" dirty="0" smtClean="0"/>
              <a:t>Some amount of vasoconstriction probably occurs</a:t>
            </a:r>
          </a:p>
          <a:p>
            <a:pPr lvl="1"/>
            <a:r>
              <a:rPr lang="en-US" dirty="0" smtClean="0"/>
              <a:t>They do not impair rapid cooling</a:t>
            </a:r>
          </a:p>
          <a:p>
            <a:r>
              <a:rPr lang="en-US" dirty="0" smtClean="0"/>
              <a:t>Water has much greater thermal conductivity than air</a:t>
            </a:r>
          </a:p>
          <a:p>
            <a:pPr lvl="1"/>
            <a:r>
              <a:rPr lang="en-US" dirty="0" smtClean="0"/>
              <a:t>630.5 </a:t>
            </a:r>
            <a:r>
              <a:rPr lang="en-US" dirty="0" err="1" smtClean="0"/>
              <a:t>mW</a:t>
            </a:r>
            <a:r>
              <a:rPr lang="en-US" dirty="0" smtClean="0"/>
              <a:t>/m2/°Kelvin in water </a:t>
            </a:r>
            <a:r>
              <a:rPr lang="en-US" dirty="0" err="1" smtClean="0"/>
              <a:t>vs</a:t>
            </a:r>
            <a:r>
              <a:rPr lang="en-US" dirty="0" smtClean="0"/>
              <a:t> 26.2 </a:t>
            </a:r>
            <a:r>
              <a:rPr lang="en-US" dirty="0" err="1"/>
              <a:t>mW</a:t>
            </a:r>
            <a:r>
              <a:rPr lang="en-US" dirty="0"/>
              <a:t>/m2/°Kelvin </a:t>
            </a:r>
            <a:endParaRPr lang="en-US" dirty="0" smtClean="0"/>
          </a:p>
          <a:p>
            <a:r>
              <a:rPr lang="en-US" dirty="0" smtClean="0"/>
              <a:t>Immersion recruits nearly 100% of body surface area in cooling</a:t>
            </a:r>
            <a:endParaRPr lang="en-US" dirty="0"/>
          </a:p>
        </p:txBody>
      </p:sp>
    </p:spTree>
    <p:extLst>
      <p:ext uri="{BB962C8B-B14F-4D97-AF65-F5344CB8AC3E}">
        <p14:creationId xmlns:p14="http://schemas.microsoft.com/office/powerpoint/2010/main" val="2904233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concerns</a:t>
            </a:r>
            <a:endParaRPr lang="en-US" dirty="0"/>
          </a:p>
        </p:txBody>
      </p:sp>
      <p:sp>
        <p:nvSpPr>
          <p:cNvPr id="3" name="Content Placeholder 2"/>
          <p:cNvSpPr>
            <a:spLocks noGrp="1"/>
          </p:cNvSpPr>
          <p:nvPr>
            <p:ph idx="1"/>
          </p:nvPr>
        </p:nvSpPr>
        <p:spPr/>
        <p:txBody>
          <a:bodyPr/>
          <a:lstStyle/>
          <a:p>
            <a:r>
              <a:rPr lang="en-US" dirty="0" smtClean="0"/>
              <a:t>Discomfort</a:t>
            </a:r>
          </a:p>
          <a:p>
            <a:r>
              <a:rPr lang="en-US" dirty="0" smtClean="0"/>
              <a:t>Ability to access patient</a:t>
            </a:r>
          </a:p>
          <a:p>
            <a:r>
              <a:rPr lang="en-US" dirty="0" smtClean="0"/>
              <a:t>Sanitation</a:t>
            </a:r>
          </a:p>
          <a:p>
            <a:r>
              <a:rPr lang="en-US" b="1" dirty="0" smtClean="0"/>
              <a:t>Availability</a:t>
            </a:r>
            <a:endParaRPr lang="en-US" b="1" dirty="0"/>
          </a:p>
        </p:txBody>
      </p:sp>
    </p:spTree>
    <p:extLst>
      <p:ext uri="{BB962C8B-B14F-4D97-AF65-F5344CB8AC3E}">
        <p14:creationId xmlns:p14="http://schemas.microsoft.com/office/powerpoint/2010/main" val="1498681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Supportive care</a:t>
            </a:r>
            <a:endParaRPr lang="en-US" dirty="0"/>
          </a:p>
        </p:txBody>
      </p:sp>
      <p:sp>
        <p:nvSpPr>
          <p:cNvPr id="3" name="Content Placeholder 2"/>
          <p:cNvSpPr>
            <a:spLocks noGrp="1"/>
          </p:cNvSpPr>
          <p:nvPr>
            <p:ph idx="1"/>
          </p:nvPr>
        </p:nvSpPr>
        <p:spPr/>
        <p:txBody>
          <a:bodyPr/>
          <a:lstStyle/>
          <a:p>
            <a:r>
              <a:rPr lang="en-US" dirty="0" smtClean="0"/>
              <a:t>IV fluids </a:t>
            </a:r>
          </a:p>
          <a:p>
            <a:r>
              <a:rPr lang="en-US" dirty="0" smtClean="0"/>
              <a:t>Treatment for organ specific dysfunctions</a:t>
            </a:r>
          </a:p>
          <a:p>
            <a:r>
              <a:rPr lang="en-US" dirty="0" smtClean="0"/>
              <a:t>+/- fresh frozen plasma</a:t>
            </a:r>
          </a:p>
          <a:p>
            <a:r>
              <a:rPr lang="en-US" dirty="0" smtClean="0"/>
              <a:t>Antibiotics?</a:t>
            </a:r>
          </a:p>
          <a:p>
            <a:r>
              <a:rPr lang="en-US" dirty="0" err="1" smtClean="0"/>
              <a:t>Gastroprotectants</a:t>
            </a:r>
            <a:r>
              <a:rPr lang="en-US" dirty="0" smtClean="0"/>
              <a:t>?</a:t>
            </a:r>
          </a:p>
          <a:p>
            <a:r>
              <a:rPr lang="en-US" dirty="0" smtClean="0"/>
              <a:t>Continuous hemofiltration</a:t>
            </a:r>
            <a:endParaRPr lang="en-US" dirty="0"/>
          </a:p>
        </p:txBody>
      </p:sp>
    </p:spTree>
    <p:extLst>
      <p:ext uri="{BB962C8B-B14F-4D97-AF65-F5344CB8AC3E}">
        <p14:creationId xmlns:p14="http://schemas.microsoft.com/office/powerpoint/2010/main" val="1544602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p:txBody>
          <a:bodyPr/>
          <a:lstStyle/>
          <a:p>
            <a:r>
              <a:rPr lang="en-US" dirty="0" smtClean="0"/>
              <a:t>Approximately 50% survival in published studies</a:t>
            </a:r>
          </a:p>
          <a:p>
            <a:r>
              <a:rPr lang="en-US" dirty="0" smtClean="0"/>
              <a:t>Many prognostic variables</a:t>
            </a:r>
          </a:p>
          <a:p>
            <a:r>
              <a:rPr lang="en-US" dirty="0" smtClean="0"/>
              <a:t>No prospective studies</a:t>
            </a:r>
          </a:p>
          <a:p>
            <a:r>
              <a:rPr lang="en-US" dirty="0" smtClean="0"/>
              <a:t>Have not shown improvement with owner cooling</a:t>
            </a:r>
          </a:p>
          <a:p>
            <a:pPr lvl="1"/>
            <a:r>
              <a:rPr lang="en-US" dirty="0" smtClean="0"/>
              <a:t>Dogs with owner cooling and presented in &lt;90 minutes had 100% survival</a:t>
            </a:r>
            <a:endParaRPr lang="en-US" dirty="0"/>
          </a:p>
        </p:txBody>
      </p:sp>
    </p:spTree>
    <p:extLst>
      <p:ext uri="{BB962C8B-B14F-4D97-AF65-F5344CB8AC3E}">
        <p14:creationId xmlns:p14="http://schemas.microsoft.com/office/powerpoint/2010/main" val="3818276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Prognostic factors</a:t>
            </a:r>
            <a:endParaRPr lang="en-US" dirty="0"/>
          </a:p>
        </p:txBody>
      </p:sp>
      <p:sp>
        <p:nvSpPr>
          <p:cNvPr id="4" name="Content Placeholder 3"/>
          <p:cNvSpPr>
            <a:spLocks noGrp="1"/>
          </p:cNvSpPr>
          <p:nvPr>
            <p:ph sz="half" idx="1"/>
          </p:nvPr>
        </p:nvSpPr>
        <p:spPr>
          <a:xfrm>
            <a:off x="711200" y="1904999"/>
            <a:ext cx="5156200" cy="4271963"/>
          </a:xfrm>
        </p:spPr>
        <p:txBody>
          <a:bodyPr/>
          <a:lstStyle/>
          <a:p>
            <a:r>
              <a:rPr lang="en-US" dirty="0" smtClean="0"/>
              <a:t>Presentation &gt; 90 min after collapse</a:t>
            </a:r>
          </a:p>
          <a:p>
            <a:r>
              <a:rPr lang="en-US" dirty="0" smtClean="0"/>
              <a:t>Obesity</a:t>
            </a:r>
          </a:p>
          <a:p>
            <a:r>
              <a:rPr lang="en-US" dirty="0" smtClean="0"/>
              <a:t>Seizures</a:t>
            </a:r>
          </a:p>
          <a:p>
            <a:r>
              <a:rPr lang="en-US" dirty="0" smtClean="0"/>
              <a:t>Greater increase in PT/PTT</a:t>
            </a:r>
          </a:p>
          <a:p>
            <a:r>
              <a:rPr lang="en-US" dirty="0" smtClean="0"/>
              <a:t>Creatinine &gt;1.5 at 24 hours</a:t>
            </a:r>
          </a:p>
          <a:p>
            <a:r>
              <a:rPr lang="en-US" dirty="0" smtClean="0"/>
              <a:t>Blood glucose &lt;47 mg/</a:t>
            </a:r>
            <a:r>
              <a:rPr lang="en-US" dirty="0" err="1" smtClean="0"/>
              <a:t>dL</a:t>
            </a:r>
            <a:endParaRPr lang="en-US" dirty="0" smtClean="0"/>
          </a:p>
          <a:p>
            <a:r>
              <a:rPr lang="en-US" dirty="0" smtClean="0"/>
              <a:t>DIC</a:t>
            </a:r>
            <a:endParaRPr lang="en-US" dirty="0"/>
          </a:p>
        </p:txBody>
      </p:sp>
      <p:sp>
        <p:nvSpPr>
          <p:cNvPr id="5" name="Content Placeholder 4"/>
          <p:cNvSpPr>
            <a:spLocks noGrp="1"/>
          </p:cNvSpPr>
          <p:nvPr>
            <p:ph sz="half" idx="2"/>
          </p:nvPr>
        </p:nvSpPr>
        <p:spPr>
          <a:xfrm>
            <a:off x="6324599" y="1904999"/>
            <a:ext cx="5185229" cy="4271963"/>
          </a:xfrm>
        </p:spPr>
        <p:txBody>
          <a:bodyPr/>
          <a:lstStyle/>
          <a:p>
            <a:r>
              <a:rPr lang="en-US" dirty="0" smtClean="0"/>
              <a:t>Comatose at presentation</a:t>
            </a:r>
          </a:p>
          <a:p>
            <a:r>
              <a:rPr lang="en-US" dirty="0" smtClean="0"/>
              <a:t>Lower albumin, TP, cholesterol</a:t>
            </a:r>
          </a:p>
          <a:p>
            <a:r>
              <a:rPr lang="en-US" dirty="0" smtClean="0"/>
              <a:t>Higher creatinine and </a:t>
            </a:r>
            <a:r>
              <a:rPr lang="en-US" dirty="0" err="1" smtClean="0"/>
              <a:t>Tbili</a:t>
            </a:r>
            <a:endParaRPr lang="en-US" dirty="0" smtClean="0"/>
          </a:p>
          <a:p>
            <a:r>
              <a:rPr lang="en-US" dirty="0" smtClean="0"/>
              <a:t>18 NRBCs/100 WBC or more</a:t>
            </a:r>
          </a:p>
          <a:p>
            <a:pPr lvl="1"/>
            <a:r>
              <a:rPr lang="en-US" dirty="0" smtClean="0"/>
              <a:t>Sensitivity 91%</a:t>
            </a:r>
          </a:p>
          <a:p>
            <a:pPr lvl="1"/>
            <a:r>
              <a:rPr lang="en-US" dirty="0" smtClean="0"/>
              <a:t>Specificity 88%</a:t>
            </a:r>
          </a:p>
          <a:p>
            <a:pPr lvl="1"/>
            <a:r>
              <a:rPr lang="en-US" dirty="0" smtClean="0"/>
              <a:t>AUC .9</a:t>
            </a:r>
            <a:endParaRPr lang="en-US" dirty="0"/>
          </a:p>
        </p:txBody>
      </p:sp>
    </p:spTree>
    <p:extLst>
      <p:ext uri="{BB962C8B-B14F-4D97-AF65-F5344CB8AC3E}">
        <p14:creationId xmlns:p14="http://schemas.microsoft.com/office/powerpoint/2010/main" val="2516999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References</a:t>
            </a:r>
            <a:endParaRPr lang="en-US" dirty="0"/>
          </a:p>
        </p:txBody>
      </p:sp>
      <p:sp>
        <p:nvSpPr>
          <p:cNvPr id="6" name="Content Placeholder 5"/>
          <p:cNvSpPr>
            <a:spLocks noGrp="1"/>
          </p:cNvSpPr>
          <p:nvPr>
            <p:ph idx="1"/>
          </p:nvPr>
        </p:nvSpPr>
        <p:spPr>
          <a:xfrm>
            <a:off x="1066800" y="1905001"/>
            <a:ext cx="10058400" cy="4538662"/>
          </a:xfrm>
        </p:spPr>
        <p:txBody>
          <a:bodyPr>
            <a:normAutofit fontScale="62500" lnSpcReduction="20000"/>
          </a:bodyPr>
          <a:lstStyle/>
          <a:p>
            <a:r>
              <a:rPr lang="en-US" dirty="0"/>
              <a:t>McDermott BP, et al. Acute whole-body cooling for exercise-induced hyperthermia: a systematic review. </a:t>
            </a:r>
            <a:r>
              <a:rPr lang="en-US" i="1" dirty="0"/>
              <a:t>J of Athletic Training</a:t>
            </a:r>
            <a:r>
              <a:rPr lang="en-US" dirty="0"/>
              <a:t> 2009;44 (1): 84-93</a:t>
            </a:r>
          </a:p>
          <a:p>
            <a:r>
              <a:rPr lang="en-US" dirty="0" err="1"/>
              <a:t>Mastrorilli</a:t>
            </a:r>
            <a:r>
              <a:rPr lang="en-US" dirty="0"/>
              <a:t> C, et al. </a:t>
            </a:r>
            <a:r>
              <a:rPr lang="en-US" dirty="0" err="1"/>
              <a:t>Botryoid</a:t>
            </a:r>
            <a:r>
              <a:rPr lang="en-US" dirty="0"/>
              <a:t> nuclei in the peripheral blood of a dog with heatstroke. </a:t>
            </a:r>
            <a:r>
              <a:rPr lang="en-US" i="1" dirty="0"/>
              <a:t>Vet </a:t>
            </a:r>
            <a:r>
              <a:rPr lang="en-US" i="1" dirty="0" err="1"/>
              <a:t>Clin</a:t>
            </a:r>
            <a:r>
              <a:rPr lang="en-US" i="1" dirty="0"/>
              <a:t> Path</a:t>
            </a:r>
            <a:r>
              <a:rPr lang="en-US" dirty="0"/>
              <a:t> 2013; 42 (2): 145-9.</a:t>
            </a:r>
          </a:p>
          <a:p>
            <a:r>
              <a:rPr lang="en-US" dirty="0" err="1"/>
              <a:t>Sminia</a:t>
            </a:r>
            <a:r>
              <a:rPr lang="en-US" dirty="0"/>
              <a:t> P, et al. Effect of hyperthermia on the central nervous system: a review. </a:t>
            </a:r>
            <a:r>
              <a:rPr lang="en-US" dirty="0" err="1"/>
              <a:t>Int</a:t>
            </a:r>
            <a:r>
              <a:rPr lang="en-US" dirty="0"/>
              <a:t> J Hyperthermia 1994; 10 (1):1-30</a:t>
            </a:r>
          </a:p>
          <a:p>
            <a:r>
              <a:rPr lang="en-US" dirty="0"/>
              <a:t>Casa, et al. Cold water immersion: the gold standard for </a:t>
            </a:r>
            <a:r>
              <a:rPr lang="en-US" dirty="0" err="1"/>
              <a:t>exertional</a:t>
            </a:r>
            <a:r>
              <a:rPr lang="en-US" dirty="0"/>
              <a:t> heatstroke treatment. </a:t>
            </a:r>
            <a:r>
              <a:rPr lang="en-US" dirty="0" err="1"/>
              <a:t>Exerc</a:t>
            </a:r>
            <a:r>
              <a:rPr lang="en-US" dirty="0"/>
              <a:t> sport </a:t>
            </a:r>
            <a:r>
              <a:rPr lang="en-US" dirty="0" err="1"/>
              <a:t>sci</a:t>
            </a:r>
            <a:r>
              <a:rPr lang="en-US" dirty="0"/>
              <a:t> rev 2007; 35 (3):141-149.</a:t>
            </a:r>
          </a:p>
          <a:p>
            <a:r>
              <a:rPr lang="en-US" dirty="0"/>
              <a:t>Chen G, et al. Effects of continuous </a:t>
            </a:r>
            <a:r>
              <a:rPr lang="en-US" dirty="0" err="1"/>
              <a:t>haemofiltration</a:t>
            </a:r>
            <a:r>
              <a:rPr lang="en-US" dirty="0"/>
              <a:t> on serum enzyme concentrations, </a:t>
            </a:r>
            <a:r>
              <a:rPr lang="en-US" dirty="0" err="1"/>
              <a:t>endotoxemia</a:t>
            </a:r>
            <a:r>
              <a:rPr lang="en-US" dirty="0"/>
              <a:t>, homeostasis and survival in dogs with severe heat stroke. Resuscitation 2012; 83: 657-662.</a:t>
            </a:r>
          </a:p>
          <a:p>
            <a:r>
              <a:rPr lang="en-US" dirty="0"/>
              <a:t>Smith JE. Cooling methods used in the treatment of </a:t>
            </a:r>
            <a:r>
              <a:rPr lang="en-US" dirty="0" err="1"/>
              <a:t>exertional</a:t>
            </a:r>
            <a:r>
              <a:rPr lang="en-US" dirty="0"/>
              <a:t> heat illness. Br J Sports Med 2005; 39:503-507</a:t>
            </a:r>
          </a:p>
          <a:p>
            <a:r>
              <a:rPr lang="en-US" dirty="0"/>
              <a:t>Casa DJ, et al. </a:t>
            </a:r>
            <a:r>
              <a:rPr lang="en-US" dirty="0" err="1"/>
              <a:t>Exertional</a:t>
            </a:r>
            <a:r>
              <a:rPr lang="en-US" dirty="0"/>
              <a:t> heat stroke: new concepts regarding cause and care. Current sports medicine reports 2012; 11 (3): 115-123.</a:t>
            </a:r>
          </a:p>
          <a:p>
            <a:r>
              <a:rPr lang="en-US" dirty="0"/>
              <a:t>Johnson SI, et al. Heatstroke in small animal medicine: a clinical practice review. J Vet </a:t>
            </a:r>
            <a:r>
              <a:rPr lang="en-US" dirty="0" err="1"/>
              <a:t>Emerg</a:t>
            </a:r>
            <a:r>
              <a:rPr lang="en-US" dirty="0"/>
              <a:t> </a:t>
            </a:r>
            <a:r>
              <a:rPr lang="en-US" dirty="0" err="1"/>
              <a:t>Crit</a:t>
            </a:r>
            <a:r>
              <a:rPr lang="en-US" dirty="0"/>
              <a:t> Care 2006; 16 (2): 112-119</a:t>
            </a:r>
          </a:p>
          <a:p>
            <a:r>
              <a:rPr lang="en-US" dirty="0"/>
              <a:t>Diehl, KA, et al. Alterations in hemostasis associated with hyperthermia in a canine model. Am J of </a:t>
            </a:r>
            <a:r>
              <a:rPr lang="en-US" dirty="0" err="1"/>
              <a:t>Hemat</a:t>
            </a:r>
            <a:r>
              <a:rPr lang="en-US" dirty="0"/>
              <a:t> 2000; 64: 262-70</a:t>
            </a:r>
            <a:r>
              <a:rPr lang="en-US" dirty="0" smtClean="0"/>
              <a:t>.</a:t>
            </a:r>
            <a:endParaRPr lang="en-US" dirty="0"/>
          </a:p>
        </p:txBody>
      </p:sp>
    </p:spTree>
    <p:extLst>
      <p:ext uri="{BB962C8B-B14F-4D97-AF65-F5344CB8AC3E}">
        <p14:creationId xmlns:p14="http://schemas.microsoft.com/office/powerpoint/2010/main" val="4080749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References</a:t>
            </a:r>
            <a:endParaRPr lang="en-US" dirty="0"/>
          </a:p>
        </p:txBody>
      </p:sp>
      <p:sp>
        <p:nvSpPr>
          <p:cNvPr id="6" name="Content Placeholder 5"/>
          <p:cNvSpPr>
            <a:spLocks noGrp="1"/>
          </p:cNvSpPr>
          <p:nvPr>
            <p:ph idx="1"/>
          </p:nvPr>
        </p:nvSpPr>
        <p:spPr>
          <a:xfrm>
            <a:off x="1066800" y="1905001"/>
            <a:ext cx="10058400" cy="3567112"/>
          </a:xfrm>
        </p:spPr>
        <p:txBody>
          <a:bodyPr>
            <a:normAutofit fontScale="70000" lnSpcReduction="20000"/>
          </a:bodyPr>
          <a:lstStyle/>
          <a:p>
            <a:r>
              <a:rPr lang="en-US" dirty="0" err="1"/>
              <a:t>Bruchim</a:t>
            </a:r>
            <a:r>
              <a:rPr lang="en-US" dirty="0"/>
              <a:t> Y, et al. Heat stroke in dogs: a retrospective study of 54 cases (1999-2004) and analysis of risk factors for death</a:t>
            </a:r>
          </a:p>
          <a:p>
            <a:r>
              <a:rPr lang="en-US" dirty="0"/>
              <a:t>Burke S, </a:t>
            </a:r>
            <a:r>
              <a:rPr lang="en-US" dirty="0" err="1"/>
              <a:t>Hanani</a:t>
            </a:r>
            <a:r>
              <a:rPr lang="en-US" dirty="0"/>
              <a:t> M. The actions of hyperthermia on the autonomic nervous system: central and peripheral mechanisms and clinical implications Autonomic Neuroscience: Basic and Clinical 2012; 168: 4-13.</a:t>
            </a:r>
          </a:p>
          <a:p>
            <a:r>
              <a:rPr lang="en-US" dirty="0" err="1"/>
              <a:t>Oglesbee</a:t>
            </a:r>
            <a:r>
              <a:rPr lang="en-US" dirty="0"/>
              <a:t> MJ, et al. Whole body hyperthermia: effects upon canine immune and </a:t>
            </a:r>
            <a:r>
              <a:rPr lang="en-US" dirty="0" err="1"/>
              <a:t>heostatic</a:t>
            </a:r>
            <a:r>
              <a:rPr lang="en-US" dirty="0"/>
              <a:t> functions. Veterinary Immunology and </a:t>
            </a:r>
            <a:r>
              <a:rPr lang="en-US" dirty="0" err="1"/>
              <a:t>Imunopathology</a:t>
            </a:r>
            <a:r>
              <a:rPr lang="en-US" dirty="0"/>
              <a:t> 199; 69: 185-199.</a:t>
            </a:r>
          </a:p>
          <a:p>
            <a:r>
              <a:rPr lang="en-US" dirty="0"/>
              <a:t>Epstein Y, Roberts WO. The pathophysiology of heat stroke: an integrative view of the final common pathway. </a:t>
            </a:r>
            <a:r>
              <a:rPr lang="en-US" dirty="0" err="1"/>
              <a:t>Scand</a:t>
            </a:r>
            <a:r>
              <a:rPr lang="en-US" dirty="0"/>
              <a:t> J Med </a:t>
            </a:r>
            <a:r>
              <a:rPr lang="en-US" dirty="0" err="1"/>
              <a:t>Sci</a:t>
            </a:r>
            <a:r>
              <a:rPr lang="en-US" dirty="0"/>
              <a:t> Sports 2011; 21: 742-48.</a:t>
            </a:r>
          </a:p>
          <a:p>
            <a:r>
              <a:rPr lang="en-US" dirty="0" err="1"/>
              <a:t>Aroch</a:t>
            </a:r>
            <a:r>
              <a:rPr lang="en-US" dirty="0"/>
              <a:t> I, et al. Peripheral nucleated red blood cells as a prognostic indicator in heatstroke in dogs. J Vet Intern Med 2009; 23: </a:t>
            </a:r>
            <a:r>
              <a:rPr lang="en-US" dirty="0" smtClean="0"/>
              <a:t>544-51</a:t>
            </a:r>
          </a:p>
          <a:p>
            <a:r>
              <a:rPr lang="en-US" dirty="0"/>
              <a:t>Rosenberg H, et al. Malignant hyperthermia. </a:t>
            </a:r>
            <a:r>
              <a:rPr lang="en-US" dirty="0" err="1"/>
              <a:t>Ophanet</a:t>
            </a:r>
            <a:r>
              <a:rPr lang="en-US" dirty="0"/>
              <a:t> Journal of Rare Disease. 2007; </a:t>
            </a:r>
            <a:r>
              <a:rPr lang="en-US" dirty="0" smtClean="0"/>
              <a:t>2:21</a:t>
            </a:r>
            <a:endParaRPr lang="en-US" dirty="0"/>
          </a:p>
        </p:txBody>
      </p:sp>
    </p:spTree>
    <p:extLst>
      <p:ext uri="{BB962C8B-B14F-4D97-AF65-F5344CB8AC3E}">
        <p14:creationId xmlns:p14="http://schemas.microsoft.com/office/powerpoint/2010/main" val="843136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most effective cooling technique for patients with heatstroke?</a:t>
            </a:r>
            <a:endParaRPr lang="en-US" dirty="0"/>
          </a:p>
        </p:txBody>
      </p:sp>
      <p:sp>
        <p:nvSpPr>
          <p:cNvPr id="3" name="Content Placeholder 2"/>
          <p:cNvSpPr>
            <a:spLocks noGrp="1"/>
          </p:cNvSpPr>
          <p:nvPr>
            <p:ph idx="1"/>
          </p:nvPr>
        </p:nvSpPr>
        <p:spPr/>
        <p:txBody>
          <a:bodyPr/>
          <a:lstStyle/>
          <a:p>
            <a:pPr marL="0" indent="0">
              <a:buNone/>
            </a:pPr>
            <a:r>
              <a:rPr lang="en-US" dirty="0" smtClean="0"/>
              <a:t>A) Directing a fan to blow air over the patient</a:t>
            </a:r>
          </a:p>
          <a:p>
            <a:pPr marL="0" indent="0">
              <a:buNone/>
            </a:pPr>
            <a:r>
              <a:rPr lang="en-US" dirty="0" smtClean="0"/>
              <a:t>B) Wetting the patient with  tepid water</a:t>
            </a:r>
          </a:p>
          <a:p>
            <a:pPr marL="0" indent="0">
              <a:buNone/>
            </a:pPr>
            <a:r>
              <a:rPr lang="en-US" dirty="0" smtClean="0"/>
              <a:t>C) The combination of wetting the patient and using a fan</a:t>
            </a:r>
          </a:p>
          <a:p>
            <a:pPr marL="0" indent="0">
              <a:buNone/>
            </a:pPr>
            <a:r>
              <a:rPr lang="en-US" dirty="0" smtClean="0"/>
              <a:t>D) Cold/ice water  whole-body immersion (except the head)</a:t>
            </a:r>
            <a:endParaRPr lang="en-US" dirty="0"/>
          </a:p>
        </p:txBody>
      </p:sp>
    </p:spTree>
    <p:extLst>
      <p:ext uri="{BB962C8B-B14F-4D97-AF65-F5344CB8AC3E}">
        <p14:creationId xmlns:p14="http://schemas.microsoft.com/office/powerpoint/2010/main" val="1570508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Questions?</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02692" y="557209"/>
            <a:ext cx="6855905" cy="5735020"/>
          </a:xfrm>
        </p:spPr>
      </p:pic>
      <p:sp>
        <p:nvSpPr>
          <p:cNvPr id="8" name="TextBox 7"/>
          <p:cNvSpPr txBox="1"/>
          <p:nvPr/>
        </p:nvSpPr>
        <p:spPr>
          <a:xfrm>
            <a:off x="7700963" y="6391920"/>
            <a:ext cx="1620893" cy="276999"/>
          </a:xfrm>
          <a:prstGeom prst="rect">
            <a:avLst/>
          </a:prstGeom>
          <a:noFill/>
        </p:spPr>
        <p:txBody>
          <a:bodyPr wrap="none" rtlCol="0">
            <a:spAutoFit/>
          </a:bodyPr>
          <a:lstStyle/>
          <a:p>
            <a:r>
              <a:rPr lang="en-US" sz="1200" dirty="0">
                <a:hlinkClick r:id="rId3"/>
              </a:rPr>
              <a:t>www.vitamin-ha.com</a:t>
            </a:r>
            <a:r>
              <a:rPr lang="en-US" sz="1200" dirty="0"/>
              <a:t> </a:t>
            </a:r>
          </a:p>
        </p:txBody>
      </p:sp>
    </p:spTree>
    <p:extLst>
      <p:ext uri="{BB962C8B-B14F-4D97-AF65-F5344CB8AC3E}">
        <p14:creationId xmlns:p14="http://schemas.microsoft.com/office/powerpoint/2010/main" val="2998938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Normal heat sources</a:t>
            </a:r>
            <a:endParaRPr lang="en-US" dirty="0"/>
          </a:p>
        </p:txBody>
      </p:sp>
      <p:sp>
        <p:nvSpPr>
          <p:cNvPr id="3" name="Content Placeholder 2"/>
          <p:cNvSpPr>
            <a:spLocks noGrp="1"/>
          </p:cNvSpPr>
          <p:nvPr>
            <p:ph idx="1"/>
          </p:nvPr>
        </p:nvSpPr>
        <p:spPr/>
        <p:txBody>
          <a:bodyPr/>
          <a:lstStyle/>
          <a:p>
            <a:r>
              <a:rPr lang="en-US" dirty="0" smtClean="0"/>
              <a:t>Exogenous</a:t>
            </a:r>
          </a:p>
          <a:p>
            <a:pPr lvl="1"/>
            <a:r>
              <a:rPr lang="en-US" dirty="0" smtClean="0"/>
              <a:t>Environment</a:t>
            </a:r>
          </a:p>
          <a:p>
            <a:r>
              <a:rPr lang="en-US" dirty="0" smtClean="0"/>
              <a:t>Endogenous</a:t>
            </a:r>
          </a:p>
          <a:p>
            <a:pPr lvl="1"/>
            <a:r>
              <a:rPr lang="en-US" dirty="0" smtClean="0"/>
              <a:t>Cellular respiration</a:t>
            </a:r>
          </a:p>
          <a:p>
            <a:pPr lvl="1"/>
            <a:r>
              <a:rPr lang="en-US" dirty="0" smtClean="0"/>
              <a:t>Increased with activity</a:t>
            </a:r>
            <a:endParaRPr lang="en-US" dirty="0"/>
          </a:p>
        </p:txBody>
      </p:sp>
    </p:spTree>
    <p:extLst>
      <p:ext uri="{BB962C8B-B14F-4D97-AF65-F5344CB8AC3E}">
        <p14:creationId xmlns:p14="http://schemas.microsoft.com/office/powerpoint/2010/main" val="3213178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Normal heat dissipation</a:t>
            </a:r>
            <a:endParaRPr lang="en-US" dirty="0"/>
          </a:p>
        </p:txBody>
      </p:sp>
      <p:sp>
        <p:nvSpPr>
          <p:cNvPr id="3" name="Content Placeholder 2"/>
          <p:cNvSpPr>
            <a:spLocks noGrp="1"/>
          </p:cNvSpPr>
          <p:nvPr>
            <p:ph idx="1"/>
          </p:nvPr>
        </p:nvSpPr>
        <p:spPr/>
        <p:txBody>
          <a:bodyPr/>
          <a:lstStyle/>
          <a:p>
            <a:r>
              <a:rPr lang="en-US" dirty="0" smtClean="0"/>
              <a:t>Temperature set-point dictated by hypothalamus</a:t>
            </a:r>
          </a:p>
          <a:p>
            <a:r>
              <a:rPr lang="en-US" dirty="0" smtClean="0"/>
              <a:t>Thermoregulation also determined by the hypothalamus</a:t>
            </a:r>
          </a:p>
          <a:p>
            <a:pPr lvl="1"/>
            <a:r>
              <a:rPr lang="en-US" dirty="0" smtClean="0"/>
              <a:t>Central temperature receptors</a:t>
            </a:r>
          </a:p>
          <a:p>
            <a:pPr lvl="1"/>
            <a:r>
              <a:rPr lang="en-US" dirty="0" smtClean="0"/>
              <a:t>Peripheral temperature receptors</a:t>
            </a:r>
          </a:p>
          <a:p>
            <a:pPr lvl="1"/>
            <a:r>
              <a:rPr lang="en-US" dirty="0" smtClean="0"/>
              <a:t>Appropriate thermoregulatory response initiated</a:t>
            </a:r>
          </a:p>
          <a:p>
            <a:pPr lvl="1"/>
            <a:endParaRPr lang="en-US" dirty="0"/>
          </a:p>
        </p:txBody>
      </p:sp>
    </p:spTree>
    <p:extLst>
      <p:ext uri="{BB962C8B-B14F-4D97-AF65-F5344CB8AC3E}">
        <p14:creationId xmlns:p14="http://schemas.microsoft.com/office/powerpoint/2010/main" val="976447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of heat transfer</a:t>
            </a:r>
            <a:endParaRPr lang="en-US" dirty="0"/>
          </a:p>
        </p:txBody>
      </p:sp>
      <p:sp>
        <p:nvSpPr>
          <p:cNvPr id="3" name="Content Placeholder 2"/>
          <p:cNvSpPr>
            <a:spLocks noGrp="1"/>
          </p:cNvSpPr>
          <p:nvPr>
            <p:ph idx="1"/>
          </p:nvPr>
        </p:nvSpPr>
        <p:spPr/>
        <p:txBody>
          <a:bodyPr/>
          <a:lstStyle/>
          <a:p>
            <a:r>
              <a:rPr lang="en-US" dirty="0" smtClean="0"/>
              <a:t>Conduction</a:t>
            </a:r>
          </a:p>
          <a:p>
            <a:pPr lvl="1"/>
            <a:r>
              <a:rPr lang="en-US" dirty="0" smtClean="0"/>
              <a:t>Transfer of heat in the absence of material flow</a:t>
            </a:r>
          </a:p>
          <a:p>
            <a:pPr lvl="1"/>
            <a:r>
              <a:rPr lang="en-US" dirty="0" smtClean="0"/>
              <a:t>Laying on a cold surface</a:t>
            </a:r>
          </a:p>
          <a:p>
            <a:pPr lvl="1"/>
            <a:r>
              <a:rPr lang="en-US" dirty="0" smtClean="0"/>
              <a:t>Solids &gt; liquids &gt; gasses</a:t>
            </a:r>
          </a:p>
          <a:p>
            <a:r>
              <a:rPr lang="en-US" dirty="0" smtClean="0"/>
              <a:t>Convection</a:t>
            </a:r>
          </a:p>
          <a:p>
            <a:pPr lvl="1"/>
            <a:r>
              <a:rPr lang="en-US" dirty="0" smtClean="0"/>
              <a:t>Transfer of heat by mass motion in a liquid or gaseous medium</a:t>
            </a:r>
          </a:p>
          <a:p>
            <a:pPr lvl="1"/>
            <a:r>
              <a:rPr lang="en-US" dirty="0" smtClean="0"/>
              <a:t>Warmer medium rises brining cooler medium in contact with </a:t>
            </a:r>
          </a:p>
          <a:p>
            <a:pPr marL="320040" lvl="1" indent="0">
              <a:buNone/>
            </a:pPr>
            <a:r>
              <a:rPr lang="en-US" dirty="0"/>
              <a:t> </a:t>
            </a:r>
            <a:r>
              <a:rPr lang="en-US" dirty="0" smtClean="0"/>
              <a:t>    heat source</a:t>
            </a:r>
            <a:endParaRPr lang="en-US" dirty="0"/>
          </a:p>
          <a:p>
            <a:r>
              <a:rPr lang="en-US" dirty="0" smtClean="0"/>
              <a:t>Often lumped together</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4437" y="4038601"/>
            <a:ext cx="2981326" cy="2511241"/>
          </a:xfrm>
          <a:prstGeom prst="rect">
            <a:avLst/>
          </a:prstGeom>
        </p:spPr>
      </p:pic>
      <p:sp>
        <p:nvSpPr>
          <p:cNvPr id="6" name="TextBox 5"/>
          <p:cNvSpPr txBox="1"/>
          <p:nvPr/>
        </p:nvSpPr>
        <p:spPr>
          <a:xfrm>
            <a:off x="8377381" y="3120885"/>
            <a:ext cx="3564597" cy="461665"/>
          </a:xfrm>
          <a:prstGeom prst="rect">
            <a:avLst/>
          </a:prstGeom>
          <a:noFill/>
        </p:spPr>
        <p:txBody>
          <a:bodyPr wrap="square" rtlCol="0">
            <a:spAutoFit/>
          </a:bodyPr>
          <a:lstStyle/>
          <a:p>
            <a:r>
              <a:rPr lang="en-US" sz="1200" dirty="0">
                <a:solidFill>
                  <a:schemeClr val="accent4"/>
                </a:solidFill>
              </a:rPr>
              <a:t>http://physicsnet.co.uk/gcse-physics/thermal-energy-transfer/</a:t>
            </a:r>
            <a:r>
              <a:rPr lang="en-US" sz="1200" dirty="0">
                <a:solidFill>
                  <a:schemeClr val="bg1">
                    <a:lumMod val="85000"/>
                  </a:schemeClr>
                </a:solidFill>
              </a:rPr>
              <a:t> </a:t>
            </a:r>
          </a:p>
        </p:txBody>
      </p:sp>
      <p:sp>
        <p:nvSpPr>
          <p:cNvPr id="7" name="TextBox 6"/>
          <p:cNvSpPr txBox="1"/>
          <p:nvPr/>
        </p:nvSpPr>
        <p:spPr>
          <a:xfrm>
            <a:off x="9089231" y="6476351"/>
            <a:ext cx="2471738" cy="461665"/>
          </a:xfrm>
          <a:prstGeom prst="rect">
            <a:avLst/>
          </a:prstGeom>
          <a:noFill/>
        </p:spPr>
        <p:txBody>
          <a:bodyPr wrap="square" rtlCol="0">
            <a:spAutoFit/>
          </a:bodyPr>
          <a:lstStyle/>
          <a:p>
            <a:r>
              <a:rPr lang="en-US" sz="1200" dirty="0">
                <a:solidFill>
                  <a:schemeClr val="accent4"/>
                </a:solidFill>
              </a:rPr>
              <a:t>http://www.physicsclassroom.com/class/thermalP/u18l1e.cfm</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0219" y="986191"/>
            <a:ext cx="3564597" cy="2103112"/>
          </a:xfrm>
          <a:prstGeom prst="rect">
            <a:avLst/>
          </a:prstGeom>
        </p:spPr>
      </p:pic>
    </p:spTree>
    <p:extLst>
      <p:ext uri="{BB962C8B-B14F-4D97-AF65-F5344CB8AC3E}">
        <p14:creationId xmlns:p14="http://schemas.microsoft.com/office/powerpoint/2010/main" val="1789230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of heat transfer</a:t>
            </a:r>
            <a:endParaRPr lang="en-US" dirty="0"/>
          </a:p>
        </p:txBody>
      </p:sp>
      <p:sp>
        <p:nvSpPr>
          <p:cNvPr id="3" name="Content Placeholder 2"/>
          <p:cNvSpPr>
            <a:spLocks noGrp="1"/>
          </p:cNvSpPr>
          <p:nvPr>
            <p:ph idx="1"/>
          </p:nvPr>
        </p:nvSpPr>
        <p:spPr>
          <a:xfrm>
            <a:off x="1066800" y="1905000"/>
            <a:ext cx="10058400" cy="4267200"/>
          </a:xfrm>
        </p:spPr>
        <p:txBody>
          <a:bodyPr/>
          <a:lstStyle/>
          <a:p>
            <a:r>
              <a:rPr lang="en-US" dirty="0" smtClean="0"/>
              <a:t>Radiation</a:t>
            </a:r>
          </a:p>
          <a:p>
            <a:pPr lvl="1"/>
            <a:r>
              <a:rPr lang="en-US" dirty="0" smtClean="0"/>
              <a:t>Transfer of heat by electromagnetic waves</a:t>
            </a:r>
          </a:p>
          <a:p>
            <a:pPr lvl="1"/>
            <a:r>
              <a:rPr lang="en-US" dirty="0" smtClean="0"/>
              <a:t>All things radiate electromagnetic waves</a:t>
            </a:r>
          </a:p>
          <a:p>
            <a:pPr lvl="1"/>
            <a:r>
              <a:rPr lang="en-US" dirty="0" smtClean="0"/>
              <a:t>The higher the temperature the more radiation occurs</a:t>
            </a:r>
          </a:p>
          <a:p>
            <a:r>
              <a:rPr lang="en-US" dirty="0" smtClean="0"/>
              <a:t>Evaporation</a:t>
            </a:r>
          </a:p>
          <a:p>
            <a:pPr lvl="1"/>
            <a:r>
              <a:rPr lang="en-US" dirty="0" smtClean="0"/>
              <a:t>Conversion of a liquid to gas – requires energy (heat)</a:t>
            </a:r>
          </a:p>
          <a:p>
            <a:pPr lvl="1"/>
            <a:r>
              <a:rPr lang="en-US" dirty="0" smtClean="0"/>
              <a:t>Sweating/panting</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7614" y="870932"/>
            <a:ext cx="3976689" cy="2019906"/>
          </a:xfrm>
          <a:prstGeom prst="rect">
            <a:avLst/>
          </a:prstGeom>
        </p:spPr>
      </p:pic>
      <p:sp>
        <p:nvSpPr>
          <p:cNvPr id="5" name="TextBox 4"/>
          <p:cNvSpPr txBox="1"/>
          <p:nvPr/>
        </p:nvSpPr>
        <p:spPr>
          <a:xfrm>
            <a:off x="8639175" y="2952768"/>
            <a:ext cx="2500313" cy="276999"/>
          </a:xfrm>
          <a:prstGeom prst="rect">
            <a:avLst/>
          </a:prstGeom>
          <a:noFill/>
        </p:spPr>
        <p:txBody>
          <a:bodyPr wrap="square" rtlCol="0">
            <a:spAutoFit/>
          </a:bodyPr>
          <a:lstStyle/>
          <a:p>
            <a:r>
              <a:rPr lang="en-US" sz="1200" dirty="0">
                <a:hlinkClick r:id="rId3"/>
              </a:rPr>
              <a:t>m.teachastronomy.com</a:t>
            </a:r>
            <a:r>
              <a:rPr lang="en-US" sz="1200" dirty="0"/>
              <a:t> </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8617" y="3786583"/>
            <a:ext cx="3578426" cy="2385617"/>
          </a:xfrm>
          <a:prstGeom prst="rect">
            <a:avLst/>
          </a:prstGeom>
        </p:spPr>
      </p:pic>
      <p:sp>
        <p:nvSpPr>
          <p:cNvPr id="7" name="TextBox 6"/>
          <p:cNvSpPr txBox="1"/>
          <p:nvPr/>
        </p:nvSpPr>
        <p:spPr>
          <a:xfrm>
            <a:off x="9139767" y="6219436"/>
            <a:ext cx="1499128" cy="276999"/>
          </a:xfrm>
          <a:prstGeom prst="rect">
            <a:avLst/>
          </a:prstGeom>
          <a:noFill/>
        </p:spPr>
        <p:txBody>
          <a:bodyPr wrap="none" rtlCol="0">
            <a:spAutoFit/>
          </a:bodyPr>
          <a:lstStyle/>
          <a:p>
            <a:r>
              <a:rPr lang="en-US" sz="1200" dirty="0">
                <a:hlinkClick r:id="rId5"/>
              </a:rPr>
              <a:t>fineartamerica.com</a:t>
            </a:r>
            <a:r>
              <a:rPr lang="en-US" sz="1200" dirty="0"/>
              <a:t> </a:t>
            </a:r>
          </a:p>
        </p:txBody>
      </p:sp>
    </p:spTree>
    <p:extLst>
      <p:ext uri="{BB962C8B-B14F-4D97-AF65-F5344CB8AC3E}">
        <p14:creationId xmlns:p14="http://schemas.microsoft.com/office/powerpoint/2010/main" val="1999496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6856"/>
            <a:ext cx="10058400" cy="1188720"/>
          </a:xfrm>
        </p:spPr>
        <p:txBody>
          <a:bodyPr/>
          <a:lstStyle/>
          <a:p>
            <a:r>
              <a:rPr lang="en-US" dirty="0" smtClean="0"/>
              <a:t>Canine ability to dissipate heat</a:t>
            </a:r>
            <a:endParaRPr lang="en-US" dirty="0"/>
          </a:p>
        </p:txBody>
      </p:sp>
      <p:sp>
        <p:nvSpPr>
          <p:cNvPr id="3" name="Content Placeholder 2"/>
          <p:cNvSpPr>
            <a:spLocks noGrp="1"/>
          </p:cNvSpPr>
          <p:nvPr>
            <p:ph idx="1"/>
          </p:nvPr>
        </p:nvSpPr>
        <p:spPr>
          <a:xfrm>
            <a:off x="1066800" y="1031864"/>
            <a:ext cx="10058400" cy="4267200"/>
          </a:xfrm>
        </p:spPr>
        <p:txBody>
          <a:bodyPr/>
          <a:lstStyle/>
          <a:p>
            <a:r>
              <a:rPr lang="en-US" dirty="0" smtClean="0"/>
              <a:t>Coat type limits radiation</a:t>
            </a:r>
          </a:p>
          <a:p>
            <a:r>
              <a:rPr lang="en-US" dirty="0" smtClean="0"/>
              <a:t>Evaporative sweating on footpads</a:t>
            </a:r>
          </a:p>
          <a:p>
            <a:r>
              <a:rPr lang="en-US" dirty="0" smtClean="0"/>
              <a:t>Conductive and convective heat loss via respiratory tract and whole body</a:t>
            </a:r>
          </a:p>
          <a:p>
            <a:r>
              <a:rPr lang="en-US" dirty="0" smtClean="0"/>
              <a:t>Evaporative loss via panting and respiratory tract</a:t>
            </a:r>
          </a:p>
          <a:p>
            <a:pPr lvl="1"/>
            <a:r>
              <a:rPr lang="en-US" dirty="0"/>
              <a:t>Most important when temp &gt; 32°C (89.6)</a:t>
            </a:r>
          </a:p>
          <a:p>
            <a:pPr lvl="1"/>
            <a:r>
              <a:rPr lang="en-US" dirty="0" smtClean="0"/>
              <a:t>Minimal efficacy when humidity &gt;80% at high temperatures </a:t>
            </a:r>
          </a:p>
          <a:p>
            <a:pPr lvl="1"/>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8231" y="4109860"/>
            <a:ext cx="8335538" cy="2438740"/>
          </a:xfrm>
          <a:prstGeom prst="rect">
            <a:avLst/>
          </a:prstGeom>
        </p:spPr>
      </p:pic>
      <p:sp>
        <p:nvSpPr>
          <p:cNvPr id="6" name="TextBox 5"/>
          <p:cNvSpPr txBox="1"/>
          <p:nvPr/>
        </p:nvSpPr>
        <p:spPr>
          <a:xfrm>
            <a:off x="1928231" y="6548600"/>
            <a:ext cx="8282011" cy="461665"/>
          </a:xfrm>
          <a:prstGeom prst="rect">
            <a:avLst/>
          </a:prstGeom>
          <a:noFill/>
        </p:spPr>
        <p:txBody>
          <a:bodyPr wrap="none" rtlCol="0">
            <a:spAutoFit/>
          </a:bodyPr>
          <a:lstStyle/>
          <a:p>
            <a:r>
              <a:rPr lang="en-US" sz="1200" dirty="0">
                <a:solidFill>
                  <a:schemeClr val="accent4"/>
                </a:solidFill>
              </a:rPr>
              <a:t>Johnson SI, et al. Heatstroke in small animal medicine: a clinical practice review. J Vet </a:t>
            </a:r>
            <a:r>
              <a:rPr lang="en-US" sz="1200" dirty="0" err="1">
                <a:solidFill>
                  <a:schemeClr val="accent4"/>
                </a:solidFill>
              </a:rPr>
              <a:t>Emerg</a:t>
            </a:r>
            <a:r>
              <a:rPr lang="en-US" sz="1200" dirty="0">
                <a:solidFill>
                  <a:schemeClr val="accent4"/>
                </a:solidFill>
              </a:rPr>
              <a:t> </a:t>
            </a:r>
            <a:r>
              <a:rPr lang="en-US" sz="1200" dirty="0" err="1">
                <a:solidFill>
                  <a:schemeClr val="accent4"/>
                </a:solidFill>
              </a:rPr>
              <a:t>Crit</a:t>
            </a:r>
            <a:r>
              <a:rPr lang="en-US" sz="1200" dirty="0">
                <a:solidFill>
                  <a:schemeClr val="accent4"/>
                </a:solidFill>
              </a:rPr>
              <a:t> Care 2006; 16 (2): 112-119</a:t>
            </a:r>
          </a:p>
          <a:p>
            <a:endParaRPr lang="en-US" sz="1200" dirty="0">
              <a:solidFill>
                <a:schemeClr val="accent4"/>
              </a:solidFill>
            </a:endParaRPr>
          </a:p>
        </p:txBody>
      </p:sp>
    </p:spTree>
    <p:extLst>
      <p:ext uri="{BB962C8B-B14F-4D97-AF65-F5344CB8AC3E}">
        <p14:creationId xmlns:p14="http://schemas.microsoft.com/office/powerpoint/2010/main" val="3882203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Cherry Blossom 16x9">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15_4109default" id="{E728D685-11FC-4812-BA85-57AC6F9C9F40}" vid="{BC4E008B-95FF-4815-904E-143A8EDFC1D4}"/>
    </a:ext>
  </a:extLst>
</a:theme>
</file>

<file path=ppt/theme/theme2.xml><?xml version="1.0" encoding="utf-8"?>
<a:theme xmlns:a="http://schemas.openxmlformats.org/drawingml/2006/main" name="Office Them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7CB48F5-D6B9-4A73-B7C9-0F05E58E1A9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Cherry blossom nature presentation (widescreen)</Template>
  <TotalTime>0</TotalTime>
  <Words>2096</Words>
  <Application>Microsoft Office PowerPoint</Application>
  <PresentationFormat>Widescreen</PresentationFormat>
  <Paragraphs>297</Paragraphs>
  <Slides>40</Slides>
  <Notes>10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Cherry Blossom 16x9</vt:lpstr>
      <vt:lpstr>Heatstroke</vt:lpstr>
      <vt:lpstr>Overview</vt:lpstr>
      <vt:lpstr>Which is the most important prognostic factor for patients with heatstroke?</vt:lpstr>
      <vt:lpstr>What is the most effective cooling technique for patients with heatstroke?</vt:lpstr>
      <vt:lpstr>Normal heat sources</vt:lpstr>
      <vt:lpstr>Normal heat dissipation</vt:lpstr>
      <vt:lpstr>Methods of heat transfer</vt:lpstr>
      <vt:lpstr>Methods of heat transfer</vt:lpstr>
      <vt:lpstr>Canine ability to dissipate heat</vt:lpstr>
      <vt:lpstr>Heatstroke</vt:lpstr>
      <vt:lpstr>Classical heatstroke</vt:lpstr>
      <vt:lpstr>Exertional heatstroke</vt:lpstr>
      <vt:lpstr>Human predispostions: </vt:lpstr>
      <vt:lpstr>Canine predispositions</vt:lpstr>
      <vt:lpstr>Pathophysiology</vt:lpstr>
      <vt:lpstr>Acute phase response</vt:lpstr>
      <vt:lpstr>Heat shock proteins (HSP)</vt:lpstr>
      <vt:lpstr>HSP 70 or 72</vt:lpstr>
      <vt:lpstr>Thermoregulatory failure</vt:lpstr>
      <vt:lpstr>Blame the gut…typical</vt:lpstr>
      <vt:lpstr>Inflammation</vt:lpstr>
      <vt:lpstr>Cellular dysfunction</vt:lpstr>
      <vt:lpstr>PowerPoint Presentation</vt:lpstr>
      <vt:lpstr>Canine brain resistance to heat injury</vt:lpstr>
      <vt:lpstr>Clinical signs</vt:lpstr>
      <vt:lpstr>Clinical pathological abnormalities</vt:lpstr>
      <vt:lpstr>Botryoid nuclei in neutrophils</vt:lpstr>
      <vt:lpstr>Treatment</vt:lpstr>
      <vt:lpstr>What does this tell us?</vt:lpstr>
      <vt:lpstr>Cooling recommendations</vt:lpstr>
      <vt:lpstr>Cold/ice water immersion is the gold standard!</vt:lpstr>
      <vt:lpstr>Doesn’t that decrease cooling?</vt:lpstr>
      <vt:lpstr>Immersion during heatstroke</vt:lpstr>
      <vt:lpstr>Other concerns</vt:lpstr>
      <vt:lpstr>Supportive care</vt:lpstr>
      <vt:lpstr>Prognosis</vt:lpstr>
      <vt:lpstr>Prognostic factors</vt:lpstr>
      <vt:lpstr>References</vt:lpstr>
      <vt:lpstr>References</vt:lpstr>
      <vt:lpstr>Questions?</vt:lpstr>
    </vt:vector>
  </TitlesOfParts>
  <LinksUpToDate>false</LinksUpToDate>
  <SharedDoc>false</SharedDoc>
  <HLinks>
    <vt:vector size="24" baseType="variant">
      <vt:variant>
        <vt:i4>7</vt:i4>
      </vt:variant>
      <vt:variant>
        <vt:i4>6</vt:i4>
      </vt:variant>
      <vt:variant>
        <vt:i4>0</vt:i4>
      </vt:variant>
      <vt:variant>
        <vt:i4>7</vt:i4>
      </vt:variant>
      <vt:variant>
        <vt:lpwstr>http://m.teachastronomy.com/astropedia/article/Thermal-Radiation</vt:lpwstr>
      </vt:variant>
      <vt:variant>
        <vt:lpwstr/>
      </vt:variant>
      <vt:variant>
        <vt:i4>7</vt:i4>
      </vt:variant>
      <vt:variant>
        <vt:i4>6</vt:i4>
      </vt:variant>
      <vt:variant>
        <vt:i4>0</vt:i4>
      </vt:variant>
      <vt:variant>
        <vt:i4>7</vt:i4>
      </vt:variant>
      <vt:variant>
        <vt:lpwstr>http://fineartamerica.com/featured/2-hot-springs-and-geysers-in-yellowstone-pierre-leclerc.html</vt:lpwstr>
      </vt:variant>
      <vt:variant>
        <vt:lpwstr/>
      </vt:variant>
      <vt:variant>
        <vt:i4>7</vt:i4>
      </vt:variant>
      <vt:variant>
        <vt:i4>6</vt:i4>
      </vt:variant>
      <vt:variant>
        <vt:i4>0</vt:i4>
      </vt:variant>
      <vt:variant>
        <vt:i4>7</vt:i4>
      </vt:variant>
      <vt:variant>
        <vt:lpwstr>http://themetapicture.com/save-me-dog/</vt:lpwstr>
      </vt:variant>
      <vt:variant>
        <vt:lpwstr/>
      </vt:variant>
      <vt:variant>
        <vt:i4>7</vt:i4>
      </vt:variant>
      <vt:variant>
        <vt:i4>6</vt:i4>
      </vt:variant>
      <vt:variant>
        <vt:i4>0</vt:i4>
      </vt:variant>
      <vt:variant>
        <vt:i4>7</vt:i4>
      </vt:variant>
      <vt:variant>
        <vt:lpwstr>http://www.vitamin-ha.com/the-best-of-dog-memes-17-pics/funny-dog-memes-02/</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Heatstroke</dc:title>
  <dc:creator/>
  <cp:keywords/>
  <cp:lastModifiedBy/>
  <cp:revision>2</cp:revision>
  <dcterms:created xsi:type="dcterms:W3CDTF">2013-11-19T14:49:32Z</dcterms:created>
  <dcterms:modified xsi:type="dcterms:W3CDTF">2013-11-19T18:59:25Z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TC030310029991</vt:lpwstr>
  </property>
</Properties>
</file>