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5" r:id="rId1"/>
  </p:sldMasterIdLst>
  <p:notesMasterIdLst>
    <p:notesMasterId r:id="rId103"/>
  </p:notesMasterIdLst>
  <p:sldIdLst>
    <p:sldId id="256" r:id="rId2"/>
    <p:sldId id="257" r:id="rId3"/>
    <p:sldId id="258" r:id="rId4"/>
    <p:sldId id="259" r:id="rId5"/>
    <p:sldId id="260" r:id="rId6"/>
    <p:sldId id="262" r:id="rId7"/>
    <p:sldId id="287" r:id="rId8"/>
    <p:sldId id="288" r:id="rId9"/>
    <p:sldId id="289" r:id="rId10"/>
    <p:sldId id="263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299" r:id="rId20"/>
    <p:sldId id="270" r:id="rId21"/>
    <p:sldId id="300" r:id="rId22"/>
    <p:sldId id="303" r:id="rId23"/>
    <p:sldId id="369" r:id="rId24"/>
    <p:sldId id="271" r:id="rId25"/>
    <p:sldId id="272" r:id="rId26"/>
    <p:sldId id="301" r:id="rId27"/>
    <p:sldId id="273" r:id="rId28"/>
    <p:sldId id="302" r:id="rId29"/>
    <p:sldId id="305" r:id="rId30"/>
    <p:sldId id="373" r:id="rId31"/>
    <p:sldId id="306" r:id="rId32"/>
    <p:sldId id="307" r:id="rId33"/>
    <p:sldId id="309" r:id="rId34"/>
    <p:sldId id="310" r:id="rId35"/>
    <p:sldId id="267" r:id="rId36"/>
    <p:sldId id="268" r:id="rId37"/>
    <p:sldId id="269" r:id="rId38"/>
    <p:sldId id="279" r:id="rId39"/>
    <p:sldId id="321" r:id="rId40"/>
    <p:sldId id="322" r:id="rId41"/>
    <p:sldId id="316" r:id="rId42"/>
    <p:sldId id="317" r:id="rId43"/>
    <p:sldId id="312" r:id="rId44"/>
    <p:sldId id="284" r:id="rId45"/>
    <p:sldId id="311" r:id="rId46"/>
    <p:sldId id="313" r:id="rId47"/>
    <p:sldId id="319" r:id="rId48"/>
    <p:sldId id="328" r:id="rId49"/>
    <p:sldId id="329" r:id="rId50"/>
    <p:sldId id="318" r:id="rId51"/>
    <p:sldId id="324" r:id="rId52"/>
    <p:sldId id="285" r:id="rId53"/>
    <p:sldId id="320" r:id="rId54"/>
    <p:sldId id="371" r:id="rId55"/>
    <p:sldId id="286" r:id="rId56"/>
    <p:sldId id="374" r:id="rId57"/>
    <p:sldId id="330" r:id="rId58"/>
    <p:sldId id="331" r:id="rId59"/>
    <p:sldId id="332" r:id="rId60"/>
    <p:sldId id="333" r:id="rId61"/>
    <p:sldId id="352" r:id="rId62"/>
    <p:sldId id="334" r:id="rId63"/>
    <p:sldId id="335" r:id="rId64"/>
    <p:sldId id="339" r:id="rId65"/>
    <p:sldId id="336" r:id="rId66"/>
    <p:sldId id="337" r:id="rId67"/>
    <p:sldId id="375" r:id="rId68"/>
    <p:sldId id="338" r:id="rId69"/>
    <p:sldId id="304" r:id="rId70"/>
    <p:sldId id="370" r:id="rId71"/>
    <p:sldId id="327" r:id="rId72"/>
    <p:sldId id="340" r:id="rId73"/>
    <p:sldId id="376" r:id="rId74"/>
    <p:sldId id="342" r:id="rId75"/>
    <p:sldId id="343" r:id="rId76"/>
    <p:sldId id="377" r:id="rId77"/>
    <p:sldId id="344" r:id="rId78"/>
    <p:sldId id="345" r:id="rId79"/>
    <p:sldId id="346" r:id="rId80"/>
    <p:sldId id="347" r:id="rId81"/>
    <p:sldId id="348" r:id="rId82"/>
    <p:sldId id="350" r:id="rId83"/>
    <p:sldId id="349" r:id="rId84"/>
    <p:sldId id="372" r:id="rId85"/>
    <p:sldId id="351" r:id="rId86"/>
    <p:sldId id="365" r:id="rId87"/>
    <p:sldId id="353" r:id="rId88"/>
    <p:sldId id="366" r:id="rId89"/>
    <p:sldId id="354" r:id="rId90"/>
    <p:sldId id="367" r:id="rId91"/>
    <p:sldId id="355" r:id="rId92"/>
    <p:sldId id="356" r:id="rId93"/>
    <p:sldId id="363" r:id="rId94"/>
    <p:sldId id="357" r:id="rId95"/>
    <p:sldId id="358" r:id="rId96"/>
    <p:sldId id="359" r:id="rId97"/>
    <p:sldId id="364" r:id="rId98"/>
    <p:sldId id="360" r:id="rId99"/>
    <p:sldId id="361" r:id="rId100"/>
    <p:sldId id="362" r:id="rId101"/>
    <p:sldId id="326" r:id="rId10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4" autoAdjust="0"/>
    <p:restoredTop sz="77738" autoAdjust="0"/>
  </p:normalViewPr>
  <p:slideViewPr>
    <p:cSldViewPr snapToGrid="0">
      <p:cViewPr varScale="1">
        <p:scale>
          <a:sx n="54" d="100"/>
          <a:sy n="54" d="100"/>
        </p:scale>
        <p:origin x="1080" y="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tableStyles" Target="tableStyles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EDD7BB-D6A4-4FFC-AA96-926204BD7F1E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07DC29-30F8-4C8F-9B05-FE580BFD7E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291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Slit pupil </a:t>
            </a:r>
            <a:r>
              <a:rPr lang="en-US" dirty="0" err="1" smtClean="0"/>
              <a:t>vs</a:t>
            </a:r>
            <a:r>
              <a:rPr lang="en-US" dirty="0" smtClean="0"/>
              <a:t> round</a:t>
            </a:r>
          </a:p>
          <a:p>
            <a:r>
              <a:rPr lang="en-US" dirty="0" smtClean="0"/>
              <a:t>Pit on face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7DC29-30F8-4C8F-9B05-FE580BFD7E1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3175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Retractable fang and blue venom gland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7DC29-30F8-4C8F-9B05-FE580BFD7E1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996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7DC29-30F8-4C8F-9B05-FE580BFD7E18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0121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7DC29-30F8-4C8F-9B05-FE580BFD7E18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65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ADEE-4ABB-4C10-A52D-B74CA7A37A09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FD1-1069-4B8C-8903-044453839E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569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ADEE-4ABB-4C10-A52D-B74CA7A37A09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FD1-1069-4B8C-8903-044453839E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271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ADEE-4ABB-4C10-A52D-B74CA7A37A09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FD1-1069-4B8C-8903-044453839E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8211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ADEE-4ABB-4C10-A52D-B74CA7A37A09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FD1-1069-4B8C-8903-044453839EF8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066645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ADEE-4ABB-4C10-A52D-B74CA7A37A09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FD1-1069-4B8C-8903-044453839E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7739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ADEE-4ABB-4C10-A52D-B74CA7A37A09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FD1-1069-4B8C-8903-044453839E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2583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ADEE-4ABB-4C10-A52D-B74CA7A37A09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FD1-1069-4B8C-8903-044453839E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0720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ADEE-4ABB-4C10-A52D-B74CA7A37A09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FD1-1069-4B8C-8903-044453839E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6423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ADEE-4ABB-4C10-A52D-B74CA7A37A09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FD1-1069-4B8C-8903-044453839E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088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ADEE-4ABB-4C10-A52D-B74CA7A37A09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FD1-1069-4B8C-8903-044453839E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204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ADEE-4ABB-4C10-A52D-B74CA7A37A09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FD1-1069-4B8C-8903-044453839E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176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ADEE-4ABB-4C10-A52D-B74CA7A37A09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FD1-1069-4B8C-8903-044453839E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187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ADEE-4ABB-4C10-A52D-B74CA7A37A09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FD1-1069-4B8C-8903-044453839E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096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ADEE-4ABB-4C10-A52D-B74CA7A37A09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FD1-1069-4B8C-8903-044453839E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538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ADEE-4ABB-4C10-A52D-B74CA7A37A09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FD1-1069-4B8C-8903-044453839E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098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ADEE-4ABB-4C10-A52D-B74CA7A37A09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FD1-1069-4B8C-8903-044453839E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034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ADEE-4ABB-4C10-A52D-B74CA7A37A09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FD1-1069-4B8C-8903-044453839E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970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0C4ADEE-4ABB-4C10-A52D-B74CA7A37A09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4A0FD1-1069-4B8C-8903-044453839E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4138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  <p:sldLayoutId id="2147483837" r:id="rId12"/>
    <p:sldLayoutId id="2147483838" r:id="rId13"/>
    <p:sldLayoutId id="2147483839" r:id="rId14"/>
    <p:sldLayoutId id="2147483840" r:id="rId15"/>
    <p:sldLayoutId id="2147483841" r:id="rId16"/>
    <p:sldLayoutId id="2147483842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3.bin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7.wmf"/><Relationship Id="rId4" Type="http://schemas.openxmlformats.org/officeDocument/2006/relationships/oleObject" Target="../embeddings/oleObject5.bin"/><Relationship Id="rId9" Type="http://schemas.openxmlformats.org/officeDocument/2006/relationships/image" Target="../media/image9.wmf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1" y="1447801"/>
            <a:ext cx="7018101" cy="3329581"/>
          </a:xfrm>
        </p:spPr>
        <p:txBody>
          <a:bodyPr/>
          <a:lstStyle/>
          <a:p>
            <a:r>
              <a:rPr lang="en-US" dirty="0" err="1" smtClean="0"/>
              <a:t>Envenomations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Josh Smith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2169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Pygmy rattlesnake (</a:t>
            </a:r>
            <a:r>
              <a:rPr lang="en-US" i="1" dirty="0" err="1" smtClean="0"/>
              <a:t>Sistrurus</a:t>
            </a:r>
            <a:r>
              <a:rPr lang="en-US" i="1" dirty="0" smtClean="0"/>
              <a:t> </a:t>
            </a:r>
            <a:r>
              <a:rPr lang="en-US" i="1" dirty="0" err="1" smtClean="0"/>
              <a:t>miliarius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088" y="2189057"/>
            <a:ext cx="6711950" cy="3922924"/>
          </a:xfrm>
        </p:spPr>
      </p:pic>
      <p:pic>
        <p:nvPicPr>
          <p:cNvPr id="5126" name="Picture 6" descr="http://www.wideawakeinwonderland.com/wp-content/uploads/2009/02/mini-pygmy-rattler2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276" y="2189057"/>
            <a:ext cx="7905750" cy="3352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9871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</a:t>
            </a:r>
            <a:r>
              <a:rPr lang="en-US" dirty="0" err="1" smtClean="0"/>
              <a:t>ermonecrotic</a:t>
            </a:r>
            <a:r>
              <a:rPr lang="en-US" dirty="0" smtClean="0"/>
              <a:t> </a:t>
            </a:r>
            <a:r>
              <a:rPr lang="en-US" dirty="0"/>
              <a:t>lesions often take weeks or months to heal, and a scar typically remains at the </a:t>
            </a:r>
            <a:r>
              <a:rPr lang="en-US" dirty="0" smtClean="0"/>
              <a:t>site</a:t>
            </a:r>
          </a:p>
          <a:p>
            <a:r>
              <a:rPr lang="en-US" dirty="0" smtClean="0"/>
              <a:t>Patients </a:t>
            </a:r>
            <a:r>
              <a:rPr lang="en-US" dirty="0"/>
              <a:t>exhibiting severe systemic signs generally have a guarded prognosis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6850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70340" y="5503653"/>
            <a:ext cx="477278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The End</a:t>
            </a:r>
            <a:endParaRPr lang="en-US" sz="80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51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Copperhead (</a:t>
            </a:r>
            <a:r>
              <a:rPr lang="en-US" i="1" dirty="0" err="1" smtClean="0"/>
              <a:t>Agkistrodon</a:t>
            </a:r>
            <a:r>
              <a:rPr lang="en-US" i="1" dirty="0" smtClean="0"/>
              <a:t> </a:t>
            </a:r>
            <a:r>
              <a:rPr lang="en-US" i="1" dirty="0" err="1" smtClean="0"/>
              <a:t>contortrix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088" y="2198201"/>
            <a:ext cx="6711950" cy="3904635"/>
          </a:xfrm>
        </p:spPr>
      </p:pic>
      <p:pic>
        <p:nvPicPr>
          <p:cNvPr id="6148" name="Picture 4" descr="http://farm3.staticflickr.com/2038/2498765135_c8388eef3e_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10" y="1743868"/>
            <a:ext cx="8108950" cy="481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5668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Cottonmouth aka Water </a:t>
            </a:r>
            <a:r>
              <a:rPr lang="en-US" dirty="0" err="1" smtClean="0"/>
              <a:t>Moccassin</a:t>
            </a:r>
            <a:r>
              <a:rPr lang="en-US" dirty="0" smtClean="0"/>
              <a:t> (</a:t>
            </a:r>
            <a:r>
              <a:rPr lang="en-US" i="1" dirty="0" err="1"/>
              <a:t>Agkistrodon</a:t>
            </a:r>
            <a:r>
              <a:rPr lang="en-US" i="1" dirty="0"/>
              <a:t> </a:t>
            </a:r>
            <a:r>
              <a:rPr lang="en-US" i="1" dirty="0" err="1" smtClean="0"/>
              <a:t>piscivorus</a:t>
            </a:r>
            <a:r>
              <a:rPr lang="en-US" i="1" dirty="0" smtClean="0"/>
              <a:t>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088" y="2146192"/>
            <a:ext cx="6711950" cy="4008654"/>
          </a:xfrm>
        </p:spPr>
      </p:pic>
      <p:pic>
        <p:nvPicPr>
          <p:cNvPr id="7172" name="Picture 4" descr="http://www.redorbit.com/media/uploads/2004/10/41_0c74f8db28b52ae0649c8d9286e06d9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41" y="1853248"/>
            <a:ext cx="5867853" cy="4400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6912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Eastern Diamondback rattlesnake    (</a:t>
            </a:r>
            <a:r>
              <a:rPr lang="en-US" i="1" dirty="0" err="1"/>
              <a:t>Crotalus</a:t>
            </a:r>
            <a:r>
              <a:rPr lang="en-US" i="1" dirty="0"/>
              <a:t> </a:t>
            </a:r>
            <a:r>
              <a:rPr lang="en-US" i="1" dirty="0" err="1" smtClean="0"/>
              <a:t>adamanteus</a:t>
            </a:r>
            <a:r>
              <a:rPr lang="en-US" i="1" dirty="0" smtClean="0"/>
              <a:t>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088" y="2196838"/>
            <a:ext cx="6711950" cy="3907362"/>
          </a:xfrm>
        </p:spPr>
      </p:pic>
      <p:pic>
        <p:nvPicPr>
          <p:cNvPr id="8194" name="Picture 2" descr="http://www.venombyte.com/images/venom/snakes/eastern_diamondback_rattlesnak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2196838"/>
            <a:ext cx="7334250" cy="456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0462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Western Diamondback rattlesnake       (</a:t>
            </a:r>
            <a:r>
              <a:rPr lang="en-US" i="1" dirty="0" err="1" smtClean="0"/>
              <a:t>Crotalus</a:t>
            </a:r>
            <a:r>
              <a:rPr lang="en-US" i="1" dirty="0" smtClean="0"/>
              <a:t> </a:t>
            </a:r>
            <a:r>
              <a:rPr lang="en-US" i="1" dirty="0" err="1" smtClean="0"/>
              <a:t>atrox</a:t>
            </a:r>
            <a:r>
              <a:rPr lang="en-US" i="1" dirty="0" smtClean="0"/>
              <a:t>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088" y="2132795"/>
            <a:ext cx="6711950" cy="4035447"/>
          </a:xfrm>
        </p:spPr>
      </p:pic>
      <p:pic>
        <p:nvPicPr>
          <p:cNvPr id="9218" name="Picture 2" descr="http://www.sloanmonster.com/images/snake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269" y="2132795"/>
            <a:ext cx="5424261" cy="406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0245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Timber rattlesnake (</a:t>
            </a:r>
            <a:r>
              <a:rPr lang="en-US" i="1" dirty="0" err="1"/>
              <a:t>Crotalus</a:t>
            </a:r>
            <a:r>
              <a:rPr lang="en-US" i="1" dirty="0"/>
              <a:t> </a:t>
            </a:r>
            <a:r>
              <a:rPr lang="en-US" i="1" dirty="0" err="1" smtClean="0"/>
              <a:t>horridus</a:t>
            </a:r>
            <a:r>
              <a:rPr lang="en-US" i="1" dirty="0" smtClean="0"/>
              <a:t>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088" y="2132795"/>
            <a:ext cx="6711950" cy="4035447"/>
          </a:xfrm>
        </p:spPr>
      </p:pic>
      <p:pic>
        <p:nvPicPr>
          <p:cNvPr id="10242" name="Picture 2" descr="http://www.state.nj.us/pinelands/images/photo_library/John%20Bunnell/Native%20timber%20rattlesnake%20John%20F.%20Bunnell%20400%20cop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408" y="2132795"/>
            <a:ext cx="6518630" cy="4025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97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Mojave rattlesnake (</a:t>
            </a:r>
            <a:r>
              <a:rPr lang="en-US" i="1" dirty="0" err="1"/>
              <a:t>Crotalus</a:t>
            </a:r>
            <a:r>
              <a:rPr lang="en-US" i="1" dirty="0"/>
              <a:t> </a:t>
            </a:r>
            <a:r>
              <a:rPr lang="en-US" i="1" dirty="0" err="1" smtClean="0"/>
              <a:t>scutulatus</a:t>
            </a:r>
            <a:r>
              <a:rPr lang="en-US" i="1" dirty="0" smtClean="0"/>
              <a:t>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088" y="2132795"/>
            <a:ext cx="6711950" cy="4035447"/>
          </a:xfrm>
        </p:spPr>
      </p:pic>
      <p:pic>
        <p:nvPicPr>
          <p:cNvPr id="11266" name="Picture 2" descr="http://www.californiaherps.com/snakes/images/csscutulatussccoaz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430" y="2132795"/>
            <a:ext cx="4728323" cy="4424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3236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Western rattlesnake (</a:t>
            </a:r>
            <a:r>
              <a:rPr lang="en-US" i="1" dirty="0" err="1"/>
              <a:t>Crotalus</a:t>
            </a:r>
            <a:r>
              <a:rPr lang="en-US" i="1" dirty="0"/>
              <a:t> </a:t>
            </a:r>
            <a:r>
              <a:rPr lang="en-US" i="1" dirty="0" err="1" smtClean="0"/>
              <a:t>viridis</a:t>
            </a:r>
            <a:r>
              <a:rPr lang="en-US" i="1" dirty="0" smtClean="0"/>
              <a:t>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088" y="2132795"/>
            <a:ext cx="6711950" cy="4035447"/>
          </a:xfrm>
        </p:spPr>
      </p:pic>
      <p:pic>
        <p:nvPicPr>
          <p:cNvPr id="12290" name="Picture 2" descr="http://www.wildphotosphotography.com/WildPhotos/HERPS/prairie_rattlesnak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557" y="1655369"/>
            <a:ext cx="6225011" cy="4990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7232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Massasauga</a:t>
            </a:r>
            <a:r>
              <a:rPr lang="en-US" dirty="0" smtClean="0"/>
              <a:t> (</a:t>
            </a:r>
            <a:r>
              <a:rPr lang="en-US" i="1" dirty="0" err="1"/>
              <a:t>Sistrurus</a:t>
            </a:r>
            <a:r>
              <a:rPr lang="en-US" i="1" dirty="0"/>
              <a:t> </a:t>
            </a:r>
            <a:r>
              <a:rPr lang="en-US" i="1" dirty="0" err="1" smtClean="0"/>
              <a:t>catenatus</a:t>
            </a:r>
            <a:r>
              <a:rPr lang="en-US" i="1" dirty="0" smtClean="0"/>
              <a:t>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088" y="2298352"/>
            <a:ext cx="6711950" cy="3704334"/>
          </a:xfrm>
        </p:spPr>
      </p:pic>
      <p:pic>
        <p:nvPicPr>
          <p:cNvPr id="13316" name="Picture 4" descr="http://upload.wikimedia.org/wikipedia/commons/c/ce/Massasauga_rattlesnak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9602" y="2298352"/>
            <a:ext cx="5710104" cy="4219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4983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Snakebites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700" y="2052925"/>
            <a:ext cx="4158368" cy="4195481"/>
          </a:xfrm>
        </p:spPr>
        <p:txBody>
          <a:bodyPr/>
          <a:lstStyle/>
          <a:p>
            <a:r>
              <a:rPr lang="en-CA" dirty="0" smtClean="0"/>
              <a:t>90% of bites from April to October</a:t>
            </a:r>
          </a:p>
          <a:p>
            <a:r>
              <a:rPr lang="en-CA" dirty="0" smtClean="0"/>
              <a:t>Strike at 8ft/sec</a:t>
            </a:r>
          </a:p>
          <a:p>
            <a:r>
              <a:rPr lang="en-CA" dirty="0" smtClean="0"/>
              <a:t>2/3 of bites from snakes &lt; 20” in length</a:t>
            </a:r>
          </a:p>
          <a:p>
            <a:r>
              <a:rPr lang="en-CA" dirty="0" smtClean="0"/>
              <a:t>Onset of signs may be delayed up to 6 hours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068" y="1853248"/>
            <a:ext cx="4037162" cy="3027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83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General</a:t>
            </a:r>
          </a:p>
          <a:p>
            <a:r>
              <a:rPr lang="en-US" dirty="0" smtClean="0"/>
              <a:t>Snake </a:t>
            </a:r>
            <a:r>
              <a:rPr lang="en-US" dirty="0" err="1" smtClean="0"/>
              <a:t>Envenomations</a:t>
            </a:r>
            <a:endParaRPr lang="en-US" sz="2000" dirty="0"/>
          </a:p>
          <a:p>
            <a:pPr lvl="1"/>
            <a:r>
              <a:rPr lang="en-US" sz="2000" dirty="0" err="1"/>
              <a:t>Crotalids</a:t>
            </a:r>
            <a:endParaRPr lang="en-US" sz="2000" dirty="0"/>
          </a:p>
          <a:p>
            <a:pPr lvl="1"/>
            <a:r>
              <a:rPr lang="en-US" sz="2000" dirty="0"/>
              <a:t>Elapids</a:t>
            </a:r>
          </a:p>
          <a:p>
            <a:r>
              <a:rPr lang="en-US" dirty="0" smtClean="0"/>
              <a:t>Spider </a:t>
            </a:r>
            <a:r>
              <a:rPr lang="en-US" dirty="0" err="1" smtClean="0"/>
              <a:t>Envenomations</a:t>
            </a:r>
            <a:endParaRPr lang="en-US" dirty="0" smtClean="0"/>
          </a:p>
          <a:p>
            <a:pPr lvl="1"/>
            <a:r>
              <a:rPr lang="en-US" sz="2000" dirty="0"/>
              <a:t>Black Widow</a:t>
            </a:r>
          </a:p>
          <a:p>
            <a:pPr lvl="1"/>
            <a:r>
              <a:rPr lang="en-US" sz="2000" dirty="0"/>
              <a:t>Brown </a:t>
            </a:r>
            <a:r>
              <a:rPr lang="en-US" sz="2000" dirty="0" err="1" smtClean="0"/>
              <a:t>Reculse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78326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Snake </a:t>
            </a:r>
            <a:r>
              <a:rPr lang="en-CA" dirty="0" err="1" smtClean="0"/>
              <a:t>envenomations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699" y="2052925"/>
            <a:ext cx="7388453" cy="4195481"/>
          </a:xfrm>
        </p:spPr>
        <p:txBody>
          <a:bodyPr>
            <a:normAutofit/>
          </a:bodyPr>
          <a:lstStyle/>
          <a:p>
            <a:r>
              <a:rPr lang="en-US" dirty="0" smtClean="0"/>
              <a:t>Pit vipers control the amount of venom they inject during a bite</a:t>
            </a:r>
          </a:p>
          <a:p>
            <a:r>
              <a:rPr lang="en-US" dirty="0" smtClean="0"/>
              <a:t>Amount depends on the snake’s perception of the situation</a:t>
            </a:r>
          </a:p>
          <a:p>
            <a:r>
              <a:rPr lang="en-US" dirty="0" smtClean="0"/>
              <a:t>Defensive strikes often are not </a:t>
            </a:r>
            <a:r>
              <a:rPr lang="en-US" dirty="0" err="1" smtClean="0"/>
              <a:t>envenomating</a:t>
            </a:r>
            <a:endParaRPr lang="en-US" dirty="0" smtClean="0"/>
          </a:p>
          <a:p>
            <a:r>
              <a:rPr lang="en-CA" dirty="0" smtClean="0"/>
              <a:t>20-25% of all bites will be dry bites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8137" y="3305948"/>
            <a:ext cx="2106267" cy="3142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822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Snake </a:t>
            </a:r>
            <a:r>
              <a:rPr lang="en-CA" dirty="0" err="1" smtClean="0"/>
              <a:t>envenomations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Agonal</a:t>
            </a:r>
            <a:r>
              <a:rPr lang="en-US" dirty="0" smtClean="0"/>
              <a:t> bites deliver the entire venom load</a:t>
            </a:r>
            <a:endParaRPr lang="en-CA" dirty="0" smtClean="0"/>
          </a:p>
          <a:p>
            <a:r>
              <a:rPr lang="en-CA" dirty="0" smtClean="0"/>
              <a:t>Bite by a juvenile is less likely to be dry</a:t>
            </a:r>
          </a:p>
          <a:p>
            <a:r>
              <a:rPr lang="en-US" dirty="0" smtClean="0"/>
              <a:t>Venom is not considered more toxic during the summer months</a:t>
            </a:r>
          </a:p>
          <a:p>
            <a:r>
              <a:rPr lang="en-US" dirty="0" smtClean="0"/>
              <a:t>Snakes show increased aggression and venom yield with environmental warming and longer photoperiod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3433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venom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699" y="2052925"/>
            <a:ext cx="7739525" cy="4195481"/>
          </a:xfrm>
        </p:spPr>
        <p:txBody>
          <a:bodyPr>
            <a:normAutofit/>
          </a:bodyPr>
          <a:lstStyle/>
          <a:p>
            <a:r>
              <a:rPr lang="en-US" dirty="0"/>
              <a:t>Snake venom serves to immobilize and partially digest </a:t>
            </a:r>
            <a:r>
              <a:rPr lang="en-US" dirty="0" smtClean="0"/>
              <a:t>prey</a:t>
            </a:r>
          </a:p>
          <a:p>
            <a:r>
              <a:rPr lang="en-US" dirty="0" smtClean="0"/>
              <a:t>Utilizes </a:t>
            </a:r>
            <a:r>
              <a:rPr lang="en-US" dirty="0"/>
              <a:t>a mixture </a:t>
            </a:r>
            <a:r>
              <a:rPr lang="en-US" dirty="0" smtClean="0"/>
              <a:t>of enzymes</a:t>
            </a:r>
            <a:r>
              <a:rPr lang="en-US" dirty="0"/>
              <a:t>, high molecular weight proteins and small </a:t>
            </a:r>
            <a:r>
              <a:rPr lang="en-US" dirty="0" smtClean="0"/>
              <a:t>peptides</a:t>
            </a:r>
          </a:p>
          <a:p>
            <a:r>
              <a:rPr lang="en-US" dirty="0" smtClean="0"/>
              <a:t>Enzymatic </a:t>
            </a:r>
            <a:r>
              <a:rPr lang="en-US" dirty="0"/>
              <a:t>portion </a:t>
            </a:r>
            <a:r>
              <a:rPr lang="en-US" dirty="0" smtClean="0"/>
              <a:t>of the </a:t>
            </a:r>
            <a:r>
              <a:rPr lang="en-US" dirty="0"/>
              <a:t>venom </a:t>
            </a:r>
            <a:r>
              <a:rPr lang="en-US" dirty="0" smtClean="0"/>
              <a:t>causes </a:t>
            </a:r>
            <a:r>
              <a:rPr lang="en-US" dirty="0"/>
              <a:t>destruction </a:t>
            </a:r>
            <a:r>
              <a:rPr lang="en-US" dirty="0" smtClean="0"/>
              <a:t>of body </a:t>
            </a:r>
            <a:r>
              <a:rPr lang="en-US" dirty="0"/>
              <a:t>tissues 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18" y="1152983"/>
            <a:ext cx="7614745" cy="5612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213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venom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700" y="2052925"/>
            <a:ext cx="7022072" cy="4195481"/>
          </a:xfrm>
        </p:spPr>
        <p:txBody>
          <a:bodyPr>
            <a:normAutofit/>
          </a:bodyPr>
          <a:lstStyle/>
          <a:p>
            <a:r>
              <a:rPr lang="en-US" dirty="0" smtClean="0"/>
              <a:t>Majority </a:t>
            </a:r>
            <a:r>
              <a:rPr lang="en-US" dirty="0"/>
              <a:t>of pit viper venoms </a:t>
            </a:r>
            <a:r>
              <a:rPr lang="en-US" dirty="0" smtClean="0"/>
              <a:t>causes </a:t>
            </a:r>
            <a:r>
              <a:rPr lang="en-US" dirty="0"/>
              <a:t>destruction of vascular </a:t>
            </a:r>
            <a:r>
              <a:rPr lang="en-US" dirty="0" smtClean="0"/>
              <a:t>walls</a:t>
            </a:r>
          </a:p>
          <a:p>
            <a:r>
              <a:rPr lang="en-US" dirty="0" smtClean="0"/>
              <a:t>Non-enzymatic </a:t>
            </a:r>
            <a:r>
              <a:rPr lang="en-US" dirty="0"/>
              <a:t>“</a:t>
            </a:r>
            <a:r>
              <a:rPr lang="en-US" dirty="0" smtClean="0"/>
              <a:t>killing </a:t>
            </a:r>
            <a:r>
              <a:rPr lang="en-US" dirty="0"/>
              <a:t>fraction” of the venom directly affects the respiratory </a:t>
            </a:r>
            <a:r>
              <a:rPr lang="en-US" dirty="0" smtClean="0"/>
              <a:t>and cardiovascular </a:t>
            </a:r>
            <a:r>
              <a:rPr lang="en-US" dirty="0"/>
              <a:t>systems, resulting in hypovolemia and </a:t>
            </a:r>
            <a:r>
              <a:rPr lang="en-US" dirty="0" smtClean="0"/>
              <a:t>hypotension</a:t>
            </a:r>
          </a:p>
          <a:p>
            <a:r>
              <a:rPr lang="en-US" dirty="0" smtClean="0"/>
              <a:t>Other venom fractions</a:t>
            </a:r>
            <a:r>
              <a:rPr lang="en-US" dirty="0"/>
              <a:t>, especially from rattlesnakes, may </a:t>
            </a:r>
            <a:r>
              <a:rPr lang="en-US" dirty="0" smtClean="0"/>
              <a:t>affect </a:t>
            </a:r>
            <a:r>
              <a:rPr lang="en-US" dirty="0"/>
              <a:t>coagulation </a:t>
            </a:r>
          </a:p>
        </p:txBody>
      </p:sp>
    </p:spTree>
    <p:extLst>
      <p:ext uri="{BB962C8B-B14F-4D97-AF65-F5344CB8AC3E}">
        <p14:creationId xmlns:p14="http://schemas.microsoft.com/office/powerpoint/2010/main" val="1507672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The venom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700" y="2052925"/>
            <a:ext cx="3071440" cy="4195481"/>
          </a:xfrm>
        </p:spPr>
        <p:txBody>
          <a:bodyPr/>
          <a:lstStyle/>
          <a:p>
            <a:r>
              <a:rPr lang="en-CA" dirty="0" smtClean="0"/>
              <a:t>Venom contains over 50 enzymes</a:t>
            </a:r>
          </a:p>
          <a:p>
            <a:r>
              <a:rPr lang="en-CA" dirty="0" smtClean="0"/>
              <a:t>Most important:</a:t>
            </a:r>
          </a:p>
          <a:p>
            <a:pPr lvl="1"/>
            <a:r>
              <a:rPr lang="en-CA" dirty="0" err="1" smtClean="0"/>
              <a:t>Phospholipase</a:t>
            </a:r>
            <a:r>
              <a:rPr lang="en-CA" dirty="0" smtClean="0"/>
              <a:t> A2</a:t>
            </a:r>
          </a:p>
          <a:p>
            <a:pPr lvl="1"/>
            <a:r>
              <a:rPr lang="en-CA" dirty="0" err="1" smtClean="0"/>
              <a:t>Phosphatases</a:t>
            </a:r>
            <a:endParaRPr lang="en-CA" dirty="0" smtClean="0"/>
          </a:p>
          <a:p>
            <a:pPr lvl="1"/>
            <a:r>
              <a:rPr lang="en-CA" dirty="0" err="1" smtClean="0"/>
              <a:t>Exopeptidase</a:t>
            </a:r>
            <a:endParaRPr lang="en-CA" dirty="0" smtClean="0"/>
          </a:p>
          <a:p>
            <a:pPr lvl="1"/>
            <a:r>
              <a:rPr lang="en-CA" dirty="0" err="1" smtClean="0"/>
              <a:t>Hyaluronidase</a:t>
            </a:r>
            <a:endParaRPr lang="en-CA" dirty="0" smtClean="0"/>
          </a:p>
          <a:p>
            <a:pPr lvl="1"/>
            <a:r>
              <a:rPr lang="en-CA" dirty="0" smtClean="0"/>
              <a:t>L-amino </a:t>
            </a:r>
            <a:r>
              <a:rPr lang="en-CA" dirty="0" err="1" smtClean="0"/>
              <a:t>oxidase</a:t>
            </a:r>
            <a:endParaRPr lang="en-CA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4035694"/>
              </p:ext>
            </p:extLst>
          </p:nvPr>
        </p:nvGraphicFramePr>
        <p:xfrm>
          <a:off x="3743864" y="2052925"/>
          <a:ext cx="5503653" cy="4462551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2281452"/>
                <a:gridCol w="1029155"/>
                <a:gridCol w="884137"/>
                <a:gridCol w="1308909"/>
              </a:tblGrid>
              <a:tr h="26250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ENZYME                           </a:t>
                      </a:r>
                      <a:r>
                        <a:rPr lang="en-US" sz="1400" spc="5" dirty="0">
                          <a:effectLst/>
                        </a:rPr>
                        <a:t>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CROTALUS     </a:t>
                      </a:r>
                      <a:r>
                        <a:rPr lang="en-US" sz="1200" spc="95" dirty="0">
                          <a:effectLst/>
                        </a:rPr>
                        <a:t> 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SISTRURUS     </a:t>
                      </a:r>
                      <a:r>
                        <a:rPr lang="en-US" sz="1200" spc="30" dirty="0">
                          <a:effectLst/>
                        </a:rPr>
                        <a:t> 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AGKISTRODON   </a:t>
                      </a:r>
                      <a:r>
                        <a:rPr lang="en-US" sz="1200" spc="95" dirty="0">
                          <a:effectLst/>
                        </a:rPr>
                        <a:t> 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250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spc="15" dirty="0" err="1">
                          <a:effectLst/>
                        </a:rPr>
                        <a:t>P</a:t>
                      </a:r>
                      <a:r>
                        <a:rPr lang="en-US" sz="1400" spc="-5" dirty="0" err="1">
                          <a:effectLst/>
                        </a:rPr>
                        <a:t>r</a:t>
                      </a:r>
                      <a:r>
                        <a:rPr lang="en-US" sz="1400" dirty="0" err="1">
                          <a:effectLst/>
                        </a:rPr>
                        <a:t>o</a:t>
                      </a:r>
                      <a:r>
                        <a:rPr lang="en-US" sz="1400" spc="-5" dirty="0" err="1">
                          <a:effectLst/>
                        </a:rPr>
                        <a:t>t</a:t>
                      </a:r>
                      <a:r>
                        <a:rPr lang="en-US" sz="1400" dirty="0" err="1">
                          <a:effectLst/>
                        </a:rPr>
                        <a:t>eo</a:t>
                      </a:r>
                      <a:r>
                        <a:rPr lang="en-US" sz="1400" spc="5" dirty="0" err="1">
                          <a:effectLst/>
                        </a:rPr>
                        <a:t>l</a:t>
                      </a:r>
                      <a:r>
                        <a:rPr lang="en-US" sz="1400" dirty="0" err="1">
                          <a:effectLst/>
                        </a:rPr>
                        <a:t>y</a:t>
                      </a:r>
                      <a:r>
                        <a:rPr lang="en-US" sz="1400" spc="10" dirty="0" err="1">
                          <a:effectLst/>
                        </a:rPr>
                        <a:t>t</a:t>
                      </a:r>
                      <a:r>
                        <a:rPr lang="en-US" sz="1400" spc="-5" dirty="0" err="1">
                          <a:effectLst/>
                        </a:rPr>
                        <a:t>i</a:t>
                      </a:r>
                      <a:r>
                        <a:rPr lang="en-US" sz="1400" dirty="0" err="1">
                          <a:effectLst/>
                        </a:rPr>
                        <a:t>c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spc="40" dirty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enzymes                </a:t>
                      </a:r>
                      <a:r>
                        <a:rPr lang="en-US" sz="1400" spc="140" dirty="0">
                          <a:effectLst/>
                        </a:rPr>
                        <a:t>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+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+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+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250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</a:t>
                      </a:r>
                      <a:r>
                        <a:rPr lang="en-US" sz="1400" spc="-10" dirty="0">
                          <a:effectLst/>
                        </a:rPr>
                        <a:t>r</a:t>
                      </a:r>
                      <a:r>
                        <a:rPr lang="en-US" sz="1400" spc="15" dirty="0">
                          <a:effectLst/>
                        </a:rPr>
                        <a:t>g</a:t>
                      </a:r>
                      <a:r>
                        <a:rPr lang="en-US" sz="1400" dirty="0">
                          <a:effectLst/>
                        </a:rPr>
                        <a:t>ini</a:t>
                      </a:r>
                      <a:r>
                        <a:rPr lang="en-US" sz="1400" spc="-5" dirty="0">
                          <a:effectLst/>
                        </a:rPr>
                        <a:t>n</a:t>
                      </a:r>
                      <a:r>
                        <a:rPr lang="en-US" sz="1400" dirty="0">
                          <a:effectLst/>
                        </a:rPr>
                        <a:t>e</a:t>
                      </a:r>
                      <a:r>
                        <a:rPr lang="en-US" sz="1400" spc="135" dirty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es</a:t>
                      </a:r>
                      <a:r>
                        <a:rPr lang="en-US" sz="1400" spc="-5" dirty="0">
                          <a:effectLst/>
                        </a:rPr>
                        <a:t>t</a:t>
                      </a:r>
                      <a:r>
                        <a:rPr lang="en-US" sz="1400" dirty="0">
                          <a:effectLst/>
                        </a:rPr>
                        <a:t>er</a:t>
                      </a:r>
                      <a:r>
                        <a:rPr lang="en-US" sz="1400" spc="120" dirty="0">
                          <a:effectLst/>
                        </a:rPr>
                        <a:t> </a:t>
                      </a:r>
                      <a:r>
                        <a:rPr lang="en-US" sz="1400" spc="-15" dirty="0">
                          <a:effectLst/>
                        </a:rPr>
                        <a:t>hy</a:t>
                      </a:r>
                      <a:r>
                        <a:rPr lang="en-US" sz="1400" dirty="0">
                          <a:effectLst/>
                        </a:rPr>
                        <a:t>d</a:t>
                      </a:r>
                      <a:r>
                        <a:rPr lang="en-US" sz="1400" spc="-5" dirty="0">
                          <a:effectLst/>
                        </a:rPr>
                        <a:t>r</a:t>
                      </a:r>
                      <a:r>
                        <a:rPr lang="en-US" sz="1400" dirty="0">
                          <a:effectLst/>
                        </a:rPr>
                        <a:t>ola</a:t>
                      </a:r>
                      <a:r>
                        <a:rPr lang="en-US" sz="1400" spc="5" dirty="0">
                          <a:effectLst/>
                        </a:rPr>
                        <a:t>s</a:t>
                      </a:r>
                      <a:r>
                        <a:rPr lang="en-US" sz="1400" dirty="0">
                          <a:effectLst/>
                        </a:rPr>
                        <a:t>e          </a:t>
                      </a:r>
                      <a:r>
                        <a:rPr lang="en-US" sz="1400" spc="15" dirty="0">
                          <a:effectLst/>
                        </a:rPr>
                        <a:t>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+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+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250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spc="-5" dirty="0">
                          <a:effectLst/>
                        </a:rPr>
                        <a:t>T</a:t>
                      </a:r>
                      <a:r>
                        <a:rPr lang="en-US" sz="1400" dirty="0">
                          <a:effectLst/>
                        </a:rPr>
                        <a:t>h</a:t>
                      </a:r>
                      <a:r>
                        <a:rPr lang="en-US" sz="1400" spc="-5" dirty="0">
                          <a:effectLst/>
                        </a:rPr>
                        <a:t>r</a:t>
                      </a:r>
                      <a:r>
                        <a:rPr lang="en-US" sz="1400" dirty="0">
                          <a:effectLst/>
                        </a:rPr>
                        <a:t>ombin-li</a:t>
                      </a:r>
                      <a:r>
                        <a:rPr lang="en-US" sz="1400" spc="-15" dirty="0">
                          <a:effectLst/>
                        </a:rPr>
                        <a:t>k</a:t>
                      </a:r>
                      <a:r>
                        <a:rPr lang="en-US" sz="1400" dirty="0">
                          <a:effectLst/>
                        </a:rPr>
                        <a:t>e</a:t>
                      </a:r>
                      <a:r>
                        <a:rPr lang="en-US" sz="1400" spc="60" dirty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enzyme            </a:t>
                      </a:r>
                      <a:r>
                        <a:rPr lang="en-US" sz="1400" spc="30" dirty="0">
                          <a:effectLst/>
                        </a:rPr>
                        <a:t>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+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+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250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Coll</a:t>
                      </a:r>
                      <a:r>
                        <a:rPr lang="en-US" sz="1400" spc="-10" dirty="0">
                          <a:effectLst/>
                        </a:rPr>
                        <a:t>a</a:t>
                      </a:r>
                      <a:r>
                        <a:rPr lang="en-US" sz="1400" spc="-5" dirty="0">
                          <a:effectLst/>
                        </a:rPr>
                        <a:t>g</a:t>
                      </a:r>
                      <a:r>
                        <a:rPr lang="en-US" sz="1400" dirty="0">
                          <a:effectLst/>
                        </a:rPr>
                        <a:t>ena</a:t>
                      </a:r>
                      <a:r>
                        <a:rPr lang="en-US" sz="1400" spc="5" dirty="0">
                          <a:effectLst/>
                        </a:rPr>
                        <a:t>s</a:t>
                      </a:r>
                      <a:r>
                        <a:rPr lang="en-US" sz="1400" dirty="0">
                          <a:effectLst/>
                        </a:rPr>
                        <a:t>e  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+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+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250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spc="-10" dirty="0" err="1">
                          <a:effectLst/>
                        </a:rPr>
                        <a:t>H</a:t>
                      </a:r>
                      <a:r>
                        <a:rPr lang="en-US" sz="1400" spc="-15" dirty="0" err="1">
                          <a:effectLst/>
                        </a:rPr>
                        <a:t>y</a:t>
                      </a:r>
                      <a:r>
                        <a:rPr lang="en-US" sz="1400" dirty="0" err="1">
                          <a:effectLst/>
                        </a:rPr>
                        <a:t>alu</a:t>
                      </a:r>
                      <a:r>
                        <a:rPr lang="en-US" sz="1400" spc="-5" dirty="0" err="1">
                          <a:effectLst/>
                        </a:rPr>
                        <a:t>r</a:t>
                      </a:r>
                      <a:r>
                        <a:rPr lang="en-US" sz="1400" dirty="0" err="1">
                          <a:effectLst/>
                        </a:rPr>
                        <a:t>on</a:t>
                      </a:r>
                      <a:r>
                        <a:rPr lang="en-US" sz="1400" spc="-5" dirty="0" err="1">
                          <a:effectLst/>
                        </a:rPr>
                        <a:t>i</a:t>
                      </a:r>
                      <a:r>
                        <a:rPr lang="en-US" sz="1400" dirty="0" err="1">
                          <a:effectLst/>
                        </a:rPr>
                        <a:t>da</a:t>
                      </a:r>
                      <a:r>
                        <a:rPr lang="en-US" sz="1400" spc="5" dirty="0" err="1">
                          <a:effectLst/>
                        </a:rPr>
                        <a:t>s</a:t>
                      </a:r>
                      <a:r>
                        <a:rPr lang="en-US" sz="1400" dirty="0" err="1">
                          <a:effectLst/>
                        </a:rPr>
                        <a:t>e</a:t>
                      </a:r>
                      <a:r>
                        <a:rPr lang="en-US" sz="1400" dirty="0">
                          <a:effectLst/>
                        </a:rPr>
                        <a:t>   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+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+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250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</a:t>
                      </a:r>
                      <a:r>
                        <a:rPr lang="en-US" sz="1400" spc="-5">
                          <a:effectLst/>
                        </a:rPr>
                        <a:t>h</a:t>
                      </a:r>
                      <a:r>
                        <a:rPr lang="en-US" sz="1400">
                          <a:effectLst/>
                        </a:rPr>
                        <a:t>os</a:t>
                      </a:r>
                      <a:r>
                        <a:rPr lang="en-US" sz="1400" spc="-5">
                          <a:effectLst/>
                        </a:rPr>
                        <a:t>ph</a:t>
                      </a:r>
                      <a:r>
                        <a:rPr lang="en-US" sz="1400">
                          <a:effectLst/>
                        </a:rPr>
                        <a:t>olipa</a:t>
                      </a:r>
                      <a:r>
                        <a:rPr lang="en-US" sz="1400" spc="5">
                          <a:effectLst/>
                        </a:rPr>
                        <a:t>s</a:t>
                      </a:r>
                      <a:r>
                        <a:rPr lang="en-US" sz="1400">
                          <a:effectLst/>
                        </a:rPr>
                        <a:t>e </a:t>
                      </a:r>
                      <a:r>
                        <a:rPr lang="en-US" sz="1400" spc="70">
                          <a:effectLst/>
                        </a:rPr>
                        <a:t> </a:t>
                      </a:r>
                      <a:r>
                        <a:rPr lang="en-US" sz="1400" spc="-5">
                          <a:effectLst/>
                        </a:rPr>
                        <a:t>A</a:t>
                      </a:r>
                      <a:r>
                        <a:rPr lang="en-US" sz="1400">
                          <a:effectLst/>
                        </a:rPr>
                        <a:t>2(A)               </a:t>
                      </a:r>
                      <a:r>
                        <a:rPr lang="en-US" sz="1400" spc="110">
                          <a:effectLst/>
                        </a:rPr>
                        <a:t>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+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+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250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</a:t>
                      </a:r>
                      <a:r>
                        <a:rPr lang="en-US" sz="1400" spc="-5">
                          <a:effectLst/>
                        </a:rPr>
                        <a:t>h</a:t>
                      </a:r>
                      <a:r>
                        <a:rPr lang="en-US" sz="1400">
                          <a:effectLst/>
                        </a:rPr>
                        <a:t>os</a:t>
                      </a:r>
                      <a:r>
                        <a:rPr lang="en-US" sz="1400" spc="-5">
                          <a:effectLst/>
                        </a:rPr>
                        <a:t>ph</a:t>
                      </a:r>
                      <a:r>
                        <a:rPr lang="en-US" sz="1400">
                          <a:effectLst/>
                        </a:rPr>
                        <a:t>olipa</a:t>
                      </a:r>
                      <a:r>
                        <a:rPr lang="en-US" sz="1400" spc="5">
                          <a:effectLst/>
                        </a:rPr>
                        <a:t>s</a:t>
                      </a:r>
                      <a:r>
                        <a:rPr lang="en-US" sz="1400">
                          <a:effectLst/>
                        </a:rPr>
                        <a:t>e </a:t>
                      </a:r>
                      <a:r>
                        <a:rPr lang="en-US" sz="1400" spc="70">
                          <a:effectLst/>
                        </a:rPr>
                        <a:t> </a:t>
                      </a:r>
                      <a:r>
                        <a:rPr lang="en-US" sz="1400">
                          <a:effectLst/>
                        </a:rPr>
                        <a:t>B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250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</a:t>
                      </a:r>
                      <a:r>
                        <a:rPr lang="en-US" sz="1400" spc="-5">
                          <a:effectLst/>
                        </a:rPr>
                        <a:t>h</a:t>
                      </a:r>
                      <a:r>
                        <a:rPr lang="en-US" sz="1400">
                          <a:effectLst/>
                        </a:rPr>
                        <a:t>os</a:t>
                      </a:r>
                      <a:r>
                        <a:rPr lang="en-US" sz="1400" spc="-5">
                          <a:effectLst/>
                        </a:rPr>
                        <a:t>ph</a:t>
                      </a:r>
                      <a:r>
                        <a:rPr lang="en-US" sz="1400">
                          <a:effectLst/>
                        </a:rPr>
                        <a:t>omo</a:t>
                      </a:r>
                      <a:r>
                        <a:rPr lang="en-US" sz="1400" spc="-5">
                          <a:effectLst/>
                        </a:rPr>
                        <a:t>n</a:t>
                      </a:r>
                      <a:r>
                        <a:rPr lang="en-US" sz="1400" spc="10">
                          <a:effectLst/>
                        </a:rPr>
                        <a:t>o</a:t>
                      </a:r>
                      <a:r>
                        <a:rPr lang="en-US" sz="1400">
                          <a:effectLst/>
                        </a:rPr>
                        <a:t>es</a:t>
                      </a:r>
                      <a:r>
                        <a:rPr lang="en-US" sz="1400" spc="-5">
                          <a:effectLst/>
                        </a:rPr>
                        <a:t>t</a:t>
                      </a:r>
                      <a:r>
                        <a:rPr lang="en-US" sz="1400">
                          <a:effectLst/>
                        </a:rPr>
                        <a:t>e</a:t>
                      </a:r>
                      <a:r>
                        <a:rPr lang="en-US" sz="1400" spc="5">
                          <a:effectLst/>
                        </a:rPr>
                        <a:t>r</a:t>
                      </a:r>
                      <a:r>
                        <a:rPr lang="en-US" sz="1400">
                          <a:effectLst/>
                        </a:rPr>
                        <a:t>a</a:t>
                      </a:r>
                      <a:r>
                        <a:rPr lang="en-US" sz="1400" spc="5">
                          <a:effectLst/>
                        </a:rPr>
                        <a:t>s</a:t>
                      </a:r>
                      <a:r>
                        <a:rPr lang="en-US" sz="1400">
                          <a:effectLst/>
                        </a:rPr>
                        <a:t>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+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+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250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</a:t>
                      </a:r>
                      <a:r>
                        <a:rPr lang="en-US" sz="1400" spc="-5">
                          <a:effectLst/>
                        </a:rPr>
                        <a:t>h</a:t>
                      </a:r>
                      <a:r>
                        <a:rPr lang="en-US" sz="1400">
                          <a:effectLst/>
                        </a:rPr>
                        <a:t>os</a:t>
                      </a:r>
                      <a:r>
                        <a:rPr lang="en-US" sz="1400" spc="-5">
                          <a:effectLst/>
                        </a:rPr>
                        <a:t>ph</a:t>
                      </a:r>
                      <a:r>
                        <a:rPr lang="en-US" sz="1400">
                          <a:effectLst/>
                        </a:rPr>
                        <a:t>odies</a:t>
                      </a:r>
                      <a:r>
                        <a:rPr lang="en-US" sz="1400" spc="-5">
                          <a:effectLst/>
                        </a:rPr>
                        <a:t>t</a:t>
                      </a:r>
                      <a:r>
                        <a:rPr lang="en-US" sz="1400">
                          <a:effectLst/>
                        </a:rPr>
                        <a:t>e</a:t>
                      </a:r>
                      <a:r>
                        <a:rPr lang="en-US" sz="1400" spc="5">
                          <a:effectLst/>
                        </a:rPr>
                        <a:t>r</a:t>
                      </a:r>
                      <a:r>
                        <a:rPr lang="en-US" sz="1400">
                          <a:effectLst/>
                        </a:rPr>
                        <a:t>a</a:t>
                      </a:r>
                      <a:r>
                        <a:rPr lang="en-US" sz="1400" spc="5">
                          <a:effectLst/>
                        </a:rPr>
                        <a:t>s</a:t>
                      </a:r>
                      <a:r>
                        <a:rPr lang="en-US" sz="1400">
                          <a:effectLst/>
                        </a:rPr>
                        <a:t>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+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+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+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250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spc="-5">
                          <a:effectLst/>
                        </a:rPr>
                        <a:t>A</a:t>
                      </a:r>
                      <a:r>
                        <a:rPr lang="en-US" sz="1400">
                          <a:effectLst/>
                        </a:rPr>
                        <a:t>ce</a:t>
                      </a:r>
                      <a:r>
                        <a:rPr lang="en-US" sz="1400" spc="15">
                          <a:effectLst/>
                        </a:rPr>
                        <a:t>t</a:t>
                      </a:r>
                      <a:r>
                        <a:rPr lang="en-US" sz="1400">
                          <a:effectLst/>
                        </a:rPr>
                        <a:t>ylc</a:t>
                      </a:r>
                      <a:r>
                        <a:rPr lang="en-US" sz="1400" spc="-5">
                          <a:effectLst/>
                        </a:rPr>
                        <a:t>h</a:t>
                      </a:r>
                      <a:r>
                        <a:rPr lang="en-US" sz="1400">
                          <a:effectLst/>
                        </a:rPr>
                        <a:t>oli</a:t>
                      </a:r>
                      <a:r>
                        <a:rPr lang="en-US" sz="1400" spc="-5">
                          <a:effectLst/>
                        </a:rPr>
                        <a:t>n</a:t>
                      </a:r>
                      <a:r>
                        <a:rPr lang="en-US" sz="1400">
                          <a:effectLst/>
                        </a:rPr>
                        <a:t>es</a:t>
                      </a:r>
                      <a:r>
                        <a:rPr lang="en-US" sz="1400" spc="-5">
                          <a:effectLst/>
                        </a:rPr>
                        <a:t>t</a:t>
                      </a:r>
                      <a:r>
                        <a:rPr lang="en-US" sz="1400">
                          <a:effectLst/>
                        </a:rPr>
                        <a:t>e</a:t>
                      </a:r>
                      <a:r>
                        <a:rPr lang="en-US" sz="1400" spc="5">
                          <a:effectLst/>
                        </a:rPr>
                        <a:t>r</a:t>
                      </a:r>
                      <a:r>
                        <a:rPr lang="en-US" sz="1400">
                          <a:effectLst/>
                        </a:rPr>
                        <a:t>a</a:t>
                      </a:r>
                      <a:r>
                        <a:rPr lang="en-US" sz="1400" spc="5">
                          <a:effectLst/>
                        </a:rPr>
                        <a:t>s</a:t>
                      </a:r>
                      <a:r>
                        <a:rPr lang="en-US" sz="1400">
                          <a:effectLst/>
                        </a:rPr>
                        <a:t>e 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-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-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-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250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RNase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+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250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DNase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+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250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spc="-15">
                          <a:effectLst/>
                        </a:rPr>
                        <a:t>5</a:t>
                      </a:r>
                      <a:r>
                        <a:rPr lang="en-US" sz="1400">
                          <a:effectLst/>
                        </a:rPr>
                        <a:t>'-</a:t>
                      </a:r>
                      <a:r>
                        <a:rPr lang="en-US" sz="1400" spc="-10">
                          <a:effectLst/>
                        </a:rPr>
                        <a:t>N</a:t>
                      </a:r>
                      <a:r>
                        <a:rPr lang="en-US" sz="1400">
                          <a:effectLst/>
                        </a:rPr>
                        <a:t>ucleo</a:t>
                      </a:r>
                      <a:r>
                        <a:rPr lang="en-US" sz="1400" spc="10">
                          <a:effectLst/>
                        </a:rPr>
                        <a:t>t</a:t>
                      </a:r>
                      <a:r>
                        <a:rPr lang="en-US" sz="1400" spc="-5">
                          <a:effectLst/>
                        </a:rPr>
                        <a:t>i</a:t>
                      </a:r>
                      <a:r>
                        <a:rPr lang="en-US" sz="1400">
                          <a:effectLst/>
                        </a:rPr>
                        <a:t>da</a:t>
                      </a:r>
                      <a:r>
                        <a:rPr lang="en-US" sz="1400" spc="5">
                          <a:effectLst/>
                        </a:rPr>
                        <a:t>s</a:t>
                      </a:r>
                      <a:r>
                        <a:rPr lang="en-US" sz="1400">
                          <a:effectLst/>
                        </a:rPr>
                        <a:t>e                      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+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+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250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NAD-nucleo</a:t>
                      </a:r>
                      <a:r>
                        <a:rPr lang="en-US" sz="1400" spc="10">
                          <a:effectLst/>
                        </a:rPr>
                        <a:t>t</a:t>
                      </a:r>
                      <a:r>
                        <a:rPr lang="en-US" sz="1400" spc="-5">
                          <a:effectLst/>
                        </a:rPr>
                        <a:t>i</a:t>
                      </a:r>
                      <a:r>
                        <a:rPr lang="en-US" sz="1400">
                          <a:effectLst/>
                        </a:rPr>
                        <a:t>da</a:t>
                      </a:r>
                      <a:r>
                        <a:rPr lang="en-US" sz="1400" spc="5">
                          <a:effectLst/>
                        </a:rPr>
                        <a:t>s</a:t>
                      </a:r>
                      <a:r>
                        <a:rPr lang="en-US" sz="1400">
                          <a:effectLst/>
                        </a:rPr>
                        <a:t>e                  </a:t>
                      </a:r>
                      <a:r>
                        <a:rPr lang="en-US" sz="1400" spc="20">
                          <a:effectLst/>
                        </a:rPr>
                        <a:t>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-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-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+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250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spc="20">
                          <a:effectLst/>
                        </a:rPr>
                        <a:t>L</a:t>
                      </a:r>
                      <a:r>
                        <a:rPr lang="en-US" sz="1400" spc="-25">
                          <a:effectLst/>
                        </a:rPr>
                        <a:t>-</a:t>
                      </a:r>
                      <a:r>
                        <a:rPr lang="en-US" sz="1400">
                          <a:effectLst/>
                        </a:rPr>
                        <a:t>Ami</a:t>
                      </a:r>
                      <a:r>
                        <a:rPr lang="en-US" sz="1400" spc="-5">
                          <a:effectLst/>
                        </a:rPr>
                        <a:t>n</a:t>
                      </a:r>
                      <a:r>
                        <a:rPr lang="en-US" sz="1400">
                          <a:effectLst/>
                        </a:rPr>
                        <a:t>o </a:t>
                      </a:r>
                      <a:r>
                        <a:rPr lang="en-US" sz="1400" spc="10">
                          <a:effectLst/>
                        </a:rPr>
                        <a:t> </a:t>
                      </a:r>
                      <a:r>
                        <a:rPr lang="en-US" sz="1400" spc="-5">
                          <a:effectLst/>
                        </a:rPr>
                        <a:t>a</a:t>
                      </a:r>
                      <a:r>
                        <a:rPr lang="en-US" sz="1400" spc="5">
                          <a:effectLst/>
                        </a:rPr>
                        <a:t>c</a:t>
                      </a:r>
                      <a:r>
                        <a:rPr lang="en-US" sz="1400" spc="-5">
                          <a:effectLst/>
                        </a:rPr>
                        <a:t>i</a:t>
                      </a:r>
                      <a:r>
                        <a:rPr lang="en-US" sz="1400">
                          <a:effectLst/>
                        </a:rPr>
                        <a:t>d</a:t>
                      </a:r>
                      <a:r>
                        <a:rPr lang="en-US" sz="1400" spc="80">
                          <a:effectLst/>
                        </a:rPr>
                        <a:t> </a:t>
                      </a:r>
                      <a:r>
                        <a:rPr lang="en-US" sz="1400" spc="-15">
                          <a:effectLst/>
                        </a:rPr>
                        <a:t>o</a:t>
                      </a:r>
                      <a:r>
                        <a:rPr lang="en-US" sz="1400">
                          <a:effectLst/>
                        </a:rPr>
                        <a:t>x</a:t>
                      </a:r>
                      <a:r>
                        <a:rPr lang="en-US" sz="1400" spc="-5">
                          <a:effectLst/>
                        </a:rPr>
                        <a:t>i</a:t>
                      </a:r>
                      <a:r>
                        <a:rPr lang="en-US" sz="1400">
                          <a:effectLst/>
                        </a:rPr>
                        <a:t>da</a:t>
                      </a:r>
                      <a:r>
                        <a:rPr lang="en-US" sz="1400" spc="5">
                          <a:effectLst/>
                        </a:rPr>
                        <a:t>s</a:t>
                      </a:r>
                      <a:r>
                        <a:rPr lang="en-US" sz="1400">
                          <a:effectLst/>
                        </a:rPr>
                        <a:t>e              </a:t>
                      </a:r>
                      <a:r>
                        <a:rPr lang="en-US" sz="1400" spc="60">
                          <a:effectLst/>
                        </a:rPr>
                        <a:t>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+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+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+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250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spc="30">
                          <a:effectLst/>
                        </a:rPr>
                        <a:t>L</a:t>
                      </a:r>
                      <a:r>
                        <a:rPr lang="en-US" sz="1400" spc="-5">
                          <a:effectLst/>
                        </a:rPr>
                        <a:t>a</a:t>
                      </a:r>
                      <a:r>
                        <a:rPr lang="en-US" sz="1400">
                          <a:effectLst/>
                        </a:rPr>
                        <a:t>ct</a:t>
                      </a:r>
                      <a:r>
                        <a:rPr lang="en-US" sz="1400" spc="-15">
                          <a:effectLst/>
                        </a:rPr>
                        <a:t>a</a:t>
                      </a:r>
                      <a:r>
                        <a:rPr lang="en-US" sz="1400" spc="-5">
                          <a:effectLst/>
                        </a:rPr>
                        <a:t>t</a:t>
                      </a:r>
                      <a:r>
                        <a:rPr lang="en-US" sz="1400">
                          <a:effectLst/>
                        </a:rPr>
                        <a:t>e </a:t>
                      </a:r>
                      <a:r>
                        <a:rPr lang="en-US" sz="1400" spc="-340">
                          <a:effectLst/>
                        </a:rPr>
                        <a:t> </a:t>
                      </a:r>
                      <a:r>
                        <a:rPr lang="en-US" sz="1400" spc="-5">
                          <a:effectLst/>
                        </a:rPr>
                        <a:t>d</a:t>
                      </a:r>
                      <a:r>
                        <a:rPr lang="en-US" sz="1400">
                          <a:effectLst/>
                        </a:rPr>
                        <a:t>e</a:t>
                      </a:r>
                      <a:r>
                        <a:rPr lang="en-US" sz="1400" spc="-15">
                          <a:effectLst/>
                        </a:rPr>
                        <a:t>hy</a:t>
                      </a:r>
                      <a:r>
                        <a:rPr lang="en-US" sz="1400">
                          <a:effectLst/>
                        </a:rPr>
                        <a:t>d</a:t>
                      </a:r>
                      <a:r>
                        <a:rPr lang="en-US" sz="1400" spc="-5">
                          <a:effectLst/>
                        </a:rPr>
                        <a:t>r</a:t>
                      </a:r>
                      <a:r>
                        <a:rPr lang="en-US" sz="1400">
                          <a:effectLst/>
                        </a:rPr>
                        <a:t>o</a:t>
                      </a:r>
                      <a:r>
                        <a:rPr lang="en-US" sz="1400" spc="-5">
                          <a:effectLst/>
                        </a:rPr>
                        <a:t>g</a:t>
                      </a:r>
                      <a:r>
                        <a:rPr lang="en-US" sz="1400">
                          <a:effectLst/>
                        </a:rPr>
                        <a:t>ena</a:t>
                      </a:r>
                      <a:r>
                        <a:rPr lang="en-US" sz="1400" spc="5">
                          <a:effectLst/>
                        </a:rPr>
                        <a:t>s</a:t>
                      </a:r>
                      <a:r>
                        <a:rPr lang="en-US" sz="1400">
                          <a:effectLst/>
                        </a:rPr>
                        <a:t>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4844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The venom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CA" dirty="0" smtClean="0"/>
              <a:t>Proteases break down local tissue</a:t>
            </a:r>
          </a:p>
          <a:p>
            <a:pPr lvl="1"/>
            <a:r>
              <a:rPr lang="en-CA" dirty="0" smtClean="0"/>
              <a:t>RBCs exude into local tissue, consumption of platelets</a:t>
            </a:r>
          </a:p>
          <a:p>
            <a:r>
              <a:rPr lang="en-US" dirty="0" smtClean="0"/>
              <a:t>Phospholipase A2</a:t>
            </a:r>
          </a:p>
          <a:p>
            <a:pPr lvl="1"/>
            <a:r>
              <a:rPr lang="en-US" dirty="0"/>
              <a:t>I</a:t>
            </a:r>
            <a:r>
              <a:rPr lang="en-US" dirty="0" smtClean="0"/>
              <a:t>nhibits e- transfer</a:t>
            </a:r>
          </a:p>
          <a:p>
            <a:pPr lvl="1"/>
            <a:r>
              <a:rPr lang="en-US" dirty="0" smtClean="0"/>
              <a:t>Hydrolyzes </a:t>
            </a:r>
            <a:r>
              <a:rPr lang="en-US" dirty="0"/>
              <a:t>phospholipids in nerve </a:t>
            </a:r>
            <a:r>
              <a:rPr lang="en-US" dirty="0" smtClean="0"/>
              <a:t>axons</a:t>
            </a:r>
          </a:p>
          <a:p>
            <a:pPr lvl="1"/>
            <a:r>
              <a:rPr lang="en-US" dirty="0" smtClean="0"/>
              <a:t>Breaks </a:t>
            </a:r>
            <a:r>
              <a:rPr lang="en-US" dirty="0"/>
              <a:t>down acetylcholine vesicles at the </a:t>
            </a:r>
            <a:r>
              <a:rPr lang="en-US" dirty="0" err="1"/>
              <a:t>myoneural</a:t>
            </a:r>
            <a:r>
              <a:rPr lang="en-US" dirty="0"/>
              <a:t> </a:t>
            </a:r>
            <a:r>
              <a:rPr lang="en-US" dirty="0" smtClean="0"/>
              <a:t>junction</a:t>
            </a:r>
          </a:p>
          <a:p>
            <a:pPr lvl="1"/>
            <a:r>
              <a:rPr lang="en-US" dirty="0" smtClean="0"/>
              <a:t>Cause direct </a:t>
            </a:r>
            <a:r>
              <a:rPr lang="en-US" dirty="0" err="1" smtClean="0"/>
              <a:t>myonecrosis</a:t>
            </a:r>
            <a:endParaRPr lang="en-US" dirty="0" smtClean="0"/>
          </a:p>
          <a:p>
            <a:r>
              <a:rPr lang="en-CA" dirty="0"/>
              <a:t>Phospholipase A2 affects </a:t>
            </a:r>
            <a:r>
              <a:rPr lang="en-CA" dirty="0" smtClean="0"/>
              <a:t>RBCs</a:t>
            </a:r>
            <a:r>
              <a:rPr lang="en-US" dirty="0" smtClean="0"/>
              <a:t> and induce </a:t>
            </a:r>
            <a:r>
              <a:rPr lang="en-US" dirty="0" err="1" smtClean="0"/>
              <a:t>lysis</a:t>
            </a:r>
            <a:r>
              <a:rPr lang="en-US" dirty="0" smtClean="0"/>
              <a:t> of red cell membranes</a:t>
            </a:r>
            <a:r>
              <a:rPr lang="en-CA" dirty="0" smtClean="0"/>
              <a:t> </a:t>
            </a:r>
          </a:p>
          <a:p>
            <a:pPr lvl="1"/>
            <a:r>
              <a:rPr lang="en-CA" dirty="0" err="1" smtClean="0"/>
              <a:t>Echinocytosis</a:t>
            </a:r>
            <a:r>
              <a:rPr lang="en-CA" dirty="0" smtClean="0"/>
              <a:t> in 89</a:t>
            </a:r>
            <a:r>
              <a:rPr lang="en-CA" dirty="0"/>
              <a:t>% </a:t>
            </a:r>
            <a:r>
              <a:rPr lang="en-CA" dirty="0" smtClean="0"/>
              <a:t>of rattlesnake </a:t>
            </a:r>
            <a:r>
              <a:rPr lang="en-CA" dirty="0"/>
              <a:t>cases </a:t>
            </a:r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04835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venom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most common coagulopathy associated with snake envenoming worldwide is venom-induced consumption coagulopathy (VICC)</a:t>
            </a:r>
          </a:p>
          <a:p>
            <a:r>
              <a:rPr lang="en-US" dirty="0" smtClean="0"/>
              <a:t>Activation of </a:t>
            </a:r>
            <a:r>
              <a:rPr lang="en-US" dirty="0"/>
              <a:t>the coagulation pathway by snake toxins </a:t>
            </a:r>
            <a:r>
              <a:rPr lang="en-US" dirty="0" smtClean="0"/>
              <a:t>including</a:t>
            </a:r>
          </a:p>
          <a:p>
            <a:pPr lvl="1"/>
            <a:r>
              <a:rPr lang="en-US" dirty="0" smtClean="0"/>
              <a:t>Thrombin-like enzymes</a:t>
            </a:r>
          </a:p>
          <a:p>
            <a:pPr lvl="1"/>
            <a:r>
              <a:rPr lang="en-US" dirty="0" err="1" smtClean="0"/>
              <a:t>Prothrombin</a:t>
            </a:r>
            <a:r>
              <a:rPr lang="en-US" dirty="0" smtClean="0"/>
              <a:t> activators</a:t>
            </a:r>
          </a:p>
          <a:p>
            <a:pPr lvl="1"/>
            <a:r>
              <a:rPr lang="en-US" dirty="0" smtClean="0"/>
              <a:t>Factor </a:t>
            </a:r>
            <a:r>
              <a:rPr lang="en-US" dirty="0"/>
              <a:t>X activators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7321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The venom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err="1" smtClean="0"/>
              <a:t>Fibrolase</a:t>
            </a:r>
            <a:r>
              <a:rPr lang="en-CA" dirty="0" smtClean="0"/>
              <a:t> incompletely splits fibrin and degrades fibrinogen without activation of plasminogen</a:t>
            </a:r>
            <a:endParaRPr lang="en-US" dirty="0" smtClean="0"/>
          </a:p>
          <a:p>
            <a:r>
              <a:rPr lang="en-US" dirty="0" smtClean="0"/>
              <a:t>VICC  like DIC</a:t>
            </a:r>
          </a:p>
          <a:p>
            <a:pPr lvl="1"/>
            <a:r>
              <a:rPr lang="en-US" dirty="0" smtClean="0"/>
              <a:t>Elevated D-dimer</a:t>
            </a:r>
          </a:p>
          <a:p>
            <a:pPr lvl="1"/>
            <a:r>
              <a:rPr lang="en-US" dirty="0" smtClean="0"/>
              <a:t>Prolonged </a:t>
            </a:r>
            <a:r>
              <a:rPr lang="en-US" dirty="0" err="1" smtClean="0"/>
              <a:t>prothrombin</a:t>
            </a:r>
            <a:r>
              <a:rPr lang="en-US" dirty="0" smtClean="0"/>
              <a:t> time</a:t>
            </a:r>
          </a:p>
          <a:p>
            <a:pPr lvl="1"/>
            <a:r>
              <a:rPr lang="en-US" dirty="0" smtClean="0"/>
              <a:t>Low fibrinogen</a:t>
            </a:r>
          </a:p>
          <a:p>
            <a:r>
              <a:rPr lang="en-US" dirty="0" smtClean="0"/>
              <a:t>VICC is not like DIC</a:t>
            </a:r>
          </a:p>
          <a:p>
            <a:pPr lvl="1"/>
            <a:r>
              <a:rPr lang="en-US" dirty="0" smtClean="0"/>
              <a:t>No systemic </a:t>
            </a:r>
            <a:r>
              <a:rPr lang="en-US" dirty="0" err="1" smtClean="0"/>
              <a:t>microthrombi</a:t>
            </a:r>
            <a:endParaRPr lang="en-US" dirty="0" smtClean="0"/>
          </a:p>
          <a:p>
            <a:pPr lvl="1"/>
            <a:r>
              <a:rPr lang="en-US" dirty="0" smtClean="0"/>
              <a:t>Uncommon for end organ failure</a:t>
            </a:r>
            <a:endParaRPr lang="en-CA" dirty="0" smtClean="0"/>
          </a:p>
        </p:txBody>
      </p:sp>
    </p:spTree>
    <p:extLst>
      <p:ext uri="{BB962C8B-B14F-4D97-AF65-F5344CB8AC3E}">
        <p14:creationId xmlns:p14="http://schemas.microsoft.com/office/powerpoint/2010/main" val="4153084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signs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Acute </a:t>
            </a:r>
            <a:r>
              <a:rPr lang="en-US" dirty="0" smtClean="0"/>
              <a:t>pain</a:t>
            </a:r>
          </a:p>
          <a:p>
            <a:r>
              <a:rPr lang="en-US" dirty="0" smtClean="0"/>
              <a:t>Marked </a:t>
            </a:r>
            <a:r>
              <a:rPr lang="en-US" dirty="0"/>
              <a:t>swelling and </a:t>
            </a:r>
            <a:r>
              <a:rPr lang="en-US" dirty="0" smtClean="0"/>
              <a:t>edema</a:t>
            </a:r>
          </a:p>
          <a:p>
            <a:r>
              <a:rPr lang="en-US" dirty="0" smtClean="0"/>
              <a:t>Ecchymosis and bleeding </a:t>
            </a:r>
            <a:r>
              <a:rPr lang="en-US" dirty="0"/>
              <a:t>at the bite </a:t>
            </a:r>
            <a:r>
              <a:rPr lang="en-US" dirty="0" smtClean="0"/>
              <a:t>site</a:t>
            </a:r>
          </a:p>
          <a:p>
            <a:r>
              <a:rPr lang="en-US" dirty="0"/>
              <a:t>Cardiovascular compromise </a:t>
            </a:r>
            <a:endParaRPr lang="en-US" dirty="0" smtClean="0"/>
          </a:p>
          <a:p>
            <a:pPr lvl="1"/>
            <a:r>
              <a:rPr lang="en-US" dirty="0" smtClean="0"/>
              <a:t>Vasodilation</a:t>
            </a:r>
          </a:p>
          <a:p>
            <a:pPr lvl="1"/>
            <a:r>
              <a:rPr lang="en-US" dirty="0" smtClean="0"/>
              <a:t>Hypovolemia</a:t>
            </a:r>
          </a:p>
          <a:p>
            <a:pPr lvl="1"/>
            <a:r>
              <a:rPr lang="en-US" dirty="0" smtClean="0"/>
              <a:t>Tachycardia</a:t>
            </a:r>
          </a:p>
          <a:p>
            <a:r>
              <a:rPr lang="en-US" dirty="0" smtClean="0"/>
              <a:t>Respiratory distress</a:t>
            </a:r>
          </a:p>
          <a:p>
            <a:r>
              <a:rPr lang="en-US" dirty="0" smtClean="0"/>
              <a:t>Nausea and vomiting</a:t>
            </a:r>
          </a:p>
          <a:p>
            <a:r>
              <a:rPr lang="en-US" dirty="0" smtClean="0"/>
              <a:t>Mental dullness</a:t>
            </a:r>
          </a:p>
          <a:p>
            <a:r>
              <a:rPr lang="en-US" dirty="0" smtClean="0"/>
              <a:t>Muscle tremors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9426" y="3153008"/>
            <a:ext cx="3227034" cy="3530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690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signs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 a mg/kg scale cats are more resistant </a:t>
            </a:r>
            <a:r>
              <a:rPr lang="en-US" dirty="0"/>
              <a:t>to pit viper venom than </a:t>
            </a:r>
            <a:r>
              <a:rPr lang="en-US" dirty="0" smtClean="0"/>
              <a:t>dogs</a:t>
            </a:r>
          </a:p>
          <a:p>
            <a:r>
              <a:rPr lang="en-US" dirty="0" smtClean="0"/>
              <a:t>Cats </a:t>
            </a:r>
            <a:r>
              <a:rPr lang="en-US" dirty="0"/>
              <a:t>are </a:t>
            </a:r>
            <a:r>
              <a:rPr lang="en-US" dirty="0" smtClean="0"/>
              <a:t>presented in </a:t>
            </a:r>
            <a:r>
              <a:rPr lang="en-US" dirty="0"/>
              <a:t>a more </a:t>
            </a:r>
            <a:r>
              <a:rPr lang="en-US" dirty="0" smtClean="0"/>
              <a:t>severe condition as </a:t>
            </a:r>
            <a:r>
              <a:rPr lang="en-US" dirty="0"/>
              <a:t>cats </a:t>
            </a:r>
            <a:r>
              <a:rPr lang="en-US" dirty="0" smtClean="0"/>
              <a:t>often </a:t>
            </a:r>
            <a:r>
              <a:rPr lang="en-US" dirty="0"/>
              <a:t>run off and hide after being bitten before they return home </a:t>
            </a:r>
            <a:endParaRPr lang="en-US" dirty="0" smtClean="0"/>
          </a:p>
        </p:txBody>
      </p:sp>
      <p:pic>
        <p:nvPicPr>
          <p:cNvPr id="27650" name="Picture 2" descr="http://3.bp.blogspot.com/_506tWQ-xUv8/SFvb4MfFVPI/AAAAAAAAAjk/FbK3kqqRRqk/s640/funny-pictures-kittens-see-snak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296" y="3867150"/>
            <a:ext cx="4762500" cy="299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8101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Venomous Snakes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World Health Organization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i="1" dirty="0" smtClean="0"/>
              <a:t>“</a:t>
            </a:r>
            <a:r>
              <a:rPr lang="en-US" i="1" dirty="0"/>
              <a:t>Snake bite is a neglected public health issue in many tropical and subtropical </a:t>
            </a:r>
            <a:r>
              <a:rPr lang="en-US" i="1" dirty="0" smtClean="0"/>
              <a:t>countries. </a:t>
            </a:r>
            <a:r>
              <a:rPr lang="en-US" i="1" dirty="0"/>
              <a:t>About 5 million snake bites occur each year, resulting in up to 2.5 million </a:t>
            </a:r>
            <a:r>
              <a:rPr lang="en-US" i="1" dirty="0" err="1"/>
              <a:t>envenomings</a:t>
            </a:r>
            <a:r>
              <a:rPr lang="en-US" i="1" dirty="0"/>
              <a:t> (poisoning from snake bites</a:t>
            </a:r>
            <a:r>
              <a:rPr lang="en-US" i="1" dirty="0" smtClean="0"/>
              <a:t>), </a:t>
            </a:r>
            <a:r>
              <a:rPr lang="en-US" i="1" dirty="0"/>
              <a:t>at least 100 </a:t>
            </a:r>
            <a:r>
              <a:rPr lang="en-US" i="1" dirty="0" smtClean="0"/>
              <a:t>000</a:t>
            </a:r>
            <a:r>
              <a:rPr lang="en-US" i="1" dirty="0"/>
              <a:t> deaths and around three times as many amputations and other permanent </a:t>
            </a:r>
            <a:r>
              <a:rPr lang="en-US" i="1" dirty="0" smtClean="0"/>
              <a:t>disabilities.”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en-US" i="1" dirty="0"/>
          </a:p>
          <a:p>
            <a:pPr marL="457200" lvl="1" indent="0">
              <a:lnSpc>
                <a:spcPct val="100000"/>
              </a:lnSpc>
              <a:buNone/>
            </a:pPr>
            <a:r>
              <a:rPr lang="en-US" i="1" dirty="0" smtClean="0"/>
              <a:t>“</a:t>
            </a:r>
            <a:r>
              <a:rPr lang="en-US" i="1" dirty="0"/>
              <a:t>Given low demand, several manufacturers have ceased </a:t>
            </a:r>
            <a:r>
              <a:rPr lang="en-US" i="1" dirty="0" smtClean="0"/>
              <a:t>production of </a:t>
            </a:r>
            <a:r>
              <a:rPr lang="en-US" i="1" dirty="0" err="1" smtClean="0"/>
              <a:t>antivenom</a:t>
            </a:r>
            <a:r>
              <a:rPr lang="en-US" i="1" dirty="0" smtClean="0"/>
              <a:t>, </a:t>
            </a:r>
            <a:r>
              <a:rPr lang="en-US" i="1" dirty="0"/>
              <a:t>and the price of some </a:t>
            </a:r>
            <a:r>
              <a:rPr lang="en-US" i="1" dirty="0" err="1"/>
              <a:t>antivenoms</a:t>
            </a:r>
            <a:r>
              <a:rPr lang="en-US" i="1" dirty="0"/>
              <a:t> has dramatically increased in the last 20 years, making treatment unaffordable for the majority of those who need it</a:t>
            </a:r>
            <a:r>
              <a:rPr lang="en-US" i="1" dirty="0" smtClean="0"/>
              <a:t>.”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55446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Signs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Mojave rattlesnake </a:t>
            </a:r>
            <a:r>
              <a:rPr lang="en-US" dirty="0" smtClean="0"/>
              <a:t>possesses </a:t>
            </a:r>
            <a:r>
              <a:rPr lang="en-US" dirty="0"/>
              <a:t>a neurotoxin</a:t>
            </a:r>
          </a:p>
          <a:p>
            <a:r>
              <a:rPr lang="en-US" dirty="0" smtClean="0"/>
              <a:t>Can cause </a:t>
            </a:r>
            <a:r>
              <a:rPr lang="en-US" dirty="0"/>
              <a:t>a flaccid paralysis</a:t>
            </a:r>
          </a:p>
          <a:p>
            <a:r>
              <a:rPr lang="en-US" dirty="0"/>
              <a:t>Works </a:t>
            </a:r>
            <a:r>
              <a:rPr lang="en-US" dirty="0" err="1"/>
              <a:t>presynaptically</a:t>
            </a:r>
            <a:r>
              <a:rPr lang="en-US" dirty="0"/>
              <a:t> by blocking the calcium channels </a:t>
            </a:r>
          </a:p>
          <a:p>
            <a:r>
              <a:rPr lang="en-US" dirty="0"/>
              <a:t>Prevents the release of acetylcholine</a:t>
            </a:r>
          </a:p>
          <a:p>
            <a:pPr lvl="1"/>
            <a:r>
              <a:rPr lang="en-US" dirty="0"/>
              <a:t>Does not improve with calcium therapy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550" y="4535335"/>
            <a:ext cx="6615953" cy="1912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319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CBC</a:t>
            </a:r>
          </a:p>
          <a:p>
            <a:r>
              <a:rPr lang="en-US" dirty="0" smtClean="0"/>
              <a:t>Chemistry</a:t>
            </a:r>
          </a:p>
          <a:p>
            <a:r>
              <a:rPr lang="en-US" dirty="0" smtClean="0"/>
              <a:t>Urinalysis</a:t>
            </a:r>
          </a:p>
          <a:p>
            <a:r>
              <a:rPr lang="en-US" dirty="0" err="1" smtClean="0"/>
              <a:t>Coag</a:t>
            </a:r>
            <a:r>
              <a:rPr lang="en-US" dirty="0" smtClean="0"/>
              <a:t> Profile</a:t>
            </a:r>
          </a:p>
          <a:p>
            <a:r>
              <a:rPr lang="en-US" dirty="0" smtClean="0"/>
              <a:t>Blood smear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43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CBC + Blood Smear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Hemoconcentration</a:t>
            </a:r>
            <a:r>
              <a:rPr lang="en-US" dirty="0" smtClean="0"/>
              <a:t> or mild </a:t>
            </a:r>
            <a:r>
              <a:rPr lang="en-US" dirty="0"/>
              <a:t>to severe </a:t>
            </a:r>
            <a:r>
              <a:rPr lang="en-US" dirty="0" smtClean="0"/>
              <a:t>anemia</a:t>
            </a:r>
            <a:endParaRPr lang="en-US" dirty="0"/>
          </a:p>
          <a:p>
            <a:r>
              <a:rPr lang="en-US" dirty="0" smtClean="0"/>
              <a:t>Leukocytosis or transient leukopenia</a:t>
            </a:r>
          </a:p>
          <a:p>
            <a:r>
              <a:rPr lang="en-US" dirty="0" smtClean="0"/>
              <a:t>Thrombocytopenia</a:t>
            </a:r>
            <a:endParaRPr lang="en-US" dirty="0"/>
          </a:p>
          <a:p>
            <a:r>
              <a:rPr lang="en-US" dirty="0" err="1" smtClean="0"/>
              <a:t>Echinocytes</a:t>
            </a:r>
            <a:endParaRPr lang="en-US" dirty="0" smtClean="0"/>
          </a:p>
          <a:p>
            <a:r>
              <a:rPr lang="en-US" dirty="0" err="1" smtClean="0"/>
              <a:t>Spherocytes</a:t>
            </a:r>
            <a:endParaRPr lang="en-US" dirty="0" smtClean="0"/>
          </a:p>
        </p:txBody>
      </p:sp>
      <p:pic>
        <p:nvPicPr>
          <p:cNvPr id="4" name="Picture 2" descr="equine echinocyt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20753" y="3071786"/>
            <a:ext cx="3786214" cy="37862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99590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Chemistry + Urine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Elevated CK</a:t>
            </a:r>
          </a:p>
          <a:p>
            <a:r>
              <a:rPr lang="en-US" dirty="0" smtClean="0"/>
              <a:t>Hypokalemia </a:t>
            </a:r>
          </a:p>
          <a:p>
            <a:pPr lvl="1"/>
            <a:r>
              <a:rPr lang="en-US" dirty="0" smtClean="0"/>
              <a:t>Observed </a:t>
            </a:r>
            <a:r>
              <a:rPr lang="en-US" dirty="0"/>
              <a:t>in 11% of 97 pit </a:t>
            </a:r>
            <a:r>
              <a:rPr lang="en-US" dirty="0" smtClean="0"/>
              <a:t>viper–</a:t>
            </a:r>
            <a:r>
              <a:rPr lang="en-US" dirty="0" err="1" smtClean="0"/>
              <a:t>envenomated</a:t>
            </a:r>
            <a:r>
              <a:rPr lang="en-US" dirty="0" smtClean="0"/>
              <a:t> dogs</a:t>
            </a:r>
          </a:p>
          <a:p>
            <a:pPr lvl="1"/>
            <a:r>
              <a:rPr lang="en-US" dirty="0" smtClean="0"/>
              <a:t>Secondary to epinephrine </a:t>
            </a:r>
            <a:r>
              <a:rPr lang="en-US" dirty="0"/>
              <a:t>inducing serum </a:t>
            </a:r>
            <a:r>
              <a:rPr lang="en-US" dirty="0" smtClean="0"/>
              <a:t>insulin elevation </a:t>
            </a:r>
          </a:p>
          <a:p>
            <a:pPr lvl="1"/>
            <a:r>
              <a:rPr lang="en-US" dirty="0" smtClean="0"/>
              <a:t>Transient phenomenon</a:t>
            </a:r>
          </a:p>
          <a:p>
            <a:r>
              <a:rPr lang="en-US" dirty="0" smtClean="0"/>
              <a:t>Elevated ALT and AST</a:t>
            </a:r>
          </a:p>
          <a:p>
            <a:r>
              <a:rPr lang="en-US" dirty="0" err="1" smtClean="0"/>
              <a:t>Hemoglobinuria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1624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Coagulation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VICC</a:t>
            </a:r>
          </a:p>
          <a:p>
            <a:pPr lvl="1"/>
            <a:r>
              <a:rPr lang="en-US" dirty="0" smtClean="0"/>
              <a:t>Low fibrinogen </a:t>
            </a:r>
          </a:p>
          <a:p>
            <a:pPr lvl="1"/>
            <a:r>
              <a:rPr lang="en-US" dirty="0" smtClean="0"/>
              <a:t>Thrombocytopenia</a:t>
            </a:r>
          </a:p>
          <a:p>
            <a:pPr lvl="1"/>
            <a:r>
              <a:rPr lang="en-US" dirty="0" smtClean="0"/>
              <a:t>Increased FDPs with normal D-Dimers</a:t>
            </a:r>
          </a:p>
          <a:p>
            <a:pPr lvl="1"/>
            <a:r>
              <a:rPr lang="en-US" dirty="0" smtClean="0"/>
              <a:t>Prolonged PT and APTT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1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Snake </a:t>
            </a:r>
            <a:r>
              <a:rPr lang="en-CA" dirty="0" err="1" smtClean="0"/>
              <a:t>envenomations</a:t>
            </a:r>
            <a:endParaRPr lang="en-CA" dirty="0"/>
          </a:p>
        </p:txBody>
      </p:sp>
      <p:pic>
        <p:nvPicPr>
          <p:cNvPr id="4" name="Content Placeholder 3" descr="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17086" y="2052638"/>
            <a:ext cx="3131954" cy="4195762"/>
          </a:xfrm>
        </p:spPr>
      </p:pic>
    </p:spTree>
    <p:extLst>
      <p:ext uri="{BB962C8B-B14F-4D97-AF65-F5344CB8AC3E}">
        <p14:creationId xmlns:p14="http://schemas.microsoft.com/office/powerpoint/2010/main" val="434439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Snake </a:t>
            </a:r>
            <a:r>
              <a:rPr lang="en-CA" dirty="0" err="1" smtClean="0"/>
              <a:t>envenomations</a:t>
            </a:r>
            <a:endParaRPr lang="en-CA" dirty="0"/>
          </a:p>
        </p:txBody>
      </p:sp>
      <p:pic>
        <p:nvPicPr>
          <p:cNvPr id="4" name="Content Placeholder 3" descr="photo-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17109" y="2052638"/>
            <a:ext cx="3131908" cy="4195762"/>
          </a:xfrm>
        </p:spPr>
      </p:pic>
    </p:spTree>
    <p:extLst>
      <p:ext uri="{BB962C8B-B14F-4D97-AF65-F5344CB8AC3E}">
        <p14:creationId xmlns:p14="http://schemas.microsoft.com/office/powerpoint/2010/main" val="4134269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Snake </a:t>
            </a:r>
            <a:r>
              <a:rPr lang="en-CA" dirty="0" err="1" smtClean="0"/>
              <a:t>envenomations</a:t>
            </a:r>
            <a:endParaRPr lang="en-CA" dirty="0"/>
          </a:p>
        </p:txBody>
      </p:sp>
      <p:pic>
        <p:nvPicPr>
          <p:cNvPr id="4" name="Content Placeholder 3" descr="photo-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15416" y="2052638"/>
            <a:ext cx="3135294" cy="4195762"/>
          </a:xfrm>
        </p:spPr>
      </p:pic>
    </p:spTree>
    <p:extLst>
      <p:ext uri="{BB962C8B-B14F-4D97-AF65-F5344CB8AC3E}">
        <p14:creationId xmlns:p14="http://schemas.microsoft.com/office/powerpoint/2010/main" val="84290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Treatment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Aggressive care as warranted</a:t>
            </a:r>
          </a:p>
          <a:p>
            <a:r>
              <a:rPr lang="en-CA" dirty="0" smtClean="0"/>
              <a:t>Pain medication!</a:t>
            </a:r>
          </a:p>
          <a:p>
            <a:pPr lvl="1"/>
            <a:r>
              <a:rPr lang="en-CA" dirty="0" smtClean="0"/>
              <a:t>Pure mu opioids</a:t>
            </a:r>
          </a:p>
          <a:p>
            <a:r>
              <a:rPr lang="en-CA" dirty="0" smtClean="0"/>
              <a:t>IV fluids</a:t>
            </a:r>
          </a:p>
          <a:p>
            <a:r>
              <a:rPr lang="en-CA" dirty="0" smtClean="0"/>
              <a:t>Antibiotics</a:t>
            </a:r>
          </a:p>
          <a:p>
            <a:r>
              <a:rPr lang="en-CA" dirty="0" smtClean="0"/>
              <a:t>Hospitalization for at least 8-12 hours</a:t>
            </a:r>
          </a:p>
          <a:p>
            <a:r>
              <a:rPr lang="en-CA" dirty="0" smtClean="0"/>
              <a:t>Local wound care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71713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Only one true treatment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835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Venomous Snakes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66" y="2214695"/>
            <a:ext cx="7116469" cy="2926648"/>
          </a:xfrm>
        </p:spPr>
      </p:pic>
    </p:spTree>
    <p:extLst>
      <p:ext uri="{BB962C8B-B14F-4D97-AF65-F5344CB8AC3E}">
        <p14:creationId xmlns:p14="http://schemas.microsoft.com/office/powerpoint/2010/main" val="3051109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7006" y="0"/>
            <a:ext cx="96580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110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Antihistamine therapy not useful</a:t>
            </a:r>
          </a:p>
          <a:p>
            <a:pPr lvl="1"/>
            <a:r>
              <a:rPr lang="en-US" dirty="0" smtClean="0"/>
              <a:t>Possible sedative effect</a:t>
            </a:r>
          </a:p>
          <a:p>
            <a:pPr lvl="1"/>
            <a:r>
              <a:rPr lang="en-US" dirty="0" smtClean="0"/>
              <a:t>Does not appear to prevent hypersensitivity reaction</a:t>
            </a:r>
          </a:p>
          <a:p>
            <a:r>
              <a:rPr lang="en-US" dirty="0" smtClean="0"/>
              <a:t>FFP for coagulopathy</a:t>
            </a:r>
          </a:p>
          <a:p>
            <a:pPr lvl="1"/>
            <a:r>
              <a:rPr lang="en-US" dirty="0" smtClean="0"/>
              <a:t>Debatable</a:t>
            </a:r>
          </a:p>
          <a:p>
            <a:pPr lvl="1"/>
            <a:r>
              <a:rPr lang="en-US" dirty="0" smtClean="0"/>
              <a:t>May not touch </a:t>
            </a:r>
            <a:r>
              <a:rPr lang="en-US" dirty="0" err="1" smtClean="0"/>
              <a:t>coag</a:t>
            </a:r>
            <a:r>
              <a:rPr lang="en-US" dirty="0" smtClean="0"/>
              <a:t> values</a:t>
            </a:r>
          </a:p>
          <a:p>
            <a:pPr lvl="1"/>
            <a:r>
              <a:rPr lang="en-US" dirty="0" smtClean="0"/>
              <a:t>Maybe after </a:t>
            </a:r>
            <a:r>
              <a:rPr lang="en-US" dirty="0" err="1" smtClean="0"/>
              <a:t>antivenom</a:t>
            </a:r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7397" y="402086"/>
            <a:ext cx="6826369" cy="1464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99288" y="3923599"/>
            <a:ext cx="7004478" cy="283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7208"/>
            <a:ext cx="7761018" cy="2486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339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Antibiotics</a:t>
            </a:r>
          </a:p>
          <a:p>
            <a:pPr lvl="1"/>
            <a:r>
              <a:rPr lang="en-US" dirty="0" smtClean="0"/>
              <a:t>Target G+ </a:t>
            </a:r>
            <a:r>
              <a:rPr lang="en-US" dirty="0" err="1" smtClean="0"/>
              <a:t>cocci</a:t>
            </a:r>
            <a:r>
              <a:rPr lang="en-US" dirty="0" smtClean="0"/>
              <a:t>, G- rods &amp; clostridium</a:t>
            </a:r>
          </a:p>
          <a:p>
            <a:pPr lvl="1"/>
            <a:r>
              <a:rPr lang="en-US" dirty="0" smtClean="0"/>
              <a:t>Commensals in a snake mouth</a:t>
            </a:r>
          </a:p>
          <a:p>
            <a:r>
              <a:rPr lang="en-US" dirty="0" smtClean="0"/>
              <a:t>No advantage in humans to starting antibiotics</a:t>
            </a:r>
          </a:p>
          <a:p>
            <a:pPr lvl="1"/>
            <a:r>
              <a:rPr lang="en-US" dirty="0" smtClean="0"/>
              <a:t>Does not prevent infection</a:t>
            </a:r>
          </a:p>
          <a:p>
            <a:r>
              <a:rPr lang="en-US" dirty="0" smtClean="0"/>
              <a:t>One veterinary study with mild improvement with </a:t>
            </a:r>
            <a:r>
              <a:rPr lang="en-US" dirty="0" err="1" smtClean="0"/>
              <a:t>Enrofloxacin</a:t>
            </a:r>
            <a:endParaRPr 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167" y="5144160"/>
            <a:ext cx="6826369" cy="1464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8168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Contraindications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Tourniquet</a:t>
            </a:r>
          </a:p>
          <a:p>
            <a:r>
              <a:rPr lang="en-US" dirty="0" smtClean="0"/>
              <a:t>Compression wrap</a:t>
            </a:r>
          </a:p>
          <a:p>
            <a:r>
              <a:rPr lang="en-US" dirty="0" smtClean="0"/>
              <a:t>Ice therapy</a:t>
            </a:r>
          </a:p>
          <a:p>
            <a:r>
              <a:rPr lang="en-US" dirty="0" smtClean="0"/>
              <a:t>Electroshock</a:t>
            </a:r>
          </a:p>
          <a:p>
            <a:r>
              <a:rPr lang="en-US" dirty="0" err="1" smtClean="0"/>
              <a:t>Fasciotomy</a:t>
            </a:r>
            <a:endParaRPr lang="en-US" dirty="0" smtClean="0"/>
          </a:p>
          <a:p>
            <a:r>
              <a:rPr lang="en-US" dirty="0" smtClean="0"/>
              <a:t>Steroids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958" y="4279944"/>
            <a:ext cx="6225874" cy="25780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86" y="215648"/>
            <a:ext cx="8423694" cy="2136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148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 smtClean="0"/>
              <a:t>Antivenom</a:t>
            </a:r>
            <a:r>
              <a:rPr lang="en-CA" dirty="0" smtClean="0"/>
              <a:t>: The Debate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Not necessary for Copperheads</a:t>
            </a:r>
          </a:p>
          <a:p>
            <a:r>
              <a:rPr lang="en-CA" dirty="0" smtClean="0"/>
              <a:t>Can use FFP for clotting abnormalities</a:t>
            </a:r>
          </a:p>
          <a:p>
            <a:r>
              <a:rPr lang="en-CA" dirty="0" smtClean="0"/>
              <a:t>Rattlesnakes are a different story...</a:t>
            </a:r>
          </a:p>
          <a:p>
            <a:endParaRPr lang="en-C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777" y="3419475"/>
            <a:ext cx="5143500" cy="343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943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 smtClean="0"/>
              <a:t>Antivenom</a:t>
            </a:r>
            <a:r>
              <a:rPr lang="en-CA" dirty="0" smtClean="0"/>
              <a:t>: The Debate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479" y="1274203"/>
            <a:ext cx="8920521" cy="5437148"/>
          </a:xfrm>
        </p:spPr>
      </p:pic>
    </p:spTree>
    <p:extLst>
      <p:ext uri="{BB962C8B-B14F-4D97-AF65-F5344CB8AC3E}">
        <p14:creationId xmlns:p14="http://schemas.microsoft.com/office/powerpoint/2010/main" val="812668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Antivenom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Antivenin is a “true” antidote</a:t>
            </a:r>
          </a:p>
          <a:p>
            <a:r>
              <a:rPr lang="en-US" dirty="0" err="1" smtClean="0"/>
              <a:t>Antivenom</a:t>
            </a:r>
            <a:r>
              <a:rPr lang="en-US" dirty="0" smtClean="0"/>
              <a:t> is most effective when administered early on</a:t>
            </a:r>
            <a:endParaRPr lang="en-CA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Four common indications for </a:t>
            </a:r>
            <a:r>
              <a:rPr lang="en-US" dirty="0" err="1" smtClean="0"/>
              <a:t>antivenom</a:t>
            </a:r>
            <a:r>
              <a:rPr lang="en-US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Rapid progression of swelling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Significant coagulopathy, </a:t>
            </a:r>
            <a:r>
              <a:rPr lang="en-US" dirty="0" err="1" smtClean="0"/>
              <a:t>defibrination</a:t>
            </a:r>
            <a:r>
              <a:rPr lang="en-US" dirty="0" smtClean="0"/>
              <a:t>, or thrombocytopenia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Neuromuscular toxicity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Shock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680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Antivenom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Antivenoms</a:t>
            </a:r>
            <a:r>
              <a:rPr lang="en-US" dirty="0" smtClean="0"/>
              <a:t> </a:t>
            </a:r>
            <a:r>
              <a:rPr lang="en-US" dirty="0"/>
              <a:t>are polyclonal antibody preparations that are produced from </a:t>
            </a:r>
            <a:r>
              <a:rPr lang="en-US" dirty="0" smtClean="0"/>
              <a:t>horses </a:t>
            </a:r>
            <a:r>
              <a:rPr lang="en-US" dirty="0"/>
              <a:t>or </a:t>
            </a:r>
            <a:r>
              <a:rPr lang="en-US" dirty="0" smtClean="0"/>
              <a:t>sheep </a:t>
            </a:r>
            <a:r>
              <a:rPr lang="en-US" dirty="0"/>
              <a:t>by injecting </a:t>
            </a:r>
            <a:r>
              <a:rPr lang="en-US" dirty="0" smtClean="0"/>
              <a:t>with venoms </a:t>
            </a:r>
          </a:p>
          <a:p>
            <a:r>
              <a:rPr lang="en-US" dirty="0" smtClean="0"/>
              <a:t>They </a:t>
            </a:r>
            <a:r>
              <a:rPr lang="en-US" dirty="0"/>
              <a:t>contain numerous antibodies of varying </a:t>
            </a:r>
            <a:r>
              <a:rPr lang="en-US" dirty="0" err="1"/>
              <a:t>titre</a:t>
            </a:r>
            <a:r>
              <a:rPr lang="en-US" dirty="0"/>
              <a:t> </a:t>
            </a:r>
            <a:r>
              <a:rPr lang="en-US" dirty="0" smtClean="0"/>
              <a:t>to various </a:t>
            </a:r>
            <a:r>
              <a:rPr lang="en-US" dirty="0"/>
              <a:t>different toxins in the </a:t>
            </a:r>
            <a:r>
              <a:rPr lang="en-US" dirty="0" smtClean="0"/>
              <a:t>venom</a:t>
            </a:r>
          </a:p>
          <a:p>
            <a:r>
              <a:rPr lang="en-US" dirty="0" err="1" smtClean="0"/>
              <a:t>Antivenom</a:t>
            </a:r>
            <a:r>
              <a:rPr lang="en-US" dirty="0" smtClean="0"/>
              <a:t> </a:t>
            </a:r>
            <a:r>
              <a:rPr lang="en-US" dirty="0"/>
              <a:t>efficacy is the ability to bind and </a:t>
            </a:r>
            <a:r>
              <a:rPr lang="en-US" dirty="0" err="1"/>
              <a:t>neutralise</a:t>
            </a:r>
            <a:r>
              <a:rPr lang="en-US" dirty="0"/>
              <a:t> </a:t>
            </a:r>
            <a:r>
              <a:rPr lang="en-US" dirty="0" smtClean="0"/>
              <a:t>venom mediated </a:t>
            </a:r>
            <a:r>
              <a:rPr lang="en-US" dirty="0"/>
              <a:t>effects </a:t>
            </a:r>
            <a:endParaRPr lang="en-US" dirty="0" smtClean="0"/>
          </a:p>
          <a:p>
            <a:r>
              <a:rPr lang="en-US" dirty="0" err="1" smtClean="0"/>
              <a:t>Antivenom</a:t>
            </a:r>
            <a:r>
              <a:rPr lang="en-US" dirty="0" smtClean="0"/>
              <a:t> </a:t>
            </a:r>
            <a:r>
              <a:rPr lang="en-US" dirty="0"/>
              <a:t>effectiveness is the ability to reverse or prevent envenoming in human patients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084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Antivenom</a:t>
            </a:r>
            <a:r>
              <a:rPr lang="en-US" dirty="0" smtClean="0"/>
              <a:t> ACP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Veterinary </a:t>
            </a:r>
            <a:r>
              <a:rPr lang="en-GB" dirty="0"/>
              <a:t>licensed product derived from horses</a:t>
            </a:r>
            <a:endParaRPr lang="en-US" dirty="0"/>
          </a:p>
          <a:p>
            <a:r>
              <a:rPr lang="en-GB" dirty="0"/>
              <a:t>Horses are given a dose of venom</a:t>
            </a:r>
            <a:endParaRPr lang="en-US" dirty="0"/>
          </a:p>
          <a:p>
            <a:r>
              <a:rPr lang="en-GB" dirty="0" err="1" smtClean="0"/>
              <a:t>IgG</a:t>
            </a:r>
            <a:r>
              <a:rPr lang="en-GB" dirty="0" smtClean="0"/>
              <a:t> and albumin </a:t>
            </a:r>
            <a:r>
              <a:rPr lang="en-GB" dirty="0"/>
              <a:t>are then derived</a:t>
            </a:r>
            <a:endParaRPr lang="en-US" dirty="0"/>
          </a:p>
          <a:p>
            <a:r>
              <a:rPr lang="en-GB" dirty="0" err="1"/>
              <a:t>IgG</a:t>
            </a:r>
            <a:r>
              <a:rPr lang="en-GB" dirty="0"/>
              <a:t> is persistent and well circulated and cleared by white blood cells, however </a:t>
            </a:r>
            <a:r>
              <a:rPr lang="en-GB" dirty="0" err="1"/>
              <a:t>Vd</a:t>
            </a:r>
            <a:r>
              <a:rPr lang="en-GB" dirty="0"/>
              <a:t> is </a:t>
            </a:r>
            <a:r>
              <a:rPr lang="en-GB" dirty="0" smtClean="0"/>
              <a:t>lower</a:t>
            </a:r>
          </a:p>
          <a:p>
            <a:r>
              <a:rPr lang="en-GB" dirty="0" smtClean="0"/>
              <a:t>Still expensive 800-1000$/vial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6" name="Picture 2" descr="http://www.digitaljournal.com/img/1/5/1/7/7/5/i/5/0/1/o/P1920451_-_Antivenin_Polyvalent_(crotalidae)_-_Wyet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24090" y="3988280"/>
            <a:ext cx="3826293" cy="2869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6637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Antivenom</a:t>
            </a:r>
            <a:r>
              <a:rPr lang="en-US" dirty="0" smtClean="0"/>
              <a:t> </a:t>
            </a:r>
            <a:r>
              <a:rPr lang="en-US" dirty="0" err="1" smtClean="0"/>
              <a:t>CroFab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Uses </a:t>
            </a:r>
            <a:r>
              <a:rPr lang="en-GB" dirty="0"/>
              <a:t>fragments of </a:t>
            </a:r>
            <a:r>
              <a:rPr lang="en-GB" dirty="0" smtClean="0"/>
              <a:t>antibodies</a:t>
            </a:r>
          </a:p>
          <a:p>
            <a:r>
              <a:rPr lang="en-GB" dirty="0" smtClean="0"/>
              <a:t>Fc portion cleaved leaving 2 Fab portions</a:t>
            </a:r>
            <a:endParaRPr lang="en-US" dirty="0"/>
          </a:p>
          <a:p>
            <a:r>
              <a:rPr lang="en-GB" dirty="0"/>
              <a:t>Better volume of distribution, less immunogenic and clinically as </a:t>
            </a:r>
            <a:r>
              <a:rPr lang="en-GB" dirty="0" smtClean="0"/>
              <a:t>effective</a:t>
            </a:r>
          </a:p>
          <a:p>
            <a:r>
              <a:rPr lang="en-GB" dirty="0" smtClean="0"/>
              <a:t>More expensive $1200-1400/vial</a:t>
            </a:r>
            <a:endParaRPr lang="en-US" dirty="0"/>
          </a:p>
        </p:txBody>
      </p:sp>
      <p:pic>
        <p:nvPicPr>
          <p:cNvPr id="19460" name="Picture 4" descr="http://images.medscape.com/pi/features/drugdirectory/octupdate/SAV033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391" y="3671125"/>
            <a:ext cx="3702609" cy="2776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02" y="4565776"/>
            <a:ext cx="5258219" cy="1682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381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Venomous Snakes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Approximately </a:t>
            </a:r>
            <a:r>
              <a:rPr lang="en-US" dirty="0" smtClean="0"/>
              <a:t>150,000 domestic animals </a:t>
            </a:r>
            <a:r>
              <a:rPr lang="en-US" dirty="0"/>
              <a:t>a year are bitten by </a:t>
            </a:r>
            <a:r>
              <a:rPr lang="en-US" dirty="0" smtClean="0"/>
              <a:t>venomous snakes </a:t>
            </a:r>
            <a:r>
              <a:rPr lang="en-US" dirty="0"/>
              <a:t>in the </a:t>
            </a:r>
            <a:r>
              <a:rPr lang="en-US" dirty="0" smtClean="0"/>
              <a:t>US</a:t>
            </a:r>
          </a:p>
          <a:p>
            <a:r>
              <a:rPr lang="en-US" dirty="0" smtClean="0"/>
              <a:t>Every state except Maine, Alaska, and Hawaii is home to at least one species of venomous snake</a:t>
            </a:r>
          </a:p>
          <a:p>
            <a:r>
              <a:rPr lang="en-US" dirty="0" smtClean="0"/>
              <a:t>99% are </a:t>
            </a:r>
            <a:r>
              <a:rPr lang="en-US" dirty="0"/>
              <a:t>from the family </a:t>
            </a:r>
            <a:r>
              <a:rPr lang="en-US" dirty="0" err="1"/>
              <a:t>Crotalidae</a:t>
            </a:r>
            <a:r>
              <a:rPr lang="en-US" dirty="0"/>
              <a:t> (</a:t>
            </a:r>
            <a:r>
              <a:rPr lang="en-US" dirty="0" smtClean="0"/>
              <a:t>Pit Vipers)</a:t>
            </a:r>
          </a:p>
          <a:p>
            <a:r>
              <a:rPr lang="en-US" dirty="0" smtClean="0"/>
              <a:t>Pit </a:t>
            </a:r>
            <a:r>
              <a:rPr lang="en-US" dirty="0"/>
              <a:t>vipers </a:t>
            </a:r>
            <a:r>
              <a:rPr lang="en-US" dirty="0" smtClean="0"/>
              <a:t>include</a:t>
            </a:r>
          </a:p>
          <a:p>
            <a:pPr lvl="1"/>
            <a:r>
              <a:rPr lang="en-US" dirty="0" smtClean="0"/>
              <a:t>Rattlesnakes</a:t>
            </a:r>
          </a:p>
          <a:p>
            <a:pPr lvl="1"/>
            <a:r>
              <a:rPr lang="en-US" dirty="0" smtClean="0"/>
              <a:t>Copperheads</a:t>
            </a:r>
          </a:p>
          <a:p>
            <a:pPr lvl="1"/>
            <a:r>
              <a:rPr lang="en-US" dirty="0" smtClean="0"/>
              <a:t>Cottonmouths</a:t>
            </a:r>
          </a:p>
          <a:p>
            <a:pPr lvl="1"/>
            <a:r>
              <a:rPr lang="en-US" dirty="0" err="1" smtClean="0"/>
              <a:t>Massasauga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547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Antivenom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Does not stop local signs </a:t>
            </a:r>
          </a:p>
          <a:p>
            <a:pPr lvl="1"/>
            <a:r>
              <a:rPr lang="en-US" dirty="0" smtClean="0"/>
              <a:t>Tissue necrosis</a:t>
            </a:r>
          </a:p>
          <a:p>
            <a:r>
              <a:rPr lang="en-US" dirty="0" smtClean="0"/>
              <a:t>Limits progression of systemic signs &amp; reverses coagulopathy</a:t>
            </a:r>
          </a:p>
          <a:p>
            <a:r>
              <a:rPr lang="en-US" dirty="0" smtClean="0"/>
              <a:t>Does not affect thrombocytopenia from Timber rattlesnake</a:t>
            </a:r>
          </a:p>
          <a:p>
            <a:r>
              <a:rPr lang="en-US" dirty="0" smtClean="0"/>
              <a:t>Recommendations to give  ASAP</a:t>
            </a:r>
          </a:p>
          <a:p>
            <a:r>
              <a:rPr lang="en-US" dirty="0" smtClean="0"/>
              <a:t>No true dose</a:t>
            </a:r>
          </a:p>
          <a:p>
            <a:r>
              <a:rPr lang="en-US" dirty="0" smtClean="0"/>
              <a:t>Should not need more than 1-2 vials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Antivenom</a:t>
            </a:r>
            <a:r>
              <a:rPr lang="en-US" dirty="0" smtClean="0"/>
              <a:t> inefficacy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Irreversible </a:t>
            </a:r>
            <a:r>
              <a:rPr lang="en-US" dirty="0"/>
              <a:t>venom-mediated effects </a:t>
            </a:r>
            <a:endParaRPr lang="en-US" dirty="0" smtClean="0"/>
          </a:p>
          <a:p>
            <a:r>
              <a:rPr lang="en-US" dirty="0" smtClean="0"/>
              <a:t>Rapid </a:t>
            </a:r>
            <a:r>
              <a:rPr lang="en-US" dirty="0"/>
              <a:t>venom </a:t>
            </a:r>
            <a:r>
              <a:rPr lang="en-US" dirty="0" smtClean="0"/>
              <a:t>onset</a:t>
            </a:r>
          </a:p>
          <a:p>
            <a:r>
              <a:rPr lang="en-US" dirty="0" smtClean="0"/>
              <a:t>Inability </a:t>
            </a:r>
            <a:r>
              <a:rPr lang="en-US" dirty="0"/>
              <a:t>of the antibodies in the </a:t>
            </a:r>
            <a:r>
              <a:rPr lang="en-US" dirty="0" err="1"/>
              <a:t>antivenom</a:t>
            </a:r>
            <a:r>
              <a:rPr lang="en-US" dirty="0"/>
              <a:t> to bind the toxins in the </a:t>
            </a:r>
            <a:r>
              <a:rPr lang="en-US" dirty="0" smtClean="0"/>
              <a:t>venom</a:t>
            </a:r>
          </a:p>
          <a:p>
            <a:r>
              <a:rPr lang="en-US" dirty="0" smtClean="0"/>
              <a:t>Volume </a:t>
            </a:r>
            <a:r>
              <a:rPr lang="en-US" dirty="0"/>
              <a:t>of distribution</a:t>
            </a:r>
            <a:endParaRPr lang="en-US" dirty="0" smtClean="0"/>
          </a:p>
          <a:p>
            <a:r>
              <a:rPr lang="en-US" dirty="0"/>
              <a:t>Ongoing venom absorption after </a:t>
            </a:r>
            <a:r>
              <a:rPr lang="en-US" dirty="0" err="1"/>
              <a:t>antivenom</a:t>
            </a:r>
            <a:r>
              <a:rPr lang="en-US" dirty="0"/>
              <a:t> has been eliminated</a:t>
            </a:r>
          </a:p>
          <a:p>
            <a:r>
              <a:rPr lang="en-US" dirty="0"/>
              <a:t>Fab type </a:t>
            </a:r>
            <a:r>
              <a:rPr lang="en-US" dirty="0" err="1"/>
              <a:t>antivenoms</a:t>
            </a:r>
            <a:r>
              <a:rPr lang="en-US" dirty="0"/>
              <a:t> much more quickly cleared from body 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226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 smtClean="0"/>
              <a:t>Antivenom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Diluted </a:t>
            </a:r>
            <a:r>
              <a:rPr lang="en-CA" dirty="0" err="1" smtClean="0"/>
              <a:t>antivenom</a:t>
            </a:r>
            <a:r>
              <a:rPr lang="en-CA" dirty="0" smtClean="0"/>
              <a:t> is initially infused slowly</a:t>
            </a:r>
          </a:p>
          <a:p>
            <a:r>
              <a:rPr lang="en-CA" dirty="0" smtClean="0"/>
              <a:t>High fraction of equine albumin present </a:t>
            </a:r>
          </a:p>
          <a:p>
            <a:pPr lvl="1"/>
            <a:r>
              <a:rPr lang="en-CA" dirty="0" err="1" smtClean="0"/>
              <a:t>Anaphylactoid</a:t>
            </a:r>
            <a:r>
              <a:rPr lang="en-CA" dirty="0" smtClean="0"/>
              <a:t>/allergic reactions are a significant concern</a:t>
            </a:r>
          </a:p>
          <a:p>
            <a:r>
              <a:rPr lang="en-CA" dirty="0" smtClean="0"/>
              <a:t>No need to skin test as in humans</a:t>
            </a:r>
          </a:p>
          <a:p>
            <a:r>
              <a:rPr lang="en-CA" dirty="0" smtClean="0"/>
              <a:t>Initial vial can be administered in 1-4 hours</a:t>
            </a:r>
          </a:p>
          <a:p>
            <a:r>
              <a:rPr lang="en-CA" dirty="0" smtClean="0"/>
              <a:t>Up to 10% reaction</a:t>
            </a:r>
          </a:p>
          <a:p>
            <a:r>
              <a:rPr lang="en-CA" dirty="0" smtClean="0"/>
              <a:t>Serum sickness is a delayed consequence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9434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Serum sickness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Serum sickness </a:t>
            </a:r>
            <a:r>
              <a:rPr lang="en-US" dirty="0"/>
              <a:t>is a delayed consequence that may occur 1-4 weeks after </a:t>
            </a:r>
            <a:r>
              <a:rPr lang="en-US" dirty="0" smtClean="0"/>
              <a:t>administration</a:t>
            </a:r>
          </a:p>
          <a:p>
            <a:r>
              <a:rPr lang="en-US" dirty="0" smtClean="0"/>
              <a:t>Result </a:t>
            </a:r>
            <a:r>
              <a:rPr lang="en-US" dirty="0"/>
              <a:t>of the immune complex </a:t>
            </a:r>
            <a:r>
              <a:rPr lang="en-US" dirty="0" smtClean="0"/>
              <a:t>formation</a:t>
            </a:r>
          </a:p>
          <a:p>
            <a:r>
              <a:rPr lang="en-US" dirty="0" smtClean="0"/>
              <a:t>Manifests </a:t>
            </a:r>
            <a:r>
              <a:rPr lang="en-US" dirty="0"/>
              <a:t>as </a:t>
            </a:r>
            <a:r>
              <a:rPr lang="en-US" dirty="0" err="1"/>
              <a:t>urticaria</a:t>
            </a:r>
            <a:r>
              <a:rPr lang="en-US" dirty="0"/>
              <a:t>, </a:t>
            </a:r>
            <a:r>
              <a:rPr lang="en-US" dirty="0" err="1"/>
              <a:t>arthralgias</a:t>
            </a:r>
            <a:r>
              <a:rPr lang="en-US" dirty="0" smtClean="0"/>
              <a:t>,  </a:t>
            </a:r>
            <a:r>
              <a:rPr lang="en-US" dirty="0" err="1" smtClean="0"/>
              <a:t>myalgias</a:t>
            </a:r>
            <a:r>
              <a:rPr lang="en-US" dirty="0"/>
              <a:t>, glomerulonephritis, </a:t>
            </a:r>
            <a:r>
              <a:rPr lang="en-US" dirty="0" err="1"/>
              <a:t>vasculitis</a:t>
            </a:r>
            <a:r>
              <a:rPr lang="en-US" dirty="0"/>
              <a:t> and </a:t>
            </a:r>
            <a:r>
              <a:rPr lang="en-US" dirty="0" smtClean="0"/>
              <a:t>neuritis</a:t>
            </a:r>
          </a:p>
          <a:p>
            <a:r>
              <a:rPr lang="en-US" dirty="0" smtClean="0"/>
              <a:t>Strong </a:t>
            </a:r>
            <a:r>
              <a:rPr lang="en-US" dirty="0"/>
              <a:t>correlation between </a:t>
            </a:r>
            <a:r>
              <a:rPr lang="en-US" dirty="0" smtClean="0"/>
              <a:t>the amount </a:t>
            </a:r>
            <a:r>
              <a:rPr lang="en-US" dirty="0"/>
              <a:t>of </a:t>
            </a:r>
            <a:r>
              <a:rPr lang="en-US" dirty="0" err="1"/>
              <a:t>antivenom</a:t>
            </a:r>
            <a:r>
              <a:rPr lang="en-US" dirty="0"/>
              <a:t> given and the incidence of serum sickness </a:t>
            </a:r>
            <a:r>
              <a:rPr lang="en-US" dirty="0" smtClean="0"/>
              <a:t>in people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958" y="4945987"/>
            <a:ext cx="6346396" cy="1788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593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587" y="1152983"/>
            <a:ext cx="5018326" cy="5633072"/>
          </a:xfrm>
        </p:spPr>
      </p:pic>
    </p:spTree>
    <p:extLst>
      <p:ext uri="{BB962C8B-B14F-4D97-AF65-F5344CB8AC3E}">
        <p14:creationId xmlns:p14="http://schemas.microsoft.com/office/powerpoint/2010/main" val="3830148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Prognosis</a:t>
            </a:r>
            <a:br>
              <a:rPr lang="en-CA" dirty="0" smtClean="0"/>
            </a:b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Prognosis is excellent for Copperhead bites</a:t>
            </a:r>
          </a:p>
          <a:p>
            <a:r>
              <a:rPr lang="en-CA" dirty="0" smtClean="0"/>
              <a:t>Overall </a:t>
            </a:r>
            <a:r>
              <a:rPr lang="en-CA" dirty="0" err="1" smtClean="0"/>
              <a:t>Crotalid</a:t>
            </a:r>
            <a:r>
              <a:rPr lang="en-CA" dirty="0" smtClean="0"/>
              <a:t> </a:t>
            </a:r>
            <a:r>
              <a:rPr lang="en-CA" dirty="0" err="1" smtClean="0"/>
              <a:t>envenomation</a:t>
            </a:r>
            <a:r>
              <a:rPr lang="en-CA" dirty="0" smtClean="0"/>
              <a:t> 1-30% mortality</a:t>
            </a:r>
            <a:endParaRPr lang="en-C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591" y="3056807"/>
            <a:ext cx="3581220" cy="358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30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Coral Snake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73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Elapids (coral snakes)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genera are indigenous to United States</a:t>
            </a:r>
          </a:p>
          <a:p>
            <a:pPr lvl="1"/>
            <a:r>
              <a:rPr lang="en-US" dirty="0" err="1" smtClean="0"/>
              <a:t>Micruroides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Micrurus</a:t>
            </a:r>
            <a:endParaRPr lang="en-US" dirty="0" smtClean="0"/>
          </a:p>
          <a:p>
            <a:r>
              <a:rPr lang="en-US" dirty="0" smtClean="0"/>
              <a:t>North American coral snakes are distinctively </a:t>
            </a:r>
            <a:r>
              <a:rPr lang="en-US" dirty="0" err="1" smtClean="0"/>
              <a:t>coloured</a:t>
            </a:r>
            <a:r>
              <a:rPr lang="en-US" dirty="0" smtClean="0"/>
              <a:t> beginning with a black snout and an alternating pattern of black, yellow (occasionally white), and red</a:t>
            </a:r>
          </a:p>
          <a:p>
            <a:r>
              <a:rPr lang="en-US" dirty="0"/>
              <a:t>I</a:t>
            </a:r>
            <a:r>
              <a:rPr lang="en-US" dirty="0" smtClean="0"/>
              <a:t>f caution (yellow) touches danger (red), the snake is a coral snake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588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Elapids (coral snakes)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71" y="2052638"/>
            <a:ext cx="6011983" cy="4195762"/>
          </a:xfrm>
        </p:spPr>
      </p:pic>
    </p:spTree>
    <p:extLst>
      <p:ext uri="{BB962C8B-B14F-4D97-AF65-F5344CB8AC3E}">
        <p14:creationId xmlns:p14="http://schemas.microsoft.com/office/powerpoint/2010/main" val="231601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Sonoran coral snake </a:t>
            </a:r>
            <a:br>
              <a:rPr lang="en-GB" dirty="0" smtClean="0"/>
            </a:br>
            <a:r>
              <a:rPr lang="en-GB" dirty="0" smtClean="0"/>
              <a:t>(</a:t>
            </a:r>
            <a:r>
              <a:rPr lang="en-US" i="1" dirty="0" err="1"/>
              <a:t>Micruroides</a:t>
            </a:r>
            <a:r>
              <a:rPr lang="en-US" i="1" dirty="0"/>
              <a:t> </a:t>
            </a:r>
            <a:r>
              <a:rPr lang="en-US" i="1" dirty="0" err="1" smtClean="0"/>
              <a:t>euryxanthus</a:t>
            </a:r>
            <a:r>
              <a:rPr lang="en-US" i="1" dirty="0" smtClean="0"/>
              <a:t>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088" y="2227536"/>
            <a:ext cx="6711950" cy="3845965"/>
          </a:xfrm>
        </p:spPr>
      </p:pic>
    </p:spTree>
    <p:extLst>
      <p:ext uri="{BB962C8B-B14F-4D97-AF65-F5344CB8AC3E}">
        <p14:creationId xmlns:p14="http://schemas.microsoft.com/office/powerpoint/2010/main" val="2446545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Crotalids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Pit vipers are the largest group of venomous snakes in the United States </a:t>
            </a:r>
          </a:p>
          <a:p>
            <a:r>
              <a:rPr lang="en-US" dirty="0" smtClean="0"/>
              <a:t>99% of all venomous snake bites in the US</a:t>
            </a:r>
          </a:p>
          <a:p>
            <a:r>
              <a:rPr lang="en-US" dirty="0" smtClean="0"/>
              <a:t>Family </a:t>
            </a:r>
            <a:r>
              <a:rPr lang="en-US" dirty="0" err="1" smtClean="0"/>
              <a:t>Crotalidae</a:t>
            </a:r>
            <a:r>
              <a:rPr lang="en-US" dirty="0" smtClean="0"/>
              <a:t> belong to three genera: </a:t>
            </a:r>
          </a:p>
          <a:p>
            <a:pPr lvl="1"/>
            <a:r>
              <a:rPr lang="en-US" dirty="0" smtClean="0"/>
              <a:t>Rattlesnakes (</a:t>
            </a:r>
            <a:r>
              <a:rPr lang="en-US" dirty="0" err="1" smtClean="0"/>
              <a:t>Crotalus</a:t>
            </a:r>
            <a:r>
              <a:rPr lang="en-US" dirty="0" smtClean="0"/>
              <a:t> spp.) </a:t>
            </a:r>
          </a:p>
          <a:p>
            <a:pPr lvl="1"/>
            <a:r>
              <a:rPr lang="en-US" dirty="0" err="1" smtClean="0"/>
              <a:t>Massasaugas</a:t>
            </a:r>
            <a:r>
              <a:rPr lang="en-US" dirty="0" smtClean="0"/>
              <a:t> (</a:t>
            </a:r>
            <a:r>
              <a:rPr lang="en-US" dirty="0" err="1" smtClean="0"/>
              <a:t>Sistrurus</a:t>
            </a:r>
            <a:r>
              <a:rPr lang="en-US" dirty="0" smtClean="0"/>
              <a:t> spp.) </a:t>
            </a:r>
          </a:p>
          <a:p>
            <a:pPr lvl="1"/>
            <a:r>
              <a:rPr lang="en-US" dirty="0" smtClean="0"/>
              <a:t>Copperheads and cottonmouth/water moccasins (</a:t>
            </a:r>
            <a:r>
              <a:rPr lang="en-US" dirty="0" err="1" smtClean="0"/>
              <a:t>Agkistrodon</a:t>
            </a:r>
            <a:r>
              <a:rPr lang="en-US" dirty="0" smtClean="0"/>
              <a:t> spp.).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01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Eastern coral snake (</a:t>
            </a:r>
            <a:r>
              <a:rPr lang="en-US" i="1" dirty="0" err="1"/>
              <a:t>Micrurus</a:t>
            </a:r>
            <a:r>
              <a:rPr lang="en-US" i="1" dirty="0"/>
              <a:t> </a:t>
            </a:r>
            <a:r>
              <a:rPr lang="en-US" i="1" dirty="0" err="1" smtClean="0"/>
              <a:t>fulvius</a:t>
            </a:r>
            <a:r>
              <a:rPr lang="en-US" i="1" dirty="0" smtClean="0"/>
              <a:t>)</a:t>
            </a:r>
            <a:endParaRPr lang="en-US" dirty="0"/>
          </a:p>
        </p:txBody>
      </p:sp>
      <p:pic>
        <p:nvPicPr>
          <p:cNvPr id="20482" name="Picture 2" descr="http://www.thehibbitts.net/troy/photo/snakes/m.fulvius.fl.liberty.12.1.060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936" y="1853248"/>
            <a:ext cx="7177178" cy="4760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303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Texas coral snake (</a:t>
            </a:r>
            <a:r>
              <a:rPr lang="en-US" i="1" dirty="0" err="1"/>
              <a:t>Micrurus</a:t>
            </a:r>
            <a:r>
              <a:rPr lang="en-US" i="1" dirty="0"/>
              <a:t> </a:t>
            </a:r>
            <a:r>
              <a:rPr lang="en-US" i="1" dirty="0" err="1" smtClean="0"/>
              <a:t>tener</a:t>
            </a:r>
            <a:r>
              <a:rPr lang="en-US" i="1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506" name="Picture 2" descr="http://www.vivanatura.org/Micrurus_tenerPh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051" y="1825626"/>
            <a:ext cx="6452259" cy="4852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115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Elapids (coral snakes)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Attach on hardily and may feel like Velcro when removing the snake</a:t>
            </a:r>
          </a:p>
          <a:p>
            <a:r>
              <a:rPr lang="en-US" dirty="0"/>
              <a:t>Venom uptake can be delayed for many hours and can take 7 to 14 days to clear the body </a:t>
            </a:r>
            <a:endParaRPr lang="en-US" dirty="0" smtClean="0"/>
          </a:p>
          <a:p>
            <a:r>
              <a:rPr lang="en-US" dirty="0" smtClean="0"/>
              <a:t>May have snake still attached to dog on presentation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027" y="4185356"/>
            <a:ext cx="3320451" cy="226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294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venom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699" y="2052925"/>
            <a:ext cx="6931253" cy="4195481"/>
          </a:xfrm>
        </p:spPr>
        <p:txBody>
          <a:bodyPr>
            <a:normAutofit/>
          </a:bodyPr>
          <a:lstStyle/>
          <a:p>
            <a:r>
              <a:rPr lang="en-US" dirty="0"/>
              <a:t>Coral snake venom is primarily neurotoxic </a:t>
            </a:r>
            <a:endParaRPr lang="en-US" dirty="0" smtClean="0"/>
          </a:p>
          <a:p>
            <a:r>
              <a:rPr lang="en-US" dirty="0" smtClean="0"/>
              <a:t>Act </a:t>
            </a:r>
            <a:r>
              <a:rPr lang="en-US" dirty="0"/>
              <a:t>as </a:t>
            </a:r>
            <a:r>
              <a:rPr lang="en-US" dirty="0" err="1"/>
              <a:t>nondepolarizing</a:t>
            </a:r>
            <a:r>
              <a:rPr lang="en-US" dirty="0"/>
              <a:t> postsynaptic neuromuscular blocking </a:t>
            </a:r>
            <a:r>
              <a:rPr lang="en-US" dirty="0" smtClean="0"/>
              <a:t>agents</a:t>
            </a:r>
          </a:p>
          <a:p>
            <a:r>
              <a:rPr lang="en-US" dirty="0"/>
              <a:t>V</a:t>
            </a:r>
            <a:r>
              <a:rPr lang="en-US" dirty="0" smtClean="0"/>
              <a:t>enom </a:t>
            </a:r>
            <a:r>
              <a:rPr lang="en-US" dirty="0"/>
              <a:t>induces central nervous system depression, muscle paralysis, and vasomotor </a:t>
            </a:r>
            <a:r>
              <a:rPr lang="en-US" dirty="0" smtClean="0"/>
              <a:t>instability</a:t>
            </a:r>
            <a:endParaRPr lang="en-US" dirty="0"/>
          </a:p>
          <a:p>
            <a:r>
              <a:rPr lang="en-US" dirty="0" smtClean="0"/>
              <a:t>Can cause hemolysis </a:t>
            </a:r>
            <a:r>
              <a:rPr lang="en-US" dirty="0"/>
              <a:t>with severe anemia and marked </a:t>
            </a:r>
            <a:r>
              <a:rPr lang="en-US" dirty="0" err="1" smtClean="0"/>
              <a:t>hemoglobinuria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364" y="4418098"/>
            <a:ext cx="3415554" cy="2271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743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signs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Dogs</a:t>
            </a:r>
          </a:p>
          <a:p>
            <a:pPr lvl="1">
              <a:defRPr/>
            </a:pPr>
            <a:r>
              <a:rPr lang="en-US" dirty="0" smtClean="0"/>
              <a:t>CNS depression</a:t>
            </a:r>
            <a:endParaRPr lang="en-US" dirty="0"/>
          </a:p>
          <a:p>
            <a:pPr lvl="2">
              <a:defRPr/>
            </a:pPr>
            <a:r>
              <a:rPr lang="en-US" dirty="0"/>
              <a:t>Weakness, lethargy, coma</a:t>
            </a:r>
          </a:p>
          <a:p>
            <a:pPr lvl="1">
              <a:defRPr/>
            </a:pPr>
            <a:r>
              <a:rPr lang="en-US" dirty="0" smtClean="0"/>
              <a:t>Vomiting and </a:t>
            </a:r>
            <a:r>
              <a:rPr lang="en-US" dirty="0" err="1" smtClean="0"/>
              <a:t>Hypersalivation</a:t>
            </a:r>
            <a:endParaRPr lang="en-US" dirty="0"/>
          </a:p>
          <a:p>
            <a:pPr lvl="1">
              <a:defRPr/>
            </a:pPr>
            <a:r>
              <a:rPr lang="en-US" dirty="0" err="1"/>
              <a:t>Hyporeflexia</a:t>
            </a:r>
            <a:endParaRPr lang="en-US" dirty="0"/>
          </a:p>
          <a:p>
            <a:pPr lvl="1">
              <a:defRPr/>
            </a:pPr>
            <a:r>
              <a:rPr lang="en-US" dirty="0" smtClean="0"/>
              <a:t>Hypotension</a:t>
            </a:r>
          </a:p>
          <a:p>
            <a:pPr>
              <a:defRPr/>
            </a:pPr>
            <a:r>
              <a:rPr lang="en-US" dirty="0" smtClean="0"/>
              <a:t>Cats</a:t>
            </a:r>
          </a:p>
          <a:p>
            <a:pPr lvl="1">
              <a:defRPr/>
            </a:pPr>
            <a:r>
              <a:rPr lang="en-US" dirty="0" smtClean="0"/>
              <a:t>Ascending flaccid paralysis</a:t>
            </a:r>
          </a:p>
          <a:p>
            <a:pPr lvl="1"/>
            <a:r>
              <a:rPr lang="en-US" dirty="0" smtClean="0"/>
              <a:t>Hypothermia</a:t>
            </a:r>
          </a:p>
          <a:p>
            <a:pPr lvl="1"/>
            <a:r>
              <a:rPr lang="en-US" dirty="0" smtClean="0"/>
              <a:t>Loss of spinal reflexes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4720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CBC – moderate leukocytosis</a:t>
            </a:r>
          </a:p>
          <a:p>
            <a:r>
              <a:rPr lang="en-US" dirty="0" err="1" smtClean="0"/>
              <a:t>Coag</a:t>
            </a:r>
            <a:r>
              <a:rPr lang="en-US" dirty="0" smtClean="0"/>
              <a:t> panel – </a:t>
            </a:r>
            <a:r>
              <a:rPr lang="en-US" dirty="0" err="1" smtClean="0"/>
              <a:t>hyperfibrinogenemia</a:t>
            </a:r>
            <a:endParaRPr lang="en-US" dirty="0" smtClean="0"/>
          </a:p>
          <a:p>
            <a:r>
              <a:rPr lang="en-US" dirty="0" smtClean="0"/>
              <a:t>Chemistry – CK elevations</a:t>
            </a:r>
          </a:p>
          <a:p>
            <a:r>
              <a:rPr lang="en-US" dirty="0" smtClean="0"/>
              <a:t>Urinalysis – </a:t>
            </a:r>
            <a:r>
              <a:rPr lang="en-US" dirty="0" err="1" smtClean="0"/>
              <a:t>hemoglobinuria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7494" y="3590583"/>
            <a:ext cx="34290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566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Aggressive ICU monitoring</a:t>
            </a:r>
          </a:p>
          <a:p>
            <a:r>
              <a:rPr lang="en-US" dirty="0" smtClean="0"/>
              <a:t>Access to a mechanical ventilator</a:t>
            </a:r>
          </a:p>
          <a:p>
            <a:r>
              <a:rPr lang="en-US" dirty="0" smtClean="0"/>
              <a:t>Wrapping or binding the area may be of benefit</a:t>
            </a:r>
          </a:p>
          <a:p>
            <a:r>
              <a:rPr lang="en-US" dirty="0" err="1" smtClean="0"/>
              <a:t>Antivenom</a:t>
            </a:r>
            <a:r>
              <a:rPr lang="en-US" dirty="0" smtClean="0"/>
              <a:t> is the true antidote</a:t>
            </a:r>
          </a:p>
          <a:p>
            <a:r>
              <a:rPr lang="en-US" dirty="0"/>
              <a:t>Currently, there is no approved coral snake </a:t>
            </a:r>
            <a:r>
              <a:rPr lang="en-US" dirty="0" err="1"/>
              <a:t>antivenom</a:t>
            </a:r>
            <a:r>
              <a:rPr lang="en-US" dirty="0"/>
              <a:t> available in the United States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10" y="1168406"/>
            <a:ext cx="7772400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58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Good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71% survival to discharge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659" y="2621999"/>
            <a:ext cx="6656294" cy="1933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817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With no access to </a:t>
            </a:r>
            <a:r>
              <a:rPr lang="en-US" dirty="0" err="1" smtClean="0"/>
              <a:t>antivenom</a:t>
            </a:r>
            <a:endParaRPr lang="en-US" dirty="0" smtClean="0"/>
          </a:p>
          <a:p>
            <a:r>
              <a:rPr lang="en-US" dirty="0" smtClean="0"/>
              <a:t>Unknown?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484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298" y="452717"/>
            <a:ext cx="2987405" cy="3101365"/>
          </a:xfrm>
        </p:spPr>
        <p:txBody>
          <a:bodyPr>
            <a:normAutofit/>
          </a:bodyPr>
          <a:lstStyle/>
          <a:p>
            <a:r>
              <a:rPr lang="en-US" dirty="0" smtClean="0"/>
              <a:t>ID </a:t>
            </a:r>
            <a:r>
              <a:rPr lang="en-US" dirty="0"/>
              <a:t>V</a:t>
            </a:r>
            <a:r>
              <a:rPr lang="en-US" dirty="0" smtClean="0"/>
              <a:t>enomous </a:t>
            </a:r>
            <a:r>
              <a:rPr lang="en-US" dirty="0"/>
              <a:t>S</a:t>
            </a:r>
            <a:r>
              <a:rPr lang="en-US" dirty="0" smtClean="0"/>
              <a:t>nakes:</a:t>
            </a:r>
            <a:br>
              <a:rPr lang="en-US" dirty="0" smtClean="0"/>
            </a:br>
            <a:r>
              <a:rPr lang="en-US" dirty="0" smtClean="0"/>
              <a:t>3 steps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704" y="0"/>
            <a:ext cx="5365754" cy="6787451"/>
          </a:xfrm>
        </p:spPr>
      </p:pic>
    </p:spTree>
    <p:extLst>
      <p:ext uri="{BB962C8B-B14F-4D97-AF65-F5344CB8AC3E}">
        <p14:creationId xmlns:p14="http://schemas.microsoft.com/office/powerpoint/2010/main" val="3418378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6120" y="288730"/>
            <a:ext cx="7055380" cy="1400530"/>
          </a:xfrm>
        </p:spPr>
        <p:txBody>
          <a:bodyPr/>
          <a:lstStyle/>
          <a:p>
            <a:r>
              <a:rPr lang="en-US" dirty="0" err="1" smtClean="0"/>
              <a:t>Crotalid</a:t>
            </a:r>
            <a:r>
              <a:rPr lang="en-US" dirty="0" smtClean="0"/>
              <a:t> identification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13257" y="2024594"/>
            <a:ext cx="3298113" cy="41957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Venomous	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702375" y="1974366"/>
            <a:ext cx="3298115" cy="4200245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Non Venomous</a:t>
            </a:r>
            <a:endParaRPr lang="en-US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6454588"/>
              </p:ext>
            </p:extLst>
          </p:nvPr>
        </p:nvGraphicFramePr>
        <p:xfrm>
          <a:off x="6612219" y="2368458"/>
          <a:ext cx="1478429" cy="40776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4" name="Image" r:id="rId3" imgW="786960" imgH="2171160" progId="Photoshop.Image.13">
                  <p:embed/>
                </p:oleObj>
              </mc:Choice>
              <mc:Fallback>
                <p:oleObj name="Image" r:id="rId3" imgW="786960" imgH="217116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612219" y="2368458"/>
                        <a:ext cx="1478429" cy="40776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1804241"/>
              </p:ext>
            </p:extLst>
          </p:nvPr>
        </p:nvGraphicFramePr>
        <p:xfrm>
          <a:off x="636120" y="2638914"/>
          <a:ext cx="2344645" cy="38071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5" name="Image" r:id="rId5" imgW="1282320" imgH="2082240" progId="Photoshop.Image.13">
                  <p:embed/>
                </p:oleObj>
              </mc:Choice>
              <mc:Fallback>
                <p:oleObj name="Image" r:id="rId5" imgW="1282320" imgH="20822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36120" y="2638914"/>
                        <a:ext cx="2344645" cy="38071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15523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Spiders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55" y="1152983"/>
            <a:ext cx="7540090" cy="5564587"/>
          </a:xfrm>
        </p:spPr>
      </p:pic>
    </p:spTree>
    <p:extLst>
      <p:ext uri="{BB962C8B-B14F-4D97-AF65-F5344CB8AC3E}">
        <p14:creationId xmlns:p14="http://schemas.microsoft.com/office/powerpoint/2010/main" val="15479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Black Widow (</a:t>
            </a:r>
            <a:r>
              <a:rPr lang="en-US" i="1" dirty="0" err="1" smtClean="0"/>
              <a:t>Latrodectus</a:t>
            </a:r>
            <a:r>
              <a:rPr lang="en-US" i="1" dirty="0" smtClean="0"/>
              <a:t> spp.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027" y="1825626"/>
            <a:ext cx="5558155" cy="5075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55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Black Widow (</a:t>
            </a:r>
            <a:r>
              <a:rPr lang="en-US" i="1" dirty="0" err="1" smtClean="0"/>
              <a:t>Latrodectus</a:t>
            </a:r>
            <a:r>
              <a:rPr lang="en-US" i="1" dirty="0" smtClean="0"/>
              <a:t> spp.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Spiders of the genus </a:t>
            </a:r>
            <a:r>
              <a:rPr lang="en-US" i="1" dirty="0" err="1" smtClean="0"/>
              <a:t>Latrodectus</a:t>
            </a:r>
            <a:r>
              <a:rPr lang="en-US" dirty="0" smtClean="0"/>
              <a:t> are typically </a:t>
            </a:r>
            <a:r>
              <a:rPr lang="en-US" dirty="0" err="1" smtClean="0"/>
              <a:t>globose</a:t>
            </a:r>
            <a:r>
              <a:rPr lang="en-US" dirty="0" smtClean="0"/>
              <a:t> black spiders</a:t>
            </a:r>
          </a:p>
          <a:p>
            <a:r>
              <a:rPr lang="en-US" dirty="0" smtClean="0"/>
              <a:t>Females have an hourglass red-orange pattern on the abdomen</a:t>
            </a:r>
          </a:p>
          <a:p>
            <a:r>
              <a:rPr lang="en-US" dirty="0" smtClean="0"/>
              <a:t>Found in every state in the United States except Alaska</a:t>
            </a:r>
            <a:endParaRPr lang="en-US" dirty="0"/>
          </a:p>
          <a:p>
            <a:r>
              <a:rPr lang="en-US" dirty="0" smtClean="0"/>
              <a:t>Also into the southern Canadian provinces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56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Black Widow (</a:t>
            </a:r>
            <a:r>
              <a:rPr lang="en-US" i="1" dirty="0" err="1"/>
              <a:t>Latrodectus</a:t>
            </a:r>
            <a:r>
              <a:rPr lang="en-US" i="1" dirty="0"/>
              <a:t> spp.</a:t>
            </a:r>
            <a:r>
              <a:rPr lang="en-US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http://www.canadiangeographic.ca/kids/animal-facts/images/black_widow_spider_ran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352" y="1921815"/>
            <a:ext cx="5353050" cy="445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5970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Black Widow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spiders are commonly found around houses where outside lights help to attract prey insects</a:t>
            </a:r>
          </a:p>
          <a:p>
            <a:r>
              <a:rPr lang="en-US" dirty="0" smtClean="0"/>
              <a:t>Male black widow spiders are of little medical importance </a:t>
            </a:r>
          </a:p>
          <a:p>
            <a:pPr lvl="1"/>
            <a:r>
              <a:rPr lang="en-US" dirty="0" smtClean="0"/>
              <a:t>Cannot penetrate mammalian skin </a:t>
            </a:r>
          </a:p>
          <a:p>
            <a:r>
              <a:rPr lang="en-US" dirty="0" smtClean="0"/>
              <a:t>Female spiders can be 20 times larger than the males</a:t>
            </a:r>
          </a:p>
          <a:p>
            <a:r>
              <a:rPr lang="en-US" dirty="0" smtClean="0"/>
              <a:t>The females can be up to 2 to 2.5 cm long and are capable of life-threatening </a:t>
            </a:r>
            <a:r>
              <a:rPr lang="en-US" dirty="0" err="1" smtClean="0"/>
              <a:t>envenomations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909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Black Widow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699" y="2052925"/>
            <a:ext cx="5035219" cy="4195481"/>
          </a:xfrm>
        </p:spPr>
        <p:txBody>
          <a:bodyPr>
            <a:normAutofit/>
          </a:bodyPr>
          <a:lstStyle/>
          <a:p>
            <a:r>
              <a:rPr lang="en-US" dirty="0" smtClean="0"/>
              <a:t>Control amount of venom using striated muscle in venom glands</a:t>
            </a:r>
          </a:p>
          <a:p>
            <a:r>
              <a:rPr lang="en-US" dirty="0" smtClean="0"/>
              <a:t>~15% of bites in humans are non-</a:t>
            </a:r>
            <a:r>
              <a:rPr lang="en-US" dirty="0" err="1" smtClean="0"/>
              <a:t>envenomating</a:t>
            </a:r>
            <a:endParaRPr lang="en-US" dirty="0" smtClean="0"/>
          </a:p>
          <a:p>
            <a:r>
              <a:rPr lang="en-US" dirty="0"/>
              <a:t>Cats are very sensitive to the </a:t>
            </a:r>
            <a:r>
              <a:rPr lang="en-US" dirty="0" smtClean="0"/>
              <a:t>venom and death is common</a:t>
            </a:r>
          </a:p>
          <a:p>
            <a:r>
              <a:rPr lang="en-US" dirty="0" smtClean="0"/>
              <a:t>In dogs </a:t>
            </a:r>
            <a:r>
              <a:rPr lang="en-US" dirty="0"/>
              <a:t>the toxin </a:t>
            </a:r>
            <a:r>
              <a:rPr lang="en-US" dirty="0" smtClean="0"/>
              <a:t>can cause </a:t>
            </a:r>
            <a:r>
              <a:rPr lang="en-US" dirty="0"/>
              <a:t>severe clinical </a:t>
            </a:r>
            <a:r>
              <a:rPr lang="en-US" dirty="0" smtClean="0"/>
              <a:t>signs but are </a:t>
            </a:r>
            <a:r>
              <a:rPr lang="en-US" dirty="0"/>
              <a:t>more resistant than cats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2918" y="2514600"/>
            <a:ext cx="3281082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049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venom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Black widow </a:t>
            </a:r>
            <a:r>
              <a:rPr lang="en-US" dirty="0"/>
              <a:t>venom is produced by glandular cells in the spider's chelicerae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Through </a:t>
            </a:r>
            <a:r>
              <a:rPr lang="en-US" dirty="0" err="1"/>
              <a:t>holocrine</a:t>
            </a:r>
            <a:r>
              <a:rPr lang="en-US" dirty="0"/>
              <a:t> </a:t>
            </a:r>
            <a:r>
              <a:rPr lang="en-US" dirty="0" smtClean="0"/>
              <a:t>secretion the </a:t>
            </a:r>
            <a:r>
              <a:rPr lang="en-US" dirty="0"/>
              <a:t>cells disintegrate and </a:t>
            </a:r>
            <a:r>
              <a:rPr lang="en-US" dirty="0" smtClean="0"/>
              <a:t>content </a:t>
            </a:r>
            <a:r>
              <a:rPr lang="en-US" dirty="0"/>
              <a:t>is released into the </a:t>
            </a:r>
            <a:r>
              <a:rPr lang="en-US" dirty="0" smtClean="0"/>
              <a:t>gland</a:t>
            </a:r>
          </a:p>
          <a:p>
            <a:r>
              <a:rPr lang="en-US" dirty="0"/>
              <a:t>Potent mammalian neurotoxin called alpha-</a:t>
            </a:r>
            <a:r>
              <a:rPr lang="en-US" dirty="0" err="1"/>
              <a:t>latrotoxin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8607" y="0"/>
            <a:ext cx="2069522" cy="2349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10578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venom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Neurotoxin </a:t>
            </a:r>
            <a:r>
              <a:rPr lang="en-US" dirty="0"/>
              <a:t>that alters </a:t>
            </a:r>
            <a:r>
              <a:rPr lang="en-US" dirty="0" smtClean="0"/>
              <a:t>nerve </a:t>
            </a:r>
            <a:r>
              <a:rPr lang="en-US" dirty="0"/>
              <a:t>terminals without </a:t>
            </a:r>
            <a:r>
              <a:rPr lang="en-US" dirty="0" smtClean="0"/>
              <a:t>local reaction</a:t>
            </a:r>
            <a:endParaRPr lang="en-US" dirty="0"/>
          </a:p>
          <a:p>
            <a:r>
              <a:rPr lang="en-US" dirty="0" smtClean="0"/>
              <a:t>Results </a:t>
            </a:r>
            <a:r>
              <a:rPr lang="en-US" dirty="0"/>
              <a:t>in increased neurotransmitter release and decreased uptake </a:t>
            </a:r>
            <a:r>
              <a:rPr lang="en-US" dirty="0" smtClean="0"/>
              <a:t>at </a:t>
            </a:r>
            <a:r>
              <a:rPr lang="en-US" dirty="0"/>
              <a:t>the presynaptic membrane</a:t>
            </a:r>
          </a:p>
          <a:p>
            <a:r>
              <a:rPr lang="en-US" dirty="0" smtClean="0"/>
              <a:t>Massive </a:t>
            </a:r>
            <a:r>
              <a:rPr lang="en-US" dirty="0"/>
              <a:t>release of </a:t>
            </a:r>
            <a:r>
              <a:rPr lang="en-US" dirty="0" err="1" smtClean="0"/>
              <a:t>ACh</a:t>
            </a:r>
            <a:r>
              <a:rPr lang="en-US" dirty="0" smtClean="0"/>
              <a:t>, </a:t>
            </a:r>
            <a:r>
              <a:rPr lang="en-US" dirty="0"/>
              <a:t>norepinephrine, dopamine, glutamate and </a:t>
            </a:r>
            <a:r>
              <a:rPr lang="en-US" dirty="0" err="1" smtClean="0"/>
              <a:t>enkephalins</a:t>
            </a:r>
            <a:endParaRPr lang="en-US" dirty="0" smtClean="0"/>
          </a:p>
          <a:p>
            <a:r>
              <a:rPr lang="en-US" dirty="0" smtClean="0"/>
              <a:t>Prevent </a:t>
            </a:r>
            <a:r>
              <a:rPr lang="en-US" dirty="0"/>
              <a:t>relaxation of muscles, causing </a:t>
            </a:r>
            <a:r>
              <a:rPr lang="en-US" dirty="0" err="1"/>
              <a:t>tetany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133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Signs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Occur </a:t>
            </a:r>
            <a:r>
              <a:rPr lang="en-US" dirty="0"/>
              <a:t>within the first 8 hours after envenomation</a:t>
            </a:r>
          </a:p>
          <a:p>
            <a:r>
              <a:rPr lang="en-US" dirty="0"/>
              <a:t>Small puncture wounds may be visible with mild </a:t>
            </a:r>
            <a:r>
              <a:rPr lang="en-US" dirty="0" smtClean="0"/>
              <a:t>erythema</a:t>
            </a:r>
            <a:endParaRPr lang="en-US" dirty="0"/>
          </a:p>
          <a:p>
            <a:r>
              <a:rPr lang="en-US" dirty="0" smtClean="0"/>
              <a:t>Initial </a:t>
            </a:r>
            <a:r>
              <a:rPr lang="en-US" dirty="0"/>
              <a:t>regional </a:t>
            </a:r>
            <a:r>
              <a:rPr lang="en-US" dirty="0" smtClean="0"/>
              <a:t>numbness</a:t>
            </a:r>
          </a:p>
          <a:p>
            <a:r>
              <a:rPr lang="en-US" dirty="0" smtClean="0"/>
              <a:t>Progressive </a:t>
            </a:r>
            <a:r>
              <a:rPr lang="en-US" dirty="0"/>
              <a:t>hyperesthesia, muscle pain and </a:t>
            </a:r>
            <a:r>
              <a:rPr lang="en-US" dirty="0" err="1"/>
              <a:t>fascicultations</a:t>
            </a:r>
            <a:endParaRPr lang="en-US" dirty="0"/>
          </a:p>
          <a:p>
            <a:r>
              <a:rPr lang="en-US" dirty="0"/>
              <a:t>Hallmark sign is abdominal rigidity without tenderness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67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Signs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Continued progression leads to development of hypertension and tachycardia</a:t>
            </a:r>
          </a:p>
          <a:p>
            <a:r>
              <a:rPr lang="en-US" dirty="0"/>
              <a:t>Severe signs in the final stages of envenomation may include seizures, paralysis and death</a:t>
            </a:r>
          </a:p>
          <a:p>
            <a:r>
              <a:rPr lang="en-US" dirty="0"/>
              <a:t>In one study, 20 of 22 feline victims died subsequent to black widow envenomation; there was an average survival time of 115 hours after the bite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7881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Crotalid</a:t>
            </a:r>
            <a:r>
              <a:rPr lang="en-US" dirty="0" smtClean="0"/>
              <a:t> identification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Venomous	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525529" y="2131592"/>
            <a:ext cx="3298115" cy="4200245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Non Venomous</a:t>
            </a:r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5102014"/>
              </p:ext>
            </p:extLst>
          </p:nvPr>
        </p:nvGraphicFramePr>
        <p:xfrm>
          <a:off x="67236" y="3205630"/>
          <a:ext cx="3979208" cy="20521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8" name="Image" r:id="rId4" imgW="2018880" imgH="1041120" progId="Photoshop.Image.13">
                  <p:embed/>
                </p:oleObj>
              </mc:Choice>
              <mc:Fallback>
                <p:oleObj name="Image" r:id="rId4" imgW="2018880" imgH="104112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7236" y="3205630"/>
                        <a:ext cx="3979208" cy="20521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4503325"/>
              </p:ext>
            </p:extLst>
          </p:nvPr>
        </p:nvGraphicFramePr>
        <p:xfrm>
          <a:off x="5377703" y="3350410"/>
          <a:ext cx="3593769" cy="14465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9" name="Image" r:id="rId6" imgW="2018880" imgH="812520" progId="Photoshop.Image.13">
                  <p:embed/>
                </p:oleObj>
              </mc:Choice>
              <mc:Fallback>
                <p:oleObj name="Image" r:id="rId6" imgW="2018880" imgH="81252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377703" y="3350410"/>
                        <a:ext cx="3593769" cy="14465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20096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Signs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700" y="2052925"/>
            <a:ext cx="3098841" cy="4195481"/>
          </a:xfrm>
        </p:spPr>
        <p:txBody>
          <a:bodyPr/>
          <a:lstStyle/>
          <a:p>
            <a:r>
              <a:rPr lang="en-US" dirty="0" smtClean="0"/>
              <a:t>Sometimes lots of muscle rigidity……..</a:t>
            </a:r>
          </a:p>
          <a:p>
            <a:r>
              <a:rPr lang="en-US" dirty="0" smtClean="0"/>
              <a:t>Not always a hard clinical finding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431" y="2052925"/>
            <a:ext cx="4784524" cy="3426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143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CBC, </a:t>
            </a:r>
            <a:r>
              <a:rPr lang="en-US" dirty="0" err="1" smtClean="0"/>
              <a:t>Chem</a:t>
            </a:r>
            <a:r>
              <a:rPr lang="en-US" dirty="0" smtClean="0"/>
              <a:t>, UA</a:t>
            </a:r>
          </a:p>
          <a:p>
            <a:r>
              <a:rPr lang="en-US" dirty="0" smtClean="0"/>
              <a:t>Elevations </a:t>
            </a:r>
            <a:r>
              <a:rPr lang="en-US" dirty="0"/>
              <a:t>in CK can occur along with leukocytosis and hyperglycemia. </a:t>
            </a:r>
          </a:p>
          <a:p>
            <a:r>
              <a:rPr lang="en-US" dirty="0"/>
              <a:t>Urine production can be decreased</a:t>
            </a:r>
          </a:p>
          <a:p>
            <a:r>
              <a:rPr lang="en-US" dirty="0"/>
              <a:t>Urine may have an elevated specific gravity, possibly accompanied by albuminuria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30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Treatment of black widow envenomation is administration of specific </a:t>
            </a:r>
            <a:r>
              <a:rPr lang="en-US" dirty="0" err="1"/>
              <a:t>antivenom</a:t>
            </a:r>
            <a:endParaRPr lang="en-US" dirty="0"/>
          </a:p>
          <a:p>
            <a:r>
              <a:rPr lang="en-US" dirty="0" smtClean="0"/>
              <a:t>Not </a:t>
            </a:r>
            <a:r>
              <a:rPr lang="en-US" dirty="0"/>
              <a:t>readily </a:t>
            </a:r>
            <a:r>
              <a:rPr lang="en-US" dirty="0" smtClean="0"/>
              <a:t>available</a:t>
            </a:r>
            <a:endParaRPr lang="en-US" dirty="0"/>
          </a:p>
          <a:p>
            <a:r>
              <a:rPr lang="en-US" dirty="0"/>
              <a:t>Supportive care should be administered to relieve clinical signs</a:t>
            </a:r>
          </a:p>
          <a:p>
            <a:r>
              <a:rPr lang="en-US" dirty="0"/>
              <a:t>The high risk for developing hypertension should elicit extreme care when administering IV fluids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840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Calcium </a:t>
            </a:r>
            <a:r>
              <a:rPr lang="en-US" dirty="0" err="1"/>
              <a:t>gluconate</a:t>
            </a:r>
            <a:r>
              <a:rPr lang="en-US" dirty="0"/>
              <a:t> has previously been recommended to treat muscle cramping and decrease the severity of pain, but this has fallen out of favor</a:t>
            </a:r>
          </a:p>
          <a:p>
            <a:r>
              <a:rPr lang="en-US" dirty="0"/>
              <a:t>Benzodiazepines and opioids are now preferred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 err="1"/>
              <a:t>antivenom</a:t>
            </a:r>
            <a:r>
              <a:rPr lang="en-US" dirty="0"/>
              <a:t> will address the hypertension and respiratory distress</a:t>
            </a:r>
          </a:p>
          <a:p>
            <a:r>
              <a:rPr lang="en-US" dirty="0" smtClean="0"/>
              <a:t>The </a:t>
            </a:r>
            <a:r>
              <a:rPr lang="en-US" dirty="0"/>
              <a:t>average duration of clinical signs is 3-6 days, but signs of weakness and muscle pain may persist for weeks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637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Poor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14" y="96371"/>
            <a:ext cx="8890000" cy="666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114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Brown Recluse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Brown recluse spiders are found mostly in the south and south central United States </a:t>
            </a:r>
          </a:p>
          <a:p>
            <a:r>
              <a:rPr lang="en-US" dirty="0" smtClean="0"/>
              <a:t>Genus </a:t>
            </a:r>
            <a:r>
              <a:rPr lang="en-US" dirty="0" err="1" smtClean="0"/>
              <a:t>Loxosceles</a:t>
            </a:r>
            <a:r>
              <a:rPr lang="en-US" dirty="0"/>
              <a:t>, the most famous being </a:t>
            </a:r>
            <a:r>
              <a:rPr lang="en-US" dirty="0" err="1"/>
              <a:t>Loxosceles</a:t>
            </a:r>
            <a:r>
              <a:rPr lang="en-US" dirty="0"/>
              <a:t> </a:t>
            </a:r>
            <a:r>
              <a:rPr lang="en-US" dirty="0" err="1"/>
              <a:t>reclusa</a:t>
            </a:r>
            <a:endParaRPr lang="en-US" dirty="0"/>
          </a:p>
          <a:p>
            <a:r>
              <a:rPr lang="en-US" dirty="0"/>
              <a:t>Identified by the violin-shaped marking on the dorsal side of their thorax</a:t>
            </a:r>
          </a:p>
          <a:p>
            <a:r>
              <a:rPr lang="en-US" dirty="0"/>
              <a:t>Truly reclusive and shy</a:t>
            </a:r>
          </a:p>
          <a:p>
            <a:r>
              <a:rPr lang="en-US" dirty="0"/>
              <a:t>Bites occurring mostly when the spider gets trapped by the animal (i.e. in bedding)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8042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4578" name="Picture 2" descr="http://www.brown-recluse.com/images/br8-fu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235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Brown Recluse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Single bite can inflict a lethal envenomation</a:t>
            </a:r>
          </a:p>
          <a:p>
            <a:r>
              <a:rPr lang="en-US" dirty="0"/>
              <a:t>Average female </a:t>
            </a:r>
            <a:r>
              <a:rPr lang="en-US" dirty="0" err="1"/>
              <a:t>Loxosceles</a:t>
            </a:r>
            <a:r>
              <a:rPr lang="en-US" dirty="0"/>
              <a:t> spider carries a venom volume of approximately 0.36 µL</a:t>
            </a:r>
          </a:p>
          <a:p>
            <a:r>
              <a:rPr lang="en-US" dirty="0"/>
              <a:t>Prolonged periods of abnormal high or low environmental temperatures induce lower venom </a:t>
            </a:r>
            <a:r>
              <a:rPr lang="en-US" dirty="0" smtClean="0"/>
              <a:t>volumes</a:t>
            </a:r>
          </a:p>
          <a:p>
            <a:r>
              <a:rPr lang="en-US" dirty="0" smtClean="0"/>
              <a:t>Bite when scared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337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5602" name="Picture 2" descr="http://wac.450f.edgecastcdn.net/80450F/comicsalliance.com/files/2011/06/spiderman-kate-beaton-130713363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10" y="-20775"/>
            <a:ext cx="8495581" cy="687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1758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venom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699" y="2052925"/>
            <a:ext cx="7334665" cy="4195481"/>
          </a:xfrm>
        </p:spPr>
        <p:txBody>
          <a:bodyPr>
            <a:normAutofit/>
          </a:bodyPr>
          <a:lstStyle/>
          <a:p>
            <a:r>
              <a:rPr lang="en-US" dirty="0"/>
              <a:t>Primary function of venom is to digest an impending meal by enzymatically destroying tissue </a:t>
            </a:r>
          </a:p>
          <a:p>
            <a:r>
              <a:rPr lang="en-US" dirty="0" err="1" smtClean="0"/>
              <a:t>Sphingomyelinase</a:t>
            </a:r>
            <a:r>
              <a:rPr lang="en-US" dirty="0" smtClean="0"/>
              <a:t> </a:t>
            </a:r>
            <a:r>
              <a:rPr lang="en-US" dirty="0"/>
              <a:t>D </a:t>
            </a:r>
            <a:r>
              <a:rPr lang="en-US" dirty="0" smtClean="0"/>
              <a:t>binds </a:t>
            </a:r>
            <a:r>
              <a:rPr lang="en-US" dirty="0"/>
              <a:t>to cell membranes and </a:t>
            </a:r>
            <a:r>
              <a:rPr lang="en-US" dirty="0" err="1"/>
              <a:t>chemotactically</a:t>
            </a:r>
            <a:r>
              <a:rPr lang="en-US" dirty="0"/>
              <a:t> influencing </a:t>
            </a:r>
            <a:r>
              <a:rPr lang="en-US" dirty="0" err="1"/>
              <a:t>polymorphonuclear</a:t>
            </a:r>
            <a:r>
              <a:rPr lang="en-US" dirty="0"/>
              <a:t> </a:t>
            </a:r>
            <a:r>
              <a:rPr lang="en-US" dirty="0" smtClean="0"/>
              <a:t>leukocytes</a:t>
            </a:r>
            <a:endParaRPr lang="en-US" dirty="0"/>
          </a:p>
          <a:p>
            <a:r>
              <a:rPr lang="en-US" dirty="0"/>
              <a:t>Venom has a potent and long-lasting (up to several months) </a:t>
            </a:r>
            <a:r>
              <a:rPr lang="en-US" dirty="0" err="1"/>
              <a:t>dermonecrotic</a:t>
            </a:r>
            <a:r>
              <a:rPr lang="en-US" dirty="0"/>
              <a:t> effect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476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700" y="425621"/>
            <a:ext cx="7055380" cy="1400530"/>
          </a:xfrm>
        </p:spPr>
        <p:txBody>
          <a:bodyPr/>
          <a:lstStyle/>
          <a:p>
            <a:r>
              <a:rPr lang="en-US" dirty="0" err="1" smtClean="0"/>
              <a:t>Crotalid</a:t>
            </a:r>
            <a:r>
              <a:rPr lang="en-US" dirty="0" smtClean="0"/>
              <a:t> identification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Venomous	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327824" y="2176242"/>
            <a:ext cx="3298115" cy="4200245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Non Venomous</a:t>
            </a:r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6550227"/>
              </p:ext>
            </p:extLst>
          </p:nvPr>
        </p:nvGraphicFramePr>
        <p:xfrm>
          <a:off x="164235" y="2770118"/>
          <a:ext cx="2046193" cy="21761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" name="Image" r:id="rId4" imgW="1599840" imgH="1701360" progId="Photoshop.Image.13">
                  <p:embed/>
                </p:oleObj>
              </mc:Choice>
              <mc:Fallback>
                <p:oleObj name="Image" r:id="rId4" imgW="1599840" imgH="170136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4235" y="2770118"/>
                        <a:ext cx="2046193" cy="21761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5607097"/>
              </p:ext>
            </p:extLst>
          </p:nvPr>
        </p:nvGraphicFramePr>
        <p:xfrm>
          <a:off x="2389343" y="2694778"/>
          <a:ext cx="2375274" cy="25248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7" name="Image" r:id="rId6" imgW="1612440" imgH="1713960" progId="Photoshop.Image.13">
                  <p:embed/>
                </p:oleObj>
              </mc:Choice>
              <mc:Fallback>
                <p:oleObj name="Image" r:id="rId6" imgW="1612440" imgH="171396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389343" y="2694778"/>
                        <a:ext cx="2375274" cy="25248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0954684"/>
              </p:ext>
            </p:extLst>
          </p:nvPr>
        </p:nvGraphicFramePr>
        <p:xfrm>
          <a:off x="5891032" y="3092753"/>
          <a:ext cx="2171700" cy="21269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8" name="Image" r:id="rId8" imgW="1231560" imgH="1206000" progId="Photoshop.Image.13">
                  <p:embed/>
                </p:oleObj>
              </mc:Choice>
              <mc:Fallback>
                <p:oleObj name="Image" r:id="rId8" imgW="1231560" imgH="120600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891032" y="3092753"/>
                        <a:ext cx="2171700" cy="21269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58573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6626" name="Picture 2" descr="http://farm4.staticflickr.com/3625/3607153763_7b20374d8c_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667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889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venom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700" y="2052925"/>
            <a:ext cx="7227088" cy="4195481"/>
          </a:xfrm>
        </p:spPr>
        <p:txBody>
          <a:bodyPr>
            <a:normAutofit/>
          </a:bodyPr>
          <a:lstStyle/>
          <a:p>
            <a:r>
              <a:rPr lang="en-US" dirty="0"/>
              <a:t>Venom induces rapid coagulation and occlusion of small </a:t>
            </a:r>
            <a:r>
              <a:rPr lang="en-US" dirty="0" smtClean="0"/>
              <a:t>capillaries at local site</a:t>
            </a:r>
          </a:p>
          <a:p>
            <a:r>
              <a:rPr lang="en-US" dirty="0" err="1" smtClean="0"/>
              <a:t>Sphingomyelinase</a:t>
            </a:r>
            <a:r>
              <a:rPr lang="en-US" dirty="0" smtClean="0"/>
              <a:t> </a:t>
            </a:r>
            <a:r>
              <a:rPr lang="en-US" dirty="0"/>
              <a:t>D </a:t>
            </a:r>
            <a:r>
              <a:rPr lang="en-US" dirty="0" smtClean="0"/>
              <a:t> can have </a:t>
            </a:r>
            <a:r>
              <a:rPr lang="en-US" dirty="0"/>
              <a:t>a direct hemolytic effect</a:t>
            </a:r>
          </a:p>
          <a:p>
            <a:r>
              <a:rPr lang="en-US" dirty="0" smtClean="0"/>
              <a:t>The </a:t>
            </a:r>
            <a:r>
              <a:rPr lang="en-US" dirty="0"/>
              <a:t>venom also acts on body </a:t>
            </a:r>
            <a:r>
              <a:rPr lang="en-US" dirty="0" smtClean="0"/>
              <a:t>lipids</a:t>
            </a:r>
          </a:p>
          <a:p>
            <a:r>
              <a:rPr lang="en-US" dirty="0" smtClean="0"/>
              <a:t>Frees lipid </a:t>
            </a:r>
            <a:r>
              <a:rPr lang="en-US" dirty="0"/>
              <a:t>fragments into the circulation that subsequently act both as emboli and as inflammatory mediators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0863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signs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700" y="2052925"/>
            <a:ext cx="7348112" cy="4195481"/>
          </a:xfrm>
        </p:spPr>
        <p:txBody>
          <a:bodyPr>
            <a:normAutofit/>
          </a:bodyPr>
          <a:lstStyle/>
          <a:p>
            <a:r>
              <a:rPr lang="en-US" dirty="0"/>
              <a:t>The typical initial lesion is a target, or “bull’s eye,” mark characterized by an erythematous area with a dark necrotic </a:t>
            </a:r>
            <a:r>
              <a:rPr lang="en-US" dirty="0" smtClean="0"/>
              <a:t>center</a:t>
            </a:r>
            <a:endParaRPr lang="en-US" dirty="0"/>
          </a:p>
          <a:p>
            <a:r>
              <a:rPr lang="en-US" dirty="0"/>
              <a:t>Systemic involvement is rare, but can occur</a:t>
            </a:r>
          </a:p>
          <a:p>
            <a:r>
              <a:rPr lang="en-US" dirty="0"/>
              <a:t>Can see fever, nausea, </a:t>
            </a:r>
            <a:r>
              <a:rPr lang="en-US" dirty="0" err="1"/>
              <a:t>arthralgias</a:t>
            </a:r>
            <a:r>
              <a:rPr lang="en-US" dirty="0"/>
              <a:t> and </a:t>
            </a:r>
            <a:r>
              <a:rPr lang="en-US" dirty="0" err="1"/>
              <a:t>hemoglobinuria</a:t>
            </a:r>
            <a:endParaRPr lang="en-US" dirty="0"/>
          </a:p>
          <a:p>
            <a:r>
              <a:rPr lang="en-US" dirty="0" smtClean="0"/>
              <a:t>May also exhibit </a:t>
            </a:r>
            <a:r>
              <a:rPr lang="en-US" dirty="0" err="1" smtClean="0"/>
              <a:t>Coomb’s</a:t>
            </a:r>
            <a:r>
              <a:rPr lang="en-US" dirty="0" smtClean="0"/>
              <a:t> negative </a:t>
            </a:r>
            <a:r>
              <a:rPr lang="en-US" dirty="0"/>
              <a:t>hemolytic anemia</a:t>
            </a:r>
          </a:p>
          <a:p>
            <a:r>
              <a:rPr lang="en-US" dirty="0"/>
              <a:t>Death can occur in patient exhibiting systemic </a:t>
            </a:r>
            <a:r>
              <a:rPr lang="en-US" dirty="0" smtClean="0"/>
              <a:t>signs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9393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2530" name="Picture 2" descr="http://www.pathguy.com/lectures/brown_recluse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413" y="1620044"/>
            <a:ext cx="6353175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6167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CBC</a:t>
            </a:r>
          </a:p>
          <a:p>
            <a:r>
              <a:rPr lang="en-US" dirty="0" err="1" smtClean="0"/>
              <a:t>Chem</a:t>
            </a:r>
            <a:endParaRPr lang="en-US" dirty="0" smtClean="0"/>
          </a:p>
          <a:p>
            <a:r>
              <a:rPr lang="en-US" dirty="0" smtClean="0"/>
              <a:t>Urinalysis</a:t>
            </a:r>
          </a:p>
          <a:p>
            <a:r>
              <a:rPr lang="en-US" dirty="0" err="1" smtClean="0"/>
              <a:t>Coag</a:t>
            </a:r>
            <a:r>
              <a:rPr lang="en-US" dirty="0" smtClean="0"/>
              <a:t> profile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9166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 specific </a:t>
            </a:r>
            <a:r>
              <a:rPr lang="en-US" dirty="0" smtClean="0"/>
              <a:t>antidote</a:t>
            </a:r>
          </a:p>
          <a:p>
            <a:pPr lvl="1"/>
            <a:r>
              <a:rPr lang="en-US" dirty="0" smtClean="0"/>
              <a:t>One </a:t>
            </a:r>
            <a:r>
              <a:rPr lang="en-US" dirty="0" err="1" smtClean="0"/>
              <a:t>antivenom</a:t>
            </a:r>
            <a:r>
              <a:rPr lang="en-US" dirty="0" smtClean="0"/>
              <a:t> </a:t>
            </a:r>
            <a:r>
              <a:rPr lang="en-US" dirty="0"/>
              <a:t>in Brazil, not approved in USA</a:t>
            </a:r>
          </a:p>
          <a:p>
            <a:r>
              <a:rPr lang="en-US" dirty="0"/>
              <a:t> </a:t>
            </a:r>
            <a:r>
              <a:rPr lang="en-US" dirty="0" smtClean="0"/>
              <a:t>Mild </a:t>
            </a:r>
            <a:r>
              <a:rPr lang="en-US" dirty="0"/>
              <a:t>local envenomation usually will respond to topical cool compresses</a:t>
            </a:r>
          </a:p>
          <a:p>
            <a:r>
              <a:rPr lang="en-US" dirty="0" smtClean="0"/>
              <a:t>Treatment </a:t>
            </a:r>
            <a:r>
              <a:rPr lang="en-US" dirty="0"/>
              <a:t>is supportive with broad spectrum antibiotic therapy and supportive measures for wound management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785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Wet to dry</a:t>
            </a:r>
            <a:endParaRPr lang="en-US" dirty="0"/>
          </a:p>
        </p:txBody>
      </p:sp>
      <p:pic>
        <p:nvPicPr>
          <p:cNvPr id="6146" name="Picture 2" descr="http://m.memegen.com/1y1gh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8876" y="1451338"/>
            <a:ext cx="4392912" cy="5406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3601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3554" name="Picture 2" descr="http://tennessee.bluepearlvet.com/files/2012/07/brown-recluse-lesion-dog-484X3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4296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6712390" cy="419576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Most treatment protocols attempt to attenuate </a:t>
            </a:r>
            <a:r>
              <a:rPr lang="en-US" dirty="0" smtClean="0"/>
              <a:t>the dramatic </a:t>
            </a:r>
            <a:r>
              <a:rPr lang="en-US" dirty="0"/>
              <a:t>influx of neutrophils, activation of </a:t>
            </a:r>
            <a:r>
              <a:rPr lang="en-US" dirty="0" smtClean="0"/>
              <a:t>complement, and </a:t>
            </a:r>
            <a:r>
              <a:rPr lang="en-US" dirty="0"/>
              <a:t>subsequent tissue </a:t>
            </a:r>
            <a:r>
              <a:rPr lang="en-US" dirty="0" smtClean="0"/>
              <a:t>destruction</a:t>
            </a:r>
          </a:p>
          <a:p>
            <a:pPr lvl="1"/>
            <a:r>
              <a:rPr lang="en-US" dirty="0" err="1" smtClean="0"/>
              <a:t>Dapsone</a:t>
            </a:r>
            <a:endParaRPr lang="en-US" dirty="0" smtClean="0"/>
          </a:p>
          <a:p>
            <a:pPr lvl="1"/>
            <a:r>
              <a:rPr lang="en-US" dirty="0" smtClean="0"/>
              <a:t>Steroids, antihistamines</a:t>
            </a:r>
          </a:p>
          <a:p>
            <a:pPr lvl="1"/>
            <a:r>
              <a:rPr lang="en-US" dirty="0" smtClean="0"/>
              <a:t>Colchicine</a:t>
            </a:r>
          </a:p>
          <a:p>
            <a:pPr lvl="1"/>
            <a:r>
              <a:rPr lang="en-US" dirty="0" smtClean="0"/>
              <a:t>Surgical excision</a:t>
            </a:r>
          </a:p>
          <a:p>
            <a:pPr lvl="1"/>
            <a:r>
              <a:rPr lang="en-US" dirty="0" smtClean="0"/>
              <a:t>Vasodilators</a:t>
            </a:r>
          </a:p>
          <a:p>
            <a:pPr lvl="1"/>
            <a:r>
              <a:rPr lang="en-US" dirty="0" smtClean="0"/>
              <a:t>Hyperbaric oxygen</a:t>
            </a:r>
          </a:p>
          <a:p>
            <a:pPr marL="457207" lvl="1" indent="0">
              <a:buNone/>
            </a:pPr>
            <a:endParaRPr lang="en-US" dirty="0" smtClean="0"/>
          </a:p>
          <a:p>
            <a:r>
              <a:rPr lang="en-US" dirty="0" smtClean="0"/>
              <a:t>None </a:t>
            </a:r>
            <a:r>
              <a:rPr lang="en-US" dirty="0"/>
              <a:t>of these have been </a:t>
            </a:r>
            <a:r>
              <a:rPr lang="en-US" dirty="0" smtClean="0"/>
              <a:t>consistently effective </a:t>
            </a:r>
            <a:r>
              <a:rPr lang="en-US" dirty="0"/>
              <a:t>and in some cases have </a:t>
            </a:r>
            <a:r>
              <a:rPr lang="en-US" dirty="0" smtClean="0"/>
              <a:t>been detrimental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1491317"/>
            <a:ext cx="3298115" cy="3322731"/>
          </a:xfrm>
        </p:spPr>
        <p:txBody>
          <a:bodyPr>
            <a:normAutofit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lvl="1"/>
            <a:r>
              <a:rPr lang="en-US" dirty="0"/>
              <a:t>Shock therapy</a:t>
            </a:r>
          </a:p>
          <a:p>
            <a:pPr lvl="1"/>
            <a:r>
              <a:rPr lang="en-US" dirty="0"/>
              <a:t>Topical nitroglycerine</a:t>
            </a:r>
          </a:p>
          <a:p>
            <a:pPr lvl="1"/>
            <a:r>
              <a:rPr lang="en-US" dirty="0"/>
              <a:t>High doses of vitamin C</a:t>
            </a:r>
          </a:p>
          <a:p>
            <a:pPr lvl="1"/>
            <a:r>
              <a:rPr lang="en-US" dirty="0" err="1"/>
              <a:t>Limehat</a:t>
            </a:r>
            <a:endParaRPr lang="en-US" dirty="0"/>
          </a:p>
          <a:p>
            <a:pPr lvl="1"/>
            <a:r>
              <a:rPr lang="en-US" dirty="0"/>
              <a:t>Meat tenderizer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290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/>
              <a:t>Dapsone</a:t>
            </a:r>
            <a:endParaRPr lang="en-US" dirty="0" smtClean="0"/>
          </a:p>
          <a:p>
            <a:r>
              <a:rPr lang="en-US" dirty="0" smtClean="0"/>
              <a:t>Inhibits </a:t>
            </a:r>
            <a:r>
              <a:rPr lang="en-US" dirty="0"/>
              <a:t>influx of </a:t>
            </a:r>
            <a:r>
              <a:rPr lang="en-US" dirty="0" smtClean="0"/>
              <a:t>neutrophils</a:t>
            </a:r>
            <a:endParaRPr lang="en-US" dirty="0"/>
          </a:p>
          <a:p>
            <a:r>
              <a:rPr lang="en-US" dirty="0"/>
              <a:t>A</a:t>
            </a:r>
            <a:r>
              <a:rPr lang="en-US" dirty="0" smtClean="0"/>
              <a:t>dverse </a:t>
            </a:r>
            <a:r>
              <a:rPr lang="en-US" dirty="0"/>
              <a:t>effects </a:t>
            </a:r>
            <a:r>
              <a:rPr lang="en-US" dirty="0" smtClean="0"/>
              <a:t>are </a:t>
            </a:r>
            <a:r>
              <a:rPr lang="en-US" dirty="0"/>
              <a:t>severe</a:t>
            </a:r>
          </a:p>
          <a:p>
            <a:pPr lvl="1"/>
            <a:r>
              <a:rPr lang="en-US" dirty="0" smtClean="0"/>
              <a:t>Hepatotoxicity</a:t>
            </a:r>
          </a:p>
          <a:p>
            <a:pPr lvl="1"/>
            <a:r>
              <a:rPr lang="en-US" dirty="0" smtClean="0"/>
              <a:t>Anemia</a:t>
            </a:r>
          </a:p>
          <a:p>
            <a:pPr lvl="1"/>
            <a:r>
              <a:rPr lang="en-US" dirty="0" smtClean="0"/>
              <a:t>Thrombocytopenia</a:t>
            </a:r>
          </a:p>
          <a:p>
            <a:pPr lvl="1"/>
            <a:r>
              <a:rPr lang="en-US" dirty="0" err="1" smtClean="0"/>
              <a:t>Neutropenias</a:t>
            </a:r>
            <a:endParaRPr lang="en-US" dirty="0" smtClean="0"/>
          </a:p>
          <a:p>
            <a:pPr lvl="1"/>
            <a:r>
              <a:rPr lang="en-US" dirty="0" smtClean="0"/>
              <a:t>Gastrointestinal signs</a:t>
            </a:r>
          </a:p>
          <a:p>
            <a:pPr lvl="1"/>
            <a:r>
              <a:rPr lang="en-US" dirty="0" smtClean="0"/>
              <a:t>Neuropathies</a:t>
            </a:r>
          </a:p>
          <a:p>
            <a:pPr lvl="1"/>
            <a:r>
              <a:rPr lang="en-US" dirty="0" smtClean="0"/>
              <a:t>Cutaneous </a:t>
            </a:r>
            <a:r>
              <a:rPr lang="en-US" dirty="0"/>
              <a:t>drug </a:t>
            </a:r>
            <a:endParaRPr lang="en-US" dirty="0" smtClean="0"/>
          </a:p>
          <a:p>
            <a:r>
              <a:rPr lang="en-US" dirty="0" smtClean="0"/>
              <a:t>Ineffective </a:t>
            </a:r>
            <a:r>
              <a:rPr lang="en-US" dirty="0"/>
              <a:t>if not given </a:t>
            </a:r>
            <a:r>
              <a:rPr lang="en-US" dirty="0" smtClean="0"/>
              <a:t>within hours  </a:t>
            </a:r>
          </a:p>
          <a:p>
            <a:r>
              <a:rPr lang="en-US" dirty="0" smtClean="0"/>
              <a:t>Not recommended based on lack of scientific evidence and probable harm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219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1856</TotalTime>
  <Words>2410</Words>
  <Application>Microsoft Office PowerPoint</Application>
  <PresentationFormat>On-screen Show (4:3)</PresentationFormat>
  <Paragraphs>511</Paragraphs>
  <Slides>101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101</vt:i4>
      </vt:variant>
    </vt:vector>
  </HeadingPairs>
  <TitlesOfParts>
    <vt:vector size="109" baseType="lpstr">
      <vt:lpstr>Arial</vt:lpstr>
      <vt:lpstr>Arial Black</vt:lpstr>
      <vt:lpstr>Calibri</vt:lpstr>
      <vt:lpstr>Century Gothic</vt:lpstr>
      <vt:lpstr>Times New Roman</vt:lpstr>
      <vt:lpstr>Wingdings 3</vt:lpstr>
      <vt:lpstr>Ion</vt:lpstr>
      <vt:lpstr>Image</vt:lpstr>
      <vt:lpstr>Envenomations</vt:lpstr>
      <vt:lpstr>Overview</vt:lpstr>
      <vt:lpstr>Venomous Snakes</vt:lpstr>
      <vt:lpstr>Venomous Snakes</vt:lpstr>
      <vt:lpstr>Venomous Snakes</vt:lpstr>
      <vt:lpstr>Crotalids</vt:lpstr>
      <vt:lpstr>Crotalid identification</vt:lpstr>
      <vt:lpstr>Crotalid identification</vt:lpstr>
      <vt:lpstr>Crotalid identification</vt:lpstr>
      <vt:lpstr>Pygmy rattlesnake (Sistrurus miliarius)</vt:lpstr>
      <vt:lpstr>Copperhead (Agkistrodon contortrix)</vt:lpstr>
      <vt:lpstr>Cottonmouth aka Water Moccassin (Agkistrodon piscivorus)</vt:lpstr>
      <vt:lpstr>Eastern Diamondback rattlesnake    (Crotalus adamanteus)</vt:lpstr>
      <vt:lpstr>Western Diamondback rattlesnake       (Crotalus atrox)</vt:lpstr>
      <vt:lpstr>Timber rattlesnake (Crotalus horridus)</vt:lpstr>
      <vt:lpstr>Mojave rattlesnake (Crotalus scutulatus)</vt:lpstr>
      <vt:lpstr>Western rattlesnake (Crotalus viridis)</vt:lpstr>
      <vt:lpstr>Massasauga (Sistrurus catenatus)</vt:lpstr>
      <vt:lpstr>Snakebites</vt:lpstr>
      <vt:lpstr>Snake envenomations</vt:lpstr>
      <vt:lpstr>Snake envenomations</vt:lpstr>
      <vt:lpstr>The venom</vt:lpstr>
      <vt:lpstr>The venom</vt:lpstr>
      <vt:lpstr>The venom</vt:lpstr>
      <vt:lpstr>The venom</vt:lpstr>
      <vt:lpstr>The venom</vt:lpstr>
      <vt:lpstr>The venom</vt:lpstr>
      <vt:lpstr>Clinical signs</vt:lpstr>
      <vt:lpstr>Clinical signs</vt:lpstr>
      <vt:lpstr>Clinical Signs</vt:lpstr>
      <vt:lpstr>Diagnostics</vt:lpstr>
      <vt:lpstr>CBC + Blood Smear</vt:lpstr>
      <vt:lpstr>Chemistry + Urine</vt:lpstr>
      <vt:lpstr>Coagulation testing</vt:lpstr>
      <vt:lpstr>Snake envenomations</vt:lpstr>
      <vt:lpstr>Snake envenomations</vt:lpstr>
      <vt:lpstr>Snake envenomations</vt:lpstr>
      <vt:lpstr>Treatment</vt:lpstr>
      <vt:lpstr>Treatment</vt:lpstr>
      <vt:lpstr>PowerPoint Presentation</vt:lpstr>
      <vt:lpstr>Treatment</vt:lpstr>
      <vt:lpstr>Treatment </vt:lpstr>
      <vt:lpstr>Contraindications</vt:lpstr>
      <vt:lpstr>Antivenom: The Debate</vt:lpstr>
      <vt:lpstr>Antivenom: The Debate</vt:lpstr>
      <vt:lpstr>Antivenom</vt:lpstr>
      <vt:lpstr>Antivenom</vt:lpstr>
      <vt:lpstr>Antivenom ACP</vt:lpstr>
      <vt:lpstr>Antivenom CroFab</vt:lpstr>
      <vt:lpstr>Antivenom</vt:lpstr>
      <vt:lpstr>Antivenom inefficacy</vt:lpstr>
      <vt:lpstr>Antivenom</vt:lpstr>
      <vt:lpstr>Serum sickness</vt:lpstr>
      <vt:lpstr>The Answer</vt:lpstr>
      <vt:lpstr>Prognosis </vt:lpstr>
      <vt:lpstr>Coral Snake</vt:lpstr>
      <vt:lpstr>Elapids (coral snakes)</vt:lpstr>
      <vt:lpstr>Elapids (coral snakes)</vt:lpstr>
      <vt:lpstr>Sonoran coral snake  (Micruroides euryxanthus)</vt:lpstr>
      <vt:lpstr>Eastern coral snake (Micrurus fulvius)</vt:lpstr>
      <vt:lpstr>Texas coral snake (Micrurus tener)</vt:lpstr>
      <vt:lpstr>Elapids (coral snakes)</vt:lpstr>
      <vt:lpstr>The venom</vt:lpstr>
      <vt:lpstr>Clinical signs</vt:lpstr>
      <vt:lpstr>Diagnostics</vt:lpstr>
      <vt:lpstr>Treatment</vt:lpstr>
      <vt:lpstr>Prognosis</vt:lpstr>
      <vt:lpstr>Prognosis</vt:lpstr>
      <vt:lpstr>ID Venomous Snakes: 3 steps</vt:lpstr>
      <vt:lpstr>Spiders</vt:lpstr>
      <vt:lpstr>Black Widow (Latrodectus spp.)</vt:lpstr>
      <vt:lpstr>Black Widow (Latrodectus spp.)</vt:lpstr>
      <vt:lpstr>Black Widow (Latrodectus spp.)</vt:lpstr>
      <vt:lpstr>Black Widow</vt:lpstr>
      <vt:lpstr>Black Widow</vt:lpstr>
      <vt:lpstr>The venom</vt:lpstr>
      <vt:lpstr>The venom</vt:lpstr>
      <vt:lpstr>Clinical Signs</vt:lpstr>
      <vt:lpstr>Clinical Signs</vt:lpstr>
      <vt:lpstr>Clinical Signs</vt:lpstr>
      <vt:lpstr>Diagnostics</vt:lpstr>
      <vt:lpstr>Treatment</vt:lpstr>
      <vt:lpstr>Treatment</vt:lpstr>
      <vt:lpstr>Prognosis</vt:lpstr>
      <vt:lpstr>Brown Recluse</vt:lpstr>
      <vt:lpstr>PowerPoint Presentation</vt:lpstr>
      <vt:lpstr>Brown Recluse</vt:lpstr>
      <vt:lpstr>PowerPoint Presentation</vt:lpstr>
      <vt:lpstr>The venom</vt:lpstr>
      <vt:lpstr>PowerPoint Presentation</vt:lpstr>
      <vt:lpstr>The venom</vt:lpstr>
      <vt:lpstr>Clinical signs</vt:lpstr>
      <vt:lpstr>PowerPoint Presentation</vt:lpstr>
      <vt:lpstr>Diagnostics</vt:lpstr>
      <vt:lpstr>Treatment</vt:lpstr>
      <vt:lpstr>Wet to dry</vt:lpstr>
      <vt:lpstr>PowerPoint Presentation</vt:lpstr>
      <vt:lpstr>Treatment</vt:lpstr>
      <vt:lpstr>Treatment</vt:lpstr>
      <vt:lpstr>Prognosis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Envenomations</dc:title>
  <dc:creator>Josh;Josh Smith</dc:creator>
  <cp:lastModifiedBy>Josh Smith</cp:lastModifiedBy>
  <cp:revision>76</cp:revision>
  <dcterms:created xsi:type="dcterms:W3CDTF">2013-11-11T13:09:10Z</dcterms:created>
  <dcterms:modified xsi:type="dcterms:W3CDTF">2013-11-22T02:19:24Z</dcterms:modified>
</cp:coreProperties>
</file>