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7"/>
  </p:notesMasterIdLst>
  <p:sldIdLst>
    <p:sldId id="256" r:id="rId2"/>
    <p:sldId id="257" r:id="rId3"/>
    <p:sldId id="351" r:id="rId4"/>
    <p:sldId id="258" r:id="rId5"/>
    <p:sldId id="259" r:id="rId6"/>
    <p:sldId id="260" r:id="rId7"/>
    <p:sldId id="352" r:id="rId8"/>
    <p:sldId id="266" r:id="rId9"/>
    <p:sldId id="261" r:id="rId10"/>
    <p:sldId id="286" r:id="rId11"/>
    <p:sldId id="263" r:id="rId12"/>
    <p:sldId id="295" r:id="rId13"/>
    <p:sldId id="297" r:id="rId14"/>
    <p:sldId id="262" r:id="rId15"/>
    <p:sldId id="264" r:id="rId16"/>
    <p:sldId id="267" r:id="rId17"/>
    <p:sldId id="296" r:id="rId18"/>
    <p:sldId id="268" r:id="rId19"/>
    <p:sldId id="269" r:id="rId20"/>
    <p:sldId id="270" r:id="rId21"/>
    <p:sldId id="271" r:id="rId22"/>
    <p:sldId id="298" r:id="rId23"/>
    <p:sldId id="273" r:id="rId24"/>
    <p:sldId id="274" r:id="rId25"/>
    <p:sldId id="276" r:id="rId26"/>
    <p:sldId id="277" r:id="rId27"/>
    <p:sldId id="278" r:id="rId28"/>
    <p:sldId id="279" r:id="rId29"/>
    <p:sldId id="275" r:id="rId30"/>
    <p:sldId id="280" r:id="rId31"/>
    <p:sldId id="353" r:id="rId32"/>
    <p:sldId id="281" r:id="rId33"/>
    <p:sldId id="282" r:id="rId34"/>
    <p:sldId id="283" r:id="rId35"/>
    <p:sldId id="284" r:id="rId36"/>
    <p:sldId id="285" r:id="rId37"/>
    <p:sldId id="287" r:id="rId38"/>
    <p:sldId id="318" r:id="rId39"/>
    <p:sldId id="319" r:id="rId40"/>
    <p:sldId id="320" r:id="rId41"/>
    <p:sldId id="321" r:id="rId42"/>
    <p:sldId id="322" r:id="rId43"/>
    <p:sldId id="325" r:id="rId44"/>
    <p:sldId id="323" r:id="rId45"/>
    <p:sldId id="299" r:id="rId46"/>
    <p:sldId id="288" r:id="rId47"/>
    <p:sldId id="289" r:id="rId48"/>
    <p:sldId id="290" r:id="rId49"/>
    <p:sldId id="291" r:id="rId50"/>
    <p:sldId id="292" r:id="rId51"/>
    <p:sldId id="293" r:id="rId52"/>
    <p:sldId id="294" r:id="rId53"/>
    <p:sldId id="300" r:id="rId54"/>
    <p:sldId id="301" r:id="rId55"/>
    <p:sldId id="302" r:id="rId56"/>
    <p:sldId id="303" r:id="rId57"/>
    <p:sldId id="304" r:id="rId58"/>
    <p:sldId id="305" r:id="rId59"/>
    <p:sldId id="306" r:id="rId60"/>
    <p:sldId id="309" r:id="rId61"/>
    <p:sldId id="310" r:id="rId62"/>
    <p:sldId id="311" r:id="rId63"/>
    <p:sldId id="312" r:id="rId64"/>
    <p:sldId id="313" r:id="rId65"/>
    <p:sldId id="314" r:id="rId66"/>
    <p:sldId id="315" r:id="rId67"/>
    <p:sldId id="384" r:id="rId68"/>
    <p:sldId id="383" r:id="rId69"/>
    <p:sldId id="326" r:id="rId70"/>
    <p:sldId id="316" r:id="rId71"/>
    <p:sldId id="317" r:id="rId72"/>
    <p:sldId id="327" r:id="rId73"/>
    <p:sldId id="328" r:id="rId74"/>
    <p:sldId id="329" r:id="rId75"/>
    <p:sldId id="330" r:id="rId76"/>
    <p:sldId id="331" r:id="rId77"/>
    <p:sldId id="332" r:id="rId78"/>
    <p:sldId id="333" r:id="rId79"/>
    <p:sldId id="334" r:id="rId80"/>
    <p:sldId id="335" r:id="rId81"/>
    <p:sldId id="337" r:id="rId82"/>
    <p:sldId id="338" r:id="rId83"/>
    <p:sldId id="339" r:id="rId84"/>
    <p:sldId id="340" r:id="rId85"/>
    <p:sldId id="341" r:id="rId86"/>
    <p:sldId id="342" r:id="rId87"/>
    <p:sldId id="344" r:id="rId88"/>
    <p:sldId id="345" r:id="rId89"/>
    <p:sldId id="346" r:id="rId90"/>
    <p:sldId id="350" r:id="rId91"/>
    <p:sldId id="336" r:id="rId92"/>
    <p:sldId id="347" r:id="rId93"/>
    <p:sldId id="348" r:id="rId94"/>
    <p:sldId id="349" r:id="rId95"/>
    <p:sldId id="354" r:id="rId96"/>
    <p:sldId id="355" r:id="rId97"/>
    <p:sldId id="356" r:id="rId98"/>
    <p:sldId id="357" r:id="rId99"/>
    <p:sldId id="358" r:id="rId100"/>
    <p:sldId id="359" r:id="rId101"/>
    <p:sldId id="363" r:id="rId102"/>
    <p:sldId id="361" r:id="rId103"/>
    <p:sldId id="362" r:id="rId104"/>
    <p:sldId id="368" r:id="rId105"/>
    <p:sldId id="369" r:id="rId106"/>
    <p:sldId id="370" r:id="rId107"/>
    <p:sldId id="371" r:id="rId108"/>
    <p:sldId id="395" r:id="rId109"/>
    <p:sldId id="360" r:id="rId110"/>
    <p:sldId id="364" r:id="rId111"/>
    <p:sldId id="365" r:id="rId112"/>
    <p:sldId id="366" r:id="rId113"/>
    <p:sldId id="390" r:id="rId114"/>
    <p:sldId id="367" r:id="rId115"/>
    <p:sldId id="385" r:id="rId116"/>
    <p:sldId id="374" r:id="rId117"/>
    <p:sldId id="376" r:id="rId118"/>
    <p:sldId id="375" r:id="rId119"/>
    <p:sldId id="378" r:id="rId120"/>
    <p:sldId id="396" r:id="rId121"/>
    <p:sldId id="386" r:id="rId122"/>
    <p:sldId id="381" r:id="rId123"/>
    <p:sldId id="388" r:id="rId124"/>
    <p:sldId id="397" r:id="rId125"/>
    <p:sldId id="379" r:id="rId126"/>
    <p:sldId id="380" r:id="rId127"/>
    <p:sldId id="393" r:id="rId128"/>
    <p:sldId id="387" r:id="rId129"/>
    <p:sldId id="389" r:id="rId130"/>
    <p:sldId id="377" r:id="rId131"/>
    <p:sldId id="373" r:id="rId132"/>
    <p:sldId id="307" r:id="rId133"/>
    <p:sldId id="391" r:id="rId134"/>
    <p:sldId id="392" r:id="rId135"/>
    <p:sldId id="398" r:id="rId1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2" d="100"/>
          <a:sy n="92" d="100"/>
        </p:scale>
        <p:origin x="-60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notesMaster" Target="notesMasters/notesMaster1.xml"/><Relationship Id="rId138" Type="http://schemas.openxmlformats.org/officeDocument/2006/relationships/printerSettings" Target="printerSettings/printerSettings1.bin"/><Relationship Id="rId13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140" Type="http://schemas.openxmlformats.org/officeDocument/2006/relationships/viewProps" Target="viewProps.xml"/><Relationship Id="rId141" Type="http://schemas.openxmlformats.org/officeDocument/2006/relationships/theme" Target="theme/theme1.xml"/><Relationship Id="rId14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446D44-5AF7-424B-A838-9F67C601941F}" type="datetimeFigureOut">
              <a:rPr lang="en-US" smtClean="0"/>
              <a:t>2/10/2014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D70603-2EA8-7748-BE17-8294212792EC}" type="slidenum">
              <a:rPr lang="en-US" smtClean="0"/>
              <a:t>‹#›</a:t>
            </a:fld>
            <a:endParaRPr lang="en-US"/>
          </a:p>
        </p:txBody>
      </p:sp>
    </p:spTree>
    <p:extLst>
      <p:ext uri="{BB962C8B-B14F-4D97-AF65-F5344CB8AC3E}">
        <p14:creationId xmlns:p14="http://schemas.microsoft.com/office/powerpoint/2010/main" val="9460993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9.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7.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8.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9.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2.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3.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5.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8.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a:t>
            </a:fld>
            <a:endParaRPr lang="en-US"/>
          </a:p>
        </p:txBody>
      </p:sp>
    </p:spTree>
    <p:extLst>
      <p:ext uri="{BB962C8B-B14F-4D97-AF65-F5344CB8AC3E}">
        <p14:creationId xmlns:p14="http://schemas.microsoft.com/office/powerpoint/2010/main" val="3362515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Insulin secretion in response to blood glucose levels varies depending upon route of glucose administration</a:t>
            </a:r>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17</a:t>
            </a:fld>
            <a:endParaRPr lang="en-US"/>
          </a:p>
        </p:txBody>
      </p:sp>
    </p:spTree>
    <p:extLst>
      <p:ext uri="{BB962C8B-B14F-4D97-AF65-F5344CB8AC3E}">
        <p14:creationId xmlns:p14="http://schemas.microsoft.com/office/powerpoint/2010/main" val="211505472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Medical records from 63 Elkhounds with diabetes were reviewed and owners were contacted for follow-up </a:t>
            </a:r>
            <a:r>
              <a:rPr lang="en-US" sz="1200" kern="1200" dirty="0" err="1" smtClean="0">
                <a:solidFill>
                  <a:schemeClr val="tx1"/>
                </a:solidFill>
                <a:effectLst/>
                <a:latin typeface="+mn-lt"/>
                <a:ea typeface="+mn-ea"/>
                <a:cs typeface="+mn-cs"/>
              </a:rPr>
              <a:t>infor</a:t>
            </a:r>
            <a:r>
              <a:rPr lang="en-US" sz="1200" kern="1200" dirty="0" smtClean="0">
                <a:solidFill>
                  <a:schemeClr val="tx1"/>
                </a:solidFill>
                <a:effectLst/>
                <a:latin typeface="+mn-lt"/>
                <a:ea typeface="+mn-ea"/>
                <a:cs typeface="+mn-cs"/>
              </a:rPr>
              <a:t>- </a:t>
            </a:r>
            <a:endParaRPr lang="en-US" dirty="0" smtClean="0"/>
          </a:p>
          <a:p>
            <a:r>
              <a:rPr lang="en-US" sz="1200" kern="1200" dirty="0" err="1" smtClean="0">
                <a:solidFill>
                  <a:schemeClr val="tx1"/>
                </a:solidFill>
                <a:effectLst/>
                <a:latin typeface="+mn-lt"/>
                <a:ea typeface="+mn-ea"/>
                <a:cs typeface="+mn-cs"/>
              </a:rPr>
              <a:t>mation</a:t>
            </a:r>
            <a:r>
              <a:rPr lang="en-US" sz="1200" kern="1200" dirty="0" smtClean="0">
                <a:solidFill>
                  <a:schemeClr val="tx1"/>
                </a:solidFill>
                <a:effectLst/>
                <a:latin typeface="+mn-lt"/>
                <a:ea typeface="+mn-ea"/>
                <a:cs typeface="+mn-cs"/>
              </a:rPr>
              <a:t>. Blood samples from the day of diagnosis were available for 26 dogs. Glucose, </a:t>
            </a:r>
            <a:r>
              <a:rPr lang="en-US" sz="1200" kern="1200" dirty="0" err="1" smtClean="0">
                <a:solidFill>
                  <a:schemeClr val="tx1"/>
                </a:solidFill>
                <a:effectLst/>
                <a:latin typeface="+mn-lt"/>
                <a:ea typeface="+mn-ea"/>
                <a:cs typeface="+mn-cs"/>
              </a:rPr>
              <a:t>fructosamine</a:t>
            </a:r>
            <a:r>
              <a:rPr lang="en-US" sz="1200" kern="1200" dirty="0" smtClean="0">
                <a:solidFill>
                  <a:schemeClr val="tx1"/>
                </a:solidFill>
                <a:effectLst/>
                <a:latin typeface="+mn-lt"/>
                <a:ea typeface="+mn-ea"/>
                <a:cs typeface="+mn-cs"/>
              </a:rPr>
              <a:t>, C-peptide, growth hormone (GH), insulin-like growth factor-1, progesterone, and glutamate decarboxylase isoform 65-autoantibodies were anal- </a:t>
            </a:r>
            <a:r>
              <a:rPr lang="en-US" sz="1200" kern="1200" dirty="0" err="1" smtClean="0">
                <a:solidFill>
                  <a:schemeClr val="tx1"/>
                </a:solidFill>
                <a:effectLst/>
                <a:latin typeface="+mn-lt"/>
                <a:ea typeface="+mn-ea"/>
                <a:cs typeface="+mn-cs"/>
              </a:rPr>
              <a:t>yzed</a:t>
            </a:r>
            <a:r>
              <a:rPr lang="en-US" sz="1200" kern="1200" dirty="0" smtClean="0">
                <a:solidFill>
                  <a:schemeClr val="tx1"/>
                </a:solidFill>
                <a:effectLst/>
                <a:latin typeface="+mn-lt"/>
                <a:ea typeface="+mn-ea"/>
                <a:cs typeface="+mn-cs"/>
              </a:rPr>
              <a:t> and compared with 26 healthy dogs. Logistic models were used to evaluate the association of clinical variables with the probability of diabetes and with permanent diabetes mellitus after </a:t>
            </a:r>
            <a:r>
              <a:rPr lang="en-US" sz="1200" kern="1200" dirty="0" err="1" smtClean="0">
                <a:solidFill>
                  <a:schemeClr val="tx1"/>
                </a:solidFill>
                <a:effectLst/>
                <a:latin typeface="+mn-lt"/>
                <a:ea typeface="+mn-ea"/>
                <a:cs typeface="+mn-cs"/>
              </a:rPr>
              <a:t>ovariohysterectomy</a:t>
            </a:r>
            <a:r>
              <a:rPr lang="en-US" sz="1200" kern="1200" dirty="0" smtClean="0">
                <a:solidFill>
                  <a:schemeClr val="tx1"/>
                </a:solidFill>
                <a:effectLst/>
                <a:latin typeface="+mn-lt"/>
                <a:ea typeface="+mn-ea"/>
                <a:cs typeface="+mn-cs"/>
              </a:rPr>
              <a:t> (OHE).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130</a:t>
            </a:fld>
            <a:endParaRPr lang="en-US"/>
          </a:p>
        </p:txBody>
      </p:sp>
    </p:spTree>
    <p:extLst>
      <p:ext uri="{BB962C8B-B14F-4D97-AF65-F5344CB8AC3E}">
        <p14:creationId xmlns:p14="http://schemas.microsoft.com/office/powerpoint/2010/main" val="543100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secretion of insulin is biphasic following intravenous injection of a bolus of glucose. The first phase starts within a few minutes, lasts 5–10 min, and involves exocytosis of pre- formed insulin that is readily released from secretion granules. It is followed by a slowly increasing second phase that is directly related to the level to which glucose is elevated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18</a:t>
            </a:fld>
            <a:endParaRPr lang="en-US"/>
          </a:p>
        </p:txBody>
      </p:sp>
    </p:spTree>
    <p:extLst>
      <p:ext uri="{BB962C8B-B14F-4D97-AF65-F5344CB8AC3E}">
        <p14:creationId xmlns:p14="http://schemas.microsoft.com/office/powerpoint/2010/main" val="34722413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Orally administered glucose triggers more pronounced insulin secretion than does glucose given IV. This phenomenon is due to the actions of so-called </a:t>
            </a:r>
            <a:r>
              <a:rPr lang="en-US" sz="1200" kern="1200" dirty="0" err="1" smtClean="0">
                <a:solidFill>
                  <a:schemeClr val="tx1"/>
                </a:solidFill>
                <a:effectLst/>
                <a:latin typeface="+mn-lt"/>
                <a:ea typeface="+mn-ea"/>
                <a:cs typeface="+mn-cs"/>
              </a:rPr>
              <a:t>incretin</a:t>
            </a:r>
            <a:r>
              <a:rPr lang="en-US" sz="1200" kern="1200" dirty="0" smtClean="0">
                <a:solidFill>
                  <a:schemeClr val="tx1"/>
                </a:solidFill>
                <a:effectLst/>
                <a:latin typeface="+mn-lt"/>
                <a:ea typeface="+mn-ea"/>
                <a:cs typeface="+mn-cs"/>
              </a:rPr>
              <a:t> hormones, the most important being glucagon-like peptide-1 (GLP-1) and glucose-dependent </a:t>
            </a:r>
            <a:r>
              <a:rPr lang="en-US" sz="1200" kern="1200" dirty="0" err="1" smtClean="0">
                <a:solidFill>
                  <a:schemeClr val="tx1"/>
                </a:solidFill>
                <a:effectLst/>
                <a:latin typeface="+mn-lt"/>
                <a:ea typeface="+mn-ea"/>
                <a:cs typeface="+mn-cs"/>
              </a:rPr>
              <a:t>insulinotropic</a:t>
            </a:r>
            <a:r>
              <a:rPr lang="en-US" sz="1200" kern="1200" dirty="0" smtClean="0">
                <a:solidFill>
                  <a:schemeClr val="tx1"/>
                </a:solidFill>
                <a:effectLst/>
                <a:latin typeface="+mn-lt"/>
                <a:ea typeface="+mn-ea"/>
                <a:cs typeface="+mn-cs"/>
              </a:rPr>
              <a:t> polypeptide, also called gastric inhibitory polypeptide (GIP). </a:t>
            </a:r>
            <a:r>
              <a:rPr lang="en-US" sz="1200" kern="1200" dirty="0" err="1" smtClean="0">
                <a:solidFill>
                  <a:schemeClr val="tx1"/>
                </a:solidFill>
                <a:effectLst/>
                <a:latin typeface="+mn-lt"/>
                <a:ea typeface="+mn-ea"/>
                <a:cs typeface="+mn-cs"/>
              </a:rPr>
              <a:t>Incretins</a:t>
            </a:r>
            <a:r>
              <a:rPr lang="en-US" sz="1200" kern="1200" dirty="0" smtClean="0">
                <a:solidFill>
                  <a:schemeClr val="tx1"/>
                </a:solidFill>
                <a:effectLst/>
                <a:latin typeface="+mn-lt"/>
                <a:ea typeface="+mn-ea"/>
                <a:cs typeface="+mn-cs"/>
              </a:rPr>
              <a:t> are secreted by endocrine cells in the gastrointestinal tract in response to nutrients and are then carried in the bloodstream to the pancreatic islets, where they interact with their receptors on b-cells to amplify insulin secretion.</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20</a:t>
            </a:fld>
            <a:endParaRPr lang="en-US"/>
          </a:p>
        </p:txBody>
      </p:sp>
    </p:spTree>
    <p:extLst>
      <p:ext uri="{BB962C8B-B14F-4D97-AF65-F5344CB8AC3E}">
        <p14:creationId xmlns:p14="http://schemas.microsoft.com/office/powerpoint/2010/main" val="2326160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a:t>
            </a:r>
            <a:r>
              <a:rPr lang="en-US" baseline="0" dirty="0" smtClean="0"/>
              <a:t> is an overview of factors that stimulate insulin release, either directly or indirectly, again with blood glucose being the most important</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21</a:t>
            </a:fld>
            <a:endParaRPr lang="en-US"/>
          </a:p>
        </p:txBody>
      </p:sp>
    </p:spTree>
    <p:extLst>
      <p:ext uri="{BB962C8B-B14F-4D97-AF65-F5344CB8AC3E}">
        <p14:creationId xmlns:p14="http://schemas.microsoft.com/office/powerpoint/2010/main" val="3616415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Once released,</a:t>
            </a:r>
            <a:r>
              <a:rPr lang="en-US" sz="1200" kern="1200" baseline="0" dirty="0" smtClean="0">
                <a:solidFill>
                  <a:schemeClr val="tx1"/>
                </a:solidFill>
                <a:effectLst/>
                <a:latin typeface="+mn-lt"/>
                <a:ea typeface="+mn-ea"/>
                <a:cs typeface="+mn-cs"/>
              </a:rPr>
              <a:t> insulin binds to high affinity receptors. </a:t>
            </a:r>
            <a:r>
              <a:rPr lang="en-US" sz="1200" kern="1200" dirty="0" smtClean="0">
                <a:solidFill>
                  <a:schemeClr val="tx1"/>
                </a:solidFill>
                <a:effectLst/>
                <a:latin typeface="+mn-lt"/>
                <a:ea typeface="+mn-ea"/>
                <a:cs typeface="+mn-cs"/>
              </a:rPr>
              <a:t>These receptors are widely distributed throughout the body and are found in tissues in which insulin mediates glucose uptake (such as muscle and adipose tissue) as well as in those in which it does not (such as liver, brain, kidneys, and erythrocytes)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23</a:t>
            </a:fld>
            <a:endParaRPr lang="en-US"/>
          </a:p>
        </p:txBody>
      </p:sp>
    </p:spTree>
    <p:extLst>
      <p:ext uri="{BB962C8B-B14F-4D97-AF65-F5344CB8AC3E}">
        <p14:creationId xmlns:p14="http://schemas.microsoft.com/office/powerpoint/2010/main" val="27482559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insulin receptor itself belongs to the large group of tyrosine kinase receptors. They mediate their activity by transferring phosphate groups to tyrosine residues on intracellular target proteins .</a:t>
            </a:r>
            <a:r>
              <a:rPr lang="en-US" sz="1200" kern="1200" baseline="0" dirty="0" smtClean="0">
                <a:solidFill>
                  <a:schemeClr val="tx1"/>
                </a:solidFill>
                <a:effectLst/>
                <a:latin typeface="+mn-lt"/>
                <a:ea typeface="+mn-ea"/>
                <a:cs typeface="+mn-cs"/>
              </a:rPr>
              <a:t> The </a:t>
            </a:r>
            <a:r>
              <a:rPr lang="en-US" sz="1200" kern="1200" dirty="0" smtClean="0">
                <a:solidFill>
                  <a:schemeClr val="tx1"/>
                </a:solidFill>
                <a:effectLst/>
                <a:latin typeface="+mn-lt"/>
                <a:ea typeface="+mn-ea"/>
                <a:cs typeface="+mn-cs"/>
              </a:rPr>
              <a:t>Insulin receptor is made up of alpha</a:t>
            </a:r>
            <a:r>
              <a:rPr lang="en-US" sz="1200" kern="1200" baseline="0" dirty="0" smtClean="0">
                <a:solidFill>
                  <a:schemeClr val="tx1"/>
                </a:solidFill>
                <a:effectLst/>
                <a:latin typeface="+mn-lt"/>
                <a:ea typeface="+mn-ea"/>
                <a:cs typeface="+mn-cs"/>
              </a:rPr>
              <a:t> and Beta units. </a:t>
            </a:r>
            <a:r>
              <a:rPr lang="en-US" sz="1200" kern="1200" dirty="0" smtClean="0">
                <a:solidFill>
                  <a:schemeClr val="tx1"/>
                </a:solidFill>
                <a:effectLst/>
                <a:latin typeface="+mn-lt"/>
                <a:ea typeface="+mn-ea"/>
                <a:cs typeface="+mn-cs"/>
              </a:rPr>
              <a:t>Binding of insulin to the a-subunits triggers the tyrosine kinase activity of the b-subunits, leading to </a:t>
            </a:r>
            <a:r>
              <a:rPr lang="en-US" sz="1200" kern="1200" dirty="0" err="1" smtClean="0">
                <a:solidFill>
                  <a:schemeClr val="tx1"/>
                </a:solidFill>
                <a:effectLst/>
                <a:latin typeface="+mn-lt"/>
                <a:ea typeface="+mn-ea"/>
                <a:cs typeface="+mn-cs"/>
              </a:rPr>
              <a:t>autophosphorylation</a:t>
            </a:r>
            <a:r>
              <a:rPr lang="en-US" sz="1200" kern="1200" dirty="0" smtClean="0">
                <a:solidFill>
                  <a:schemeClr val="tx1"/>
                </a:solidFill>
                <a:effectLst/>
                <a:latin typeface="+mn-lt"/>
                <a:ea typeface="+mn-ea"/>
                <a:cs typeface="+mn-cs"/>
              </a:rPr>
              <a:t> which activates the catalytic activity of the receptor. The »substrate« proteins phosphorylated by the insulin receptor are called insulin-receptor substrate (IRS) molecules.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They are key mediators in the insulin signaling pathway and act as docking proteins between the insulin receptor and a complex network of intracellular molecules. How the intra- cellular signals lead to the final biological effects of insulin is unclear</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24</a:t>
            </a:fld>
            <a:endParaRPr lang="en-US"/>
          </a:p>
        </p:txBody>
      </p:sp>
    </p:spTree>
    <p:extLst>
      <p:ext uri="{BB962C8B-B14F-4D97-AF65-F5344CB8AC3E}">
        <p14:creationId xmlns:p14="http://schemas.microsoft.com/office/powerpoint/2010/main" val="4180351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Insulin</a:t>
            </a:r>
            <a:r>
              <a:rPr lang="en-US" sz="1200" kern="1200" baseline="0" dirty="0" smtClean="0">
                <a:solidFill>
                  <a:schemeClr val="tx1"/>
                </a:solidFill>
                <a:effectLst/>
                <a:latin typeface="+mn-lt"/>
                <a:ea typeface="+mn-ea"/>
                <a:cs typeface="+mn-cs"/>
              </a:rPr>
              <a:t>’s actions are variable depending on time since release. Insulin has 3 actions classified as rapid, intermediate and delayed. R</a:t>
            </a:r>
            <a:r>
              <a:rPr lang="en-US" sz="1200" kern="1200" dirty="0" smtClean="0">
                <a:solidFill>
                  <a:schemeClr val="tx1"/>
                </a:solidFill>
                <a:effectLst/>
                <a:latin typeface="+mn-lt"/>
                <a:ea typeface="+mn-ea"/>
                <a:cs typeface="+mn-cs"/>
              </a:rPr>
              <a:t>apid insulin actions are immediate and lead to the cellular uptake of glucose, amino acids, potassium, and phosphate. Intermediate actions occur within a few minutes,  and mainly affect protein and glucose metabolism, followed several hours later by delayed actions which mainly concern lipid metabolism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25</a:t>
            </a:fld>
            <a:endParaRPr lang="en-US"/>
          </a:p>
        </p:txBody>
      </p:sp>
    </p:spTree>
    <p:extLst>
      <p:ext uri="{BB962C8B-B14F-4D97-AF65-F5344CB8AC3E}">
        <p14:creationId xmlns:p14="http://schemas.microsoft.com/office/powerpoint/2010/main" val="2170629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Glucose uptake </a:t>
            </a:r>
            <a:r>
              <a:rPr lang="en-US" sz="1200" kern="1200" baseline="0" dirty="0" smtClean="0">
                <a:solidFill>
                  <a:schemeClr val="tx1"/>
                </a:solidFill>
                <a:effectLst/>
                <a:latin typeface="+mn-lt"/>
                <a:ea typeface="+mn-ea"/>
                <a:cs typeface="+mn-cs"/>
              </a:rPr>
              <a:t>into cells in response to insulin is mediated by carrier proteins: </a:t>
            </a:r>
            <a:r>
              <a:rPr lang="en-US" sz="1200" kern="1200" dirty="0" smtClean="0">
                <a:solidFill>
                  <a:schemeClr val="tx1"/>
                </a:solidFill>
                <a:effectLst/>
                <a:latin typeface="+mn-lt"/>
                <a:ea typeface="+mn-ea"/>
                <a:cs typeface="+mn-cs"/>
              </a:rPr>
              <a:t>Glucose is a polar molecule and cannot diffuse across cell membranes. Its transport is facilitated in several tissues by a family of glucose transporter (GLUT) proteins or (in the intestine and kidney) by active transport with sodium. </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26</a:t>
            </a:fld>
            <a:endParaRPr lang="en-US"/>
          </a:p>
        </p:txBody>
      </p:sp>
    </p:spTree>
    <p:extLst>
      <p:ext uri="{BB962C8B-B14F-4D97-AF65-F5344CB8AC3E}">
        <p14:creationId xmlns:p14="http://schemas.microsoft.com/office/powerpoint/2010/main" val="1808194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At least 14 different GLUT proteins have been identified in humans, named in order of their discovery, GLUT 1–14. Each appears to have evolved for a specific task. GLUT 4 is the major insulin-responsive transporter and is found almost exclusively in muscle and adipose tissue. </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27</a:t>
            </a:fld>
            <a:endParaRPr lang="en-US"/>
          </a:p>
        </p:txBody>
      </p:sp>
    </p:spTree>
    <p:extLst>
      <p:ext uri="{BB962C8B-B14F-4D97-AF65-F5344CB8AC3E}">
        <p14:creationId xmlns:p14="http://schemas.microsoft.com/office/powerpoint/2010/main" val="9204951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Insulin stimulates glucose transport in these two tissues by causing the translocation of GLUT 4 molecules from the cytosol to the cell membrane, with which they fuse and function as pores for glucose entry.</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When insulin levels decrease, the GLUT 4 molecules are removed from the cell membrane. In various other tissues such as brain, liver, kidney, and intestinal tract, glucose uptake is insulin-independent and occurs via other GLUT proteins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28</a:t>
            </a:fld>
            <a:endParaRPr lang="en-US"/>
          </a:p>
        </p:txBody>
      </p:sp>
    </p:spTree>
    <p:extLst>
      <p:ext uri="{BB962C8B-B14F-4D97-AF65-F5344CB8AC3E}">
        <p14:creationId xmlns:p14="http://schemas.microsoft.com/office/powerpoint/2010/main" val="2956312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endocrine function of the pancreas is provided by clusters of cells known as the islets of Langerhans. In the adult animal they constitute roughly 1–2 % of the total pancreatic mass and are scattered irregularly throughout the exocrine tissue.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There are four major types of cells in the islets: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1)</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b-cells (by far the most abundant) that produce insulin and amylin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   2) </a:t>
            </a:r>
            <a:r>
              <a:rPr lang="en-US" sz="1200" kern="1200" dirty="0" smtClean="0">
                <a:solidFill>
                  <a:schemeClr val="tx1"/>
                </a:solidFill>
                <a:effectLst/>
                <a:latin typeface="+mn-lt"/>
                <a:ea typeface="+mn-ea"/>
                <a:cs typeface="+mn-cs"/>
              </a:rPr>
              <a:t>a-cells that produce glucagon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   3) </a:t>
            </a:r>
            <a:r>
              <a:rPr lang="en-US" sz="1200" kern="1200" dirty="0" err="1" smtClean="0">
                <a:solidFill>
                  <a:schemeClr val="tx1"/>
                </a:solidFill>
                <a:effectLst/>
                <a:latin typeface="+mn-lt"/>
                <a:ea typeface="+mn-ea"/>
                <a:cs typeface="+mn-cs"/>
              </a:rPr>
              <a:t>δ</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-cells that produce </a:t>
            </a:r>
            <a:r>
              <a:rPr lang="en-US" sz="1200" kern="1200" dirty="0" err="1" smtClean="0">
                <a:solidFill>
                  <a:schemeClr val="tx1"/>
                </a:solidFill>
                <a:effectLst/>
                <a:latin typeface="+mn-lt"/>
                <a:ea typeface="+mn-ea"/>
                <a:cs typeface="+mn-cs"/>
              </a:rPr>
              <a:t>somatostatin</a:t>
            </a: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   4)</a:t>
            </a:r>
            <a:r>
              <a:rPr lang="en-US" sz="1200" kern="1200" dirty="0" smtClean="0">
                <a:solidFill>
                  <a:schemeClr val="tx1"/>
                </a:solidFill>
                <a:effectLst/>
                <a:latin typeface="+mn-lt"/>
                <a:ea typeface="+mn-ea"/>
                <a:cs typeface="+mn-cs"/>
              </a:rPr>
              <a:t> PP-cells that produce pancreatic polypeptide.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4</a:t>
            </a:fld>
            <a:endParaRPr lang="en-US"/>
          </a:p>
        </p:txBody>
      </p:sp>
    </p:spTree>
    <p:extLst>
      <p:ext uri="{BB962C8B-B14F-4D97-AF65-F5344CB8AC3E}">
        <p14:creationId xmlns:p14="http://schemas.microsoft.com/office/powerpoint/2010/main" val="37501003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Simplified scheme of insulin action. Glucose binding to its receptor protein initiates activation cascades that result in translocation of GLUT 4 to the cell membrane. This facilitates glucose influx and the synthesis of glycogen, protein, and lipid, as well as regulation of cell growth and expression of various genes. IRS (insulin receptor substrate) acts as a docking protein between the receptor and a complex network of intracellular signaling molecules.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29</a:t>
            </a:fld>
            <a:endParaRPr lang="en-US"/>
          </a:p>
        </p:txBody>
      </p:sp>
    </p:spTree>
    <p:extLst>
      <p:ext uri="{BB962C8B-B14F-4D97-AF65-F5344CB8AC3E}">
        <p14:creationId xmlns:p14="http://schemas.microsoft.com/office/powerpoint/2010/main" val="12306781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various other tissues such as brain, liver, kidney, and intestinal tract, glucose uptake is insulin-independent and occurs via other GLUT proteins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30</a:t>
            </a:fld>
            <a:endParaRPr lang="en-US"/>
          </a:p>
        </p:txBody>
      </p:sp>
    </p:spTree>
    <p:extLst>
      <p:ext uri="{BB962C8B-B14F-4D97-AF65-F5344CB8AC3E}">
        <p14:creationId xmlns:p14="http://schemas.microsoft.com/office/powerpoint/2010/main" val="8947889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Insulin has various</a:t>
            </a:r>
            <a:r>
              <a:rPr lang="en-US" sz="1200" kern="1200" baseline="0" dirty="0" smtClean="0">
                <a:solidFill>
                  <a:schemeClr val="tx1"/>
                </a:solidFill>
                <a:effectLst/>
                <a:latin typeface="+mn-lt"/>
                <a:ea typeface="+mn-ea"/>
                <a:cs typeface="+mn-cs"/>
              </a:rPr>
              <a:t> functions in the body. </a:t>
            </a:r>
            <a:r>
              <a:rPr lang="en-US" sz="1200" kern="1200" dirty="0" smtClean="0">
                <a:solidFill>
                  <a:schemeClr val="tx1"/>
                </a:solidFill>
                <a:effectLst/>
                <a:latin typeface="+mn-lt"/>
                <a:ea typeface="+mn-ea"/>
                <a:cs typeface="+mn-cs"/>
              </a:rPr>
              <a:t>It is the most important anabolic hormone in the body and prevents catabolism of nutrient stores. Its main function is to ensure storage of glucose as glycogen, amino acids as protein, and fatty acids as fat. The main target tissues for insulin are liver, muscle, and adipose tissue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32</a:t>
            </a:fld>
            <a:endParaRPr lang="en-US"/>
          </a:p>
        </p:txBody>
      </p:sp>
    </p:spTree>
    <p:extLst>
      <p:ext uri="{BB962C8B-B14F-4D97-AF65-F5344CB8AC3E}">
        <p14:creationId xmlns:p14="http://schemas.microsoft.com/office/powerpoint/2010/main" val="8149014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With respect</a:t>
            </a:r>
            <a:r>
              <a:rPr lang="en-US" sz="1200" kern="1200" baseline="0" dirty="0" smtClean="0">
                <a:solidFill>
                  <a:schemeClr val="tx1"/>
                </a:solidFill>
                <a:effectLst/>
                <a:latin typeface="+mn-lt"/>
                <a:ea typeface="+mn-ea"/>
                <a:cs typeface="+mn-cs"/>
              </a:rPr>
              <a:t> to insulin and carbohydrates, </a:t>
            </a:r>
            <a:r>
              <a:rPr lang="en-US" sz="1200" kern="1200" dirty="0" smtClean="0">
                <a:solidFill>
                  <a:schemeClr val="tx1"/>
                </a:solidFill>
                <a:effectLst/>
                <a:latin typeface="+mn-lt"/>
                <a:ea typeface="+mn-ea"/>
                <a:cs typeface="+mn-cs"/>
              </a:rPr>
              <a:t>Insulin facilitates the oxidation of glucose to pyruvate and lactate by the induction of enzymes such as </a:t>
            </a:r>
            <a:r>
              <a:rPr lang="en-US" sz="1200" kern="1200" dirty="0" err="1" smtClean="0">
                <a:solidFill>
                  <a:schemeClr val="tx1"/>
                </a:solidFill>
                <a:effectLst/>
                <a:latin typeface="+mn-lt"/>
                <a:ea typeface="+mn-ea"/>
                <a:cs typeface="+mn-cs"/>
              </a:rPr>
              <a:t>glucokinase</a:t>
            </a:r>
            <a:r>
              <a:rPr lang="en-US" sz="1200" kern="1200" dirty="0" smtClean="0">
                <a:solidFill>
                  <a:schemeClr val="tx1"/>
                </a:solidFill>
                <a:effectLst/>
                <a:latin typeface="+mn-lt"/>
                <a:ea typeface="+mn-ea"/>
                <a:cs typeface="+mn-cs"/>
              </a:rPr>
              <a:t>, phosphofructokinase, and pyruvate kinase. It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promotes glycogen synthesis in liver and muscle by increasing glycogen </a:t>
            </a:r>
            <a:r>
              <a:rPr lang="en-US" sz="1200" kern="1200" dirty="0" err="1" smtClean="0">
                <a:solidFill>
                  <a:schemeClr val="tx1"/>
                </a:solidFill>
                <a:effectLst/>
                <a:latin typeface="+mn-lt"/>
                <a:ea typeface="+mn-ea"/>
                <a:cs typeface="+mn-cs"/>
              </a:rPr>
              <a:t>synthetase</a:t>
            </a:r>
            <a:r>
              <a:rPr lang="en-US" sz="1200" kern="1200" dirty="0" smtClean="0">
                <a:solidFill>
                  <a:schemeClr val="tx1"/>
                </a:solidFill>
                <a:effectLst/>
                <a:latin typeface="+mn-lt"/>
                <a:ea typeface="+mn-ea"/>
                <a:cs typeface="+mn-cs"/>
              </a:rPr>
              <a:t> activity. Gluconeogenesis is decreased by insulin because insulin promotes protein synthesis in peripheral tissues, decreasing the availability of amino acids for gluconeogenesis. Additionally, insulin decreases the activity of hepatic enzymes involved in the conversion of amino acids to glucose.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33</a:t>
            </a:fld>
            <a:endParaRPr lang="en-US"/>
          </a:p>
        </p:txBody>
      </p:sp>
    </p:spTree>
    <p:extLst>
      <p:ext uri="{BB962C8B-B14F-4D97-AF65-F5344CB8AC3E}">
        <p14:creationId xmlns:p14="http://schemas.microsoft.com/office/powerpoint/2010/main" val="34404739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adipose tissue insulin promotes the synthesis of lipids and inhibits their degradation. Insulin activates the enzymes pyruvate dehydrogenase and acetyl-CoA carboxylase, which promote the synthesis of fatty acids from acetyl-CoA. Insulin also increases the activity of lipoprotein lipase, an enzyme located in the endothelium of capillaries of </a:t>
            </a:r>
            <a:r>
              <a:rPr lang="en-US" sz="1200" kern="1200" dirty="0" err="1" smtClean="0">
                <a:solidFill>
                  <a:schemeClr val="tx1"/>
                </a:solidFill>
                <a:effectLst/>
                <a:latin typeface="+mn-lt"/>
                <a:ea typeface="+mn-ea"/>
                <a:cs typeface="+mn-cs"/>
              </a:rPr>
              <a:t>extrahepatic</a:t>
            </a:r>
            <a:r>
              <a:rPr lang="en-US" sz="1200" kern="1200" dirty="0" smtClean="0">
                <a:solidFill>
                  <a:schemeClr val="tx1"/>
                </a:solidFill>
                <a:effectLst/>
                <a:latin typeface="+mn-lt"/>
                <a:ea typeface="+mn-ea"/>
                <a:cs typeface="+mn-cs"/>
              </a:rPr>
              <a:t> tissues, which promotes the entry of fatty acids into adipose tissue. Inhibition of lipolysis is mediated by inhibition of hormone- sensitive lipase.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34</a:t>
            </a:fld>
            <a:endParaRPr lang="en-US"/>
          </a:p>
        </p:txBody>
      </p:sp>
    </p:spTree>
    <p:extLst>
      <p:ext uri="{BB962C8B-B14F-4D97-AF65-F5344CB8AC3E}">
        <p14:creationId xmlns:p14="http://schemas.microsoft.com/office/powerpoint/2010/main" val="38314873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Insulin stimulates protein synthesis and inhibits protein degradation and thus promotes a positive nitrogen balance.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35</a:t>
            </a:fld>
            <a:endParaRPr lang="en-US"/>
          </a:p>
        </p:txBody>
      </p:sp>
    </p:spTree>
    <p:extLst>
      <p:ext uri="{BB962C8B-B14F-4D97-AF65-F5344CB8AC3E}">
        <p14:creationId xmlns:p14="http://schemas.microsoft.com/office/powerpoint/2010/main" val="31710141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main antagonist of insulin is glucagon. Glucagon acts predominantly on the liver, increasing gluconeogenesis and </a:t>
            </a:r>
            <a:r>
              <a:rPr lang="en-US" sz="1200" kern="1200" dirty="0" err="1" smtClean="0">
                <a:solidFill>
                  <a:schemeClr val="tx1"/>
                </a:solidFill>
                <a:effectLst/>
                <a:latin typeface="+mn-lt"/>
                <a:ea typeface="+mn-ea"/>
                <a:cs typeface="+mn-cs"/>
              </a:rPr>
              <a:t>glycogenolysis</a:t>
            </a:r>
            <a:r>
              <a:rPr lang="en-US" sz="1200" kern="1200" dirty="0" smtClean="0">
                <a:solidFill>
                  <a:schemeClr val="tx1"/>
                </a:solidFill>
                <a:effectLst/>
                <a:latin typeface="+mn-lt"/>
                <a:ea typeface="+mn-ea"/>
                <a:cs typeface="+mn-cs"/>
              </a:rPr>
              <a:t> and decreasing glycogen synthesis. It is also a </a:t>
            </a:r>
            <a:r>
              <a:rPr lang="en-US" sz="1200" kern="1200" dirty="0" err="1" smtClean="0">
                <a:solidFill>
                  <a:schemeClr val="tx1"/>
                </a:solidFill>
                <a:effectLst/>
                <a:latin typeface="+mn-lt"/>
                <a:ea typeface="+mn-ea"/>
                <a:cs typeface="+mn-cs"/>
              </a:rPr>
              <a:t>ketogenic</a:t>
            </a:r>
            <a:r>
              <a:rPr lang="en-US" sz="1200" kern="1200" dirty="0" smtClean="0">
                <a:solidFill>
                  <a:schemeClr val="tx1"/>
                </a:solidFill>
                <a:effectLst/>
                <a:latin typeface="+mn-lt"/>
                <a:ea typeface="+mn-ea"/>
                <a:cs typeface="+mn-cs"/>
              </a:rPr>
              <a:t> hormone, due to its ability to enhance lipolysis. Insulin and glucagon act in concert following ingestion of protein. Both are released when amino acids increase in the plasma. Insulin causes a decrease in blood glucose and amino acids, while glucagon counters the decrease in glucose by stimulating hepatic gluconeogenesis. This interaction allows growth and survival on diets of almost exclusively protein and fat.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37</a:t>
            </a:fld>
            <a:endParaRPr lang="en-US"/>
          </a:p>
        </p:txBody>
      </p:sp>
    </p:spTree>
    <p:extLst>
      <p:ext uri="{BB962C8B-B14F-4D97-AF65-F5344CB8AC3E}">
        <p14:creationId xmlns:p14="http://schemas.microsoft.com/office/powerpoint/2010/main" val="18603707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insulin resistance, a normal amount of insulin causes a subnormal response in blood glucose levels. </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Insulin resistance progresses to overt diabetes mellitus (DM) when the existing insulin-producing beta cells cannot compensate for the insulin resistance, thus allowing hyperglycemia to occur. Insulin resistance can be further classified as decreased sensitivity to insulin, decreased responsiveness to insulin, or a combination of both. Decreased insulin sensitivity results in a greater amount of insulin being required to reach the expected result, which can still be obtained.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Decreased insulin sensitivity is more likely to occur with disorders that cause alterations before interaction of insulin with the insulin receptor</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ie</a:t>
            </a:r>
            <a:r>
              <a:rPr lang="en-US" sz="1200" kern="1200" baseline="0" dirty="0" smtClean="0">
                <a:solidFill>
                  <a:schemeClr val="tx1"/>
                </a:solidFill>
                <a:effectLst/>
                <a:latin typeface="+mn-lt"/>
                <a:ea typeface="+mn-ea"/>
                <a:cs typeface="+mn-cs"/>
              </a:rPr>
              <a:t>. Insulin autoantibodies). I</a:t>
            </a:r>
            <a:r>
              <a:rPr lang="en-US" sz="1200" kern="1200" dirty="0" smtClean="0">
                <a:solidFill>
                  <a:schemeClr val="tx1"/>
                </a:solidFill>
                <a:effectLst/>
                <a:latin typeface="+mn-lt"/>
                <a:ea typeface="+mn-ea"/>
                <a:cs typeface="+mn-cs"/>
              </a:rPr>
              <a:t>n contrast, decreased insulin responsiveness is caused by an inability to achieve a normal maximal response because of receptor and </a:t>
            </a:r>
            <a:r>
              <a:rPr lang="en-US" sz="1200" kern="1200" dirty="0" err="1" smtClean="0">
                <a:solidFill>
                  <a:schemeClr val="tx1"/>
                </a:solidFill>
                <a:effectLst/>
                <a:latin typeface="+mn-lt"/>
                <a:ea typeface="+mn-ea"/>
                <a:cs typeface="+mn-cs"/>
              </a:rPr>
              <a:t>postreceptor</a:t>
            </a:r>
            <a:r>
              <a:rPr lang="en-US" sz="1200" kern="1200" dirty="0" smtClean="0">
                <a:solidFill>
                  <a:schemeClr val="tx1"/>
                </a:solidFill>
                <a:effectLst/>
                <a:latin typeface="+mn-lt"/>
                <a:ea typeface="+mn-ea"/>
                <a:cs typeface="+mn-cs"/>
              </a:rPr>
              <a:t> abnormalities.</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39</a:t>
            </a:fld>
            <a:endParaRPr lang="en-US"/>
          </a:p>
        </p:txBody>
      </p:sp>
    </p:spTree>
    <p:extLst>
      <p:ext uri="{BB962C8B-B14F-4D97-AF65-F5344CB8AC3E}">
        <p14:creationId xmlns:p14="http://schemas.microsoft.com/office/powerpoint/2010/main" val="22125903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Insulin resistance can be due to </a:t>
            </a:r>
            <a:r>
              <a:rPr lang="en-US" sz="1200" kern="1200" dirty="0" err="1" smtClean="0">
                <a:solidFill>
                  <a:schemeClr val="tx1"/>
                </a:solidFill>
                <a:effectLst/>
                <a:latin typeface="+mn-lt"/>
                <a:ea typeface="+mn-ea"/>
                <a:cs typeface="+mn-cs"/>
              </a:rPr>
              <a:t>prereceptor</a:t>
            </a:r>
            <a:r>
              <a:rPr lang="en-US" sz="1200" kern="1200" dirty="0" smtClean="0">
                <a:solidFill>
                  <a:schemeClr val="tx1"/>
                </a:solidFill>
                <a:effectLst/>
                <a:latin typeface="+mn-lt"/>
                <a:ea typeface="+mn-ea"/>
                <a:cs typeface="+mn-cs"/>
              </a:rPr>
              <a:t>, receptor, and </a:t>
            </a:r>
            <a:r>
              <a:rPr lang="en-US" sz="1200" kern="1200" dirty="0" err="1" smtClean="0">
                <a:solidFill>
                  <a:schemeClr val="tx1"/>
                </a:solidFill>
                <a:effectLst/>
                <a:latin typeface="+mn-lt"/>
                <a:ea typeface="+mn-ea"/>
                <a:cs typeface="+mn-cs"/>
              </a:rPr>
              <a:t>postreceptor</a:t>
            </a:r>
            <a:r>
              <a:rPr lang="en-US" sz="1200" kern="1200" dirty="0" smtClean="0">
                <a:solidFill>
                  <a:schemeClr val="tx1"/>
                </a:solidFill>
                <a:effectLst/>
                <a:latin typeface="+mn-lt"/>
                <a:ea typeface="+mn-ea"/>
                <a:cs typeface="+mn-cs"/>
              </a:rPr>
              <a:t> factors. </a:t>
            </a:r>
            <a:r>
              <a:rPr lang="en-US" sz="1200" kern="1200" dirty="0" err="1" smtClean="0">
                <a:solidFill>
                  <a:schemeClr val="tx1"/>
                </a:solidFill>
                <a:effectLst/>
                <a:latin typeface="+mn-lt"/>
                <a:ea typeface="+mn-ea"/>
                <a:cs typeface="+mn-cs"/>
              </a:rPr>
              <a:t>Prereceptor</a:t>
            </a:r>
            <a:r>
              <a:rPr lang="en-US" sz="1200" kern="1200" dirty="0" smtClean="0">
                <a:solidFill>
                  <a:schemeClr val="tx1"/>
                </a:solidFill>
                <a:effectLst/>
                <a:latin typeface="+mn-lt"/>
                <a:ea typeface="+mn-ea"/>
                <a:cs typeface="+mn-cs"/>
              </a:rPr>
              <a:t> factors include any cause that decreases the availability of active insulin.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Receptor and </a:t>
            </a:r>
            <a:r>
              <a:rPr lang="en-US" sz="1200" kern="1200" dirty="0" err="1" smtClean="0">
                <a:solidFill>
                  <a:schemeClr val="tx1"/>
                </a:solidFill>
                <a:effectLst/>
                <a:latin typeface="+mn-lt"/>
                <a:ea typeface="+mn-ea"/>
                <a:cs typeface="+mn-cs"/>
              </a:rPr>
              <a:t>postreceptor</a:t>
            </a:r>
            <a:r>
              <a:rPr lang="en-US" sz="1200" kern="1200" dirty="0" smtClean="0">
                <a:solidFill>
                  <a:schemeClr val="tx1"/>
                </a:solidFill>
                <a:effectLst/>
                <a:latin typeface="+mn-lt"/>
                <a:ea typeface="+mn-ea"/>
                <a:cs typeface="+mn-cs"/>
              </a:rPr>
              <a:t> factors are usually due to factors that change insulin action at the cellular level.</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Receptor and </a:t>
            </a:r>
            <a:r>
              <a:rPr lang="en-US" sz="1200" kern="1200" dirty="0" err="1" smtClean="0">
                <a:solidFill>
                  <a:schemeClr val="tx1"/>
                </a:solidFill>
                <a:effectLst/>
                <a:latin typeface="+mn-lt"/>
                <a:ea typeface="+mn-ea"/>
                <a:cs typeface="+mn-cs"/>
              </a:rPr>
              <a:t>postreceptor</a:t>
            </a:r>
            <a:r>
              <a:rPr lang="en-US" sz="1200" kern="1200" dirty="0" smtClean="0">
                <a:solidFill>
                  <a:schemeClr val="tx1"/>
                </a:solidFill>
                <a:effectLst/>
                <a:latin typeface="+mn-lt"/>
                <a:ea typeface="+mn-ea"/>
                <a:cs typeface="+mn-cs"/>
              </a:rPr>
              <a:t> mechanisms often include changes in insulin-receptor concentration, receptor binding affinity, and </a:t>
            </a:r>
            <a:r>
              <a:rPr lang="en-US" sz="1200" kern="1200" dirty="0" err="1" smtClean="0">
                <a:solidFill>
                  <a:schemeClr val="tx1"/>
                </a:solidFill>
                <a:effectLst/>
                <a:latin typeface="+mn-lt"/>
                <a:ea typeface="+mn-ea"/>
                <a:cs typeface="+mn-cs"/>
              </a:rPr>
              <a:t>postreceptor</a:t>
            </a:r>
            <a:r>
              <a:rPr lang="en-US" sz="1200" kern="1200" dirty="0" smtClean="0">
                <a:solidFill>
                  <a:schemeClr val="tx1"/>
                </a:solidFill>
                <a:effectLst/>
                <a:latin typeface="+mn-lt"/>
                <a:ea typeface="+mn-ea"/>
                <a:cs typeface="+mn-cs"/>
              </a:rPr>
              <a:t> metabolic pathways. Receptor and </a:t>
            </a:r>
            <a:r>
              <a:rPr lang="en-US" sz="1200" kern="1200" dirty="0" err="1" smtClean="0">
                <a:solidFill>
                  <a:schemeClr val="tx1"/>
                </a:solidFill>
                <a:effectLst/>
                <a:latin typeface="+mn-lt"/>
                <a:ea typeface="+mn-ea"/>
                <a:cs typeface="+mn-cs"/>
              </a:rPr>
              <a:t>postreceptor</a:t>
            </a:r>
            <a:r>
              <a:rPr lang="en-US" sz="1200" kern="1200" dirty="0" smtClean="0">
                <a:solidFill>
                  <a:schemeClr val="tx1"/>
                </a:solidFill>
                <a:effectLst/>
                <a:latin typeface="+mn-lt"/>
                <a:ea typeface="+mn-ea"/>
                <a:cs typeface="+mn-cs"/>
              </a:rPr>
              <a:t> changes are difficult to differentiate clinically and often coexist.</a:t>
            </a:r>
            <a:r>
              <a:rPr lang="en-US" sz="1200" kern="1200" baseline="0" dirty="0" smtClean="0">
                <a:solidFill>
                  <a:schemeClr val="tx1"/>
                </a:solidFill>
                <a:effectLst/>
                <a:latin typeface="+mn-lt"/>
                <a:ea typeface="+mn-ea"/>
                <a:cs typeface="+mn-cs"/>
              </a:rPr>
              <a:t>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41</a:t>
            </a:fld>
            <a:endParaRPr lang="en-US"/>
          </a:p>
        </p:txBody>
      </p:sp>
    </p:spTree>
    <p:extLst>
      <p:ext uri="{BB962C8B-B14F-4D97-AF65-F5344CB8AC3E}">
        <p14:creationId xmlns:p14="http://schemas.microsoft.com/office/powerpoint/2010/main" val="24574363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Prereceptor</a:t>
            </a:r>
            <a:r>
              <a:rPr lang="en-US" sz="1200" kern="1200" dirty="0" smtClean="0">
                <a:solidFill>
                  <a:schemeClr val="tx1"/>
                </a:solidFill>
                <a:effectLst/>
                <a:latin typeface="+mn-lt"/>
                <a:ea typeface="+mn-ea"/>
                <a:cs typeface="+mn-cs"/>
              </a:rPr>
              <a:t> problems can be due to any factor that reduces free, metabolically active insulin concentrations, including incomplete conversion of endogenous </a:t>
            </a:r>
            <a:r>
              <a:rPr lang="en-US" sz="1200" kern="1200" dirty="0" err="1" smtClean="0">
                <a:solidFill>
                  <a:schemeClr val="tx1"/>
                </a:solidFill>
                <a:effectLst/>
                <a:latin typeface="+mn-lt"/>
                <a:ea typeface="+mn-ea"/>
                <a:cs typeface="+mn-cs"/>
              </a:rPr>
              <a:t>proinsulin</a:t>
            </a:r>
            <a:r>
              <a:rPr lang="en-US" sz="1200" kern="1200" dirty="0" smtClean="0">
                <a:solidFill>
                  <a:schemeClr val="tx1"/>
                </a:solidFill>
                <a:effectLst/>
                <a:latin typeface="+mn-lt"/>
                <a:ea typeface="+mn-ea"/>
                <a:cs typeface="+mn-cs"/>
              </a:rPr>
              <a:t> to insulin, an abnormal insulin molecule, increased insulin degradation, or the presence of </a:t>
            </a:r>
            <a:r>
              <a:rPr lang="en-US" sz="1200" kern="1200" dirty="0" err="1" smtClean="0">
                <a:solidFill>
                  <a:schemeClr val="tx1"/>
                </a:solidFill>
                <a:effectLst/>
                <a:latin typeface="+mn-lt"/>
                <a:ea typeface="+mn-ea"/>
                <a:cs typeface="+mn-cs"/>
              </a:rPr>
              <a:t>antiinsulin</a:t>
            </a:r>
            <a:r>
              <a:rPr lang="en-US" sz="1200" kern="1200" dirty="0" smtClean="0">
                <a:solidFill>
                  <a:schemeClr val="tx1"/>
                </a:solidFill>
                <a:effectLst/>
                <a:latin typeface="+mn-lt"/>
                <a:ea typeface="+mn-ea"/>
                <a:cs typeface="+mn-cs"/>
              </a:rPr>
              <a:t> anti- bodies.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Approximately 5% of dogs treated with recombinant human insulin have </a:t>
            </a:r>
            <a:r>
              <a:rPr lang="en-US" sz="1200" kern="1200" dirty="0" err="1" smtClean="0">
                <a:solidFill>
                  <a:schemeClr val="tx1"/>
                </a:solidFill>
                <a:effectLst/>
                <a:latin typeface="+mn-lt"/>
                <a:ea typeface="+mn-ea"/>
                <a:cs typeface="+mn-cs"/>
              </a:rPr>
              <a:t>antiinsulin</a:t>
            </a:r>
            <a:r>
              <a:rPr lang="en-US" sz="1200" kern="1200" dirty="0" smtClean="0">
                <a:solidFill>
                  <a:schemeClr val="tx1"/>
                </a:solidFill>
                <a:effectLst/>
                <a:latin typeface="+mn-lt"/>
                <a:ea typeface="+mn-ea"/>
                <a:cs typeface="+mn-cs"/>
              </a:rPr>
              <a:t> antibodies, and circulating </a:t>
            </a:r>
            <a:r>
              <a:rPr lang="en-US" sz="1200" kern="1200" dirty="0" err="1" smtClean="0">
                <a:solidFill>
                  <a:schemeClr val="tx1"/>
                </a:solidFill>
                <a:effectLst/>
                <a:latin typeface="+mn-lt"/>
                <a:ea typeface="+mn-ea"/>
                <a:cs typeface="+mn-cs"/>
              </a:rPr>
              <a:t>antiinsulin</a:t>
            </a:r>
            <a:r>
              <a:rPr lang="en-US" sz="1200" kern="1200" dirty="0" smtClean="0">
                <a:solidFill>
                  <a:schemeClr val="tx1"/>
                </a:solidFill>
                <a:effectLst/>
                <a:latin typeface="+mn-lt"/>
                <a:ea typeface="+mn-ea"/>
                <a:cs typeface="+mn-cs"/>
              </a:rPr>
              <a:t> antibodies have been identified in 40% to 50% of dogs receiving bovine–porcine insulin (90% bovine) and in 65% of dogs receiving bovine insulin.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42</a:t>
            </a:fld>
            <a:endParaRPr lang="en-US"/>
          </a:p>
        </p:txBody>
      </p:sp>
    </p:spTree>
    <p:extLst>
      <p:ext uri="{BB962C8B-B14F-4D97-AF65-F5344CB8AC3E}">
        <p14:creationId xmlns:p14="http://schemas.microsoft.com/office/powerpoint/2010/main" val="1875688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islets are highly vascularized and their capillaries are fenestrated, increasing their permeability. An islet-</a:t>
            </a:r>
            <a:r>
              <a:rPr lang="en-US" sz="1200" kern="1200" dirty="0" err="1" smtClean="0">
                <a:solidFill>
                  <a:schemeClr val="tx1"/>
                </a:solidFill>
                <a:effectLst/>
                <a:latin typeface="+mn-lt"/>
                <a:ea typeface="+mn-ea"/>
                <a:cs typeface="+mn-cs"/>
              </a:rPr>
              <a:t>acinar</a:t>
            </a:r>
            <a:r>
              <a:rPr lang="en-US" sz="1200" kern="1200" dirty="0" smtClean="0">
                <a:solidFill>
                  <a:schemeClr val="tx1"/>
                </a:solidFill>
                <a:effectLst/>
                <a:latin typeface="+mn-lt"/>
                <a:ea typeface="+mn-ea"/>
                <a:cs typeface="+mn-cs"/>
              </a:rPr>
              <a:t> portal system communicates between the endocrine and exocrine pancreatic tissue. It is assumed that blood coming from the islets flows into the </a:t>
            </a:r>
            <a:r>
              <a:rPr lang="en-US" sz="1200" kern="1200" dirty="0" err="1" smtClean="0">
                <a:solidFill>
                  <a:schemeClr val="tx1"/>
                </a:solidFill>
                <a:effectLst/>
                <a:latin typeface="+mn-lt"/>
                <a:ea typeface="+mn-ea"/>
                <a:cs typeface="+mn-cs"/>
              </a:rPr>
              <a:t>acinar</a:t>
            </a:r>
            <a:r>
              <a:rPr lang="en-US" sz="1200" kern="1200" dirty="0" smtClean="0">
                <a:solidFill>
                  <a:schemeClr val="tx1"/>
                </a:solidFill>
                <a:effectLst/>
                <a:latin typeface="+mn-lt"/>
                <a:ea typeface="+mn-ea"/>
                <a:cs typeface="+mn-cs"/>
              </a:rPr>
              <a:t> capillaries before leaving the pancreas and that islet hormones have a role in regulating the exocrine pancreas. The islets are innervated by sympathetic and parasympathetic fibers which influence the release of pancreatic hormones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5</a:t>
            </a:fld>
            <a:endParaRPr lang="en-US"/>
          </a:p>
        </p:txBody>
      </p:sp>
    </p:spTree>
    <p:extLst>
      <p:ext uri="{BB962C8B-B14F-4D97-AF65-F5344CB8AC3E}">
        <p14:creationId xmlns:p14="http://schemas.microsoft.com/office/powerpoint/2010/main" val="16956598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test for </a:t>
            </a:r>
            <a:r>
              <a:rPr lang="en-US" sz="1200" kern="1200" dirty="0" err="1" smtClean="0">
                <a:solidFill>
                  <a:schemeClr val="tx1"/>
                </a:solidFill>
                <a:effectLst/>
                <a:latin typeface="+mn-lt"/>
                <a:ea typeface="+mn-ea"/>
                <a:cs typeface="+mn-cs"/>
              </a:rPr>
              <a:t>antiinsulin</a:t>
            </a:r>
            <a:r>
              <a:rPr lang="en-US" sz="1200" kern="1200" dirty="0" smtClean="0">
                <a:solidFill>
                  <a:schemeClr val="tx1"/>
                </a:solidFill>
                <a:effectLst/>
                <a:latin typeface="+mn-lt"/>
                <a:ea typeface="+mn-ea"/>
                <a:cs typeface="+mn-cs"/>
              </a:rPr>
              <a:t> antibodies can be conducted indirectly using radioimmunoassay techniques to measure serum insulin concentrations. Circulating antibodies interfere with radioimmunoassay techniques used to measure serum insulin </a:t>
            </a:r>
            <a:r>
              <a:rPr lang="en-US" sz="1200" kern="1200" dirty="0" smtClean="0">
                <a:solidFill>
                  <a:schemeClr val="tx1"/>
                </a:solidFill>
                <a:effectLst/>
                <a:latin typeface="+mn-lt"/>
                <a:ea typeface="+mn-ea"/>
                <a:cs typeface="+mn-cs"/>
              </a:rPr>
              <a:t>concentrations</a:t>
            </a:r>
            <a:r>
              <a:rPr lang="en-US" sz="1200" kern="1200" dirty="0" smtClean="0">
                <a:solidFill>
                  <a:schemeClr val="tx1"/>
                </a:solidFill>
                <a:effectLst/>
                <a:latin typeface="+mn-lt"/>
                <a:ea typeface="+mn-ea"/>
                <a:cs typeface="+mn-cs"/>
              </a:rPr>
              <a:t>, similar to thyroid hormone antibodies and thyroid tests. Therefore, spuriously high concentrations of insulin are typically found in animals with </a:t>
            </a:r>
            <a:r>
              <a:rPr lang="en-US" sz="1200" kern="1200" dirty="0" err="1" smtClean="0">
                <a:solidFill>
                  <a:schemeClr val="tx1"/>
                </a:solidFill>
                <a:effectLst/>
                <a:latin typeface="+mn-lt"/>
                <a:ea typeface="+mn-ea"/>
                <a:cs typeface="+mn-cs"/>
              </a:rPr>
              <a:t>antiinsulin</a:t>
            </a:r>
            <a:r>
              <a:rPr lang="en-US" sz="1200" kern="1200" dirty="0" smtClean="0">
                <a:solidFill>
                  <a:schemeClr val="tx1"/>
                </a:solidFill>
                <a:effectLst/>
                <a:latin typeface="+mn-lt"/>
                <a:ea typeface="+mn-ea"/>
                <a:cs typeface="+mn-cs"/>
              </a:rPr>
              <a:t> antibodies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43</a:t>
            </a:fld>
            <a:endParaRPr lang="en-US"/>
          </a:p>
        </p:txBody>
      </p:sp>
    </p:spTree>
    <p:extLst>
      <p:ext uri="{BB962C8B-B14F-4D97-AF65-F5344CB8AC3E}">
        <p14:creationId xmlns:p14="http://schemas.microsoft.com/office/powerpoint/2010/main" val="40865642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Once the insulin receptor is bound to insulin, the receptor–insulin complex is internalized through endocytosis. Some receptors are then degraded, but most are recycled to the cell surface.</a:t>
            </a:r>
            <a:r>
              <a:rPr lang="en-US" sz="1200" kern="1200" baseline="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Downregulation</a:t>
            </a:r>
            <a:r>
              <a:rPr lang="en-US" sz="1200" kern="1200" dirty="0" smtClean="0">
                <a:solidFill>
                  <a:schemeClr val="tx1"/>
                </a:solidFill>
                <a:effectLst/>
                <a:latin typeface="+mn-lt"/>
                <a:ea typeface="+mn-ea"/>
                <a:cs typeface="+mn-cs"/>
              </a:rPr>
              <a:t> of insulin receptors occurs when the number of receptors recycled to the surface is reduced and can be due to increased insulin concentration, exercise, diet, and hormones such as glucocorticoids and growth hormone.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In dogs and cats, problems in receptor and </a:t>
            </a:r>
            <a:r>
              <a:rPr lang="en-US" sz="1200" kern="1200" dirty="0" err="1" smtClean="0">
                <a:solidFill>
                  <a:schemeClr val="tx1"/>
                </a:solidFill>
                <a:effectLst/>
                <a:latin typeface="+mn-lt"/>
                <a:ea typeface="+mn-ea"/>
                <a:cs typeface="+mn-cs"/>
              </a:rPr>
              <a:t>postreceptor</a:t>
            </a:r>
            <a:r>
              <a:rPr lang="en-US" sz="1200" kern="1200" dirty="0" smtClean="0">
                <a:solidFill>
                  <a:schemeClr val="tx1"/>
                </a:solidFill>
                <a:effectLst/>
                <a:latin typeface="+mn-lt"/>
                <a:ea typeface="+mn-ea"/>
                <a:cs typeface="+mn-cs"/>
              </a:rPr>
              <a:t> insulin action are usually caused by obesity or a disorder causing excessive secretion of </a:t>
            </a:r>
            <a:r>
              <a:rPr lang="en-US" sz="1200" kern="1200" dirty="0" err="1" smtClean="0">
                <a:solidFill>
                  <a:schemeClr val="tx1"/>
                </a:solidFill>
                <a:effectLst/>
                <a:latin typeface="+mn-lt"/>
                <a:ea typeface="+mn-ea"/>
                <a:cs typeface="+mn-cs"/>
              </a:rPr>
              <a:t>diabetogenic</a:t>
            </a:r>
            <a:r>
              <a:rPr lang="en-US" sz="1200" kern="1200" dirty="0" smtClean="0">
                <a:solidFill>
                  <a:schemeClr val="tx1"/>
                </a:solidFill>
                <a:effectLst/>
                <a:latin typeface="+mn-lt"/>
                <a:ea typeface="+mn-ea"/>
                <a:cs typeface="+mn-cs"/>
              </a:rPr>
              <a:t> or insulin-antagonistic hormones (i.e., glucagon, epinephrine, cortisol, growth hormone, progesterone, or thyroid hormone)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44</a:t>
            </a:fld>
            <a:endParaRPr lang="en-US"/>
          </a:p>
        </p:txBody>
      </p:sp>
    </p:spTree>
    <p:extLst>
      <p:ext uri="{BB962C8B-B14F-4D97-AF65-F5344CB8AC3E}">
        <p14:creationId xmlns:p14="http://schemas.microsoft.com/office/powerpoint/2010/main" val="20369447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Expert Committee on the Diagnosis and Classification of Diabetes Mellitus of the American Diabetes Association, working</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with the WHO, defines diabetes mellitus in their latest report (2008) as »a group of metabolic diseases characterized by hyperglycemia resulting from defects in insulin secretion, insulin action or both.</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same committee has abandoned the long-used terms insulin-dependent and non-insulin-dependent diabetes mellitus (IDDM, NIDDM)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46</a:t>
            </a:fld>
            <a:endParaRPr lang="en-US"/>
          </a:p>
        </p:txBody>
      </p:sp>
    </p:spTree>
    <p:extLst>
      <p:ext uri="{BB962C8B-B14F-4D97-AF65-F5344CB8AC3E}">
        <p14:creationId xmlns:p14="http://schemas.microsoft.com/office/powerpoint/2010/main" val="35769745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There are various types</a:t>
            </a:r>
            <a:r>
              <a:rPr lang="en-US" sz="1200" kern="1200" baseline="0" dirty="0" smtClean="0">
                <a:solidFill>
                  <a:schemeClr val="tx1"/>
                </a:solidFill>
                <a:effectLst/>
                <a:latin typeface="+mn-lt"/>
                <a:ea typeface="+mn-ea"/>
                <a:cs typeface="+mn-cs"/>
              </a:rPr>
              <a:t> of diabetes; types 1 through 4.</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type 1 diabetes, the cause is an absolute deficiency of insulin secretion due to T-cell mediated autoimmune destruction of the b-cells.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Type 2 -</a:t>
            </a:r>
            <a:r>
              <a:rPr lang="en-US" sz="1200" kern="1200" dirty="0" smtClean="0">
                <a:solidFill>
                  <a:schemeClr val="tx1"/>
                </a:solidFill>
                <a:effectLst/>
                <a:latin typeface="+mn-lt"/>
                <a:ea typeface="+mn-ea"/>
                <a:cs typeface="+mn-cs"/>
              </a:rPr>
              <a:t> is characterized by two defects: insulin resistance and b-cell dysfunction. Both are usually present at the time of diagnosis, although it is un- certain which is primary. </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47</a:t>
            </a:fld>
            <a:endParaRPr lang="en-US"/>
          </a:p>
        </p:txBody>
      </p:sp>
    </p:spTree>
    <p:extLst>
      <p:ext uri="{BB962C8B-B14F-4D97-AF65-F5344CB8AC3E}">
        <p14:creationId xmlns:p14="http://schemas.microsoft.com/office/powerpoint/2010/main" val="14177083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type 1 DM</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 marker of the disease is the presence of circulating islet-related autoantibodies such as islet-cell autoantibodies (ICA), insulin antibodies (IA), glutamic acid decarboxylase (GAD) autoantibodies, and tyrosine phosphatase IA-2 antibodies.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There is a genetic contribution and the autoimmune process is triggered by environmental factors that are still poorly defined.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48</a:t>
            </a:fld>
            <a:endParaRPr lang="en-US"/>
          </a:p>
        </p:txBody>
      </p:sp>
    </p:spTree>
    <p:extLst>
      <p:ext uri="{BB962C8B-B14F-4D97-AF65-F5344CB8AC3E}">
        <p14:creationId xmlns:p14="http://schemas.microsoft.com/office/powerpoint/2010/main" val="14679734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Type 2, which is largely identical to the previous NIDDM, accounts for up to 90 % of human cases. It is characterized by two defects: insulin resistance and b-cell dysfunction. Both are usually present at the time of diagnosis, although it is uncertain which is primary. The main sites of insulin resistance are liver, muscle, and adipose tissue. Insulin resistance in humans has a strong genetic basis and is promoted by obesity, physical inactivity, certain drugs, and high glucose levels.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Obesity is a subject of intense research, in particular since the discovery that adipose tissue is an active organ releasing large amounts of </a:t>
            </a:r>
            <a:r>
              <a:rPr lang="en-US" sz="1200" kern="1200" dirty="0" err="1" smtClean="0">
                <a:solidFill>
                  <a:schemeClr val="tx1"/>
                </a:solidFill>
                <a:effectLst/>
                <a:latin typeface="+mn-lt"/>
                <a:ea typeface="+mn-ea"/>
                <a:cs typeface="+mn-cs"/>
              </a:rPr>
              <a:t>nonesterified</a:t>
            </a:r>
            <a:r>
              <a:rPr lang="en-US" sz="1200" kern="1200" dirty="0" smtClean="0">
                <a:solidFill>
                  <a:schemeClr val="tx1"/>
                </a:solidFill>
                <a:effectLst/>
                <a:latin typeface="+mn-lt"/>
                <a:ea typeface="+mn-ea"/>
                <a:cs typeface="+mn-cs"/>
              </a:rPr>
              <a:t> fatty acids (NEFA) and </a:t>
            </a:r>
            <a:r>
              <a:rPr lang="en-US" sz="1200" kern="1200" dirty="0" err="1" smtClean="0">
                <a:solidFill>
                  <a:schemeClr val="tx1"/>
                </a:solidFill>
                <a:effectLst/>
                <a:latin typeface="+mn-lt"/>
                <a:ea typeface="+mn-ea"/>
                <a:cs typeface="+mn-cs"/>
              </a:rPr>
              <a:t>adipokines</a:t>
            </a:r>
            <a:r>
              <a:rPr lang="en-US" sz="1200" kern="1200" dirty="0" smtClean="0">
                <a:solidFill>
                  <a:schemeClr val="tx1"/>
                </a:solidFill>
                <a:effectLst/>
                <a:latin typeface="+mn-lt"/>
                <a:ea typeface="+mn-ea"/>
                <a:cs typeface="+mn-cs"/>
              </a:rPr>
              <a:t>. Some of the </a:t>
            </a:r>
            <a:r>
              <a:rPr lang="en-US" sz="1200" kern="1200" dirty="0" err="1" smtClean="0">
                <a:solidFill>
                  <a:schemeClr val="tx1"/>
                </a:solidFill>
                <a:effectLst/>
                <a:latin typeface="+mn-lt"/>
                <a:ea typeface="+mn-ea"/>
                <a:cs typeface="+mn-cs"/>
              </a:rPr>
              <a:t>adipokines</a:t>
            </a:r>
            <a:r>
              <a:rPr lang="en-US" sz="1200" kern="1200" dirty="0" smtClean="0">
                <a:solidFill>
                  <a:schemeClr val="tx1"/>
                </a:solidFill>
                <a:effectLst/>
                <a:latin typeface="+mn-lt"/>
                <a:ea typeface="+mn-ea"/>
                <a:cs typeface="+mn-cs"/>
              </a:rPr>
              <a:t>, such as </a:t>
            </a:r>
            <a:r>
              <a:rPr lang="en-US" sz="1200" kern="1200" dirty="0" err="1" smtClean="0">
                <a:solidFill>
                  <a:schemeClr val="tx1"/>
                </a:solidFill>
                <a:effectLst/>
                <a:latin typeface="+mn-lt"/>
                <a:ea typeface="+mn-ea"/>
                <a:cs typeface="+mn-cs"/>
              </a:rPr>
              <a:t>adiponectin</a:t>
            </a:r>
            <a:r>
              <a:rPr lang="en-US" sz="1200" kern="1200" dirty="0" smtClean="0">
                <a:solidFill>
                  <a:schemeClr val="tx1"/>
                </a:solidFill>
                <a:effectLst/>
                <a:latin typeface="+mn-lt"/>
                <a:ea typeface="+mn-ea"/>
                <a:cs typeface="+mn-cs"/>
              </a:rPr>
              <a:t> and possibly </a:t>
            </a:r>
            <a:r>
              <a:rPr lang="en-US" sz="1200" kern="1200" dirty="0" err="1" smtClean="0">
                <a:solidFill>
                  <a:schemeClr val="tx1"/>
                </a:solidFill>
                <a:effectLst/>
                <a:latin typeface="+mn-lt"/>
                <a:ea typeface="+mn-ea"/>
                <a:cs typeface="+mn-cs"/>
              </a:rPr>
              <a:t>leptin</a:t>
            </a:r>
            <a:r>
              <a:rPr lang="en-US" sz="1200" kern="1200" dirty="0" smtClean="0">
                <a:solidFill>
                  <a:schemeClr val="tx1"/>
                </a:solidFill>
                <a:effectLst/>
                <a:latin typeface="+mn-lt"/>
                <a:ea typeface="+mn-ea"/>
                <a:cs typeface="+mn-cs"/>
              </a:rPr>
              <a:t>, may improve insulin sensitivity, but others, such as NEFAs and </a:t>
            </a:r>
            <a:r>
              <a:rPr lang="en-US" sz="1200" kern="1200" dirty="0" err="1" smtClean="0">
                <a:solidFill>
                  <a:schemeClr val="tx1"/>
                </a:solidFill>
                <a:effectLst/>
                <a:latin typeface="+mn-lt"/>
                <a:ea typeface="+mn-ea"/>
                <a:cs typeface="+mn-cs"/>
              </a:rPr>
              <a:t>proinflammtory</a:t>
            </a:r>
            <a:r>
              <a:rPr lang="en-US" sz="1200" kern="1200" dirty="0" smtClean="0">
                <a:solidFill>
                  <a:schemeClr val="tx1"/>
                </a:solidFill>
                <a:effectLst/>
                <a:latin typeface="+mn-lt"/>
                <a:ea typeface="+mn-ea"/>
                <a:cs typeface="+mn-cs"/>
              </a:rPr>
              <a:t> cytokines, such as TNF-a and IL-6, induce or worsen insulin resistance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Dysfunction of b-cells is essential for the development of type 2 diabetes.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49</a:t>
            </a:fld>
            <a:endParaRPr lang="en-US"/>
          </a:p>
        </p:txBody>
      </p:sp>
    </p:spTree>
    <p:extLst>
      <p:ext uri="{BB962C8B-B14F-4D97-AF65-F5344CB8AC3E}">
        <p14:creationId xmlns:p14="http://schemas.microsoft.com/office/powerpoint/2010/main" val="14887778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reasons for b-cell failure are largely unknown. Hyperglycemia and hyperlipidemia can be damaging to beta cells (this is referred to as glucose toxicity and </a:t>
            </a:r>
            <a:r>
              <a:rPr lang="en-US" sz="1200" kern="1200" dirty="0" err="1" smtClean="0">
                <a:solidFill>
                  <a:schemeClr val="tx1"/>
                </a:solidFill>
                <a:effectLst/>
                <a:latin typeface="+mn-lt"/>
                <a:ea typeface="+mn-ea"/>
                <a:cs typeface="+mn-cs"/>
              </a:rPr>
              <a:t>lipotoxicity</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respectievly</a:t>
            </a:r>
            <a:r>
              <a:rPr lang="en-US" sz="1200" kern="1200" dirty="0" smtClean="0">
                <a:solidFill>
                  <a:schemeClr val="tx1"/>
                </a:solidFill>
                <a:effectLst/>
                <a:latin typeface="+mn-lt"/>
                <a:ea typeface="+mn-ea"/>
                <a:cs typeface="+mn-cs"/>
              </a:rPr>
              <a:t>). Another suggested factor is the deposition of amyloid in the islets due to polymerization of amylin.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50</a:t>
            </a:fld>
            <a:endParaRPr lang="en-US"/>
          </a:p>
        </p:txBody>
      </p:sp>
    </p:spTree>
    <p:extLst>
      <p:ext uri="{BB962C8B-B14F-4D97-AF65-F5344CB8AC3E}">
        <p14:creationId xmlns:p14="http://schemas.microsoft.com/office/powerpoint/2010/main" val="33009806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third category of diabetes, classified</a:t>
            </a:r>
            <a:r>
              <a:rPr lang="en-US" sz="1200" kern="1200" baseline="0" dirty="0" smtClean="0">
                <a:solidFill>
                  <a:schemeClr val="tx1"/>
                </a:solidFill>
                <a:effectLst/>
                <a:latin typeface="+mn-lt"/>
                <a:ea typeface="+mn-ea"/>
                <a:cs typeface="+mn-cs"/>
              </a:rPr>
              <a:t> as </a:t>
            </a:r>
            <a:r>
              <a:rPr lang="en-US" sz="1200" kern="1200" dirty="0" smtClean="0">
                <a:solidFill>
                  <a:schemeClr val="tx1"/>
                </a:solidFill>
                <a:effectLst/>
                <a:latin typeface="+mn-lt"/>
                <a:ea typeface="+mn-ea"/>
                <a:cs typeface="+mn-cs"/>
              </a:rPr>
              <a:t>»Other specific types«, refers to diabetes that develops in association with diseases or factors other than defined as type 1 or type 2. Diabetes can develop secondary to various disorders, including</a:t>
            </a:r>
            <a:r>
              <a:rPr lang="en-US" sz="1200" kern="1200" baseline="0" dirty="0" smtClean="0">
                <a:solidFill>
                  <a:schemeClr val="tx1"/>
                </a:solidFill>
                <a:effectLst/>
                <a:latin typeface="+mn-lt"/>
                <a:ea typeface="+mn-ea"/>
                <a:cs typeface="+mn-cs"/>
              </a:rPr>
              <a:t> disorders </a:t>
            </a:r>
            <a:r>
              <a:rPr lang="en-US" sz="1200" kern="1200" dirty="0" smtClean="0">
                <a:solidFill>
                  <a:schemeClr val="tx1"/>
                </a:solidFill>
                <a:effectLst/>
                <a:latin typeface="+mn-lt"/>
                <a:ea typeface="+mn-ea"/>
                <a:cs typeface="+mn-cs"/>
              </a:rPr>
              <a:t> of the exocrine pancreas (such</a:t>
            </a:r>
            <a:r>
              <a:rPr lang="en-US" sz="1200" kern="1200" baseline="0" dirty="0" smtClean="0">
                <a:solidFill>
                  <a:schemeClr val="tx1"/>
                </a:solidFill>
                <a:effectLst/>
                <a:latin typeface="+mn-lt"/>
                <a:ea typeface="+mn-ea"/>
                <a:cs typeface="+mn-cs"/>
              </a:rPr>
              <a:t> as </a:t>
            </a:r>
            <a:r>
              <a:rPr lang="en-US" sz="1200" kern="1200" dirty="0" smtClean="0">
                <a:solidFill>
                  <a:schemeClr val="tx1"/>
                </a:solidFill>
                <a:effectLst/>
                <a:latin typeface="+mn-lt"/>
                <a:ea typeface="+mn-ea"/>
                <a:cs typeface="+mn-cs"/>
              </a:rPr>
              <a:t>pancreatitis, pancreatic carcinoma), </a:t>
            </a:r>
            <a:r>
              <a:rPr lang="en-US" sz="1200" kern="1200" dirty="0" err="1" smtClean="0">
                <a:solidFill>
                  <a:schemeClr val="tx1"/>
                </a:solidFill>
                <a:effectLst/>
                <a:latin typeface="+mn-lt"/>
                <a:ea typeface="+mn-ea"/>
                <a:cs typeface="+mn-cs"/>
              </a:rPr>
              <a:t>hypersecretion</a:t>
            </a:r>
            <a:r>
              <a:rPr lang="en-US" sz="1200" kern="1200" dirty="0" smtClean="0">
                <a:solidFill>
                  <a:schemeClr val="tx1"/>
                </a:solidFill>
                <a:effectLst/>
                <a:latin typeface="+mn-lt"/>
                <a:ea typeface="+mn-ea"/>
                <a:cs typeface="+mn-cs"/>
              </a:rPr>
              <a:t> of </a:t>
            </a:r>
            <a:r>
              <a:rPr lang="en-US" sz="1200" kern="1200" dirty="0" err="1" smtClean="0">
                <a:solidFill>
                  <a:schemeClr val="tx1"/>
                </a:solidFill>
                <a:effectLst/>
                <a:latin typeface="+mn-lt"/>
                <a:ea typeface="+mn-ea"/>
                <a:cs typeface="+mn-cs"/>
              </a:rPr>
              <a:t>counterregulatory</a:t>
            </a:r>
            <a:r>
              <a:rPr lang="en-US" sz="1200" kern="1200" dirty="0" smtClean="0">
                <a:solidFill>
                  <a:schemeClr val="tx1"/>
                </a:solidFill>
                <a:effectLst/>
                <a:latin typeface="+mn-lt"/>
                <a:ea typeface="+mn-ea"/>
                <a:cs typeface="+mn-cs"/>
              </a:rPr>
              <a:t> hormones (</a:t>
            </a:r>
            <a:r>
              <a:rPr lang="en-US" sz="1200" kern="1200" dirty="0" err="1" smtClean="0">
                <a:solidFill>
                  <a:schemeClr val="tx1"/>
                </a:solidFill>
                <a:effectLst/>
                <a:latin typeface="+mn-lt"/>
                <a:ea typeface="+mn-ea"/>
                <a:cs typeface="+mn-cs"/>
              </a:rPr>
              <a:t>hypersomatotropism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hypercortisolism</a:t>
            </a:r>
            <a:r>
              <a:rPr lang="en-US" sz="1200" kern="1200" dirty="0" smtClean="0">
                <a:solidFill>
                  <a:schemeClr val="tx1"/>
                </a:solidFill>
                <a:effectLst/>
                <a:latin typeface="+mn-lt"/>
                <a:ea typeface="+mn-ea"/>
                <a:cs typeface="+mn-cs"/>
              </a:rPr>
              <a:t>, hyperthyroidism), and administration of glucocorticoids or </a:t>
            </a:r>
            <a:r>
              <a:rPr lang="en-US" sz="1200" kern="1200" dirty="0" err="1" smtClean="0">
                <a:solidFill>
                  <a:schemeClr val="tx1"/>
                </a:solidFill>
                <a:effectLst/>
                <a:latin typeface="+mn-lt"/>
                <a:ea typeface="+mn-ea"/>
                <a:cs typeface="+mn-cs"/>
              </a:rPr>
              <a:t>progestins</a:t>
            </a:r>
            <a:r>
              <a:rPr lang="en-US" sz="1200" kern="1200" dirty="0" smtClean="0">
                <a:solidFill>
                  <a:schemeClr val="tx1"/>
                </a:solidFill>
                <a:effectLst/>
                <a:latin typeface="+mn-lt"/>
                <a:ea typeface="+mn-ea"/>
                <a:cs typeface="+mn-cs"/>
              </a:rPr>
              <a:t>. The extent of glucose intolerance varies widely and insulin therapy may or may not be required;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51</a:t>
            </a:fld>
            <a:endParaRPr lang="en-US"/>
          </a:p>
        </p:txBody>
      </p:sp>
    </p:spTree>
    <p:extLst>
      <p:ext uri="{BB962C8B-B14F-4D97-AF65-F5344CB8AC3E}">
        <p14:creationId xmlns:p14="http://schemas.microsoft.com/office/powerpoint/2010/main" val="40855163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fourth category in humans, gestational diabetes, is of little importance in dogs and cats, but the diabetes associated with </a:t>
            </a:r>
            <a:r>
              <a:rPr lang="en-US" sz="1200" kern="1200" dirty="0" err="1" smtClean="0">
                <a:solidFill>
                  <a:schemeClr val="tx1"/>
                </a:solidFill>
                <a:effectLst/>
                <a:latin typeface="+mn-lt"/>
                <a:ea typeface="+mn-ea"/>
                <a:cs typeface="+mn-cs"/>
              </a:rPr>
              <a:t>diestrus</a:t>
            </a:r>
            <a:r>
              <a:rPr lang="en-US" sz="1200" kern="1200" dirty="0" smtClean="0">
                <a:solidFill>
                  <a:schemeClr val="tx1"/>
                </a:solidFill>
                <a:effectLst/>
                <a:latin typeface="+mn-lt"/>
                <a:ea typeface="+mn-ea"/>
                <a:cs typeface="+mn-cs"/>
              </a:rPr>
              <a:t> in dogs can be considered its equivalent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52</a:t>
            </a:fld>
            <a:endParaRPr lang="en-US"/>
          </a:p>
        </p:txBody>
      </p:sp>
    </p:spTree>
    <p:extLst>
      <p:ext uri="{BB962C8B-B14F-4D97-AF65-F5344CB8AC3E}">
        <p14:creationId xmlns:p14="http://schemas.microsoft.com/office/powerpoint/2010/main" val="7190009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Hyperglycemia develops when insulin secretion is absent or is inadequate for the degree of insulin resistance. Initially, </a:t>
            </a:r>
            <a:r>
              <a:rPr lang="en-US" sz="1200" kern="1200" dirty="0" smtClean="0">
                <a:solidFill>
                  <a:schemeClr val="tx1"/>
                </a:solidFill>
                <a:effectLst/>
                <a:latin typeface="+mn-lt"/>
                <a:ea typeface="+mn-ea"/>
                <a:cs typeface="+mn-cs"/>
              </a:rPr>
              <a:t>insulin </a:t>
            </a:r>
            <a:r>
              <a:rPr lang="en-US" sz="1200" kern="1200" dirty="0" smtClean="0">
                <a:solidFill>
                  <a:schemeClr val="tx1"/>
                </a:solidFill>
                <a:effectLst/>
                <a:latin typeface="+mn-lt"/>
                <a:ea typeface="+mn-ea"/>
                <a:cs typeface="+mn-cs"/>
              </a:rPr>
              <a:t>resistance may be compensated by increased insulin secretion, but eventually this is no longer possible. Absolute or relative lack of insulin has profound effects on carbohydrate, fat, and protein metabolism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53</a:t>
            </a:fld>
            <a:endParaRPr lang="en-US"/>
          </a:p>
        </p:txBody>
      </p:sp>
    </p:spTree>
    <p:extLst>
      <p:ext uri="{BB962C8B-B14F-4D97-AF65-F5344CB8AC3E}">
        <p14:creationId xmlns:p14="http://schemas.microsoft.com/office/powerpoint/2010/main" val="3778991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Glucose homeostasis is maintained by a complex system of regulating and modulating hormones and factors, of which insulin is the most important. Insulin is the only hormone that decreases blood glucose concentration.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synthesis of insulin begins in the rough endoplasmic reticulum with the formation of </a:t>
            </a:r>
            <a:r>
              <a:rPr lang="en-US" sz="1200" kern="1200" dirty="0" err="1" smtClean="0">
                <a:solidFill>
                  <a:schemeClr val="tx1"/>
                </a:solidFill>
                <a:effectLst/>
                <a:latin typeface="+mn-lt"/>
                <a:ea typeface="+mn-ea"/>
                <a:cs typeface="+mn-cs"/>
              </a:rPr>
              <a:t>preproinsulin</a:t>
            </a:r>
            <a:r>
              <a:rPr lang="en-US" sz="1200" kern="1200" dirty="0" smtClean="0">
                <a:solidFill>
                  <a:schemeClr val="tx1"/>
                </a:solidFill>
                <a:effectLst/>
                <a:latin typeface="+mn-lt"/>
                <a:ea typeface="+mn-ea"/>
                <a:cs typeface="+mn-cs"/>
              </a:rPr>
              <a:t>, which is converted to </a:t>
            </a:r>
            <a:r>
              <a:rPr lang="en-US" sz="1200" kern="1200" dirty="0" err="1" smtClean="0">
                <a:solidFill>
                  <a:schemeClr val="tx1"/>
                </a:solidFill>
                <a:effectLst/>
                <a:latin typeface="+mn-lt"/>
                <a:ea typeface="+mn-ea"/>
                <a:cs typeface="+mn-cs"/>
              </a:rPr>
              <a:t>proinsulin</a:t>
            </a:r>
            <a:r>
              <a:rPr lang="en-US" sz="1200" kern="1200" dirty="0" smtClean="0">
                <a:solidFill>
                  <a:schemeClr val="tx1"/>
                </a:solidFill>
                <a:effectLst/>
                <a:latin typeface="+mn-lt"/>
                <a:ea typeface="+mn-ea"/>
                <a:cs typeface="+mn-cs"/>
              </a:rPr>
              <a:t> by removal of a small peptide fragment. </a:t>
            </a:r>
            <a:r>
              <a:rPr lang="en-US" sz="1200" kern="1200" dirty="0" err="1" smtClean="0">
                <a:solidFill>
                  <a:schemeClr val="tx1"/>
                </a:solidFill>
                <a:effectLst/>
                <a:latin typeface="+mn-lt"/>
                <a:ea typeface="+mn-ea"/>
                <a:cs typeface="+mn-cs"/>
              </a:rPr>
              <a:t>Proinsulin</a:t>
            </a:r>
            <a:r>
              <a:rPr lang="en-US" sz="1200" kern="1200" dirty="0" smtClean="0">
                <a:solidFill>
                  <a:schemeClr val="tx1"/>
                </a:solidFill>
                <a:effectLst/>
                <a:latin typeface="+mn-lt"/>
                <a:ea typeface="+mn-ea"/>
                <a:cs typeface="+mn-cs"/>
              </a:rPr>
              <a:t> is further processed to insulin by removal of another peptide, called C-peptide (connecting peptide)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concentration of C-peptide in plasma is an indicator of b-cell function, but its measurement is mainly used in human medicine and for research purposes. </a:t>
            </a:r>
            <a:r>
              <a:rPr lang="en-US" sz="1200" kern="1200" dirty="0" err="1" smtClean="0">
                <a:solidFill>
                  <a:schemeClr val="tx1"/>
                </a:solidFill>
                <a:effectLst/>
                <a:latin typeface="+mn-lt"/>
                <a:ea typeface="+mn-ea"/>
                <a:cs typeface="+mn-cs"/>
              </a:rPr>
              <a:t>Proinsulin</a:t>
            </a:r>
            <a:r>
              <a:rPr lang="en-US" sz="1200" kern="1200" dirty="0" smtClean="0">
                <a:solidFill>
                  <a:schemeClr val="tx1"/>
                </a:solidFill>
                <a:effectLst/>
                <a:latin typeface="+mn-lt"/>
                <a:ea typeface="+mn-ea"/>
                <a:cs typeface="+mn-cs"/>
              </a:rPr>
              <a:t> is largely converted before secretion, so it does not appear in the circulation in appreciable quantities.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8</a:t>
            </a:fld>
            <a:endParaRPr lang="en-US"/>
          </a:p>
        </p:txBody>
      </p:sp>
    </p:spTree>
    <p:extLst>
      <p:ext uri="{BB962C8B-B14F-4D97-AF65-F5344CB8AC3E}">
        <p14:creationId xmlns:p14="http://schemas.microsoft.com/office/powerpoint/2010/main" val="32264672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Hyperglycemia results in part from the reduced entry of glucose into muscle and adipose tissue. Intestinal absorption of glucose is unaffected, as is entry of glucose into brain, kidney, and erythrocytes. The second and potentially more important cause of hyperglycemia is the unopposed production of glucose in the liver via gluconeogenesis and </a:t>
            </a:r>
            <a:r>
              <a:rPr lang="en-US" sz="1200" kern="1200" dirty="0" err="1" smtClean="0">
                <a:solidFill>
                  <a:schemeClr val="tx1"/>
                </a:solidFill>
                <a:effectLst/>
                <a:latin typeface="+mn-lt"/>
                <a:ea typeface="+mn-ea"/>
                <a:cs typeface="+mn-cs"/>
              </a:rPr>
              <a:t>glycogenolysis</a:t>
            </a:r>
            <a:r>
              <a:rPr lang="en-US" sz="1200" kern="1200" dirty="0" smtClean="0">
                <a:solidFill>
                  <a:schemeClr val="tx1"/>
                </a:solidFill>
                <a:effectLst/>
                <a:latin typeface="+mn-lt"/>
                <a:ea typeface="+mn-ea"/>
                <a:cs typeface="+mn-cs"/>
              </a:rPr>
              <a:t>. Glucagon contributes to the increased production of glucose, as do other stress hormones.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54</a:t>
            </a:fld>
            <a:endParaRPr lang="en-US"/>
          </a:p>
        </p:txBody>
      </p:sp>
    </p:spTree>
    <p:extLst>
      <p:ext uri="{BB962C8B-B14F-4D97-AF65-F5344CB8AC3E}">
        <p14:creationId xmlns:p14="http://schemas.microsoft.com/office/powerpoint/2010/main" val="11229031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When the renal capacity for glucose reabsorption is exceeded, glucose is lost in the urine. The resulting osmotic diuresis is compensated by increased water intake and the polydipsia may become severe. The loss of energy via </a:t>
            </a:r>
            <a:r>
              <a:rPr lang="en-US" sz="1200" kern="1200" dirty="0" err="1" smtClean="0">
                <a:solidFill>
                  <a:schemeClr val="tx1"/>
                </a:solidFill>
                <a:effectLst/>
                <a:latin typeface="+mn-lt"/>
                <a:ea typeface="+mn-ea"/>
                <a:cs typeface="+mn-cs"/>
              </a:rPr>
              <a:t>glucosuria</a:t>
            </a:r>
            <a:r>
              <a:rPr lang="en-US" sz="1200" kern="1200" dirty="0" smtClean="0">
                <a:solidFill>
                  <a:schemeClr val="tx1"/>
                </a:solidFill>
                <a:effectLst/>
                <a:latin typeface="+mn-lt"/>
                <a:ea typeface="+mn-ea"/>
                <a:cs typeface="+mn-cs"/>
              </a:rPr>
              <a:t> is compensated by increased food intake. Appetite stimulation by the hypothalamus, due to deficient glucose utilization, and various other mechanisms play a role</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55</a:t>
            </a:fld>
            <a:endParaRPr lang="en-US"/>
          </a:p>
        </p:txBody>
      </p:sp>
    </p:spTree>
    <p:extLst>
      <p:ext uri="{BB962C8B-B14F-4D97-AF65-F5344CB8AC3E}">
        <p14:creationId xmlns:p14="http://schemas.microsoft.com/office/powerpoint/2010/main" val="13721128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Derangement of lipid metabolism plays a major role in the development of diabetes and its complications. The intracellular deficits of glucose and the lack of insulin lead to acceleration of lipid catabolism. The increased availability of glycerol accelerates hepatic gluconeogenesis. The increased levels of NEFA are also transported to the liver. There they undergo b-oxidation to acetyl CoA, the amount of which may exceed the need for ATP production by further oxidation in the Krebs cycle. This causes a shift to ketone body production, which can result in ketoacidosis</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56</a:t>
            </a:fld>
            <a:endParaRPr lang="en-US"/>
          </a:p>
        </p:txBody>
      </p:sp>
    </p:spTree>
    <p:extLst>
      <p:ext uri="{BB962C8B-B14F-4D97-AF65-F5344CB8AC3E}">
        <p14:creationId xmlns:p14="http://schemas.microsoft.com/office/powerpoint/2010/main" val="3291396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Increased hepatic concentration of fatty acids also results in enhanced hepatic synthesis of triglycerides and very-low density lipoproteins (VLDL). The consequences are hepatic </a:t>
            </a:r>
            <a:r>
              <a:rPr lang="en-US" sz="1200" kern="1200" dirty="0" err="1" smtClean="0">
                <a:solidFill>
                  <a:schemeClr val="tx1"/>
                </a:solidFill>
                <a:effectLst/>
                <a:latin typeface="+mn-lt"/>
                <a:ea typeface="+mn-ea"/>
                <a:cs typeface="+mn-cs"/>
              </a:rPr>
              <a:t>steatosis</a:t>
            </a:r>
            <a:r>
              <a:rPr lang="en-US" sz="1200" kern="1200" dirty="0" smtClean="0">
                <a:solidFill>
                  <a:schemeClr val="tx1"/>
                </a:solidFill>
                <a:effectLst/>
                <a:latin typeface="+mn-lt"/>
                <a:ea typeface="+mn-ea"/>
                <a:cs typeface="+mn-cs"/>
              </a:rPr>
              <a:t> and hyperlipidemia.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57</a:t>
            </a:fld>
            <a:endParaRPr lang="en-US"/>
          </a:p>
        </p:txBody>
      </p:sp>
    </p:spTree>
    <p:extLst>
      <p:ext uri="{BB962C8B-B14F-4D97-AF65-F5344CB8AC3E}">
        <p14:creationId xmlns:p14="http://schemas.microsoft.com/office/powerpoint/2010/main" val="33693186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Protein metabolism shifts toward decreased protein synthesis and increased proteolysis. The increased availability of amino acids further accelerates hepatic gluconeogenesis. The consequences are negative nitrogen balance, loss of muscle mass, and possibly cachexia. </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58</a:t>
            </a:fld>
            <a:endParaRPr lang="en-US"/>
          </a:p>
        </p:txBody>
      </p:sp>
    </p:spTree>
    <p:extLst>
      <p:ext uri="{BB962C8B-B14F-4D97-AF65-F5344CB8AC3E}">
        <p14:creationId xmlns:p14="http://schemas.microsoft.com/office/powerpoint/2010/main" val="30589585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Diabetes mellitus is one of the most common endocrine disorders in dogs, having a prevalence of 0.3–0.6 %. In many dogs the disease is similar to human type 1 diabetes, which is caused by autoimmune destruction of b-cells in genetically predisposed individuals. Antibodies against b-cells and several islet components (insulin, GAD65, IA2) have been demonstrated in the serum of dogs with newly diagnosed diabetes, suggesting that these antigens are involved in the autoimmune process. </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61</a:t>
            </a:fld>
            <a:endParaRPr lang="en-US"/>
          </a:p>
        </p:txBody>
      </p:sp>
    </p:spTree>
    <p:extLst>
      <p:ext uri="{BB962C8B-B14F-4D97-AF65-F5344CB8AC3E}">
        <p14:creationId xmlns:p14="http://schemas.microsoft.com/office/powerpoint/2010/main" val="11597601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observation that certain breeds of dogs are predisposed to diabetes has led to genetic studies. The risk of diabetes was shown to be associated with certain dog leukocyte antigen (DLA) haplotypes. Since most dogs are middle-aged to elderly at the time of diagnosis, canine type 1 diabetes seems to correspond best to the subgroup of type 1 diabetes termed latent autoimmune diabetes in adults (LADA). Dogs with diabetes may have concurrent endocrine diseases of possible autoimmune etiology (such as hypothyroidism and Addison’s disease), a combination which may be equivalent to human autoimmune </a:t>
            </a:r>
            <a:r>
              <a:rPr lang="en-US" sz="1200" kern="1200" dirty="0" err="1" smtClean="0">
                <a:solidFill>
                  <a:schemeClr val="tx1"/>
                </a:solidFill>
                <a:effectLst/>
                <a:latin typeface="+mn-lt"/>
                <a:ea typeface="+mn-ea"/>
                <a:cs typeface="+mn-cs"/>
              </a:rPr>
              <a:t>polyendocrine</a:t>
            </a:r>
            <a:r>
              <a:rPr lang="en-US" sz="1200" kern="1200" dirty="0" smtClean="0">
                <a:solidFill>
                  <a:schemeClr val="tx1"/>
                </a:solidFill>
                <a:effectLst/>
                <a:latin typeface="+mn-lt"/>
                <a:ea typeface="+mn-ea"/>
                <a:cs typeface="+mn-cs"/>
              </a:rPr>
              <a:t> syndrome type 2.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62</a:t>
            </a:fld>
            <a:endParaRPr lang="en-US"/>
          </a:p>
        </p:txBody>
      </p:sp>
    </p:spTree>
    <p:extLst>
      <p:ext uri="{BB962C8B-B14F-4D97-AF65-F5344CB8AC3E}">
        <p14:creationId xmlns:p14="http://schemas.microsoft.com/office/powerpoint/2010/main" val="218504206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Diabetes mellitus occurs occasionally in dogs less than twelve months of age, most likely not due to autoimmune destruction but to b-cell aplasia or </a:t>
            </a:r>
            <a:r>
              <a:rPr lang="en-US" sz="1200" kern="1200" dirty="0" err="1" smtClean="0">
                <a:solidFill>
                  <a:schemeClr val="tx1"/>
                </a:solidFill>
                <a:effectLst/>
                <a:latin typeface="+mn-lt"/>
                <a:ea typeface="+mn-ea"/>
                <a:cs typeface="+mn-cs"/>
              </a:rPr>
              <a:t>abiotrophy</a:t>
            </a:r>
            <a:r>
              <a:rPr lang="en-US" sz="1200" kern="1200" dirty="0" smtClean="0">
                <a:solidFill>
                  <a:schemeClr val="tx1"/>
                </a:solidFill>
                <a:effectLst/>
                <a:latin typeface="+mn-lt"/>
                <a:ea typeface="+mn-ea"/>
                <a:cs typeface="+mn-cs"/>
              </a:rPr>
              <a:t>. There has been no evidence that dogs develop an equivalent of human type 2 diabetes.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63</a:t>
            </a:fld>
            <a:endParaRPr lang="en-US"/>
          </a:p>
        </p:txBody>
      </p:sp>
    </p:spTree>
    <p:extLst>
      <p:ext uri="{BB962C8B-B14F-4D97-AF65-F5344CB8AC3E}">
        <p14:creationId xmlns:p14="http://schemas.microsoft.com/office/powerpoint/2010/main" val="1408310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Diabetes typically occurs in middle-aged to elderly dogs, most being five or more years of age, and rarely occurs in dogs &lt; 12 months of age. The proportion of females has decreased from more than 70 % to around 55 %, most probably because of more frequent early neutering and the consequent decrease in </a:t>
            </a:r>
            <a:r>
              <a:rPr lang="en-US" sz="1200" kern="1200" dirty="0" err="1" smtClean="0">
                <a:solidFill>
                  <a:schemeClr val="tx1"/>
                </a:solidFill>
                <a:effectLst/>
                <a:latin typeface="+mn-lt"/>
                <a:ea typeface="+mn-ea"/>
                <a:cs typeface="+mn-cs"/>
              </a:rPr>
              <a:t>diestrus</a:t>
            </a:r>
            <a:r>
              <a:rPr lang="en-US" sz="1200" kern="1200" dirty="0" smtClean="0">
                <a:solidFill>
                  <a:schemeClr val="tx1"/>
                </a:solidFill>
                <a:effectLst/>
                <a:latin typeface="+mn-lt"/>
                <a:ea typeface="+mn-ea"/>
                <a:cs typeface="+mn-cs"/>
              </a:rPr>
              <a:t>-associated diabetes.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Samoyeds, various terrier breeds (Australian, Tibetan, cairn, West Highland white), miniature schnauzers, beagles, and poodles (miniature and toy) are at increased risk for diabetes. The boxer, German shepherd dog, and golden retriever appear to be at low risk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64</a:t>
            </a:fld>
            <a:endParaRPr lang="en-US"/>
          </a:p>
        </p:txBody>
      </p:sp>
    </p:spTree>
    <p:extLst>
      <p:ext uri="{BB962C8B-B14F-4D97-AF65-F5344CB8AC3E}">
        <p14:creationId xmlns:p14="http://schemas.microsoft.com/office/powerpoint/2010/main" val="40167259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four typical symptoms of diabetes mellitus are polyuria, polydipsia, polyphagia, and weight loss. About 50 % of diabetic dogs develop cataract within the first six months and about 80 % within 16 months after the diagnosis of diabetes. Most diabetic dogs are not presented for veterinary examination until blood glucose concentration exceeds the renal capacity for glucose reabsorption (~10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65</a:t>
            </a:fld>
            <a:endParaRPr lang="en-US"/>
          </a:p>
        </p:txBody>
      </p:sp>
    </p:spTree>
    <p:extLst>
      <p:ext uri="{BB962C8B-B14F-4D97-AF65-F5344CB8AC3E}">
        <p14:creationId xmlns:p14="http://schemas.microsoft.com/office/powerpoint/2010/main" val="714278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Insulin consists of two polypeptide chains, an A chain of 21 amino acids and a B chain of 30 amino acids, connected by two disulfide bridges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insulin molecule has been highly conserved during evolution and the differences between species are small.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Canine insulin is identical to porcine insulin and differs in just one amino acid from human insulin.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Feline insulin is most similar to bovine insulin, also differing in only one amino acid, while differing from canine insulin at three positions</a:t>
            </a:r>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9</a:t>
            </a:fld>
            <a:endParaRPr lang="en-US"/>
          </a:p>
        </p:txBody>
      </p:sp>
    </p:spTree>
    <p:extLst>
      <p:ext uri="{BB962C8B-B14F-4D97-AF65-F5344CB8AC3E}">
        <p14:creationId xmlns:p14="http://schemas.microsoft.com/office/powerpoint/2010/main" val="35691741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Diabetes is diagnosed on the basis of appropriate symptoms and signs, persistent hyperglycemia, and </a:t>
            </a:r>
            <a:r>
              <a:rPr lang="en-US" sz="1200" kern="1200" dirty="0" err="1" smtClean="0">
                <a:solidFill>
                  <a:schemeClr val="tx1"/>
                </a:solidFill>
                <a:effectLst/>
                <a:latin typeface="+mn-lt"/>
                <a:ea typeface="+mn-ea"/>
                <a:cs typeface="+mn-cs"/>
              </a:rPr>
              <a:t>glucosuria</a:t>
            </a:r>
            <a:r>
              <a:rPr lang="en-US" sz="1200" kern="1200" dirty="0" smtClean="0">
                <a:solidFill>
                  <a:schemeClr val="tx1"/>
                </a:solidFill>
                <a:effectLst/>
                <a:latin typeface="+mn-lt"/>
                <a:ea typeface="+mn-ea"/>
                <a:cs typeface="+mn-cs"/>
              </a:rPr>
              <a:t>. There are no diagnostic criteria for diabetes in dogs.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If mild hyperglycemia (blood glucose 7–9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 persists in an unstressed and otherwise unremarkable dog, a search for diseases causing insulin resistance, such as </a:t>
            </a:r>
            <a:r>
              <a:rPr lang="en-US" sz="1200" kern="1200" dirty="0" err="1" smtClean="0">
                <a:solidFill>
                  <a:schemeClr val="tx1"/>
                </a:solidFill>
                <a:effectLst/>
                <a:latin typeface="+mn-lt"/>
                <a:ea typeface="+mn-ea"/>
                <a:cs typeface="+mn-cs"/>
              </a:rPr>
              <a:t>hypercortisolism</a:t>
            </a:r>
            <a:r>
              <a:rPr lang="en-US" sz="1200" kern="1200" dirty="0" smtClean="0">
                <a:solidFill>
                  <a:schemeClr val="tx1"/>
                </a:solidFill>
                <a:effectLst/>
                <a:latin typeface="+mn-lt"/>
                <a:ea typeface="+mn-ea"/>
                <a:cs typeface="+mn-cs"/>
              </a:rPr>
              <a:t>, may be warranted. </a:t>
            </a:r>
            <a:r>
              <a:rPr lang="en-US" sz="1200" kern="1200" dirty="0" err="1" smtClean="0">
                <a:solidFill>
                  <a:schemeClr val="tx1"/>
                </a:solidFill>
                <a:effectLst/>
                <a:latin typeface="+mn-lt"/>
                <a:ea typeface="+mn-ea"/>
                <a:cs typeface="+mn-cs"/>
              </a:rPr>
              <a:t>Glucosuria</a:t>
            </a:r>
            <a:r>
              <a:rPr lang="en-US" sz="1200" kern="1200" dirty="0" smtClean="0">
                <a:solidFill>
                  <a:schemeClr val="tx1"/>
                </a:solidFill>
                <a:effectLst/>
                <a:latin typeface="+mn-lt"/>
                <a:ea typeface="+mn-ea"/>
                <a:cs typeface="+mn-cs"/>
              </a:rPr>
              <a:t> alone is insufficient for the diagnosis of diabetes, since it may also by caused by renal defects.</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F</a:t>
            </a:r>
            <a:r>
              <a:rPr lang="en-US" sz="1200" kern="1200" dirty="0" err="1" smtClean="0">
                <a:solidFill>
                  <a:schemeClr val="tx1"/>
                </a:solidFill>
                <a:effectLst/>
                <a:latin typeface="+mn-lt"/>
                <a:ea typeface="+mn-ea"/>
                <a:cs typeface="+mn-cs"/>
              </a:rPr>
              <a:t>ructosamine</a:t>
            </a:r>
            <a:r>
              <a:rPr lang="en-US" sz="1200" kern="1200" dirty="0" smtClean="0">
                <a:solidFill>
                  <a:schemeClr val="tx1"/>
                </a:solidFill>
                <a:effectLst/>
                <a:latin typeface="+mn-lt"/>
                <a:ea typeface="+mn-ea"/>
                <a:cs typeface="+mn-cs"/>
              </a:rPr>
              <a:t> is not required for the diagnosis per se in dogs, but it is useful in long-term management and an initial measurement provides a reference point and is therefore recommended. </a:t>
            </a:r>
            <a:r>
              <a:rPr lang="en-US" sz="1200" kern="1200" dirty="0" smtClean="0">
                <a:solidFill>
                  <a:schemeClr val="tx1"/>
                </a:solidFill>
                <a:effectLst/>
                <a:latin typeface="+mn-lt"/>
                <a:ea typeface="+mn-ea"/>
                <a:cs typeface="+mn-cs"/>
              </a:rPr>
              <a:t>Diabetes </a:t>
            </a:r>
            <a:r>
              <a:rPr lang="en-US" sz="1200" kern="1200" dirty="0" smtClean="0">
                <a:solidFill>
                  <a:schemeClr val="tx1"/>
                </a:solidFill>
                <a:effectLst/>
                <a:latin typeface="+mn-lt"/>
                <a:ea typeface="+mn-ea"/>
                <a:cs typeface="+mn-cs"/>
              </a:rPr>
              <a:t>is diagnosed when blood glucose concentration is above the renal threshold, causing obligatory water loss and hence the signs of polyuria and polydipsia.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66</a:t>
            </a:fld>
            <a:endParaRPr lang="en-US"/>
          </a:p>
        </p:txBody>
      </p:sp>
    </p:spTree>
    <p:extLst>
      <p:ext uri="{BB962C8B-B14F-4D97-AF65-F5344CB8AC3E}">
        <p14:creationId xmlns:p14="http://schemas.microsoft.com/office/powerpoint/2010/main" val="29492073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Canine red blood cells have a longer lifespan (100 days) than cats (&lt;68 days) . </a:t>
            </a:r>
            <a:r>
              <a:rPr lang="en-US" sz="1200" kern="1200" dirty="0" smtClean="0">
                <a:solidFill>
                  <a:schemeClr val="tx1"/>
                </a:solidFill>
                <a:effectLst/>
                <a:latin typeface="+mn-lt"/>
                <a:ea typeface="+mn-ea"/>
                <a:cs typeface="+mn-cs"/>
              </a:rPr>
              <a:t>this test is not appropriate for an animal that is still undergoing regular changes in insulin dosages. A more appropriate application of this test is for follow-up analysis of an animal that has been consistently well controlled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68</a:t>
            </a:fld>
            <a:endParaRPr lang="en-US"/>
          </a:p>
        </p:txBody>
      </p:sp>
    </p:spTree>
    <p:extLst>
      <p:ext uri="{BB962C8B-B14F-4D97-AF65-F5344CB8AC3E}">
        <p14:creationId xmlns:p14="http://schemas.microsoft.com/office/powerpoint/2010/main" val="15543059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Typical </a:t>
            </a:r>
            <a:r>
              <a:rPr lang="en-US" sz="1200" kern="1200" dirty="0" smtClean="0">
                <a:solidFill>
                  <a:schemeClr val="tx1"/>
                </a:solidFill>
                <a:effectLst/>
                <a:latin typeface="+mn-lt"/>
                <a:ea typeface="+mn-ea"/>
                <a:cs typeface="+mn-cs"/>
              </a:rPr>
              <a:t>findings include a stress </a:t>
            </a:r>
            <a:r>
              <a:rPr lang="en-US" sz="1200" kern="1200" dirty="0" err="1" smtClean="0">
                <a:solidFill>
                  <a:schemeClr val="tx1"/>
                </a:solidFill>
                <a:effectLst/>
                <a:latin typeface="+mn-lt"/>
                <a:ea typeface="+mn-ea"/>
                <a:cs typeface="+mn-cs"/>
              </a:rPr>
              <a:t>leukogram</a:t>
            </a:r>
            <a:r>
              <a:rPr lang="en-US" sz="1200" kern="1200" dirty="0" smtClean="0">
                <a:solidFill>
                  <a:schemeClr val="tx1"/>
                </a:solidFill>
                <a:effectLst/>
                <a:latin typeface="+mn-lt"/>
                <a:ea typeface="+mn-ea"/>
                <a:cs typeface="+mn-cs"/>
              </a:rPr>
              <a:t>, hyperlipidemia, slight to moderate elevation of alanine aminotransferase (ALT) and alkaline phosphatase (ALP), urine specific gravity &lt;1.020 despite polyuria, and </a:t>
            </a:r>
            <a:r>
              <a:rPr lang="en-US" sz="1200" kern="1200" dirty="0" err="1" smtClean="0">
                <a:solidFill>
                  <a:schemeClr val="tx1"/>
                </a:solidFill>
                <a:effectLst/>
                <a:latin typeface="+mn-lt"/>
                <a:ea typeface="+mn-ea"/>
                <a:cs typeface="+mn-cs"/>
              </a:rPr>
              <a:t>glucosuria</a:t>
            </a:r>
            <a:r>
              <a:rPr lang="en-US" sz="1200" kern="1200" dirty="0" smtClean="0">
                <a:solidFill>
                  <a:schemeClr val="tx1"/>
                </a:solidFill>
                <a:effectLst/>
                <a:latin typeface="+mn-lt"/>
                <a:ea typeface="+mn-ea"/>
                <a:cs typeface="+mn-cs"/>
              </a:rPr>
              <a:t>, proteinuria, and </a:t>
            </a:r>
            <a:r>
              <a:rPr lang="en-US" sz="1200" kern="1200" dirty="0" err="1" smtClean="0">
                <a:solidFill>
                  <a:schemeClr val="tx1"/>
                </a:solidFill>
                <a:effectLst/>
                <a:latin typeface="+mn-lt"/>
                <a:ea typeface="+mn-ea"/>
                <a:cs typeface="+mn-cs"/>
              </a:rPr>
              <a:t>bacteriuria</a:t>
            </a:r>
            <a:r>
              <a:rPr lang="en-US" sz="1200" kern="1200" dirty="0" smtClean="0">
                <a:solidFill>
                  <a:schemeClr val="tx1"/>
                </a:solidFill>
                <a:effectLst/>
                <a:latin typeface="+mn-lt"/>
                <a:ea typeface="+mn-ea"/>
                <a:cs typeface="+mn-cs"/>
              </a:rPr>
              <a:t> with or without </a:t>
            </a:r>
            <a:r>
              <a:rPr lang="en-US" sz="1200" kern="1200" dirty="0" err="1" smtClean="0">
                <a:solidFill>
                  <a:schemeClr val="tx1"/>
                </a:solidFill>
                <a:effectLst/>
                <a:latin typeface="+mn-lt"/>
                <a:ea typeface="+mn-ea"/>
                <a:cs typeface="+mn-cs"/>
              </a:rPr>
              <a:t>pyuria</a:t>
            </a:r>
            <a:r>
              <a:rPr lang="en-US" sz="1200" kern="1200" dirty="0" smtClean="0">
                <a:solidFill>
                  <a:schemeClr val="tx1"/>
                </a:solidFill>
                <a:effectLst/>
                <a:latin typeface="+mn-lt"/>
                <a:ea typeface="+mn-ea"/>
                <a:cs typeface="+mn-cs"/>
              </a:rPr>
              <a:t>. There may be a trace of ketone bodies in the urine even in uncomplicated diabetes. Testing for </a:t>
            </a:r>
            <a:r>
              <a:rPr lang="en-US" sz="1200" kern="1200" dirty="0" err="1" smtClean="0">
                <a:solidFill>
                  <a:schemeClr val="tx1"/>
                </a:solidFill>
                <a:effectLst/>
                <a:latin typeface="+mn-lt"/>
                <a:ea typeface="+mn-ea"/>
                <a:cs typeface="+mn-cs"/>
              </a:rPr>
              <a:t>hypercortisolism</a:t>
            </a:r>
            <a:r>
              <a:rPr lang="en-US" sz="1200" kern="1200" dirty="0" smtClean="0">
                <a:solidFill>
                  <a:schemeClr val="tx1"/>
                </a:solidFill>
                <a:effectLst/>
                <a:latin typeface="+mn-lt"/>
                <a:ea typeface="+mn-ea"/>
                <a:cs typeface="+mn-cs"/>
              </a:rPr>
              <a:t> should be delayed until treatment of the diabetes is stabilized.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69</a:t>
            </a:fld>
            <a:endParaRPr lang="en-US"/>
          </a:p>
        </p:txBody>
      </p:sp>
    </p:spTree>
    <p:extLst>
      <p:ext uri="{BB962C8B-B14F-4D97-AF65-F5344CB8AC3E}">
        <p14:creationId xmlns:p14="http://schemas.microsoft.com/office/powerpoint/2010/main" val="39708311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aims of therapy are to eliminate the symptoms and signs of diabetes mellitus and prevent short-term complications (hypoglycemia and ketoacidosis).</a:t>
            </a:r>
            <a:r>
              <a:rPr lang="en-US" sz="1200" kern="1200" baseline="0" dirty="0" smtClean="0">
                <a:solidFill>
                  <a:schemeClr val="tx1"/>
                </a:solidFill>
                <a:effectLst/>
                <a:latin typeface="+mn-lt"/>
                <a:ea typeface="+mn-ea"/>
                <a:cs typeface="+mn-cs"/>
              </a:rPr>
              <a:t> M</a:t>
            </a:r>
            <a:r>
              <a:rPr lang="en-US" sz="1200" kern="1200" dirty="0" smtClean="0">
                <a:solidFill>
                  <a:schemeClr val="tx1"/>
                </a:solidFill>
                <a:effectLst/>
                <a:latin typeface="+mn-lt"/>
                <a:ea typeface="+mn-ea"/>
                <a:cs typeface="+mn-cs"/>
              </a:rPr>
              <a:t>ost diabetic dogs and cats appear to do well when the blood glucose ranges between 15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 before insulin administration and 5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 at the time of the glucose nadir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70</a:t>
            </a:fld>
            <a:endParaRPr lang="en-US"/>
          </a:p>
        </p:txBody>
      </p:sp>
    </p:spTree>
    <p:extLst>
      <p:ext uri="{BB962C8B-B14F-4D97-AF65-F5344CB8AC3E}">
        <p14:creationId xmlns:p14="http://schemas.microsoft.com/office/powerpoint/2010/main" val="247857237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Treatment consists of insulin therapy, dietary management, body weight reduction if the dog is overweight, daily exercise, cessation of </a:t>
            </a:r>
            <a:r>
              <a:rPr lang="en-US" sz="1200" kern="1200" dirty="0" err="1" smtClean="0">
                <a:solidFill>
                  <a:schemeClr val="tx1"/>
                </a:solidFill>
                <a:effectLst/>
                <a:latin typeface="+mn-lt"/>
                <a:ea typeface="+mn-ea"/>
                <a:cs typeface="+mn-cs"/>
              </a:rPr>
              <a:t>diabetogenic</a:t>
            </a:r>
            <a:r>
              <a:rPr lang="en-US" sz="1200" kern="1200" dirty="0" smtClean="0">
                <a:solidFill>
                  <a:schemeClr val="tx1"/>
                </a:solidFill>
                <a:effectLst/>
                <a:latin typeface="+mn-lt"/>
                <a:ea typeface="+mn-ea"/>
                <a:cs typeface="+mn-cs"/>
              </a:rPr>
              <a:t> drugs, and control of concurrent or underlying problems. All dogs with diabetes should be treated with insulin. Oral hypoglycemic drugs are ineffective for metabolic control, even though a-</a:t>
            </a:r>
            <a:r>
              <a:rPr lang="en-US" sz="1200" kern="1200" dirty="0" err="1" smtClean="0">
                <a:solidFill>
                  <a:schemeClr val="tx1"/>
                </a:solidFill>
                <a:effectLst/>
                <a:latin typeface="+mn-lt"/>
                <a:ea typeface="+mn-ea"/>
                <a:cs typeface="+mn-cs"/>
              </a:rPr>
              <a:t>glucosidase</a:t>
            </a:r>
            <a:r>
              <a:rPr lang="en-US" sz="1200" kern="1200" dirty="0" smtClean="0">
                <a:solidFill>
                  <a:schemeClr val="tx1"/>
                </a:solidFill>
                <a:effectLst/>
                <a:latin typeface="+mn-lt"/>
                <a:ea typeface="+mn-ea"/>
                <a:cs typeface="+mn-cs"/>
              </a:rPr>
              <a:t> inhibitors or chromium may have slight auxiliary effects.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71</a:t>
            </a:fld>
            <a:endParaRPr lang="en-US"/>
          </a:p>
        </p:txBody>
      </p:sp>
    </p:spTree>
    <p:extLst>
      <p:ext uri="{BB962C8B-B14F-4D97-AF65-F5344CB8AC3E}">
        <p14:creationId xmlns:p14="http://schemas.microsoft.com/office/powerpoint/2010/main" val="7204332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Insulin preparations are categorized according to duration of action as short-, intermediate-, and long-acting (fig. 5.10). In dogs with uncomplicated diabetes, treatment is started with an intermediate-acting insulin, which is porcine-derived, </a:t>
            </a:r>
            <a:r>
              <a:rPr lang="en-US" sz="1200" i="1" kern="1200" dirty="0" err="1" smtClean="0">
                <a:solidFill>
                  <a:schemeClr val="tx1"/>
                </a:solidFill>
                <a:effectLst/>
                <a:latin typeface="+mn-lt"/>
                <a:ea typeface="+mn-ea"/>
                <a:cs typeface="+mn-cs"/>
              </a:rPr>
              <a:t>lente</a:t>
            </a:r>
            <a:r>
              <a:rPr lang="en-US" sz="1200" kern="1200" dirty="0" smtClean="0">
                <a:solidFill>
                  <a:schemeClr val="tx1"/>
                </a:solidFill>
                <a:effectLst/>
                <a:latin typeface="+mn-lt"/>
                <a:ea typeface="+mn-ea"/>
                <a:cs typeface="+mn-cs"/>
              </a:rPr>
              <a:t>-type insulin (</a:t>
            </a:r>
            <a:r>
              <a:rPr lang="en-US" sz="1200" kern="1200" dirty="0" err="1" smtClean="0">
                <a:solidFill>
                  <a:schemeClr val="tx1"/>
                </a:solidFill>
                <a:effectLst/>
                <a:latin typeface="+mn-lt"/>
                <a:ea typeface="+mn-ea"/>
                <a:cs typeface="+mn-cs"/>
              </a:rPr>
              <a:t>Caninsulin</a:t>
            </a: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Vetsulin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Intervet</a:t>
            </a:r>
            <a:r>
              <a:rPr lang="en-US" sz="1200" kern="1200" dirty="0" smtClean="0">
                <a:solidFill>
                  <a:schemeClr val="tx1"/>
                </a:solidFill>
                <a:effectLst/>
                <a:latin typeface="+mn-lt"/>
                <a:ea typeface="+mn-ea"/>
                <a:cs typeface="+mn-cs"/>
              </a:rPr>
              <a:t>) licensed for use in dogs.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72</a:t>
            </a:fld>
            <a:endParaRPr lang="en-US"/>
          </a:p>
        </p:txBody>
      </p:sp>
    </p:spTree>
    <p:extLst>
      <p:ext uri="{BB962C8B-B14F-4D97-AF65-F5344CB8AC3E}">
        <p14:creationId xmlns:p14="http://schemas.microsoft.com/office/powerpoint/2010/main" val="18645379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Lente</a:t>
            </a:r>
            <a:r>
              <a:rPr lang="en-US" sz="1200" kern="1200" dirty="0" smtClean="0">
                <a:solidFill>
                  <a:schemeClr val="tx1"/>
                </a:solidFill>
                <a:effectLst/>
                <a:latin typeface="+mn-lt"/>
                <a:ea typeface="+mn-ea"/>
                <a:cs typeface="+mn-cs"/>
              </a:rPr>
              <a:t> insulin is a mixture of 30 % short-acting amorphous and 70 % long-act- </a:t>
            </a:r>
            <a:r>
              <a:rPr lang="en-US" sz="1200" kern="1200" dirty="0" err="1" smtClean="0">
                <a:solidFill>
                  <a:schemeClr val="tx1"/>
                </a:solidFill>
                <a:effectLst/>
                <a:latin typeface="+mn-lt"/>
                <a:ea typeface="+mn-ea"/>
                <a:cs typeface="+mn-cs"/>
              </a:rPr>
              <a:t>ing</a:t>
            </a:r>
            <a:r>
              <a:rPr lang="en-US" sz="1200" kern="1200" dirty="0" smtClean="0">
                <a:solidFill>
                  <a:schemeClr val="tx1"/>
                </a:solidFill>
                <a:effectLst/>
                <a:latin typeface="+mn-lt"/>
                <a:ea typeface="+mn-ea"/>
                <a:cs typeface="+mn-cs"/>
              </a:rPr>
              <a:t> crystalline insulin. The starting dose is 0.25–0.5 U/kg, administered twice daily.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73</a:t>
            </a:fld>
            <a:endParaRPr lang="en-US"/>
          </a:p>
        </p:txBody>
      </p:sp>
    </p:spTree>
    <p:extLst>
      <p:ext uri="{BB962C8B-B14F-4D97-AF65-F5344CB8AC3E}">
        <p14:creationId xmlns:p14="http://schemas.microsoft.com/office/powerpoint/2010/main" val="241454436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diabetic patient should receive meals of constant composition and caloric content, fed at the same times each day, just before each dose of insulin. A high- fiber diet (&gt; 8 % fiber on a dry-matter basis) is preferred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74</a:t>
            </a:fld>
            <a:endParaRPr lang="en-US"/>
          </a:p>
        </p:txBody>
      </p:sp>
    </p:spTree>
    <p:extLst>
      <p:ext uri="{BB962C8B-B14F-4D97-AF65-F5344CB8AC3E}">
        <p14:creationId xmlns:p14="http://schemas.microsoft.com/office/powerpoint/2010/main" val="380612011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All intact bitches with diabetes should be castrated, even if there has been no obvious temporal relation between </a:t>
            </a:r>
            <a:r>
              <a:rPr lang="en-US" sz="1200" kern="1200" dirty="0" err="1" smtClean="0">
                <a:solidFill>
                  <a:schemeClr val="tx1"/>
                </a:solidFill>
                <a:effectLst/>
                <a:latin typeface="+mn-lt"/>
                <a:ea typeface="+mn-ea"/>
                <a:cs typeface="+mn-cs"/>
              </a:rPr>
              <a:t>diestrus</a:t>
            </a:r>
            <a:r>
              <a:rPr lang="en-US" sz="1200" kern="1200" dirty="0" smtClean="0">
                <a:solidFill>
                  <a:schemeClr val="tx1"/>
                </a:solidFill>
                <a:effectLst/>
                <a:latin typeface="+mn-lt"/>
                <a:ea typeface="+mn-ea"/>
                <a:cs typeface="+mn-cs"/>
              </a:rPr>
              <a:t> and the onset of diabetes. Even though </a:t>
            </a:r>
            <a:r>
              <a:rPr lang="en-US" sz="1200" kern="1200" dirty="0" smtClean="0">
                <a:solidFill>
                  <a:schemeClr val="tx1"/>
                </a:solidFill>
                <a:effectLst/>
                <a:latin typeface="+mn-lt"/>
                <a:ea typeface="+mn-ea"/>
                <a:cs typeface="+mn-cs"/>
              </a:rPr>
              <a:t>remission </a:t>
            </a:r>
            <a:r>
              <a:rPr lang="en-US" sz="1200" kern="1200" dirty="0" smtClean="0">
                <a:solidFill>
                  <a:schemeClr val="tx1"/>
                </a:solidFill>
                <a:effectLst/>
                <a:latin typeface="+mn-lt"/>
                <a:ea typeface="+mn-ea"/>
                <a:cs typeface="+mn-cs"/>
              </a:rPr>
              <a:t>of the diabetes is not usually achieved by castration, it is necessary to prevent progesterone-induced </a:t>
            </a:r>
            <a:r>
              <a:rPr lang="en-US" sz="1200" kern="1200" dirty="0" err="1" smtClean="0">
                <a:solidFill>
                  <a:schemeClr val="tx1"/>
                </a:solidFill>
                <a:effectLst/>
                <a:latin typeface="+mn-lt"/>
                <a:ea typeface="+mn-ea"/>
                <a:cs typeface="+mn-cs"/>
              </a:rPr>
              <a:t>hypersecretion</a:t>
            </a:r>
            <a:r>
              <a:rPr lang="en-US" sz="1200" kern="1200" dirty="0" smtClean="0">
                <a:solidFill>
                  <a:schemeClr val="tx1"/>
                </a:solidFill>
                <a:effectLst/>
                <a:latin typeface="+mn-lt"/>
                <a:ea typeface="+mn-ea"/>
                <a:cs typeface="+mn-cs"/>
              </a:rPr>
              <a:t> of mammary-derived GH during subsequent </a:t>
            </a:r>
            <a:r>
              <a:rPr lang="en-US" sz="1200" kern="1200" dirty="0" err="1" smtClean="0">
                <a:solidFill>
                  <a:schemeClr val="tx1"/>
                </a:solidFill>
                <a:effectLst/>
                <a:latin typeface="+mn-lt"/>
                <a:ea typeface="+mn-ea"/>
                <a:cs typeface="+mn-cs"/>
              </a:rPr>
              <a:t>diestrus</a:t>
            </a:r>
            <a:r>
              <a:rPr lang="en-US" sz="1200" kern="1200" dirty="0" smtClean="0">
                <a:solidFill>
                  <a:schemeClr val="tx1"/>
                </a:solidFill>
                <a:effectLst/>
                <a:latin typeface="+mn-lt"/>
                <a:ea typeface="+mn-ea"/>
                <a:cs typeface="+mn-cs"/>
              </a:rPr>
              <a:t> and the resulting insulin resistance and disruption of treatment.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75</a:t>
            </a:fld>
            <a:endParaRPr lang="en-US"/>
          </a:p>
        </p:txBody>
      </p:sp>
    </p:spTree>
    <p:extLst>
      <p:ext uri="{BB962C8B-B14F-4D97-AF65-F5344CB8AC3E}">
        <p14:creationId xmlns:p14="http://schemas.microsoft.com/office/powerpoint/2010/main" val="135332954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During this time blood glucose concentration should be measured three to four times over the day and the dose of insulin reduced if blood glucose falls below 5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 It is not necessary to increase the dose of insulin if blood </a:t>
            </a:r>
            <a:r>
              <a:rPr lang="en-US" sz="1200" kern="1200" dirty="0" smtClean="0">
                <a:solidFill>
                  <a:schemeClr val="tx1"/>
                </a:solidFill>
                <a:effectLst/>
                <a:latin typeface="+mn-lt"/>
                <a:ea typeface="+mn-ea"/>
                <a:cs typeface="+mn-cs"/>
              </a:rPr>
              <a:t>glucose </a:t>
            </a:r>
            <a:r>
              <a:rPr lang="en-US" sz="1200" kern="1200" dirty="0" smtClean="0">
                <a:solidFill>
                  <a:schemeClr val="tx1"/>
                </a:solidFill>
                <a:effectLst/>
                <a:latin typeface="+mn-lt"/>
                <a:ea typeface="+mn-ea"/>
                <a:cs typeface="+mn-cs"/>
              </a:rPr>
              <a:t>remains high, because full action of insulin develops over a few days (so-called equilibration) </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76</a:t>
            </a:fld>
            <a:endParaRPr lang="en-US"/>
          </a:p>
        </p:txBody>
      </p:sp>
    </p:spTree>
    <p:extLst>
      <p:ext uri="{BB962C8B-B14F-4D97-AF65-F5344CB8AC3E}">
        <p14:creationId xmlns:p14="http://schemas.microsoft.com/office/powerpoint/2010/main" val="3515777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Circulating insulin is almost entirely unbound, has a half-life of 5–8 min, and is metabolized mainly in the liver and kidney.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11</a:t>
            </a:fld>
            <a:endParaRPr lang="en-US"/>
          </a:p>
        </p:txBody>
      </p:sp>
    </p:spTree>
    <p:extLst>
      <p:ext uri="{BB962C8B-B14F-4D97-AF65-F5344CB8AC3E}">
        <p14:creationId xmlns:p14="http://schemas.microsoft.com/office/powerpoint/2010/main" val="155419057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owner should also know that the insulin should be stored in the refrigerator in the up-right position and that </a:t>
            </a:r>
            <a:r>
              <a:rPr lang="en-US" sz="1200" kern="1200" dirty="0" err="1" smtClean="0">
                <a:solidFill>
                  <a:schemeClr val="tx1"/>
                </a:solidFill>
                <a:effectLst/>
                <a:latin typeface="+mn-lt"/>
                <a:ea typeface="+mn-ea"/>
                <a:cs typeface="+mn-cs"/>
              </a:rPr>
              <a:t>Caninsulin</a:t>
            </a:r>
            <a:r>
              <a:rPr lang="en-US" sz="1200" kern="1200" dirty="0" smtClean="0">
                <a:solidFill>
                  <a:schemeClr val="tx1"/>
                </a:solidFill>
                <a:effectLst/>
                <a:latin typeface="+mn-lt"/>
                <a:ea typeface="+mn-ea"/>
                <a:cs typeface="+mn-cs"/>
              </a:rPr>
              <a:t> is a U-40 insulin, in contrast to U-100 </a:t>
            </a:r>
            <a:r>
              <a:rPr lang="en-US" sz="1200" kern="1200" dirty="0" err="1" smtClean="0">
                <a:solidFill>
                  <a:schemeClr val="tx1"/>
                </a:solidFill>
                <a:effectLst/>
                <a:latin typeface="+mn-lt"/>
                <a:ea typeface="+mn-ea"/>
                <a:cs typeface="+mn-cs"/>
              </a:rPr>
              <a:t>insulins</a:t>
            </a:r>
            <a:r>
              <a:rPr lang="en-US" sz="1200" kern="1200" dirty="0" smtClean="0">
                <a:solidFill>
                  <a:schemeClr val="tx1"/>
                </a:solidFill>
                <a:effectLst/>
                <a:latin typeface="+mn-lt"/>
                <a:ea typeface="+mn-ea"/>
                <a:cs typeface="+mn-cs"/>
              </a:rPr>
              <a:t> for humans, and that only a U-40 syringe should be used. </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77</a:t>
            </a:fld>
            <a:endParaRPr lang="en-US"/>
          </a:p>
        </p:txBody>
      </p:sp>
    </p:spTree>
    <p:extLst>
      <p:ext uri="{BB962C8B-B14F-4D97-AF65-F5344CB8AC3E}">
        <p14:creationId xmlns:p14="http://schemas.microsoft.com/office/powerpoint/2010/main" val="411916655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It usually takes two to three months for reasonable glycemic control to be achieved, but lifelong supervision and periodic adjustment of therapy is usually needed. Follow-up </a:t>
            </a:r>
            <a:r>
              <a:rPr lang="en-US" sz="1200" kern="1200" dirty="0" smtClean="0">
                <a:solidFill>
                  <a:schemeClr val="tx1"/>
                </a:solidFill>
                <a:effectLst/>
                <a:latin typeface="+mn-lt"/>
                <a:ea typeface="+mn-ea"/>
                <a:cs typeface="+mn-cs"/>
              </a:rPr>
              <a:t>examinations </a:t>
            </a:r>
            <a:r>
              <a:rPr lang="en-US" sz="1200" kern="1200" dirty="0" smtClean="0">
                <a:solidFill>
                  <a:schemeClr val="tx1"/>
                </a:solidFill>
                <a:effectLst/>
                <a:latin typeface="+mn-lt"/>
                <a:ea typeface="+mn-ea"/>
                <a:cs typeface="+mn-cs"/>
              </a:rPr>
              <a:t>should be made at one, three, six to eight, and ten to twelve weeks after diagnosis, and then approximately every four </a:t>
            </a:r>
            <a:r>
              <a:rPr lang="en-US" sz="1200" kern="1200" dirty="0" smtClean="0">
                <a:solidFill>
                  <a:schemeClr val="tx1"/>
                </a:solidFill>
                <a:effectLst/>
                <a:latin typeface="+mn-lt"/>
                <a:ea typeface="+mn-ea"/>
                <a:cs typeface="+mn-cs"/>
              </a:rPr>
              <a:t>months. </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78</a:t>
            </a:fld>
            <a:endParaRPr lang="en-US"/>
          </a:p>
        </p:txBody>
      </p:sp>
    </p:spTree>
    <p:extLst>
      <p:ext uri="{BB962C8B-B14F-4D97-AF65-F5344CB8AC3E}">
        <p14:creationId xmlns:p14="http://schemas.microsoft.com/office/powerpoint/2010/main" val="285947885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Fructosamine</a:t>
            </a:r>
            <a:r>
              <a:rPr lang="en-US" sz="1200" kern="1200" dirty="0" smtClean="0">
                <a:solidFill>
                  <a:schemeClr val="tx1"/>
                </a:solidFill>
                <a:effectLst/>
                <a:latin typeface="+mn-lt"/>
                <a:ea typeface="+mn-ea"/>
                <a:cs typeface="+mn-cs"/>
              </a:rPr>
              <a:t> concentration increases when glycemic control worsens and decreases when glycemic control improves. Since even well-controlled diabetic dogs are slightly to </a:t>
            </a:r>
            <a:r>
              <a:rPr lang="en-US" sz="1200" kern="1200" dirty="0" smtClean="0">
                <a:solidFill>
                  <a:schemeClr val="tx1"/>
                </a:solidFill>
                <a:effectLst/>
                <a:latin typeface="+mn-lt"/>
                <a:ea typeface="+mn-ea"/>
                <a:cs typeface="+mn-cs"/>
              </a:rPr>
              <a:t>moderately </a:t>
            </a:r>
            <a:r>
              <a:rPr lang="en-US" sz="1200" kern="1200" dirty="0" smtClean="0">
                <a:solidFill>
                  <a:schemeClr val="tx1"/>
                </a:solidFill>
                <a:effectLst/>
                <a:latin typeface="+mn-lt"/>
                <a:ea typeface="+mn-ea"/>
                <a:cs typeface="+mn-cs"/>
              </a:rPr>
              <a:t>hyperglycemic throughout the day, </a:t>
            </a:r>
            <a:r>
              <a:rPr lang="en-US" sz="1200" kern="1200" dirty="0" err="1" smtClean="0">
                <a:solidFill>
                  <a:schemeClr val="tx1"/>
                </a:solidFill>
                <a:effectLst/>
                <a:latin typeface="+mn-lt"/>
                <a:ea typeface="+mn-ea"/>
                <a:cs typeface="+mn-cs"/>
              </a:rPr>
              <a:t>fructosamine</a:t>
            </a:r>
            <a:r>
              <a:rPr lang="en-US" sz="1200" kern="1200" dirty="0" smtClean="0">
                <a:solidFill>
                  <a:schemeClr val="tx1"/>
                </a:solidFill>
                <a:effectLst/>
                <a:latin typeface="+mn-lt"/>
                <a:ea typeface="+mn-ea"/>
                <a:cs typeface="+mn-cs"/>
              </a:rPr>
              <a:t> does not usually become completely normal during therapy. Thus the finding of a normal </a:t>
            </a:r>
            <a:r>
              <a:rPr lang="en-US" sz="1200" kern="1200" dirty="0" err="1" smtClean="0">
                <a:solidFill>
                  <a:schemeClr val="tx1"/>
                </a:solidFill>
                <a:effectLst/>
                <a:latin typeface="+mn-lt"/>
                <a:ea typeface="+mn-ea"/>
                <a:cs typeface="+mn-cs"/>
              </a:rPr>
              <a:t>fructosamine</a:t>
            </a:r>
            <a:r>
              <a:rPr lang="en-US" sz="1200" kern="1200" dirty="0" smtClean="0">
                <a:solidFill>
                  <a:schemeClr val="tx1"/>
                </a:solidFill>
                <a:effectLst/>
                <a:latin typeface="+mn-lt"/>
                <a:ea typeface="+mn-ea"/>
                <a:cs typeface="+mn-cs"/>
              </a:rPr>
              <a:t> concentration (especially in the lower half of the reference range) should raise concern about the possibility of prolonged periods of </a:t>
            </a:r>
            <a:r>
              <a:rPr lang="en-US" sz="1200" kern="1200" dirty="0" smtClean="0">
                <a:solidFill>
                  <a:schemeClr val="tx1"/>
                </a:solidFill>
                <a:effectLst/>
                <a:latin typeface="+mn-lt"/>
                <a:ea typeface="+mn-ea"/>
                <a:cs typeface="+mn-cs"/>
              </a:rPr>
              <a:t>hypoglycemia </a:t>
            </a:r>
            <a:r>
              <a:rPr lang="en-US" sz="1200" kern="1200" dirty="0" smtClean="0">
                <a:solidFill>
                  <a:schemeClr val="tx1"/>
                </a:solidFill>
                <a:effectLst/>
                <a:latin typeface="+mn-lt"/>
                <a:ea typeface="+mn-ea"/>
                <a:cs typeface="+mn-cs"/>
              </a:rPr>
              <a:t>due to insulin </a:t>
            </a:r>
            <a:r>
              <a:rPr lang="en-US" sz="1200" kern="1200" dirty="0" err="1" smtClean="0">
                <a:solidFill>
                  <a:schemeClr val="tx1"/>
                </a:solidFill>
                <a:effectLst/>
                <a:latin typeface="+mn-lt"/>
                <a:ea typeface="+mn-ea"/>
                <a:cs typeface="+mn-cs"/>
              </a:rPr>
              <a:t>overdosage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Fructosamine</a:t>
            </a:r>
            <a:r>
              <a:rPr lang="en-US" sz="1200" kern="1200" dirty="0" smtClean="0">
                <a:solidFill>
                  <a:schemeClr val="tx1"/>
                </a:solidFill>
                <a:effectLst/>
                <a:latin typeface="+mn-lt"/>
                <a:ea typeface="+mn-ea"/>
                <a:cs typeface="+mn-cs"/>
              </a:rPr>
              <a:t> levels of 350–450 </a:t>
            </a:r>
            <a:r>
              <a:rPr lang="en-US" sz="1200" kern="1200" dirty="0" err="1" smtClean="0">
                <a:solidFill>
                  <a:schemeClr val="tx1"/>
                </a:solidFill>
                <a:effectLst/>
                <a:latin typeface="+mn-lt"/>
                <a:ea typeface="+mn-ea"/>
                <a:cs typeface="+mn-cs"/>
              </a:rPr>
              <a:t>μmol</a:t>
            </a:r>
            <a:r>
              <a:rPr lang="en-US" sz="1200" kern="1200" dirty="0" smtClean="0">
                <a:solidFill>
                  <a:schemeClr val="tx1"/>
                </a:solidFill>
                <a:effectLst/>
                <a:latin typeface="+mn-lt"/>
                <a:ea typeface="+mn-ea"/>
                <a:cs typeface="+mn-cs"/>
              </a:rPr>
              <a:t>/l indicate good metabolic control, levels of 450–550 </a:t>
            </a:r>
            <a:r>
              <a:rPr lang="en-US" sz="1200" kern="1200" dirty="0" err="1" smtClean="0">
                <a:solidFill>
                  <a:schemeClr val="tx1"/>
                </a:solidFill>
                <a:effectLst/>
                <a:latin typeface="+mn-lt"/>
                <a:ea typeface="+mn-ea"/>
                <a:cs typeface="+mn-cs"/>
              </a:rPr>
              <a:t>μmol</a:t>
            </a:r>
            <a:r>
              <a:rPr lang="en-US" sz="1200" kern="1200" dirty="0" smtClean="0">
                <a:solidFill>
                  <a:schemeClr val="tx1"/>
                </a:solidFill>
                <a:effectLst/>
                <a:latin typeface="+mn-lt"/>
                <a:ea typeface="+mn-ea"/>
                <a:cs typeface="+mn-cs"/>
              </a:rPr>
              <a:t>/l indicate moderate control, and those above 550 </a:t>
            </a:r>
            <a:r>
              <a:rPr lang="en-US" sz="1200" kern="1200" dirty="0" err="1" smtClean="0">
                <a:solidFill>
                  <a:schemeClr val="tx1"/>
                </a:solidFill>
                <a:effectLst/>
                <a:latin typeface="+mn-lt"/>
                <a:ea typeface="+mn-ea"/>
                <a:cs typeface="+mn-cs"/>
              </a:rPr>
              <a:t>μmol</a:t>
            </a:r>
            <a:r>
              <a:rPr lang="en-US" sz="1200" kern="1200" dirty="0" smtClean="0">
                <a:solidFill>
                  <a:schemeClr val="tx1"/>
                </a:solidFill>
                <a:effectLst/>
                <a:latin typeface="+mn-lt"/>
                <a:ea typeface="+mn-ea"/>
                <a:cs typeface="+mn-cs"/>
              </a:rPr>
              <a:t>/l indicate poor control (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80</a:t>
            </a:fld>
            <a:endParaRPr lang="en-US"/>
          </a:p>
        </p:txBody>
      </p:sp>
    </p:spTree>
    <p:extLst>
      <p:ext uri="{BB962C8B-B14F-4D97-AF65-F5344CB8AC3E}">
        <p14:creationId xmlns:p14="http://schemas.microsoft.com/office/powerpoint/2010/main" val="17951061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High </a:t>
            </a:r>
            <a:r>
              <a:rPr lang="en-US" sz="1200" kern="1200" dirty="0" err="1" smtClean="0">
                <a:solidFill>
                  <a:schemeClr val="tx1"/>
                </a:solidFill>
                <a:effectLst/>
                <a:latin typeface="+mn-lt"/>
                <a:ea typeface="+mn-ea"/>
                <a:cs typeface="+mn-cs"/>
              </a:rPr>
              <a:t>fructosamine</a:t>
            </a:r>
            <a:r>
              <a:rPr lang="en-US" sz="1200" kern="1200" dirty="0" smtClean="0">
                <a:solidFill>
                  <a:schemeClr val="tx1"/>
                </a:solidFill>
                <a:effectLst/>
                <a:latin typeface="+mn-lt"/>
                <a:ea typeface="+mn-ea"/>
                <a:cs typeface="+mn-cs"/>
              </a:rPr>
              <a:t> levels indicate poor control but do not help to identify the cause and thus all possibilities must be considered: insulin </a:t>
            </a:r>
            <a:r>
              <a:rPr lang="en-US" sz="1200" kern="1200" dirty="0" err="1" smtClean="0">
                <a:solidFill>
                  <a:schemeClr val="tx1"/>
                </a:solidFill>
                <a:effectLst/>
                <a:latin typeface="+mn-lt"/>
                <a:ea typeface="+mn-ea"/>
                <a:cs typeface="+mn-cs"/>
              </a:rPr>
              <a:t>underdosage</a:t>
            </a:r>
            <a:r>
              <a:rPr lang="en-US" sz="1200" kern="1200" dirty="0" smtClean="0">
                <a:solidFill>
                  <a:schemeClr val="tx1"/>
                </a:solidFill>
                <a:effectLst/>
                <a:latin typeface="+mn-lt"/>
                <a:ea typeface="+mn-ea"/>
                <a:cs typeface="+mn-cs"/>
              </a:rPr>
              <a:t>, short duration of insulin effect, diseases causing insulin resistance, and the </a:t>
            </a:r>
            <a:r>
              <a:rPr lang="en-US" sz="1200" kern="1200" dirty="0" err="1" smtClean="0">
                <a:solidFill>
                  <a:schemeClr val="tx1"/>
                </a:solidFill>
                <a:effectLst/>
                <a:latin typeface="+mn-lt"/>
                <a:ea typeface="+mn-ea"/>
                <a:cs typeface="+mn-cs"/>
              </a:rPr>
              <a:t>Somogyi</a:t>
            </a:r>
            <a:r>
              <a:rPr lang="en-US" sz="1200" kern="1200" dirty="0" smtClean="0">
                <a:solidFill>
                  <a:schemeClr val="tx1"/>
                </a:solidFill>
                <a:effectLst/>
                <a:latin typeface="+mn-lt"/>
                <a:ea typeface="+mn-ea"/>
                <a:cs typeface="+mn-cs"/>
              </a:rPr>
              <a:t> effect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82</a:t>
            </a:fld>
            <a:endParaRPr lang="en-US"/>
          </a:p>
        </p:txBody>
      </p:sp>
    </p:spTree>
    <p:extLst>
      <p:ext uri="{BB962C8B-B14F-4D97-AF65-F5344CB8AC3E}">
        <p14:creationId xmlns:p14="http://schemas.microsoft.com/office/powerpoint/2010/main" val="110698577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Glucose measurements are required to characterize the </a:t>
            </a:r>
            <a:r>
              <a:rPr lang="en-US" sz="1200" kern="1200" dirty="0" smtClean="0">
                <a:solidFill>
                  <a:schemeClr val="tx1"/>
                </a:solidFill>
                <a:effectLst/>
                <a:latin typeface="+mn-lt"/>
                <a:ea typeface="+mn-ea"/>
                <a:cs typeface="+mn-cs"/>
              </a:rPr>
              <a:t>problem </a:t>
            </a:r>
            <a:r>
              <a:rPr lang="en-US" sz="1200" kern="1200" dirty="0" smtClean="0">
                <a:solidFill>
                  <a:schemeClr val="tx1"/>
                </a:solidFill>
                <a:effectLst/>
                <a:latin typeface="+mn-lt"/>
                <a:ea typeface="+mn-ea"/>
                <a:cs typeface="+mn-cs"/>
              </a:rPr>
              <a:t>and evaluate the action of insulin. Single measurements are sufficient when symptoms of diabetes have been resolved and blood glucose around the time of insulin administration is found to be 10–15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 and </a:t>
            </a:r>
            <a:r>
              <a:rPr lang="en-US" sz="1200" kern="1200" dirty="0" err="1" smtClean="0">
                <a:solidFill>
                  <a:schemeClr val="tx1"/>
                </a:solidFill>
                <a:effectLst/>
                <a:latin typeface="+mn-lt"/>
                <a:ea typeface="+mn-ea"/>
                <a:cs typeface="+mn-cs"/>
              </a:rPr>
              <a:t>fructosamine</a:t>
            </a:r>
            <a:r>
              <a:rPr lang="en-US" sz="1200" kern="1200" dirty="0" smtClean="0">
                <a:solidFill>
                  <a:schemeClr val="tx1"/>
                </a:solidFill>
                <a:effectLst/>
                <a:latin typeface="+mn-lt"/>
                <a:ea typeface="+mn-ea"/>
                <a:cs typeface="+mn-cs"/>
              </a:rPr>
              <a:t> is 350– 450 </a:t>
            </a:r>
            <a:r>
              <a:rPr lang="en-US" sz="1200" kern="1200" dirty="0" err="1" smtClean="0">
                <a:solidFill>
                  <a:schemeClr val="tx1"/>
                </a:solidFill>
                <a:effectLst/>
                <a:latin typeface="+mn-lt"/>
                <a:ea typeface="+mn-ea"/>
                <a:cs typeface="+mn-cs"/>
              </a:rPr>
              <a:t>μmol</a:t>
            </a:r>
            <a:r>
              <a:rPr lang="en-US" sz="1200" kern="1200" dirty="0" smtClean="0">
                <a:solidFill>
                  <a:schemeClr val="tx1"/>
                </a:solidFill>
                <a:effectLst/>
                <a:latin typeface="+mn-lt"/>
                <a:ea typeface="+mn-ea"/>
                <a:cs typeface="+mn-cs"/>
              </a:rPr>
              <a:t>/l. This indicates satisfactory control and additional blood glucose measurements are unnecessary. </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83</a:t>
            </a:fld>
            <a:endParaRPr lang="en-US"/>
          </a:p>
        </p:txBody>
      </p:sp>
    </p:spTree>
    <p:extLst>
      <p:ext uri="{BB962C8B-B14F-4D97-AF65-F5344CB8AC3E}">
        <p14:creationId xmlns:p14="http://schemas.microsoft.com/office/powerpoint/2010/main" val="208997410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contrast, serial blood glucose curves (BGC), for which glucose is measured every 1–2 h, should be obtained in animals with persistence of polyuria, polydipsia, and weight loss, and </a:t>
            </a:r>
            <a:r>
              <a:rPr lang="en-US" dirty="0" err="1" smtClean="0"/>
              <a:t>fructosamine</a:t>
            </a:r>
            <a:r>
              <a:rPr lang="en-US" dirty="0" smtClean="0"/>
              <a:t> levels above 550 </a:t>
            </a:r>
            <a:r>
              <a:rPr lang="en-US" dirty="0" err="1" smtClean="0"/>
              <a:t>μmol</a:t>
            </a:r>
            <a:r>
              <a:rPr lang="en-US" dirty="0" smtClean="0"/>
              <a:t>/l. </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84</a:t>
            </a:fld>
            <a:endParaRPr lang="en-US"/>
          </a:p>
        </p:txBody>
      </p:sp>
    </p:spTree>
    <p:extLst>
      <p:ext uri="{BB962C8B-B14F-4D97-AF65-F5344CB8AC3E}">
        <p14:creationId xmlns:p14="http://schemas.microsoft.com/office/powerpoint/2010/main" val="10796623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most important variables evaluated by the BGC are insulin efficacy, the glucose nadir, and the duration of effect</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85</a:t>
            </a:fld>
            <a:endParaRPr lang="en-US"/>
          </a:p>
        </p:txBody>
      </p:sp>
    </p:spTree>
    <p:extLst>
      <p:ext uri="{BB962C8B-B14F-4D97-AF65-F5344CB8AC3E}">
        <p14:creationId xmlns:p14="http://schemas.microsoft.com/office/powerpoint/2010/main" val="204838784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Insulin efficacy (= difference between the highest and the lowest glucose concentration) is interpreted with reference to the highest blood glucose concentration and the insulin dose. A small difference (e.g., 3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 is acceptable if the highest blood glucose is &lt; 12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 but not acceptable if it is &gt; 17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 A difference of 6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 would indicate satisfactory insulin efficacy in an animal receiving an insulin dose of &lt; 0.5 U/kg but insulin resistance if the dose is &gt; 1.5 U/kg. In the latter case, technical problems and the </a:t>
            </a:r>
            <a:r>
              <a:rPr lang="en-US" sz="1200" kern="1200" dirty="0" err="1" smtClean="0">
                <a:solidFill>
                  <a:schemeClr val="tx1"/>
                </a:solidFill>
                <a:effectLst/>
                <a:latin typeface="+mn-lt"/>
                <a:ea typeface="+mn-ea"/>
                <a:cs typeface="+mn-cs"/>
              </a:rPr>
              <a:t>counterregulatory</a:t>
            </a:r>
            <a:r>
              <a:rPr lang="en-US" sz="1200" kern="1200" dirty="0" smtClean="0">
                <a:solidFill>
                  <a:schemeClr val="tx1"/>
                </a:solidFill>
                <a:effectLst/>
                <a:latin typeface="+mn-lt"/>
                <a:ea typeface="+mn-ea"/>
                <a:cs typeface="+mn-cs"/>
              </a:rPr>
              <a:t> phase of the </a:t>
            </a:r>
            <a:r>
              <a:rPr lang="en-US" sz="1200" kern="1200" dirty="0" err="1" smtClean="0">
                <a:solidFill>
                  <a:schemeClr val="tx1"/>
                </a:solidFill>
                <a:effectLst/>
                <a:latin typeface="+mn-lt"/>
                <a:ea typeface="+mn-ea"/>
                <a:cs typeface="+mn-cs"/>
              </a:rPr>
              <a:t>Somogyi</a:t>
            </a:r>
            <a:r>
              <a:rPr lang="en-US" sz="1200" kern="1200" dirty="0" smtClean="0">
                <a:solidFill>
                  <a:schemeClr val="tx1"/>
                </a:solidFill>
                <a:effectLst/>
                <a:latin typeface="+mn-lt"/>
                <a:ea typeface="+mn-ea"/>
                <a:cs typeface="+mn-cs"/>
              </a:rPr>
              <a:t> effect must also be considered.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86</a:t>
            </a:fld>
            <a:endParaRPr lang="en-US"/>
          </a:p>
        </p:txBody>
      </p:sp>
    </p:spTree>
    <p:extLst>
      <p:ext uri="{BB962C8B-B14F-4D97-AF65-F5344CB8AC3E}">
        <p14:creationId xmlns:p14="http://schemas.microsoft.com/office/powerpoint/2010/main" val="68823193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glucose nadir, which should be interpreted next, is ideally 5–8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 A lower nadir can be caused by an insulin dose that is too high, excessive overlap of insulin actions, lack of food intake, and strenuous exercise. A glucose nadir &gt;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9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 can be the result of an insulin dose that is too low, stress, the </a:t>
            </a:r>
            <a:r>
              <a:rPr lang="en-US" sz="1200" kern="1200" dirty="0" err="1" smtClean="0">
                <a:solidFill>
                  <a:schemeClr val="tx1"/>
                </a:solidFill>
                <a:effectLst/>
                <a:latin typeface="+mn-lt"/>
                <a:ea typeface="+mn-ea"/>
                <a:cs typeface="+mn-cs"/>
              </a:rPr>
              <a:t>counterregulatory</a:t>
            </a:r>
            <a:r>
              <a:rPr lang="en-US" sz="1200" kern="1200" dirty="0" smtClean="0">
                <a:solidFill>
                  <a:schemeClr val="tx1"/>
                </a:solidFill>
                <a:effectLst/>
                <a:latin typeface="+mn-lt"/>
                <a:ea typeface="+mn-ea"/>
                <a:cs typeface="+mn-cs"/>
              </a:rPr>
              <a:t> phase of the </a:t>
            </a:r>
            <a:r>
              <a:rPr lang="en-US" sz="1200" kern="1200" dirty="0" err="1" smtClean="0">
                <a:solidFill>
                  <a:schemeClr val="tx1"/>
                </a:solidFill>
                <a:effectLst/>
                <a:latin typeface="+mn-lt"/>
                <a:ea typeface="+mn-ea"/>
                <a:cs typeface="+mn-cs"/>
              </a:rPr>
              <a:t>Somogyi</a:t>
            </a:r>
            <a:r>
              <a:rPr lang="en-US" sz="1200" kern="1200" dirty="0" smtClean="0">
                <a:solidFill>
                  <a:schemeClr val="tx1"/>
                </a:solidFill>
                <a:effectLst/>
                <a:latin typeface="+mn-lt"/>
                <a:ea typeface="+mn-ea"/>
                <a:cs typeface="+mn-cs"/>
              </a:rPr>
              <a:t> effect, and technical problems of the owners . In an animal already being treated with high doses, insulin resistance is also possible. It is very important to identify the cause, for it is necessary in order to correct the treatment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87</a:t>
            </a:fld>
            <a:endParaRPr lang="en-US"/>
          </a:p>
        </p:txBody>
      </p:sp>
    </p:spTree>
    <p:extLst>
      <p:ext uri="{BB962C8B-B14F-4D97-AF65-F5344CB8AC3E}">
        <p14:creationId xmlns:p14="http://schemas.microsoft.com/office/powerpoint/2010/main" val="404352261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duration of insulin effect is defined as the time from the injection through the glucose nadir until the glucose concentration returns to 12–15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f the duration is less than 8–10 h, there is usually polyuria, polydipsia, and other symptoms of diabetes and if more than 14 h there is a risk of hypoglycemia or the </a:t>
            </a:r>
            <a:r>
              <a:rPr lang="en-US" sz="1200" kern="1200" dirty="0" err="1" smtClean="0">
                <a:solidFill>
                  <a:schemeClr val="tx1"/>
                </a:solidFill>
                <a:effectLst/>
                <a:latin typeface="+mn-lt"/>
                <a:ea typeface="+mn-ea"/>
                <a:cs typeface="+mn-cs"/>
              </a:rPr>
              <a:t>Somogyi</a:t>
            </a:r>
            <a:r>
              <a:rPr lang="en-US" sz="1200" kern="1200" dirty="0" smtClean="0">
                <a:solidFill>
                  <a:schemeClr val="tx1"/>
                </a:solidFill>
                <a:effectLst/>
                <a:latin typeface="+mn-lt"/>
                <a:ea typeface="+mn-ea"/>
                <a:cs typeface="+mn-cs"/>
              </a:rPr>
              <a:t> effect. If unacceptable duration, then changing to an insulin with a different action profile is indicated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88</a:t>
            </a:fld>
            <a:endParaRPr lang="en-US"/>
          </a:p>
        </p:txBody>
      </p:sp>
    </p:spTree>
    <p:extLst>
      <p:ext uri="{BB962C8B-B14F-4D97-AF65-F5344CB8AC3E}">
        <p14:creationId xmlns:p14="http://schemas.microsoft.com/office/powerpoint/2010/main" val="1303232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body has complex mechanisms to ensure adequate basal insulin secretion between meals as well as increased insulin secretion following meals. There</a:t>
            </a:r>
            <a:r>
              <a:rPr lang="en-US" sz="1200" kern="1200" baseline="0" dirty="0" smtClean="0">
                <a:solidFill>
                  <a:schemeClr val="tx1"/>
                </a:solidFill>
                <a:effectLst/>
                <a:latin typeface="+mn-lt"/>
                <a:ea typeface="+mn-ea"/>
                <a:cs typeface="+mn-cs"/>
              </a:rPr>
              <a:t> are various factors that stimulate insulin release, either directly or indirectly. The most important regulator of insulin secretion Is the concentration of glucose within the blood, which is detected by the pancreatic beta cells. T</a:t>
            </a:r>
            <a:r>
              <a:rPr lang="en-US" sz="1200" kern="1200" dirty="0" smtClean="0">
                <a:solidFill>
                  <a:schemeClr val="tx1"/>
                </a:solidFill>
                <a:effectLst/>
                <a:latin typeface="+mn-lt"/>
                <a:ea typeface="+mn-ea"/>
                <a:cs typeface="+mn-cs"/>
              </a:rPr>
              <a:t>here is a positive feedback relation between blood glucose concentration and the insulin secretion rate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13</a:t>
            </a:fld>
            <a:endParaRPr lang="en-US"/>
          </a:p>
        </p:txBody>
      </p:sp>
    </p:spTree>
    <p:extLst>
      <p:ext uri="{BB962C8B-B14F-4D97-AF65-F5344CB8AC3E}">
        <p14:creationId xmlns:p14="http://schemas.microsoft.com/office/powerpoint/2010/main" val="139604976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 the Clinic of Small Animal Internal Medicine of </a:t>
            </a:r>
            <a:r>
              <a:rPr lang="en-US" sz="1200" kern="1200" smtClean="0">
                <a:solidFill>
                  <a:schemeClr val="tx1"/>
                </a:solidFill>
                <a:effectLst/>
                <a:latin typeface="+mn-lt"/>
                <a:ea typeface="+mn-ea"/>
                <a:cs typeface="+mn-cs"/>
              </a:rPr>
              <a:t>the University </a:t>
            </a:r>
            <a:r>
              <a:rPr lang="en-US" sz="1200" kern="1200" dirty="0" smtClean="0">
                <a:solidFill>
                  <a:schemeClr val="tx1"/>
                </a:solidFill>
                <a:effectLst/>
                <a:latin typeface="+mn-lt"/>
                <a:ea typeface="+mn-ea"/>
                <a:cs typeface="+mn-cs"/>
              </a:rPr>
              <a:t>of Zurich, HM is not begun before the third week of treatment. This allows the owner to become familiar with the disease and to gain experience with the injection of insulin. Once the owner is comfortable with the procedure, he or she measures the animal’s fasting blood glucose concentration twice weekly and a BGC once monthly. The former serves to detect morning hypoglycemia, in which case the owner is instructed to contact the clinic.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89</a:t>
            </a:fld>
            <a:endParaRPr lang="en-US"/>
          </a:p>
        </p:txBody>
      </p:sp>
    </p:spTree>
    <p:extLst>
      <p:ext uri="{BB962C8B-B14F-4D97-AF65-F5344CB8AC3E}">
        <p14:creationId xmlns:p14="http://schemas.microsoft.com/office/powerpoint/2010/main" val="109721716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Depending on the results of the BGC, a change in the insulin dose and sometimes a change in the insulin preparation is required. As a rule of thumb, changes in the dose should be of the order of 10–25 %, but following hypoglycemia or the </a:t>
            </a:r>
            <a:r>
              <a:rPr lang="en-US" sz="1200" kern="1200" dirty="0" err="1" smtClean="0">
                <a:solidFill>
                  <a:schemeClr val="tx1"/>
                </a:solidFill>
                <a:effectLst/>
                <a:latin typeface="+mn-lt"/>
                <a:ea typeface="+mn-ea"/>
                <a:cs typeface="+mn-cs"/>
              </a:rPr>
              <a:t>Somogyi</a:t>
            </a:r>
            <a:r>
              <a:rPr lang="en-US" sz="1200" kern="1200" dirty="0" smtClean="0">
                <a:solidFill>
                  <a:schemeClr val="tx1"/>
                </a:solidFill>
                <a:effectLst/>
                <a:latin typeface="+mn-lt"/>
                <a:ea typeface="+mn-ea"/>
                <a:cs typeface="+mn-cs"/>
              </a:rPr>
              <a:t> effect, the dose should be decreased by at least 50 %. Changes should not be made more frequently than every five to seven days, except in case of repeated hypoglycemia.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90</a:t>
            </a:fld>
            <a:endParaRPr lang="en-US"/>
          </a:p>
        </p:txBody>
      </p:sp>
    </p:spTree>
    <p:extLst>
      <p:ext uri="{BB962C8B-B14F-4D97-AF65-F5344CB8AC3E}">
        <p14:creationId xmlns:p14="http://schemas.microsoft.com/office/powerpoint/2010/main" val="18594832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Genetic factors have not yet been characterized in cats. The most convincing arguments for the existence of genetic factors have been derived from studies in Australia and the UK in Burmese cats, in which the frequency of diabetes was shown to be about four times higher than in domestic cats. Additional risk factors include </a:t>
            </a:r>
            <a:r>
              <a:rPr lang="en-US" sz="1200" kern="1200" dirty="0" smtClean="0">
                <a:solidFill>
                  <a:schemeClr val="tx1"/>
                </a:solidFill>
                <a:effectLst/>
                <a:latin typeface="+mn-lt"/>
                <a:ea typeface="+mn-ea"/>
                <a:cs typeface="+mn-cs"/>
              </a:rPr>
              <a:t>increasing </a:t>
            </a:r>
            <a:r>
              <a:rPr lang="en-US" sz="1200" kern="1200" dirty="0" smtClean="0">
                <a:solidFill>
                  <a:schemeClr val="tx1"/>
                </a:solidFill>
                <a:effectLst/>
                <a:latin typeface="+mn-lt"/>
                <a:ea typeface="+mn-ea"/>
                <a:cs typeface="+mn-cs"/>
              </a:rPr>
              <a:t>age, male gender, being neutered, physical inactivity, glucocorticoid and progestin administration, and obesity.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92</a:t>
            </a:fld>
            <a:endParaRPr lang="en-US"/>
          </a:p>
        </p:txBody>
      </p:sp>
    </p:spTree>
    <p:extLst>
      <p:ext uri="{BB962C8B-B14F-4D97-AF65-F5344CB8AC3E}">
        <p14:creationId xmlns:p14="http://schemas.microsoft.com/office/powerpoint/2010/main" val="1867248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Ref: SCARLETT JM, DONOGHUE S. Associations between body condition and disease in cats. J Am Vet Med </a:t>
            </a:r>
            <a:r>
              <a:rPr lang="en-US" sz="1200" kern="1200" dirty="0" err="1" smtClean="0">
                <a:solidFill>
                  <a:schemeClr val="tx1"/>
                </a:solidFill>
                <a:effectLst/>
                <a:latin typeface="+mn-lt"/>
                <a:ea typeface="+mn-ea"/>
                <a:cs typeface="+mn-cs"/>
              </a:rPr>
              <a:t>Assoc</a:t>
            </a:r>
            <a:r>
              <a:rPr lang="en-US" sz="1200" kern="1200" dirty="0" smtClean="0">
                <a:solidFill>
                  <a:schemeClr val="tx1"/>
                </a:solidFill>
                <a:effectLst/>
                <a:latin typeface="+mn-lt"/>
                <a:ea typeface="+mn-ea"/>
                <a:cs typeface="+mn-cs"/>
              </a:rPr>
              <a:t> 1998;212: 1725–1731.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humans it is now well accepted that adipose tissue is an important endocrine organ, producing various factors collectively termed </a:t>
            </a:r>
            <a:r>
              <a:rPr lang="en-US" sz="1200" kern="1200" dirty="0" err="1" smtClean="0">
                <a:solidFill>
                  <a:schemeClr val="tx1"/>
                </a:solidFill>
                <a:effectLst/>
                <a:latin typeface="+mn-lt"/>
                <a:ea typeface="+mn-ea"/>
                <a:cs typeface="+mn-cs"/>
              </a:rPr>
              <a:t>adipokines</a:t>
            </a:r>
            <a:r>
              <a:rPr lang="en-US" sz="1200" kern="1200" dirty="0" smtClean="0">
                <a:solidFill>
                  <a:schemeClr val="tx1"/>
                </a:solidFill>
                <a:effectLst/>
                <a:latin typeface="+mn-lt"/>
                <a:ea typeface="+mn-ea"/>
                <a:cs typeface="+mn-cs"/>
              </a:rPr>
              <a:t> that influence insulin sensitivity. Among them are </a:t>
            </a:r>
            <a:r>
              <a:rPr lang="en-US" sz="1200" kern="1200" dirty="0" err="1" smtClean="0">
                <a:solidFill>
                  <a:schemeClr val="tx1"/>
                </a:solidFill>
                <a:effectLst/>
                <a:latin typeface="+mn-lt"/>
                <a:ea typeface="+mn-ea"/>
                <a:cs typeface="+mn-cs"/>
              </a:rPr>
              <a:t>leptin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adiponectin</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proinflammatory</a:t>
            </a:r>
            <a:r>
              <a:rPr lang="en-US" sz="1200" kern="1200" dirty="0" smtClean="0">
                <a:solidFill>
                  <a:schemeClr val="tx1"/>
                </a:solidFill>
                <a:effectLst/>
                <a:latin typeface="+mn-lt"/>
                <a:ea typeface="+mn-ea"/>
                <a:cs typeface="+mn-cs"/>
              </a:rPr>
              <a:t> cytokines such as TNF-a and IL-6 (see also chapter 5.2.1).52 Preliminary studies in obese cats have shown that, as in humans, </a:t>
            </a:r>
            <a:r>
              <a:rPr lang="en-US" sz="1200" kern="1200" dirty="0" err="1" smtClean="0">
                <a:solidFill>
                  <a:schemeClr val="tx1"/>
                </a:solidFill>
                <a:effectLst/>
                <a:latin typeface="+mn-lt"/>
                <a:ea typeface="+mn-ea"/>
                <a:cs typeface="+mn-cs"/>
              </a:rPr>
              <a:t>adiponectin</a:t>
            </a:r>
            <a:r>
              <a:rPr lang="en-US" sz="1200" kern="1200" dirty="0" smtClean="0">
                <a:solidFill>
                  <a:schemeClr val="tx1"/>
                </a:solidFill>
                <a:effectLst/>
                <a:latin typeface="+mn-lt"/>
                <a:ea typeface="+mn-ea"/>
                <a:cs typeface="+mn-cs"/>
              </a:rPr>
              <a:t> levels decrease in obesity while </a:t>
            </a:r>
            <a:r>
              <a:rPr lang="en-US" sz="1200" kern="1200" dirty="0" err="1" smtClean="0">
                <a:solidFill>
                  <a:schemeClr val="tx1"/>
                </a:solidFill>
                <a:effectLst/>
                <a:latin typeface="+mn-lt"/>
                <a:ea typeface="+mn-ea"/>
                <a:cs typeface="+mn-cs"/>
              </a:rPr>
              <a:t>leptin</a:t>
            </a:r>
            <a:r>
              <a:rPr lang="en-US" sz="1200" kern="1200" dirty="0" smtClean="0">
                <a:solidFill>
                  <a:schemeClr val="tx1"/>
                </a:solidFill>
                <a:effectLst/>
                <a:latin typeface="+mn-lt"/>
                <a:ea typeface="+mn-ea"/>
                <a:cs typeface="+mn-cs"/>
              </a:rPr>
              <a:t> and TNF-a levels increase.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HOENIG M, </a:t>
            </a:r>
            <a:r>
              <a:rPr lang="en-US" sz="1200" kern="1200" dirty="0" err="1" smtClean="0">
                <a:solidFill>
                  <a:schemeClr val="tx1"/>
                </a:solidFill>
                <a:effectLst/>
                <a:latin typeface="+mn-lt"/>
                <a:ea typeface="+mn-ea"/>
                <a:cs typeface="+mn-cs"/>
              </a:rPr>
              <a:t>McGOLDRICK</a:t>
            </a:r>
            <a:r>
              <a:rPr lang="en-US" sz="1200" kern="1200" dirty="0" smtClean="0">
                <a:solidFill>
                  <a:schemeClr val="tx1"/>
                </a:solidFill>
                <a:effectLst/>
                <a:latin typeface="+mn-lt"/>
                <a:ea typeface="+mn-ea"/>
                <a:cs typeface="+mn-cs"/>
              </a:rPr>
              <a:t> JB, DEBEER M, DEMACKER PNM, FERGUSON DC. Activity and tissue-specific expression of lipases and tumor-necrosis factor a in lean and obese cats. </a:t>
            </a:r>
            <a:r>
              <a:rPr lang="en-US" sz="1200" kern="1200" dirty="0" err="1" smtClean="0">
                <a:solidFill>
                  <a:schemeClr val="tx1"/>
                </a:solidFill>
                <a:effectLst/>
                <a:latin typeface="+mn-lt"/>
                <a:ea typeface="+mn-ea"/>
                <a:cs typeface="+mn-cs"/>
              </a:rPr>
              <a:t>Domest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Anim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Endocrinol</a:t>
            </a:r>
            <a:r>
              <a:rPr lang="en-US" sz="1200" kern="1200" dirty="0" smtClean="0">
                <a:solidFill>
                  <a:schemeClr val="tx1"/>
                </a:solidFill>
                <a:effectLst/>
                <a:latin typeface="+mn-lt"/>
                <a:ea typeface="+mn-ea"/>
                <a:cs typeface="+mn-cs"/>
              </a:rPr>
              <a:t> 2006;30:333–344.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93</a:t>
            </a:fld>
            <a:endParaRPr lang="en-US"/>
          </a:p>
        </p:txBody>
      </p:sp>
    </p:spTree>
    <p:extLst>
      <p:ext uri="{BB962C8B-B14F-4D97-AF65-F5344CB8AC3E}">
        <p14:creationId xmlns:p14="http://schemas.microsoft.com/office/powerpoint/2010/main" val="426321857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When b-cells are healthy, the adaptive response to obesity and insulin resistance is an increase in insulin secretion, so that normal glucose tolerance is maintained. </a:t>
            </a:r>
            <a:r>
              <a:rPr lang="en-US" sz="1200" kern="1200" dirty="0" smtClean="0">
                <a:solidFill>
                  <a:schemeClr val="tx1"/>
                </a:solidFill>
                <a:effectLst/>
                <a:latin typeface="+mn-lt"/>
                <a:ea typeface="+mn-ea"/>
                <a:cs typeface="+mn-cs"/>
              </a:rPr>
              <a:t>However</a:t>
            </a:r>
            <a:r>
              <a:rPr lang="en-US" sz="1200" kern="1200" dirty="0" smtClean="0">
                <a:solidFill>
                  <a:schemeClr val="tx1"/>
                </a:solidFill>
                <a:effectLst/>
                <a:latin typeface="+mn-lt"/>
                <a:ea typeface="+mn-ea"/>
                <a:cs typeface="+mn-cs"/>
              </a:rPr>
              <a:t>, when there is b-cell dysfunction, glucose tolerance is impaired and eventually type 2 diabetes results. Initially, the first phase of insulin release is markedly reduced, whereas the second phase is delayed and often exaggerated. This is the threshold situation before the development of overt hyperglycemia and symptoms of diabetes, and it occurs when insulin secretion capacity is reduced by 80–90 %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94</a:t>
            </a:fld>
            <a:endParaRPr lang="en-US"/>
          </a:p>
        </p:txBody>
      </p:sp>
    </p:spTree>
    <p:extLst>
      <p:ext uri="{BB962C8B-B14F-4D97-AF65-F5344CB8AC3E}">
        <p14:creationId xmlns:p14="http://schemas.microsoft.com/office/powerpoint/2010/main" val="211014850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It is not yet known what is responsible for the reduction in insulin secretion and the progression to diabetes: amyloid </a:t>
            </a:r>
            <a:r>
              <a:rPr lang="en-US" sz="1200" kern="1200" dirty="0" smtClean="0">
                <a:solidFill>
                  <a:schemeClr val="tx1"/>
                </a:solidFill>
                <a:effectLst/>
                <a:latin typeface="+mn-lt"/>
                <a:ea typeface="+mn-ea"/>
                <a:cs typeface="+mn-cs"/>
              </a:rPr>
              <a:t>deposition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glucotoxicity</a:t>
            </a:r>
            <a:r>
              <a:rPr lang="en-US" sz="1200" kern="1200" dirty="0" smtClean="0">
                <a:solidFill>
                  <a:schemeClr val="tx1"/>
                </a:solidFill>
                <a:effectLst/>
                <a:latin typeface="+mn-lt"/>
                <a:ea typeface="+mn-ea"/>
                <a:cs typeface="+mn-cs"/>
              </a:rPr>
              <a:t>, and/or </a:t>
            </a:r>
            <a:r>
              <a:rPr lang="en-US" sz="1200" kern="1200" dirty="0" err="1" smtClean="0">
                <a:solidFill>
                  <a:schemeClr val="tx1"/>
                </a:solidFill>
                <a:effectLst/>
                <a:latin typeface="+mn-lt"/>
                <a:ea typeface="+mn-ea"/>
                <a:cs typeface="+mn-cs"/>
              </a:rPr>
              <a:t>lipotoxicity</a:t>
            </a:r>
            <a:r>
              <a:rPr lang="en-US" sz="1200" kern="1200" dirty="0" smtClean="0">
                <a:solidFill>
                  <a:schemeClr val="tx1"/>
                </a:solidFill>
                <a:effectLst/>
                <a:latin typeface="+mn-lt"/>
                <a:ea typeface="+mn-ea"/>
                <a:cs typeface="+mn-cs"/>
              </a:rPr>
              <a:t>.</a:t>
            </a:r>
            <a:r>
              <a:rPr lang="en-US" sz="1200" kern="1200" baseline="0" dirty="0" smtClean="0">
                <a:solidFill>
                  <a:schemeClr val="tx1"/>
                </a:solidFill>
                <a:effectLst/>
                <a:latin typeface="+mn-lt"/>
                <a:ea typeface="+mn-ea"/>
                <a:cs typeface="+mn-cs"/>
              </a:rPr>
              <a:t> I</a:t>
            </a:r>
            <a:r>
              <a:rPr lang="en-US" sz="1200" kern="1200" dirty="0" smtClean="0">
                <a:solidFill>
                  <a:schemeClr val="tx1"/>
                </a:solidFill>
                <a:effectLst/>
                <a:latin typeface="+mn-lt"/>
                <a:ea typeface="+mn-ea"/>
                <a:cs typeface="+mn-cs"/>
              </a:rPr>
              <a:t>slet amyloid is derived from amylin (also called islet amyloid polypeptide), a hormone </a:t>
            </a:r>
            <a:r>
              <a:rPr lang="en-US" sz="1200" kern="1200" dirty="0" err="1" smtClean="0">
                <a:solidFill>
                  <a:schemeClr val="tx1"/>
                </a:solidFill>
                <a:effectLst/>
                <a:latin typeface="+mn-lt"/>
                <a:ea typeface="+mn-ea"/>
                <a:cs typeface="+mn-cs"/>
              </a:rPr>
              <a:t>cosecreted</a:t>
            </a:r>
            <a:r>
              <a:rPr lang="en-US" sz="1200" kern="1200" dirty="0" smtClean="0">
                <a:solidFill>
                  <a:schemeClr val="tx1"/>
                </a:solidFill>
                <a:effectLst/>
                <a:latin typeface="+mn-lt"/>
                <a:ea typeface="+mn-ea"/>
                <a:cs typeface="+mn-cs"/>
              </a:rPr>
              <a:t> with insulin from b-cells. Cats are among the few species in which the amino acid sequence of amylin predisposes it to fold into b-pleated sheets. These are deposited as amyloid in the islets, leading to loss of b-cells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b="1" dirty="0"/>
          </a:p>
        </p:txBody>
      </p:sp>
      <p:sp>
        <p:nvSpPr>
          <p:cNvPr id="4" name="Slide Number Placeholder 3"/>
          <p:cNvSpPr>
            <a:spLocks noGrp="1"/>
          </p:cNvSpPr>
          <p:nvPr>
            <p:ph type="sldNum" sz="quarter" idx="10"/>
          </p:nvPr>
        </p:nvSpPr>
        <p:spPr/>
        <p:txBody>
          <a:bodyPr/>
          <a:lstStyle/>
          <a:p>
            <a:fld id="{78D70603-2EA8-7748-BE17-8294212792EC}" type="slidenum">
              <a:rPr lang="en-US" smtClean="0"/>
              <a:t>95</a:t>
            </a:fld>
            <a:endParaRPr lang="en-US"/>
          </a:p>
        </p:txBody>
      </p:sp>
    </p:spTree>
    <p:extLst>
      <p:ext uri="{BB962C8B-B14F-4D97-AF65-F5344CB8AC3E}">
        <p14:creationId xmlns:p14="http://schemas.microsoft.com/office/powerpoint/2010/main" val="109359839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Amyloid deposition is found in about 90 % of cats with diabetes, but it is also a frequent finding in older healthy </a:t>
            </a:r>
            <a:r>
              <a:rPr lang="en-US" sz="1200" kern="1200" dirty="0" smtClean="0">
                <a:solidFill>
                  <a:schemeClr val="tx1"/>
                </a:solidFill>
                <a:effectLst/>
                <a:latin typeface="+mn-lt"/>
                <a:ea typeface="+mn-ea"/>
                <a:cs typeface="+mn-cs"/>
              </a:rPr>
              <a:t>cats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and </a:t>
            </a:r>
            <a:r>
              <a:rPr lang="en-US" sz="1200" kern="1200" dirty="0" smtClean="0">
                <a:solidFill>
                  <a:schemeClr val="tx1"/>
                </a:solidFill>
                <a:effectLst/>
                <a:latin typeface="+mn-lt"/>
                <a:ea typeface="+mn-ea"/>
                <a:cs typeface="+mn-cs"/>
              </a:rPr>
              <a:t>hence it probably should be </a:t>
            </a:r>
            <a:r>
              <a:rPr lang="en-US" sz="1200" kern="1200" dirty="0" smtClean="0">
                <a:solidFill>
                  <a:schemeClr val="tx1"/>
                </a:solidFill>
                <a:effectLst/>
                <a:latin typeface="+mn-lt"/>
                <a:ea typeface="+mn-ea"/>
                <a:cs typeface="+mn-cs"/>
              </a:rPr>
              <a:t>regarded </a:t>
            </a:r>
            <a:r>
              <a:rPr lang="en-US" sz="1200" kern="1200" dirty="0" smtClean="0">
                <a:solidFill>
                  <a:schemeClr val="tx1"/>
                </a:solidFill>
                <a:effectLst/>
                <a:latin typeface="+mn-lt"/>
                <a:ea typeface="+mn-ea"/>
                <a:cs typeface="+mn-cs"/>
              </a:rPr>
              <a:t>as a contributing factor and not the primary cause of b-cell failure. Glucose toxicity is the concept that prolonged hyperglycemia impairs insulin secretion by the b-cells. The phenomenon can be nicely demonstrated in healthy cats in which insulin secretion ceases after three to five days of continuous induction of high blood glucose levels. This is reversible initially,</a:t>
            </a:r>
            <a:r>
              <a:rPr lang="en-US" sz="1200" kern="1200" baseline="0" dirty="0" smtClean="0">
                <a:solidFill>
                  <a:schemeClr val="tx1"/>
                </a:solidFill>
                <a:effectLst/>
                <a:latin typeface="+mn-lt"/>
                <a:ea typeface="+mn-ea"/>
                <a:cs typeface="+mn-cs"/>
              </a:rPr>
              <a:t> but then becomes permanent. </a:t>
            </a:r>
            <a:r>
              <a:rPr lang="en-US" sz="1200" kern="1200" dirty="0" smtClean="0">
                <a:solidFill>
                  <a:schemeClr val="tx1"/>
                </a:solidFill>
                <a:effectLst/>
                <a:latin typeface="+mn-lt"/>
                <a:ea typeface="+mn-ea"/>
                <a:cs typeface="+mn-cs"/>
              </a:rPr>
              <a:t>These are very important concepts because immediate treatment of diabetes may reverse the adverse effects of glucose toxicity and increases the probability of complete remission of the diabetes. Due to glucose toxicity, circulating insulin concentration at the time of diagnosis is usually </a:t>
            </a:r>
            <a:r>
              <a:rPr lang="en-US" sz="1200" kern="1200" dirty="0" smtClean="0">
                <a:solidFill>
                  <a:schemeClr val="tx1"/>
                </a:solidFill>
                <a:effectLst/>
                <a:latin typeface="+mn-lt"/>
                <a:ea typeface="+mn-ea"/>
                <a:cs typeface="+mn-cs"/>
              </a:rPr>
              <a:t>low </a:t>
            </a:r>
            <a:r>
              <a:rPr lang="en-US" sz="1200" kern="1200" dirty="0" smtClean="0">
                <a:solidFill>
                  <a:schemeClr val="tx1"/>
                </a:solidFill>
                <a:effectLst/>
                <a:latin typeface="+mn-lt"/>
                <a:ea typeface="+mn-ea"/>
                <a:cs typeface="+mn-cs"/>
              </a:rPr>
              <a:t>and thus measuring insulin does not help to predict whether remission is possible.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96</a:t>
            </a:fld>
            <a:endParaRPr lang="en-US"/>
          </a:p>
        </p:txBody>
      </p:sp>
    </p:spTree>
    <p:extLst>
      <p:ext uri="{BB962C8B-B14F-4D97-AF65-F5344CB8AC3E}">
        <p14:creationId xmlns:p14="http://schemas.microsoft.com/office/powerpoint/2010/main" val="60460043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Other specific types of diabetes (formerly called secondary diabetes) in the cat account for approximately 20 % of cases. The causes include pancreatitis, </a:t>
            </a:r>
            <a:r>
              <a:rPr lang="en-US" sz="1200" kern="1200" dirty="0" err="1" smtClean="0">
                <a:solidFill>
                  <a:schemeClr val="tx1"/>
                </a:solidFill>
                <a:effectLst/>
                <a:latin typeface="+mn-lt"/>
                <a:ea typeface="+mn-ea"/>
                <a:cs typeface="+mn-cs"/>
              </a:rPr>
              <a:t>hypercortisolism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hypersomatotropism</a:t>
            </a:r>
            <a:r>
              <a:rPr lang="en-US" sz="1200" kern="1200" dirty="0" smtClean="0">
                <a:solidFill>
                  <a:schemeClr val="tx1"/>
                </a:solidFill>
                <a:effectLst/>
                <a:latin typeface="+mn-lt"/>
                <a:ea typeface="+mn-ea"/>
                <a:cs typeface="+mn-cs"/>
              </a:rPr>
              <a:t> (acromegaly), and exposure to </a:t>
            </a:r>
            <a:r>
              <a:rPr lang="en-US" sz="1200" kern="1200" dirty="0" err="1" smtClean="0">
                <a:solidFill>
                  <a:schemeClr val="tx1"/>
                </a:solidFill>
                <a:effectLst/>
                <a:latin typeface="+mn-lt"/>
                <a:ea typeface="+mn-ea"/>
                <a:cs typeface="+mn-cs"/>
              </a:rPr>
              <a:t>diabetogenic</a:t>
            </a:r>
            <a:r>
              <a:rPr lang="en-US" sz="1200" kern="1200" dirty="0" smtClean="0">
                <a:solidFill>
                  <a:schemeClr val="tx1"/>
                </a:solidFill>
                <a:effectLst/>
                <a:latin typeface="+mn-lt"/>
                <a:ea typeface="+mn-ea"/>
                <a:cs typeface="+mn-cs"/>
              </a:rPr>
              <a:t> hormones (</a:t>
            </a:r>
            <a:r>
              <a:rPr lang="en-US" sz="1200" kern="1200" dirty="0" err="1" smtClean="0">
                <a:solidFill>
                  <a:schemeClr val="tx1"/>
                </a:solidFill>
                <a:effectLst/>
                <a:latin typeface="+mn-lt"/>
                <a:ea typeface="+mn-ea"/>
                <a:cs typeface="+mn-cs"/>
              </a:rPr>
              <a:t>progestins</a:t>
            </a:r>
            <a:r>
              <a:rPr lang="en-US" sz="1200" kern="1200" dirty="0" smtClean="0">
                <a:solidFill>
                  <a:schemeClr val="tx1"/>
                </a:solidFill>
                <a:effectLst/>
                <a:latin typeface="+mn-lt"/>
                <a:ea typeface="+mn-ea"/>
                <a:cs typeface="+mn-cs"/>
              </a:rPr>
              <a:t>, glucocorticoids).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97</a:t>
            </a:fld>
            <a:endParaRPr lang="en-US"/>
          </a:p>
        </p:txBody>
      </p:sp>
    </p:spTree>
    <p:extLst>
      <p:ext uri="{BB962C8B-B14F-4D97-AF65-F5344CB8AC3E}">
        <p14:creationId xmlns:p14="http://schemas.microsoft.com/office/powerpoint/2010/main" val="73826356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Diabetes occurs most often in middle-aged to elderly cats, more than 95 % being older than five years. There is a strong sex predilection, approximately 70 % being male. Burmese cats are at risk, but no other breed has been reported to be. Approximately 60 % of diabetic cats are overweight </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35 % are of normal weight, and 5 % are under- weight. </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98</a:t>
            </a:fld>
            <a:endParaRPr lang="en-US"/>
          </a:p>
        </p:txBody>
      </p:sp>
    </p:spTree>
    <p:extLst>
      <p:ext uri="{BB962C8B-B14F-4D97-AF65-F5344CB8AC3E}">
        <p14:creationId xmlns:p14="http://schemas.microsoft.com/office/powerpoint/2010/main" val="34374301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Most diabetic cats have classical symptoms of diabetes: </a:t>
            </a:r>
            <a:r>
              <a:rPr lang="en-US" sz="1200" kern="1200" dirty="0" smtClean="0">
                <a:solidFill>
                  <a:schemeClr val="tx1"/>
                </a:solidFill>
                <a:effectLst/>
                <a:latin typeface="+mn-lt"/>
                <a:ea typeface="+mn-ea"/>
                <a:cs typeface="+mn-cs"/>
              </a:rPr>
              <a:t>polyuria</a:t>
            </a:r>
            <a:r>
              <a:rPr lang="en-US" sz="1200" kern="1200" dirty="0" smtClean="0">
                <a:solidFill>
                  <a:schemeClr val="tx1"/>
                </a:solidFill>
                <a:effectLst/>
                <a:latin typeface="+mn-lt"/>
                <a:ea typeface="+mn-ea"/>
                <a:cs typeface="+mn-cs"/>
              </a:rPr>
              <a:t>, polydipsia, polyphagia, and weight loss. Approximately 10% have overt signs of diabetic neuropathy, such as hind limb weakness, decreased ability to jump, and </a:t>
            </a:r>
            <a:r>
              <a:rPr lang="en-US" sz="1200" kern="1200" dirty="0" err="1" smtClean="0">
                <a:solidFill>
                  <a:schemeClr val="tx1"/>
                </a:solidFill>
                <a:effectLst/>
                <a:latin typeface="+mn-lt"/>
                <a:ea typeface="+mn-ea"/>
                <a:cs typeface="+mn-cs"/>
              </a:rPr>
              <a:t>plantigrade</a:t>
            </a:r>
            <a:r>
              <a:rPr lang="en-US" sz="1200" kern="1200" dirty="0" smtClean="0">
                <a:solidFill>
                  <a:schemeClr val="tx1"/>
                </a:solidFill>
                <a:effectLst/>
                <a:latin typeface="+mn-lt"/>
                <a:ea typeface="+mn-ea"/>
                <a:cs typeface="+mn-cs"/>
              </a:rPr>
              <a:t> posture. Physical examination often reveals hepatomegaly and neurological </a:t>
            </a:r>
            <a:r>
              <a:rPr lang="en-US" sz="1200" kern="1200" dirty="0" smtClean="0">
                <a:solidFill>
                  <a:schemeClr val="tx1"/>
                </a:solidFill>
                <a:effectLst/>
                <a:latin typeface="+mn-lt"/>
                <a:ea typeface="+mn-ea"/>
                <a:cs typeface="+mn-cs"/>
              </a:rPr>
              <a:t>abnormalities </a:t>
            </a:r>
            <a:r>
              <a:rPr lang="en-US" sz="1200" kern="1200" dirty="0" smtClean="0">
                <a:solidFill>
                  <a:schemeClr val="tx1"/>
                </a:solidFill>
                <a:effectLst/>
                <a:latin typeface="+mn-lt"/>
                <a:ea typeface="+mn-ea"/>
                <a:cs typeface="+mn-cs"/>
              </a:rPr>
              <a:t>consistent with peripheral neuropathy. Cats have long been assumed not to develop diabetic cataracts, but a </a:t>
            </a:r>
            <a:r>
              <a:rPr lang="en-US" sz="1200" kern="1200" dirty="0" smtClean="0">
                <a:solidFill>
                  <a:schemeClr val="tx1"/>
                </a:solidFill>
                <a:effectLst/>
                <a:latin typeface="+mn-lt"/>
                <a:ea typeface="+mn-ea"/>
                <a:cs typeface="+mn-cs"/>
              </a:rPr>
              <a:t>recent </a:t>
            </a:r>
            <a:r>
              <a:rPr lang="en-US" sz="1200" kern="1200" dirty="0" smtClean="0">
                <a:solidFill>
                  <a:schemeClr val="tx1"/>
                </a:solidFill>
                <a:effectLst/>
                <a:latin typeface="+mn-lt"/>
                <a:ea typeface="+mn-ea"/>
                <a:cs typeface="+mn-cs"/>
              </a:rPr>
              <a:t>study of 50 diabetic cats showed that almost all had lens opacities that were more pronounced than in </a:t>
            </a:r>
            <a:r>
              <a:rPr lang="en-US" sz="1200" kern="1200" dirty="0" err="1" smtClean="0">
                <a:solidFill>
                  <a:schemeClr val="tx1"/>
                </a:solidFill>
                <a:effectLst/>
                <a:latin typeface="+mn-lt"/>
                <a:ea typeface="+mn-ea"/>
                <a:cs typeface="+mn-cs"/>
              </a:rPr>
              <a:t>nondiabetic</a:t>
            </a:r>
            <a:r>
              <a:rPr lang="en-US" sz="1200" kern="1200" dirty="0" smtClean="0">
                <a:solidFill>
                  <a:schemeClr val="tx1"/>
                </a:solidFill>
                <a:effectLst/>
                <a:latin typeface="+mn-lt"/>
                <a:ea typeface="+mn-ea"/>
                <a:cs typeface="+mn-cs"/>
              </a:rPr>
              <a:t> cats.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99</a:t>
            </a:fld>
            <a:endParaRPr lang="en-US"/>
          </a:p>
        </p:txBody>
      </p:sp>
    </p:spTree>
    <p:extLst>
      <p:ext uri="{BB962C8B-B14F-4D97-AF65-F5344CB8AC3E}">
        <p14:creationId xmlns:p14="http://schemas.microsoft.com/office/powerpoint/2010/main" val="1661177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Again </a:t>
            </a:r>
            <a:r>
              <a:rPr lang="en-US" sz="1200" kern="1200" dirty="0" smtClean="0">
                <a:solidFill>
                  <a:schemeClr val="tx1"/>
                </a:solidFill>
                <a:effectLst/>
                <a:latin typeface="+mn-lt"/>
                <a:ea typeface="+mn-ea"/>
                <a:cs typeface="+mn-cs"/>
              </a:rPr>
              <a:t>as previously mentioned, blood glucose is</a:t>
            </a:r>
            <a:r>
              <a:rPr lang="en-US" sz="1200" kern="1200" baseline="0" dirty="0" smtClean="0">
                <a:solidFill>
                  <a:schemeClr val="tx1"/>
                </a:solidFill>
                <a:effectLst/>
                <a:latin typeface="+mn-lt"/>
                <a:ea typeface="+mn-ea"/>
                <a:cs typeface="+mn-cs"/>
              </a:rPr>
              <a:t> the most important regulator of insulin secretion. </a:t>
            </a:r>
            <a:r>
              <a:rPr lang="en-US" sz="1200" kern="1200" dirty="0" smtClean="0">
                <a:solidFill>
                  <a:schemeClr val="tx1"/>
                </a:solidFill>
                <a:effectLst/>
                <a:latin typeface="+mn-lt"/>
                <a:ea typeface="+mn-ea"/>
                <a:cs typeface="+mn-cs"/>
              </a:rPr>
              <a:t>With respect to a variable blood glucose</a:t>
            </a:r>
            <a:r>
              <a:rPr lang="en-US" sz="1200" kern="1200" baseline="0" dirty="0" smtClean="0">
                <a:solidFill>
                  <a:schemeClr val="tx1"/>
                </a:solidFill>
                <a:effectLst/>
                <a:latin typeface="+mn-lt"/>
                <a:ea typeface="+mn-ea"/>
                <a:cs typeface="+mn-cs"/>
              </a:rPr>
              <a:t> concentration, the beta cells respond directly depending on the concentration of glucose within the blood stream as sensed by these cells. </a:t>
            </a:r>
            <a:r>
              <a:rPr lang="en-US" sz="1200" kern="1200" dirty="0" smtClean="0">
                <a:solidFill>
                  <a:schemeClr val="tx1"/>
                </a:solidFill>
                <a:effectLst/>
                <a:latin typeface="+mn-lt"/>
                <a:ea typeface="+mn-ea"/>
                <a:cs typeface="+mn-cs"/>
              </a:rPr>
              <a:t>Glucose is transported into b-cells via the glucose transporter protein GLUT 2, which allows rapid equilibration between extracellular and intracellular glucose concentrations. Within the b-cells glucose is metabolized (via phosphorylation by </a:t>
            </a:r>
            <a:r>
              <a:rPr lang="en-US" sz="1200" kern="1200" dirty="0" err="1" smtClean="0">
                <a:solidFill>
                  <a:schemeClr val="tx1"/>
                </a:solidFill>
                <a:effectLst/>
                <a:latin typeface="+mn-lt"/>
                <a:ea typeface="+mn-ea"/>
                <a:cs typeface="+mn-cs"/>
              </a:rPr>
              <a:t>glucokinase</a:t>
            </a:r>
            <a:r>
              <a:rPr lang="en-US" sz="1200" kern="1200" dirty="0" smtClean="0">
                <a:solidFill>
                  <a:schemeClr val="tx1"/>
                </a:solidFill>
                <a:effectLst/>
                <a:latin typeface="+mn-lt"/>
                <a:ea typeface="+mn-ea"/>
                <a:cs typeface="+mn-cs"/>
              </a:rPr>
              <a:t> and production of pyruvate) to produce ATP. The increase in the ATP:ADP ratio is followed by closure of ATP-sensitive potassium channels in the b-cell membrane, preventing potassium ions from leaving the b-cell</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78D70603-2EA8-7748-BE17-8294212792EC}" type="slidenum">
              <a:rPr lang="en-US" smtClean="0"/>
              <a:t>14</a:t>
            </a:fld>
            <a:endParaRPr lang="en-US"/>
          </a:p>
        </p:txBody>
      </p:sp>
    </p:spTree>
    <p:extLst>
      <p:ext uri="{BB962C8B-B14F-4D97-AF65-F5344CB8AC3E}">
        <p14:creationId xmlns:p14="http://schemas.microsoft.com/office/powerpoint/2010/main" val="406369701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diagnosis and workup are generally similar for dogs and cats but a few differences should be noted. First, the renal threshold is higher in cats than in dogs (cats ~ 15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 dogs ~10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 and thus </a:t>
            </a:r>
            <a:r>
              <a:rPr lang="en-US" sz="1200" kern="1200" dirty="0" err="1" smtClean="0">
                <a:solidFill>
                  <a:schemeClr val="tx1"/>
                </a:solidFill>
                <a:effectLst/>
                <a:latin typeface="+mn-lt"/>
                <a:ea typeface="+mn-ea"/>
                <a:cs typeface="+mn-cs"/>
              </a:rPr>
              <a:t>glucosuria</a:t>
            </a:r>
            <a:r>
              <a:rPr lang="en-US" sz="1200" kern="1200" dirty="0" smtClean="0">
                <a:solidFill>
                  <a:schemeClr val="tx1"/>
                </a:solidFill>
                <a:effectLst/>
                <a:latin typeface="+mn-lt"/>
                <a:ea typeface="+mn-ea"/>
                <a:cs typeface="+mn-cs"/>
              </a:rPr>
              <a:t> does not occur until blood glucose reaches a higher level. Second, cats are prone to stress-induced hyperglycemia that may be difficult to </a:t>
            </a:r>
            <a:r>
              <a:rPr lang="en-US" sz="1200" kern="1200" dirty="0" smtClean="0">
                <a:solidFill>
                  <a:schemeClr val="tx1"/>
                </a:solidFill>
                <a:effectLst/>
                <a:latin typeface="+mn-lt"/>
                <a:ea typeface="+mn-ea"/>
                <a:cs typeface="+mn-cs"/>
              </a:rPr>
              <a:t>differentiate </a:t>
            </a:r>
            <a:r>
              <a:rPr lang="en-US" sz="1200" kern="1200" dirty="0" smtClean="0">
                <a:solidFill>
                  <a:schemeClr val="tx1"/>
                </a:solidFill>
                <a:effectLst/>
                <a:latin typeface="+mn-lt"/>
                <a:ea typeface="+mn-ea"/>
                <a:cs typeface="+mn-cs"/>
              </a:rPr>
              <a:t>from diabetes; it can be mild but concentrations &gt;15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 are not exceptional and thus </a:t>
            </a:r>
            <a:r>
              <a:rPr lang="en-US" sz="1200" kern="1200" dirty="0" err="1" smtClean="0">
                <a:solidFill>
                  <a:schemeClr val="tx1"/>
                </a:solidFill>
                <a:effectLst/>
                <a:latin typeface="+mn-lt"/>
                <a:ea typeface="+mn-ea"/>
                <a:cs typeface="+mn-cs"/>
              </a:rPr>
              <a:t>glucosuria</a:t>
            </a:r>
            <a:r>
              <a:rPr lang="en-US" sz="1200" kern="1200" dirty="0" smtClean="0">
                <a:solidFill>
                  <a:schemeClr val="tx1"/>
                </a:solidFill>
                <a:effectLst/>
                <a:latin typeface="+mn-lt"/>
                <a:ea typeface="+mn-ea"/>
                <a:cs typeface="+mn-cs"/>
              </a:rPr>
              <a:t> may also be present </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100</a:t>
            </a:fld>
            <a:endParaRPr lang="en-US"/>
          </a:p>
        </p:txBody>
      </p:sp>
    </p:spTree>
    <p:extLst>
      <p:ext uri="{BB962C8B-B14F-4D97-AF65-F5344CB8AC3E}">
        <p14:creationId xmlns:p14="http://schemas.microsoft.com/office/powerpoint/2010/main" val="337117101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can be resolved by measuring </a:t>
            </a:r>
            <a:r>
              <a:rPr lang="en-US" sz="1200" kern="1200" dirty="0" err="1" smtClean="0">
                <a:solidFill>
                  <a:schemeClr val="tx1"/>
                </a:solidFill>
                <a:effectLst/>
                <a:latin typeface="+mn-lt"/>
                <a:ea typeface="+mn-ea"/>
                <a:cs typeface="+mn-cs"/>
              </a:rPr>
              <a:t>fructosamine</a:t>
            </a:r>
            <a:r>
              <a:rPr lang="en-US" sz="1200" kern="1200" dirty="0" smtClean="0">
                <a:solidFill>
                  <a:schemeClr val="tx1"/>
                </a:solidFill>
                <a:effectLst/>
                <a:latin typeface="+mn-lt"/>
                <a:ea typeface="+mn-ea"/>
                <a:cs typeface="+mn-cs"/>
              </a:rPr>
              <a:t>, which is above 400 </a:t>
            </a:r>
            <a:r>
              <a:rPr lang="en-US" sz="1200" kern="1200" dirty="0" err="1" smtClean="0">
                <a:solidFill>
                  <a:schemeClr val="tx1"/>
                </a:solidFill>
                <a:effectLst/>
                <a:latin typeface="+mn-lt"/>
                <a:ea typeface="+mn-ea"/>
                <a:cs typeface="+mn-cs"/>
              </a:rPr>
              <a:t>μmol</a:t>
            </a:r>
            <a:r>
              <a:rPr lang="en-US" sz="1200" kern="1200" dirty="0" smtClean="0">
                <a:solidFill>
                  <a:schemeClr val="tx1"/>
                </a:solidFill>
                <a:effectLst/>
                <a:latin typeface="+mn-lt"/>
                <a:ea typeface="+mn-ea"/>
                <a:cs typeface="+mn-cs"/>
              </a:rPr>
              <a:t>/l in </a:t>
            </a:r>
            <a:r>
              <a:rPr lang="en-US" sz="1200" kern="1200" dirty="0" err="1" smtClean="0">
                <a:solidFill>
                  <a:schemeClr val="tx1"/>
                </a:solidFill>
                <a:effectLst/>
                <a:latin typeface="+mn-lt"/>
                <a:ea typeface="+mn-ea"/>
                <a:cs typeface="+mn-cs"/>
              </a:rPr>
              <a:t>dia-betic</a:t>
            </a:r>
            <a:r>
              <a:rPr lang="en-US" sz="1200" kern="1200" dirty="0" smtClean="0">
                <a:solidFill>
                  <a:schemeClr val="tx1"/>
                </a:solidFill>
                <a:effectLst/>
                <a:latin typeface="+mn-lt"/>
                <a:ea typeface="+mn-ea"/>
                <a:cs typeface="+mn-cs"/>
              </a:rPr>
              <a:t> cats and may be as high as 1500 </a:t>
            </a:r>
            <a:r>
              <a:rPr lang="en-US" sz="1200" kern="1200" dirty="0" err="1" smtClean="0">
                <a:solidFill>
                  <a:schemeClr val="tx1"/>
                </a:solidFill>
                <a:effectLst/>
                <a:latin typeface="+mn-lt"/>
                <a:ea typeface="+mn-ea"/>
                <a:cs typeface="+mn-cs"/>
              </a:rPr>
              <a:t>μmol</a:t>
            </a:r>
            <a:r>
              <a:rPr lang="en-US" sz="1200" kern="1200" dirty="0" smtClean="0">
                <a:solidFill>
                  <a:schemeClr val="tx1"/>
                </a:solidFill>
                <a:effectLst/>
                <a:latin typeface="+mn-lt"/>
                <a:ea typeface="+mn-ea"/>
                <a:cs typeface="+mn-cs"/>
              </a:rPr>
              <a:t>/l, but is not </a:t>
            </a:r>
            <a:r>
              <a:rPr lang="en-US" sz="1200" kern="1200" dirty="0" err="1" smtClean="0">
                <a:solidFill>
                  <a:schemeClr val="tx1"/>
                </a:solidFill>
                <a:effectLst/>
                <a:latin typeface="+mn-lt"/>
                <a:ea typeface="+mn-ea"/>
                <a:cs typeface="+mn-cs"/>
              </a:rPr>
              <a:t>eleveated</a:t>
            </a:r>
            <a:r>
              <a:rPr lang="en-US" sz="1200" kern="1200" dirty="0" smtClean="0">
                <a:solidFill>
                  <a:schemeClr val="tx1"/>
                </a:solidFill>
                <a:effectLst/>
                <a:latin typeface="+mn-lt"/>
                <a:ea typeface="+mn-ea"/>
                <a:cs typeface="+mn-cs"/>
              </a:rPr>
              <a:t> in cats with stress hyperglycemia.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101</a:t>
            </a:fld>
            <a:endParaRPr lang="en-US"/>
          </a:p>
        </p:txBody>
      </p:sp>
    </p:spTree>
    <p:extLst>
      <p:ext uri="{BB962C8B-B14F-4D97-AF65-F5344CB8AC3E}">
        <p14:creationId xmlns:p14="http://schemas.microsoft.com/office/powerpoint/2010/main" val="195450216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Measurement of plasma insulin concentration (baseline or after injection of an insulin </a:t>
            </a:r>
            <a:r>
              <a:rPr lang="en-US" sz="1200" kern="1200" dirty="0" err="1" smtClean="0">
                <a:solidFill>
                  <a:schemeClr val="tx1"/>
                </a:solidFill>
                <a:effectLst/>
                <a:latin typeface="+mn-lt"/>
                <a:ea typeface="+mn-ea"/>
                <a:cs typeface="+mn-cs"/>
              </a:rPr>
              <a:t>secretogogue</a:t>
            </a:r>
            <a:r>
              <a:rPr lang="en-US" sz="1200" kern="1200" dirty="0" smtClean="0">
                <a:solidFill>
                  <a:schemeClr val="tx1"/>
                </a:solidFill>
                <a:effectLst/>
                <a:latin typeface="+mn-lt"/>
                <a:ea typeface="+mn-ea"/>
                <a:cs typeface="+mn-cs"/>
              </a:rPr>
              <a:t>) does not help to identify the type of diabetes or to predict whether there is sufficient residual b-cell function for eventual remission of the disease .</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plasma insulin concentration is usually low at the time of diagnosis, regardless of whether remission is possible or not. Glucose toxicity contributes to the low </a:t>
            </a:r>
            <a:r>
              <a:rPr lang="en-US" sz="1200" kern="1200" dirty="0" smtClean="0">
                <a:solidFill>
                  <a:schemeClr val="tx1"/>
                </a:solidFill>
                <a:effectLst/>
                <a:latin typeface="+mn-lt"/>
                <a:ea typeface="+mn-ea"/>
                <a:cs typeface="+mn-cs"/>
              </a:rPr>
              <a:t>release </a:t>
            </a:r>
            <a:r>
              <a:rPr lang="en-US" sz="1200" kern="1200" dirty="0" smtClean="0">
                <a:solidFill>
                  <a:schemeClr val="tx1"/>
                </a:solidFill>
                <a:effectLst/>
                <a:latin typeface="+mn-lt"/>
                <a:ea typeface="+mn-ea"/>
                <a:cs typeface="+mn-cs"/>
              </a:rPr>
              <a:t>of insulin, due to the loss of b-cell function. Insulin therapy may reverse glucose toxicity, leading to partial or complete recovery of b-cell function.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102</a:t>
            </a:fld>
            <a:endParaRPr lang="en-US"/>
          </a:p>
        </p:txBody>
      </p:sp>
    </p:spTree>
    <p:extLst>
      <p:ext uri="{BB962C8B-B14F-4D97-AF65-F5344CB8AC3E}">
        <p14:creationId xmlns:p14="http://schemas.microsoft.com/office/powerpoint/2010/main" val="209943415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Treatment of diabetes mellitus should be started as soon as possible after the diagnosis is confirmed. Good glycemic </a:t>
            </a:r>
            <a:r>
              <a:rPr lang="en-US" sz="1200" kern="1200" dirty="0" smtClean="0">
                <a:solidFill>
                  <a:schemeClr val="tx1"/>
                </a:solidFill>
                <a:effectLst/>
                <a:latin typeface="+mn-lt"/>
                <a:ea typeface="+mn-ea"/>
                <a:cs typeface="+mn-cs"/>
              </a:rPr>
              <a:t>control </a:t>
            </a:r>
            <a:r>
              <a:rPr lang="en-US" sz="1200" kern="1200" dirty="0" smtClean="0">
                <a:solidFill>
                  <a:schemeClr val="tx1"/>
                </a:solidFill>
                <a:effectLst/>
                <a:latin typeface="+mn-lt"/>
                <a:ea typeface="+mn-ea"/>
                <a:cs typeface="+mn-cs"/>
              </a:rPr>
              <a:t>reverses the effects of glucose toxicity and increases the probability of remission. The mainstays of treatment are </a:t>
            </a:r>
            <a:r>
              <a:rPr lang="en-US" sz="1200" kern="1200" dirty="0" smtClean="0">
                <a:solidFill>
                  <a:schemeClr val="tx1"/>
                </a:solidFill>
                <a:effectLst/>
                <a:latin typeface="+mn-lt"/>
                <a:ea typeface="+mn-ea"/>
                <a:cs typeface="+mn-cs"/>
              </a:rPr>
              <a:t>administration </a:t>
            </a:r>
            <a:r>
              <a:rPr lang="en-US" sz="1200" kern="1200" dirty="0" smtClean="0">
                <a:solidFill>
                  <a:schemeClr val="tx1"/>
                </a:solidFill>
                <a:effectLst/>
                <a:latin typeface="+mn-lt"/>
                <a:ea typeface="+mn-ea"/>
                <a:cs typeface="+mn-cs"/>
              </a:rPr>
              <a:t>of insulin and management of the diet.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104</a:t>
            </a:fld>
            <a:endParaRPr lang="en-US"/>
          </a:p>
        </p:txBody>
      </p:sp>
    </p:spTree>
    <p:extLst>
      <p:ext uri="{BB962C8B-B14F-4D97-AF65-F5344CB8AC3E}">
        <p14:creationId xmlns:p14="http://schemas.microsoft.com/office/powerpoint/2010/main" val="307251445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Intermediate-acting </a:t>
            </a:r>
            <a:r>
              <a:rPr lang="en-US" sz="1200" kern="1200" dirty="0" err="1" smtClean="0">
                <a:solidFill>
                  <a:schemeClr val="tx1"/>
                </a:solidFill>
                <a:effectLst/>
                <a:latin typeface="+mn-lt"/>
                <a:ea typeface="+mn-ea"/>
                <a:cs typeface="+mn-cs"/>
              </a:rPr>
              <a:t>insulins</a:t>
            </a:r>
            <a:r>
              <a:rPr lang="en-US" sz="1200" kern="1200" dirty="0" smtClean="0">
                <a:solidFill>
                  <a:schemeClr val="tx1"/>
                </a:solidFill>
                <a:effectLst/>
                <a:latin typeface="+mn-lt"/>
                <a:ea typeface="+mn-ea"/>
                <a:cs typeface="+mn-cs"/>
              </a:rPr>
              <a:t> are preferred in cats with uncomplicated diabetes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initial dose of </a:t>
            </a:r>
            <a:r>
              <a:rPr lang="en-US" sz="1200" kern="1200" dirty="0" err="1" smtClean="0">
                <a:solidFill>
                  <a:schemeClr val="tx1"/>
                </a:solidFill>
                <a:effectLst/>
                <a:latin typeface="+mn-lt"/>
                <a:ea typeface="+mn-ea"/>
                <a:cs typeface="+mn-cs"/>
              </a:rPr>
              <a:t>lente</a:t>
            </a:r>
            <a:r>
              <a:rPr lang="en-US" sz="1200" kern="1200" dirty="0" smtClean="0">
                <a:solidFill>
                  <a:schemeClr val="tx1"/>
                </a:solidFill>
                <a:effectLst/>
                <a:latin typeface="+mn-lt"/>
                <a:ea typeface="+mn-ea"/>
                <a:cs typeface="+mn-cs"/>
              </a:rPr>
              <a:t> insulin is 1 U/cat twice daily for cats weighing &lt;4 kg and 1.5–2.0 U twice daily for those weighing</a:t>
            </a:r>
            <a:r>
              <a:rPr lang="en-US" sz="1200" kern="1200" baseline="0" dirty="0" smtClean="0">
                <a:solidFill>
                  <a:schemeClr val="tx1"/>
                </a:solidFill>
                <a:effectLst/>
                <a:latin typeface="+mn-lt"/>
                <a:ea typeface="+mn-ea"/>
                <a:cs typeface="+mn-cs"/>
              </a:rPr>
              <a:t> &gt;</a:t>
            </a:r>
            <a:r>
              <a:rPr lang="en-US" sz="1200" kern="1200" dirty="0" smtClean="0">
                <a:solidFill>
                  <a:schemeClr val="tx1"/>
                </a:solidFill>
                <a:effectLst/>
                <a:latin typeface="+mn-lt"/>
                <a:ea typeface="+mn-ea"/>
                <a:cs typeface="+mn-cs"/>
              </a:rPr>
              <a:t> 4 kg. If blood glucose is &lt; 20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 at the time of diagnosis, the initial dose is no more than 1 U twice daily, independent of body weight</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105</a:t>
            </a:fld>
            <a:endParaRPr lang="en-US"/>
          </a:p>
        </p:txBody>
      </p:sp>
    </p:spTree>
    <p:extLst>
      <p:ext uri="{BB962C8B-B14F-4D97-AF65-F5344CB8AC3E}">
        <p14:creationId xmlns:p14="http://schemas.microsoft.com/office/powerpoint/2010/main" val="217038282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Blood glucose is measured three to four times over the day and the dose of insulin is reduced if glucose is found to be &lt;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5 </a:t>
            </a:r>
            <a:r>
              <a:rPr lang="en-US" sz="1200" kern="1200" dirty="0" err="1" smtClean="0">
                <a:solidFill>
                  <a:schemeClr val="tx1"/>
                </a:solidFill>
                <a:effectLst/>
                <a:latin typeface="+mn-lt"/>
                <a:ea typeface="+mn-ea"/>
                <a:cs typeface="+mn-cs"/>
              </a:rPr>
              <a:t>mmol</a:t>
            </a:r>
            <a:r>
              <a:rPr lang="en-US" sz="1200" kern="1200" dirty="0" smtClean="0">
                <a:solidFill>
                  <a:schemeClr val="tx1"/>
                </a:solidFill>
                <a:effectLst/>
                <a:latin typeface="+mn-lt"/>
                <a:ea typeface="+mn-ea"/>
                <a:cs typeface="+mn-cs"/>
              </a:rPr>
              <a:t>/l. The twice-daily dose is increased in increments of 0.5–1.0 U at intervals of five days. Satisfactory regulation is usually achieved in one to three months.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106</a:t>
            </a:fld>
            <a:endParaRPr lang="en-US"/>
          </a:p>
        </p:txBody>
      </p:sp>
    </p:spTree>
    <p:extLst>
      <p:ext uri="{BB962C8B-B14F-4D97-AF65-F5344CB8AC3E}">
        <p14:creationId xmlns:p14="http://schemas.microsoft.com/office/powerpoint/2010/main" val="411158350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Absorbed steadily without peaks</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107</a:t>
            </a:fld>
            <a:endParaRPr lang="en-US"/>
          </a:p>
        </p:txBody>
      </p:sp>
    </p:spTree>
    <p:extLst>
      <p:ext uri="{BB962C8B-B14F-4D97-AF65-F5344CB8AC3E}">
        <p14:creationId xmlns:p14="http://schemas.microsoft.com/office/powerpoint/2010/main" val="51728179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Since 80 % of diabetic cats have type 2 diabetes, oral hypoglycemic drugs may in theory be used</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Five classes of these drugs have been approved for treatment of type 2 diabetes in humans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109</a:t>
            </a:fld>
            <a:endParaRPr lang="en-US"/>
          </a:p>
        </p:txBody>
      </p:sp>
    </p:spTree>
    <p:extLst>
      <p:ext uri="{BB962C8B-B14F-4D97-AF65-F5344CB8AC3E}">
        <p14:creationId xmlns:p14="http://schemas.microsoft.com/office/powerpoint/2010/main" val="299152522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Sulfonylureas stimulate insulin secretion and thus some residual b-cell function is required for them to be effective.  </a:t>
            </a:r>
            <a:r>
              <a:rPr lang="en-US" sz="1200" kern="1200" dirty="0" err="1" smtClean="0">
                <a:solidFill>
                  <a:schemeClr val="tx1"/>
                </a:solidFill>
                <a:effectLst/>
                <a:latin typeface="+mn-lt"/>
                <a:ea typeface="+mn-ea"/>
                <a:cs typeface="+mn-cs"/>
              </a:rPr>
              <a:t>Glipizide</a:t>
            </a:r>
            <a:r>
              <a:rPr lang="en-US" sz="1200" kern="1200" dirty="0" smtClean="0">
                <a:solidFill>
                  <a:schemeClr val="tx1"/>
                </a:solidFill>
                <a:effectLst/>
                <a:latin typeface="+mn-lt"/>
                <a:ea typeface="+mn-ea"/>
                <a:cs typeface="+mn-cs"/>
              </a:rPr>
              <a:t> is the member of this class that has been used most often in cats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111</a:t>
            </a:fld>
            <a:endParaRPr lang="en-US"/>
          </a:p>
        </p:txBody>
      </p:sp>
    </p:spTree>
    <p:extLst>
      <p:ext uri="{BB962C8B-B14F-4D97-AF65-F5344CB8AC3E}">
        <p14:creationId xmlns:p14="http://schemas.microsoft.com/office/powerpoint/2010/main" val="23488653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should only be used in diabetic cats that are in good physical condition, are not </a:t>
            </a:r>
            <a:r>
              <a:rPr lang="en-US" sz="1200" kern="1200" dirty="0" err="1" smtClean="0">
                <a:solidFill>
                  <a:schemeClr val="tx1"/>
                </a:solidFill>
                <a:effectLst/>
                <a:latin typeface="+mn-lt"/>
                <a:ea typeface="+mn-ea"/>
                <a:cs typeface="+mn-cs"/>
              </a:rPr>
              <a:t>ketotic</a:t>
            </a:r>
            <a:r>
              <a:rPr lang="en-US" sz="1200" kern="1200" dirty="0" smtClean="0">
                <a:solidFill>
                  <a:schemeClr val="tx1"/>
                </a:solidFill>
                <a:effectLst/>
                <a:latin typeface="+mn-lt"/>
                <a:ea typeface="+mn-ea"/>
                <a:cs typeface="+mn-cs"/>
              </a:rPr>
              <a:t>, and have only moderate symptoms and signs of diabetes. The initial dose is 2.5 mg twice daily, increased to 5 mg twice daily after two weeks if there are no adverse effects and hyperglycemia is still present. The disadvantages of </a:t>
            </a:r>
            <a:r>
              <a:rPr lang="en-US" sz="1200" kern="1200" dirty="0" err="1" smtClean="0">
                <a:solidFill>
                  <a:schemeClr val="tx1"/>
                </a:solidFill>
                <a:effectLst/>
                <a:latin typeface="+mn-lt"/>
                <a:ea typeface="+mn-ea"/>
                <a:cs typeface="+mn-cs"/>
              </a:rPr>
              <a:t>glipizide</a:t>
            </a:r>
            <a:r>
              <a:rPr lang="en-US" sz="1200" kern="1200" dirty="0" smtClean="0">
                <a:solidFill>
                  <a:schemeClr val="tx1"/>
                </a:solidFill>
                <a:effectLst/>
                <a:latin typeface="+mn-lt"/>
                <a:ea typeface="+mn-ea"/>
                <a:cs typeface="+mn-cs"/>
              </a:rPr>
              <a:t> are that treatment is successful in only 30 % of diabetic cats.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Increased amyloid deposits have been observed in cats receiving </a:t>
            </a:r>
            <a:r>
              <a:rPr lang="en-US" sz="1200" kern="1200" dirty="0" err="1" smtClean="0">
                <a:solidFill>
                  <a:schemeClr val="tx1"/>
                </a:solidFill>
                <a:effectLst/>
                <a:latin typeface="+mn-lt"/>
                <a:ea typeface="+mn-ea"/>
                <a:cs typeface="+mn-cs"/>
              </a:rPr>
              <a:t>glipizide</a:t>
            </a:r>
            <a:r>
              <a:rPr lang="en-US" sz="1200" kern="1200" dirty="0" smtClean="0">
                <a:solidFill>
                  <a:schemeClr val="tx1"/>
                </a:solidFill>
                <a:effectLst/>
                <a:latin typeface="+mn-lt"/>
                <a:ea typeface="+mn-ea"/>
                <a:cs typeface="+mn-cs"/>
              </a:rPr>
              <a:t> in experimental trials, probably because </a:t>
            </a:r>
            <a:r>
              <a:rPr lang="en-US" sz="1200" kern="1200" dirty="0" err="1" smtClean="0">
                <a:solidFill>
                  <a:schemeClr val="tx1"/>
                </a:solidFill>
                <a:effectLst/>
                <a:latin typeface="+mn-lt"/>
                <a:ea typeface="+mn-ea"/>
                <a:cs typeface="+mn-cs"/>
              </a:rPr>
              <a:t>glipizide</a:t>
            </a:r>
            <a:r>
              <a:rPr lang="en-US" sz="1200" kern="1200" dirty="0" smtClean="0">
                <a:solidFill>
                  <a:schemeClr val="tx1"/>
                </a:solidFill>
                <a:effectLst/>
                <a:latin typeface="+mn-lt"/>
                <a:ea typeface="+mn-ea"/>
                <a:cs typeface="+mn-cs"/>
              </a:rPr>
              <a:t> stimulates the secretion of amylin as well as insulin. Since </a:t>
            </a:r>
            <a:r>
              <a:rPr lang="en-US" sz="1200" kern="1200" dirty="0" err="1" smtClean="0">
                <a:solidFill>
                  <a:schemeClr val="tx1"/>
                </a:solidFill>
                <a:effectLst/>
                <a:latin typeface="+mn-lt"/>
                <a:ea typeface="+mn-ea"/>
                <a:cs typeface="+mn-cs"/>
              </a:rPr>
              <a:t>glipizide</a:t>
            </a:r>
            <a:r>
              <a:rPr lang="en-US" sz="1200" kern="1200" dirty="0" smtClean="0">
                <a:solidFill>
                  <a:schemeClr val="tx1"/>
                </a:solidFill>
                <a:effectLst/>
                <a:latin typeface="+mn-lt"/>
                <a:ea typeface="+mn-ea"/>
                <a:cs typeface="+mn-cs"/>
              </a:rPr>
              <a:t> offers no medical advantage over insulin, it should only be used in cases in which the owner is unable to inject insulin.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a:t>
            </a:r>
            <a:r>
              <a:rPr lang="en-US" sz="1200" kern="1200" dirty="0" err="1" smtClean="0">
                <a:solidFill>
                  <a:schemeClr val="tx1"/>
                </a:solidFill>
                <a:effectLst/>
                <a:latin typeface="+mn-lt"/>
                <a:ea typeface="+mn-ea"/>
                <a:cs typeface="+mn-cs"/>
              </a:rPr>
              <a:t>nonresponders</a:t>
            </a:r>
            <a:r>
              <a:rPr lang="en-US" sz="1200" kern="1200" dirty="0" smtClean="0">
                <a:solidFill>
                  <a:schemeClr val="tx1"/>
                </a:solidFill>
                <a:effectLst/>
                <a:latin typeface="+mn-lt"/>
                <a:ea typeface="+mn-ea"/>
                <a:cs typeface="+mn-cs"/>
              </a:rPr>
              <a:t> likely had B-cell insufficiency secondary to glucose toxicity, desensitization, or exhaustion. Other possible causes for treatment failure could include inadequate dosing by owners, discontinuation of drug administration by owners because of adverse events, or </a:t>
            </a:r>
            <a:r>
              <a:rPr lang="en-US" sz="1200" kern="1200" dirty="0" err="1" smtClean="0">
                <a:solidFill>
                  <a:schemeClr val="tx1"/>
                </a:solidFill>
                <a:effectLst/>
                <a:latin typeface="+mn-lt"/>
                <a:ea typeface="+mn-ea"/>
                <a:cs typeface="+mn-cs"/>
              </a:rPr>
              <a:t>malabsorptive</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disorders that might prevent therapeutic drug levels from being achieved. Side effects, including vomiting immediately after administration, hypoglycemia, increases </a:t>
            </a:r>
            <a:r>
              <a:rPr lang="en-US" sz="1200" kern="1200" dirty="0" smtClean="0">
                <a:solidFill>
                  <a:schemeClr val="tx1"/>
                </a:solidFill>
                <a:effectLst/>
                <a:latin typeface="+mn-lt"/>
                <a:ea typeface="+mn-ea"/>
                <a:cs typeface="+mn-cs"/>
              </a:rPr>
              <a:t>in </a:t>
            </a:r>
            <a:r>
              <a:rPr lang="en-US" sz="1200" kern="1200" dirty="0" smtClean="0">
                <a:solidFill>
                  <a:schemeClr val="tx1"/>
                </a:solidFill>
                <a:effectLst/>
                <a:latin typeface="+mn-lt"/>
                <a:ea typeface="+mn-ea"/>
                <a:cs typeface="+mn-cs"/>
              </a:rPr>
              <a:t>hepatic leakage enzymes, and increased bilirubin concentrations have been reported to occur in approximately 15% of treated cats.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112</a:t>
            </a:fld>
            <a:endParaRPr lang="en-US"/>
          </a:p>
        </p:txBody>
      </p:sp>
    </p:spTree>
    <p:extLst>
      <p:ext uri="{BB962C8B-B14F-4D97-AF65-F5344CB8AC3E}">
        <p14:creationId xmlns:p14="http://schemas.microsoft.com/office/powerpoint/2010/main" val="2293268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in turn causes membrane depolarization and opening of voltage-dependent calcium channels in the</a:t>
            </a:r>
            <a:r>
              <a:rPr lang="en-US" sz="1200" kern="1200" baseline="0" dirty="0" smtClean="0">
                <a:solidFill>
                  <a:schemeClr val="tx1"/>
                </a:solidFill>
                <a:effectLst/>
                <a:latin typeface="+mn-lt"/>
                <a:ea typeface="+mn-ea"/>
                <a:cs typeface="+mn-cs"/>
              </a:rPr>
              <a:t> beta cell</a:t>
            </a:r>
            <a:r>
              <a:rPr lang="en-US" sz="1200" kern="1200" dirty="0" smtClean="0">
                <a:solidFill>
                  <a:schemeClr val="tx1"/>
                </a:solidFill>
                <a:effectLst/>
                <a:latin typeface="+mn-lt"/>
                <a:ea typeface="+mn-ea"/>
                <a:cs typeface="+mn-cs"/>
              </a:rPr>
              <a:t> membrane. The increase in cytosolic calcium then triggers insulin release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15</a:t>
            </a:fld>
            <a:endParaRPr lang="en-US"/>
          </a:p>
        </p:txBody>
      </p:sp>
    </p:spTree>
    <p:extLst>
      <p:ext uri="{BB962C8B-B14F-4D97-AF65-F5344CB8AC3E}">
        <p14:creationId xmlns:p14="http://schemas.microsoft.com/office/powerpoint/2010/main" val="31455010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Close supervision is of particular importance during the first months, because remission of diabetes may occur and if unnoticed and insulin administration is not terminated, serious hypoglycemia may occur. Most cats go into remission during the first three months of therapy (fig. 5.19), but remission can occur after one year or more.</a:t>
            </a:r>
            <a:r>
              <a:rPr lang="en-US" sz="1200" kern="1200" baseline="0" dirty="0" smtClean="0">
                <a:solidFill>
                  <a:schemeClr val="tx1"/>
                </a:solidFill>
                <a:effectLst/>
                <a:latin typeface="+mn-lt"/>
                <a:ea typeface="+mn-ea"/>
                <a:cs typeface="+mn-cs"/>
              </a:rPr>
              <a:t> Home monitoring: </a:t>
            </a:r>
            <a:r>
              <a:rPr lang="en-US" sz="1200" kern="1200" dirty="0" smtClean="0">
                <a:solidFill>
                  <a:schemeClr val="tx1"/>
                </a:solidFill>
                <a:effectLst/>
                <a:latin typeface="+mn-lt"/>
                <a:ea typeface="+mn-ea"/>
                <a:cs typeface="+mn-cs"/>
              </a:rPr>
              <a:t>recommend measuring fasting blood glucose twice weekly, to detect hypoglycemia, and a BGC for 12 h at least once a month.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114</a:t>
            </a:fld>
            <a:endParaRPr lang="en-US"/>
          </a:p>
        </p:txBody>
      </p:sp>
    </p:spTree>
    <p:extLst>
      <p:ext uri="{BB962C8B-B14F-4D97-AF65-F5344CB8AC3E}">
        <p14:creationId xmlns:p14="http://schemas.microsoft.com/office/powerpoint/2010/main" val="427228567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goals of this study were to compare the efficacy of once-daily administered </a:t>
            </a:r>
            <a:r>
              <a:rPr lang="en-US" sz="1200" kern="1200" dirty="0" err="1" smtClean="0">
                <a:solidFill>
                  <a:schemeClr val="tx1"/>
                </a:solidFill>
                <a:effectLst/>
                <a:latin typeface="+mn-lt"/>
                <a:ea typeface="+mn-ea"/>
                <a:cs typeface="+mn-cs"/>
              </a:rPr>
              <a:t>Glargine</a:t>
            </a:r>
            <a:r>
              <a:rPr lang="en-US" sz="1200" kern="1200" dirty="0" smtClean="0">
                <a:solidFill>
                  <a:schemeClr val="tx1"/>
                </a:solidFill>
                <a:effectLst/>
                <a:latin typeface="+mn-lt"/>
                <a:ea typeface="+mn-ea"/>
                <a:cs typeface="+mn-cs"/>
              </a:rPr>
              <a:t> insulin to twice-daily administered </a:t>
            </a:r>
            <a:r>
              <a:rPr lang="en-US" sz="1200" kern="1200" dirty="0" err="1" smtClean="0">
                <a:solidFill>
                  <a:schemeClr val="tx1"/>
                </a:solidFill>
                <a:effectLst/>
                <a:latin typeface="+mn-lt"/>
                <a:ea typeface="+mn-ea"/>
                <a:cs typeface="+mn-cs"/>
              </a:rPr>
              <a:t>Lente</a:t>
            </a:r>
            <a:r>
              <a:rPr lang="en-US" sz="1200" kern="1200" dirty="0" smtClean="0">
                <a:solidFill>
                  <a:schemeClr val="tx1"/>
                </a:solidFill>
                <a:effectLst/>
                <a:latin typeface="+mn-lt"/>
                <a:ea typeface="+mn-ea"/>
                <a:cs typeface="+mn-cs"/>
              </a:rPr>
              <a:t> insulin in cats with diabetes mellitus and to describe the use of a high-protein, low-carbohydrate diet designed for the management of diabetes mellitus in cats. All cats with naturally occurring diabetes mellitus were eligible for inclusion. Baseline testing included a physical examination, serum biochemistry, urinalysis and urine culture, serum </a:t>
            </a:r>
            <a:r>
              <a:rPr lang="en-US" sz="1200" kern="1200" dirty="0" err="1" smtClean="0">
                <a:solidFill>
                  <a:schemeClr val="tx1"/>
                </a:solidFill>
                <a:effectLst/>
                <a:latin typeface="+mn-lt"/>
                <a:ea typeface="+mn-ea"/>
                <a:cs typeface="+mn-cs"/>
              </a:rPr>
              <a:t>thyroxine</a:t>
            </a:r>
            <a:r>
              <a:rPr lang="en-US" sz="1200" kern="1200" dirty="0" smtClean="0">
                <a:solidFill>
                  <a:schemeClr val="tx1"/>
                </a:solidFill>
                <a:effectLst/>
                <a:latin typeface="+mn-lt"/>
                <a:ea typeface="+mn-ea"/>
                <a:cs typeface="+mn-cs"/>
              </a:rPr>
              <a:t> concentration, and serum </a:t>
            </a:r>
            <a:r>
              <a:rPr lang="en-US" sz="1200" kern="1200" dirty="0" err="1" smtClean="0">
                <a:solidFill>
                  <a:schemeClr val="tx1"/>
                </a:solidFill>
                <a:effectLst/>
                <a:latin typeface="+mn-lt"/>
                <a:ea typeface="+mn-ea"/>
                <a:cs typeface="+mn-cs"/>
              </a:rPr>
              <a:t>fructosamine</a:t>
            </a:r>
            <a:r>
              <a:rPr lang="en-US" sz="1200" kern="1200" dirty="0" smtClean="0">
                <a:solidFill>
                  <a:schemeClr val="tx1"/>
                </a:solidFill>
                <a:effectLst/>
                <a:latin typeface="+mn-lt"/>
                <a:ea typeface="+mn-ea"/>
                <a:cs typeface="+mn-cs"/>
              </a:rPr>
              <a:t> concentration. All cats were fed the high-protein, low-carbohydrate diet exclusively. Cats were randomized to receive either 0.5 U/kg </a:t>
            </a:r>
            <a:r>
              <a:rPr lang="en-US" sz="1200" kern="1200" dirty="0" err="1" smtClean="0">
                <a:solidFill>
                  <a:schemeClr val="tx1"/>
                </a:solidFill>
                <a:effectLst/>
                <a:latin typeface="+mn-lt"/>
                <a:ea typeface="+mn-ea"/>
                <a:cs typeface="+mn-cs"/>
              </a:rPr>
              <a:t>Lente</a:t>
            </a:r>
            <a:r>
              <a:rPr lang="en-US" sz="1200" kern="1200" dirty="0" smtClean="0">
                <a:solidFill>
                  <a:schemeClr val="tx1"/>
                </a:solidFill>
                <a:effectLst/>
                <a:latin typeface="+mn-lt"/>
                <a:ea typeface="+mn-ea"/>
                <a:cs typeface="+mn-cs"/>
              </a:rPr>
              <a:t> insulin q12h or 0.5 U/kg </a:t>
            </a:r>
            <a:r>
              <a:rPr lang="en-US" sz="1200" kern="1200" dirty="0" err="1" smtClean="0">
                <a:solidFill>
                  <a:schemeClr val="tx1"/>
                </a:solidFill>
                <a:effectLst/>
                <a:latin typeface="+mn-lt"/>
                <a:ea typeface="+mn-ea"/>
                <a:cs typeface="+mn-cs"/>
              </a:rPr>
              <a:t>Glargine</a:t>
            </a:r>
            <a:r>
              <a:rPr lang="en-US" sz="1200" kern="1200" dirty="0" smtClean="0">
                <a:solidFill>
                  <a:schemeClr val="tx1"/>
                </a:solidFill>
                <a:effectLst/>
                <a:latin typeface="+mn-lt"/>
                <a:ea typeface="+mn-ea"/>
                <a:cs typeface="+mn-cs"/>
              </a:rPr>
              <a:t> insulin q24h. The results of the study support the use of once-daily insulin </a:t>
            </a:r>
            <a:r>
              <a:rPr lang="en-US" sz="1200" kern="1200" dirty="0" err="1" smtClean="0">
                <a:solidFill>
                  <a:schemeClr val="tx1"/>
                </a:solidFill>
                <a:effectLst/>
                <a:latin typeface="+mn-lt"/>
                <a:ea typeface="+mn-ea"/>
                <a:cs typeface="+mn-cs"/>
              </a:rPr>
              <a:t>Glargine</a:t>
            </a:r>
            <a:r>
              <a:rPr lang="en-US" sz="1200" kern="1200" dirty="0" smtClean="0">
                <a:solidFill>
                  <a:schemeClr val="tx1"/>
                </a:solidFill>
                <a:effectLst/>
                <a:latin typeface="+mn-lt"/>
                <a:ea typeface="+mn-ea"/>
                <a:cs typeface="+mn-cs"/>
              </a:rPr>
              <a:t> or twice-daily </a:t>
            </a:r>
            <a:r>
              <a:rPr lang="en-US" sz="1200" kern="1200" dirty="0" err="1" smtClean="0">
                <a:solidFill>
                  <a:schemeClr val="tx1"/>
                </a:solidFill>
                <a:effectLst/>
                <a:latin typeface="+mn-lt"/>
                <a:ea typeface="+mn-ea"/>
                <a:cs typeface="+mn-cs"/>
              </a:rPr>
              <a:t>Lente</a:t>
            </a:r>
            <a:r>
              <a:rPr lang="en-US" sz="1200" kern="1200" dirty="0" smtClean="0">
                <a:solidFill>
                  <a:schemeClr val="tx1"/>
                </a:solidFill>
                <a:effectLst/>
                <a:latin typeface="+mn-lt"/>
                <a:ea typeface="+mn-ea"/>
                <a:cs typeface="+mn-cs"/>
              </a:rPr>
              <a:t> insulin in combination with a high-protein, low-carbohydrate diet for treatment of feline diabetes mellitus.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117</a:t>
            </a:fld>
            <a:endParaRPr lang="en-US"/>
          </a:p>
        </p:txBody>
      </p:sp>
    </p:spTree>
    <p:extLst>
      <p:ext uri="{BB962C8B-B14F-4D97-AF65-F5344CB8AC3E}">
        <p14:creationId xmlns:p14="http://schemas.microsoft.com/office/powerpoint/2010/main" val="147892244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treated either with </a:t>
            </a:r>
            <a:r>
              <a:rPr lang="en-US" dirty="0" err="1" smtClean="0"/>
              <a:t>glargine</a:t>
            </a:r>
            <a:r>
              <a:rPr lang="en-US" dirty="0" smtClean="0"/>
              <a:t>, PZI or </a:t>
            </a:r>
            <a:r>
              <a:rPr lang="en-US" dirty="0" err="1" smtClean="0"/>
              <a:t>lente</a:t>
            </a:r>
            <a:r>
              <a:rPr lang="en-US" dirty="0" smtClean="0"/>
              <a:t> and fed a very low carbohydrate-high protein diet.</a:t>
            </a:r>
            <a:r>
              <a:rPr lang="en-US" baseline="0" dirty="0" smtClean="0"/>
              <a:t> </a:t>
            </a:r>
            <a:r>
              <a:rPr lang="en-US" sz="1200" kern="1200" dirty="0" smtClean="0">
                <a:solidFill>
                  <a:schemeClr val="tx1"/>
                </a:solidFill>
                <a:effectLst/>
                <a:latin typeface="+mn-lt"/>
                <a:ea typeface="+mn-ea"/>
                <a:cs typeface="+mn-cs"/>
              </a:rPr>
              <a:t>It is postulated that improved </a:t>
            </a:r>
            <a:r>
              <a:rPr lang="en-US" sz="1200" kern="1200" dirty="0" err="1" smtClean="0">
                <a:solidFill>
                  <a:schemeClr val="tx1"/>
                </a:solidFill>
                <a:effectLst/>
                <a:latin typeface="+mn-lt"/>
                <a:ea typeface="+mn-ea"/>
                <a:cs typeface="+mn-cs"/>
              </a:rPr>
              <a:t>glycaemic</a:t>
            </a:r>
            <a:r>
              <a:rPr lang="en-US" sz="1200" kern="1200" dirty="0" smtClean="0">
                <a:solidFill>
                  <a:schemeClr val="tx1"/>
                </a:solidFill>
                <a:effectLst/>
                <a:latin typeface="+mn-lt"/>
                <a:ea typeface="+mn-ea"/>
                <a:cs typeface="+mn-cs"/>
              </a:rPr>
              <a:t> control with </a:t>
            </a:r>
            <a:r>
              <a:rPr lang="en-US" sz="1200" kern="1200" dirty="0" err="1" smtClean="0">
                <a:solidFill>
                  <a:schemeClr val="tx1"/>
                </a:solidFill>
                <a:effectLst/>
                <a:latin typeface="+mn-lt"/>
                <a:ea typeface="+mn-ea"/>
                <a:cs typeface="+mn-cs"/>
              </a:rPr>
              <a:t>glargine</a:t>
            </a:r>
            <a:r>
              <a:rPr lang="en-US" sz="1200" kern="1200" dirty="0" smtClean="0">
                <a:solidFill>
                  <a:schemeClr val="tx1"/>
                </a:solidFill>
                <a:effectLst/>
                <a:latin typeface="+mn-lt"/>
                <a:ea typeface="+mn-ea"/>
                <a:cs typeface="+mn-cs"/>
              </a:rPr>
              <a:t> resulted in better reversal of beta cell glucose toxicity and higher diabetic remission rates.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118</a:t>
            </a:fld>
            <a:endParaRPr lang="en-US"/>
          </a:p>
        </p:txBody>
      </p:sp>
    </p:spTree>
    <p:extLst>
      <p:ext uri="{BB962C8B-B14F-4D97-AF65-F5344CB8AC3E}">
        <p14:creationId xmlns:p14="http://schemas.microsoft.com/office/powerpoint/2010/main" val="317389395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pharmacological effects of </a:t>
            </a:r>
            <a:r>
              <a:rPr lang="en-US" sz="1200" kern="1200" dirty="0" err="1" smtClean="0">
                <a:solidFill>
                  <a:schemeClr val="tx1"/>
                </a:solidFill>
                <a:effectLst/>
                <a:latin typeface="+mn-lt"/>
                <a:ea typeface="+mn-ea"/>
                <a:cs typeface="+mn-cs"/>
              </a:rPr>
              <a:t>glargine</a:t>
            </a:r>
            <a:r>
              <a:rPr lang="en-US" sz="1200" kern="1200" dirty="0" smtClean="0">
                <a:solidFill>
                  <a:schemeClr val="tx1"/>
                </a:solidFill>
                <a:effectLst/>
                <a:latin typeface="+mn-lt"/>
                <a:ea typeface="+mn-ea"/>
                <a:cs typeface="+mn-cs"/>
              </a:rPr>
              <a:t>, protamine zinc (PZI), and </a:t>
            </a:r>
            <a:r>
              <a:rPr lang="en-US" sz="1200" kern="1200" dirty="0" err="1" smtClean="0">
                <a:solidFill>
                  <a:schemeClr val="tx1"/>
                </a:solidFill>
                <a:effectLst/>
                <a:latin typeface="+mn-lt"/>
                <a:ea typeface="+mn-ea"/>
                <a:cs typeface="+mn-cs"/>
              </a:rPr>
              <a:t>lente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insulins</a:t>
            </a:r>
            <a:r>
              <a:rPr lang="en-US" sz="1200" kern="1200" dirty="0" smtClean="0">
                <a:solidFill>
                  <a:schemeClr val="tx1"/>
                </a:solidFill>
                <a:effectLst/>
                <a:latin typeface="+mn-lt"/>
                <a:ea typeface="+mn-ea"/>
                <a:cs typeface="+mn-cs"/>
              </a:rPr>
              <a:t> were evaluated in nine healthy cats. A 3-way crossover study was performed and plasma concentrations of insulin and glucose were determined for 24 h after a single subcutaneous injection of each insulin at 3-day intervals. </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119</a:t>
            </a:fld>
            <a:endParaRPr lang="en-US"/>
          </a:p>
        </p:txBody>
      </p:sp>
    </p:spTree>
    <p:extLst>
      <p:ext uri="{BB962C8B-B14F-4D97-AF65-F5344CB8AC3E}">
        <p14:creationId xmlns:p14="http://schemas.microsoft.com/office/powerpoint/2010/main" val="245201745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Dogs with poorly regulated or newly diagnosed diabetes mellitus were </a:t>
            </a:r>
            <a:r>
              <a:rPr lang="en-US" sz="1200" b="0" kern="1200" dirty="0" smtClean="0">
                <a:solidFill>
                  <a:schemeClr val="tx1"/>
                </a:solidFill>
                <a:effectLst/>
                <a:latin typeface="+mn-lt"/>
                <a:ea typeface="+mn-ea"/>
                <a:cs typeface="+mn-cs"/>
              </a:rPr>
              <a:t>enrolled </a:t>
            </a:r>
            <a:r>
              <a:rPr lang="en-US" sz="1200" b="0" kern="1200" dirty="0" smtClean="0">
                <a:solidFill>
                  <a:schemeClr val="tx1"/>
                </a:solidFill>
                <a:effectLst/>
                <a:latin typeface="+mn-lt"/>
                <a:ea typeface="+mn-ea"/>
                <a:cs typeface="+mn-cs"/>
              </a:rPr>
              <a:t>if their owners agreed to return them to the hospital at 1- to 3-week intervals for 4 follow-up visits. During each follow-up visit, blood glucose concentrations were measured every 2 hours for at least 10 hours after feeding a diet high in insoluble fiber and after administration of </a:t>
            </a:r>
            <a:r>
              <a:rPr lang="en-US" sz="1200" b="0" kern="1200" dirty="0" err="1" smtClean="0">
                <a:solidFill>
                  <a:schemeClr val="tx1"/>
                </a:solidFill>
                <a:effectLst/>
                <a:latin typeface="+mn-lt"/>
                <a:ea typeface="+mn-ea"/>
                <a:cs typeface="+mn-cs"/>
              </a:rPr>
              <a:t>glargine</a:t>
            </a:r>
            <a:r>
              <a:rPr lang="en-US" sz="1200" b="0" kern="1200" dirty="0" smtClean="0">
                <a:solidFill>
                  <a:schemeClr val="tx1"/>
                </a:solidFill>
                <a:effectLst/>
                <a:latin typeface="+mn-lt"/>
                <a:ea typeface="+mn-ea"/>
                <a:cs typeface="+mn-cs"/>
              </a:rPr>
              <a:t> insulin (time 0). The initial </a:t>
            </a:r>
            <a:r>
              <a:rPr lang="en-US" sz="1200" b="0" kern="1200" dirty="0" err="1" smtClean="0">
                <a:solidFill>
                  <a:schemeClr val="tx1"/>
                </a:solidFill>
                <a:effectLst/>
                <a:latin typeface="+mn-lt"/>
                <a:ea typeface="+mn-ea"/>
                <a:cs typeface="+mn-cs"/>
              </a:rPr>
              <a:t>glargine</a:t>
            </a:r>
            <a:r>
              <a:rPr lang="en-US" sz="1200" b="0" kern="1200" dirty="0" smtClean="0">
                <a:solidFill>
                  <a:schemeClr val="tx1"/>
                </a:solidFill>
                <a:effectLst/>
                <a:latin typeface="+mn-lt"/>
                <a:ea typeface="+mn-ea"/>
                <a:cs typeface="+mn-cs"/>
              </a:rPr>
              <a:t> insulin dosage was 0.5 U/kg (0.23 U/</a:t>
            </a:r>
            <a:r>
              <a:rPr lang="en-US" sz="1200" b="0" kern="1200" dirty="0" err="1" smtClean="0">
                <a:solidFill>
                  <a:schemeClr val="tx1"/>
                </a:solidFill>
                <a:effectLst/>
                <a:latin typeface="+mn-lt"/>
                <a:ea typeface="+mn-ea"/>
                <a:cs typeface="+mn-cs"/>
              </a:rPr>
              <a:t>lb</a:t>
            </a:r>
            <a:r>
              <a:rPr lang="en-US" sz="1200" b="0" kern="1200" dirty="0" smtClean="0">
                <a:solidFill>
                  <a:schemeClr val="tx1"/>
                </a:solidFill>
                <a:effectLst/>
                <a:latin typeface="+mn-lt"/>
                <a:ea typeface="+mn-ea"/>
                <a:cs typeface="+mn-cs"/>
              </a:rPr>
              <a:t>) SC twice daily. results in a relatively flat blood glucose concentration curve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121</a:t>
            </a:fld>
            <a:endParaRPr lang="en-US"/>
          </a:p>
        </p:txBody>
      </p:sp>
    </p:spTree>
    <p:extLst>
      <p:ext uri="{BB962C8B-B14F-4D97-AF65-F5344CB8AC3E}">
        <p14:creationId xmlns:p14="http://schemas.microsoft.com/office/powerpoint/2010/main" val="45419285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to determine whether co-administration of NPH and </a:t>
            </a:r>
            <a:r>
              <a:rPr lang="en-US" dirty="0" err="1" smtClean="0"/>
              <a:t>glargine</a:t>
            </a:r>
            <a:r>
              <a:rPr lang="en-US" dirty="0" smtClean="0"/>
              <a:t> would be of benefit to insulin dependent diabetic dogs as it is for humans suffering from insulin dependent diabetes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err="1" smtClean="0"/>
              <a:t>Galrgine</a:t>
            </a:r>
            <a:r>
              <a:rPr lang="en-US" dirty="0" smtClean="0"/>
              <a:t>: </a:t>
            </a:r>
            <a:r>
              <a:rPr lang="en-US" sz="1200" kern="1200" dirty="0" smtClean="0">
                <a:solidFill>
                  <a:schemeClr val="tx1"/>
                </a:solidFill>
                <a:effectLst/>
                <a:latin typeface="+mn-lt"/>
                <a:ea typeface="+mn-ea"/>
                <a:cs typeface="+mn-cs"/>
              </a:rPr>
              <a:t>after subcutaneous injection, the body, at physiological pH levels, slowly neutralizes the solution causing insulin microcrystals to gradually precipitate from the insulin </a:t>
            </a:r>
            <a:r>
              <a:rPr lang="en-US" sz="1200" kern="1200" dirty="0" err="1" smtClean="0">
                <a:solidFill>
                  <a:schemeClr val="tx1"/>
                </a:solidFill>
                <a:effectLst/>
                <a:latin typeface="+mn-lt"/>
                <a:ea typeface="+mn-ea"/>
                <a:cs typeface="+mn-cs"/>
              </a:rPr>
              <a:t>glargine</a:t>
            </a:r>
            <a:r>
              <a:rPr lang="en-US" sz="1200" kern="1200" dirty="0" smtClean="0">
                <a:solidFill>
                  <a:schemeClr val="tx1"/>
                </a:solidFill>
                <a:effectLst/>
                <a:latin typeface="+mn-lt"/>
                <a:ea typeface="+mn-ea"/>
                <a:cs typeface="+mn-cs"/>
              </a:rPr>
              <a:t> solution, which then release insulin in biologically active form. This gradual process ensures that small amounts of insulin </a:t>
            </a:r>
            <a:r>
              <a:rPr lang="en-US" sz="1200" kern="1200" dirty="0" err="1" smtClean="0">
                <a:solidFill>
                  <a:schemeClr val="tx1"/>
                </a:solidFill>
                <a:effectLst/>
                <a:latin typeface="+mn-lt"/>
                <a:ea typeface="+mn-ea"/>
                <a:cs typeface="+mn-cs"/>
              </a:rPr>
              <a:t>glargine</a:t>
            </a:r>
            <a:r>
              <a:rPr lang="en-US" sz="1200" kern="1200" dirty="0" smtClean="0">
                <a:solidFill>
                  <a:schemeClr val="tx1"/>
                </a:solidFill>
                <a:effectLst/>
                <a:latin typeface="+mn-lt"/>
                <a:ea typeface="+mn-ea"/>
                <a:cs typeface="+mn-cs"/>
              </a:rPr>
              <a:t> are released into the body continuously, giving an almost </a:t>
            </a:r>
            <a:r>
              <a:rPr lang="en-US" sz="1200" kern="1200" dirty="0" err="1" smtClean="0">
                <a:solidFill>
                  <a:schemeClr val="tx1"/>
                </a:solidFill>
                <a:effectLst/>
                <a:latin typeface="+mn-lt"/>
                <a:ea typeface="+mn-ea"/>
                <a:cs typeface="+mn-cs"/>
              </a:rPr>
              <a:t>peakless</a:t>
            </a:r>
            <a:r>
              <a:rPr lang="en-US" sz="1200" kern="1200" dirty="0" smtClean="0">
                <a:solidFill>
                  <a:schemeClr val="tx1"/>
                </a:solidFill>
                <a:effectLst/>
                <a:latin typeface="+mn-lt"/>
                <a:ea typeface="+mn-ea"/>
                <a:cs typeface="+mn-cs"/>
              </a:rPr>
              <a:t> profile, and prolonging the duration of action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Insulin </a:t>
            </a:r>
            <a:r>
              <a:rPr lang="en-US" sz="1200" kern="1200" dirty="0" err="1" smtClean="0">
                <a:solidFill>
                  <a:schemeClr val="tx1"/>
                </a:solidFill>
                <a:effectLst/>
                <a:latin typeface="+mn-lt"/>
                <a:ea typeface="+mn-ea"/>
                <a:cs typeface="+mn-cs"/>
              </a:rPr>
              <a:t>glargine</a:t>
            </a:r>
            <a:r>
              <a:rPr lang="en-US" sz="1200" kern="1200" dirty="0" smtClean="0">
                <a:solidFill>
                  <a:schemeClr val="tx1"/>
                </a:solidFill>
                <a:effectLst/>
                <a:latin typeface="+mn-lt"/>
                <a:ea typeface="+mn-ea"/>
                <a:cs typeface="+mn-cs"/>
              </a:rPr>
              <a:t> was designed to provide a basal or background insulin concentration, with the intention that a shorter-acting insulin (</a:t>
            </a:r>
            <a:r>
              <a:rPr lang="en-US" sz="1200" kern="1200" dirty="0" err="1" smtClean="0">
                <a:solidFill>
                  <a:schemeClr val="tx1"/>
                </a:solidFill>
                <a:effectLst/>
                <a:latin typeface="+mn-lt"/>
                <a:ea typeface="+mn-ea"/>
                <a:cs typeface="+mn-cs"/>
              </a:rPr>
              <a:t>eg</a:t>
            </a:r>
            <a:r>
              <a:rPr lang="en-US" sz="1200" kern="1200" dirty="0" smtClean="0">
                <a:solidFill>
                  <a:schemeClr val="tx1"/>
                </a:solidFill>
                <a:effectLst/>
                <a:latin typeface="+mn-lt"/>
                <a:ea typeface="+mn-ea"/>
                <a:cs typeface="+mn-cs"/>
              </a:rPr>
              <a:t>. NPH insulin) be administered at meal times to achieve optimal glycemic control than either insulin preparation alone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diabetic dogs were treated with insulin combination injections of 0.05–0.1 IU/kg insulin </a:t>
            </a:r>
            <a:r>
              <a:rPr lang="en-US" sz="1200" kern="1200" dirty="0" err="1" smtClean="0">
                <a:solidFill>
                  <a:schemeClr val="tx1"/>
                </a:solidFill>
                <a:effectLst/>
                <a:latin typeface="+mn-lt"/>
                <a:ea typeface="+mn-ea"/>
                <a:cs typeface="+mn-cs"/>
              </a:rPr>
              <a:t>glargine</a:t>
            </a:r>
            <a:r>
              <a:rPr lang="en-US" sz="1200" kern="1200" dirty="0" smtClean="0">
                <a:solidFill>
                  <a:schemeClr val="tx1"/>
                </a:solidFill>
                <a:effectLst/>
                <a:latin typeface="+mn-lt"/>
                <a:ea typeface="+mn-ea"/>
                <a:cs typeface="+mn-cs"/>
              </a:rPr>
              <a:t> and 0.44–1.03 IU/kg human NPH insulin BID</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122</a:t>
            </a:fld>
            <a:endParaRPr lang="en-US"/>
          </a:p>
        </p:txBody>
      </p:sp>
    </p:spTree>
    <p:extLst>
      <p:ext uri="{BB962C8B-B14F-4D97-AF65-F5344CB8AC3E}">
        <p14:creationId xmlns:p14="http://schemas.microsoft.com/office/powerpoint/2010/main" val="259109942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Glycemic control was assessed on days 7, 14, 30, and 60 by evaluation of history, physical examination, body weight, serum </a:t>
            </a:r>
            <a:r>
              <a:rPr lang="en-US" dirty="0" err="1" smtClean="0"/>
              <a:t>fructosamine</a:t>
            </a:r>
            <a:r>
              <a:rPr lang="en-US" dirty="0" smtClean="0"/>
              <a:t> concentration, and blood glucose concentrations measured before and 2, 4, 6, 8, and 10 hours after </a:t>
            </a:r>
            <a:r>
              <a:rPr lang="en-US" dirty="0" err="1" smtClean="0"/>
              <a:t>rhPZI</a:t>
            </a:r>
            <a:r>
              <a:rPr lang="en-US" dirty="0" smtClean="0"/>
              <a:t> administration</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123</a:t>
            </a:fld>
            <a:endParaRPr lang="en-US"/>
          </a:p>
        </p:txBody>
      </p:sp>
    </p:spTree>
    <p:extLst>
      <p:ext uri="{BB962C8B-B14F-4D97-AF65-F5344CB8AC3E}">
        <p14:creationId xmlns:p14="http://schemas.microsoft.com/office/powerpoint/2010/main" val="211122128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Remission was more likely with higher age (OR: 1.23, 95% CI: 1.04–1.46; P 5 .01) and less likely with increased serum cholesterol (OR: 0.36, 95% CI: 0.11–0.87; P 5 .04). Remission was longer with higher body weight (HR: 0.65, 95% CI: 0.42–0.99; P 5 .04) and shorter with higher blood glucose (HR: 1.01, 95% CI: 1.00–1.02; P 5 .02). </a:t>
            </a:r>
            <a:endParaRPr lang="en-US" dirty="0" smtClean="0"/>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125</a:t>
            </a:fld>
            <a:endParaRPr lang="en-US"/>
          </a:p>
        </p:txBody>
      </p:sp>
    </p:spTree>
    <p:extLst>
      <p:ext uri="{BB962C8B-B14F-4D97-AF65-F5344CB8AC3E}">
        <p14:creationId xmlns:p14="http://schemas.microsoft.com/office/powerpoint/2010/main" val="69926895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Retrospective</a:t>
            </a:r>
          </a:p>
          <a:p>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128</a:t>
            </a:fld>
            <a:endParaRPr lang="en-US"/>
          </a:p>
        </p:txBody>
      </p:sp>
    </p:spTree>
    <p:extLst>
      <p:ext uri="{BB962C8B-B14F-4D97-AF65-F5344CB8AC3E}">
        <p14:creationId xmlns:p14="http://schemas.microsoft.com/office/powerpoint/2010/main" val="233899489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Restropective</a:t>
            </a:r>
            <a:r>
              <a:rPr lang="en-US" dirty="0" smtClean="0"/>
              <a:t> evaluation</a:t>
            </a:r>
            <a:endParaRPr lang="en-US" dirty="0"/>
          </a:p>
        </p:txBody>
      </p:sp>
      <p:sp>
        <p:nvSpPr>
          <p:cNvPr id="4" name="Slide Number Placeholder 3"/>
          <p:cNvSpPr>
            <a:spLocks noGrp="1"/>
          </p:cNvSpPr>
          <p:nvPr>
            <p:ph type="sldNum" sz="quarter" idx="10"/>
          </p:nvPr>
        </p:nvSpPr>
        <p:spPr/>
        <p:txBody>
          <a:bodyPr/>
          <a:lstStyle/>
          <a:p>
            <a:fld id="{78D70603-2EA8-7748-BE17-8294212792EC}" type="slidenum">
              <a:rPr lang="en-US" smtClean="0"/>
              <a:t>129</a:t>
            </a:fld>
            <a:endParaRPr lang="en-US"/>
          </a:p>
        </p:txBody>
      </p:sp>
    </p:spTree>
    <p:extLst>
      <p:ext uri="{BB962C8B-B14F-4D97-AF65-F5344CB8AC3E}">
        <p14:creationId xmlns:p14="http://schemas.microsoft.com/office/powerpoint/2010/main" val="2642160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endParaRPr kumimoji="0" lang="en-US"/>
          </a:p>
        </p:txBody>
      </p:sp>
      <p:sp>
        <p:nvSpPr>
          <p:cNvPr id="30" name="Date Placeholder 29"/>
          <p:cNvSpPr>
            <a:spLocks noGrp="1"/>
          </p:cNvSpPr>
          <p:nvPr>
            <p:ph type="dt" sz="half" idx="10"/>
          </p:nvPr>
        </p:nvSpPr>
        <p:spPr/>
        <p:txBody>
          <a:bodyPr/>
          <a:lstStyle/>
          <a:p>
            <a:pPr eaLnBrk="1" latinLnBrk="0" hangingPunct="1"/>
            <a:fld id="{E637BB6B-EE1B-48FB-8575-0D55C373DE88}" type="datetimeFigureOut">
              <a:rPr lang="en-US" smtClean="0"/>
              <a:pPr eaLnBrk="1" latinLnBrk="0" hangingPunct="1"/>
              <a:t>2/10/2014</a:t>
            </a:fld>
            <a:endParaRPr lang="en-US"/>
          </a:p>
        </p:txBody>
      </p:sp>
      <p:sp>
        <p:nvSpPr>
          <p:cNvPr id="19" name="Footer Placeholder 18"/>
          <p:cNvSpPr>
            <a:spLocks noGrp="1"/>
          </p:cNvSpPr>
          <p:nvPr>
            <p:ph type="ftr" sz="quarter" idx="11"/>
          </p:nvPr>
        </p:nvSpPr>
        <p:spPr/>
        <p:txBody>
          <a:bodyPr/>
          <a:lstStyle/>
          <a:p>
            <a:endParaRPr kumimoji="0" lang="en-US"/>
          </a:p>
        </p:txBody>
      </p:sp>
      <p:sp>
        <p:nvSpPr>
          <p:cNvPr id="27" name="Slide Number Placeholder 26"/>
          <p:cNvSpPr>
            <a:spLocks noGrp="1"/>
          </p:cNvSpPr>
          <p:nvPr>
            <p:ph type="sldNum" sz="quarter" idx="12"/>
          </p:nvPr>
        </p:nvSpPr>
        <p:spPr/>
        <p:txBody>
          <a:bodyPr/>
          <a:lstStyle/>
          <a:p>
            <a:fld id="{2AA957AF-53C0-420B-9C2D-77DB1416566C}" type="slidenum">
              <a:rPr kumimoji="0" lang="en-US" smtClean="0"/>
              <a:pPr eaLnBrk="1" latinLnBrk="0" hangingPunct="1"/>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kumimoji="0" lang="en-US"/>
          </a:p>
        </p:txBody>
      </p:sp>
      <p:sp>
        <p:nvSpPr>
          <p:cNvPr id="3" name="Vertical Text Placeholder 2"/>
          <p:cNvSpPr>
            <a:spLocks noGrp="1"/>
          </p:cNvSpPr>
          <p:nvPr>
            <p:ph type="body" orient="vert" idx="1"/>
          </p:nvPr>
        </p:nvSpPr>
        <p:spPr/>
        <p:txBody>
          <a:bodyPr vert="eaVert"/>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4" name="Date Placeholder 3"/>
          <p:cNvSpPr>
            <a:spLocks noGrp="1"/>
          </p:cNvSpPr>
          <p:nvPr>
            <p:ph type="dt" sz="half" idx="10"/>
          </p:nvPr>
        </p:nvSpPr>
        <p:spPr/>
        <p:txBody>
          <a:bodyPr/>
          <a:lstStyle/>
          <a:p>
            <a:pPr eaLnBrk="1" latinLnBrk="0" hangingPunct="1"/>
            <a:fld id="{E637BB6B-EE1B-48FB-8575-0D55C373DE88}" type="datetimeFigureOut">
              <a:rPr lang="en-US" smtClean="0"/>
              <a:pPr eaLnBrk="1" latinLnBrk="0" hangingPunct="1"/>
              <a:t>2/10/2014</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AA957AF-53C0-420B-9C2D-77DB1416566C}" type="slidenum">
              <a:rPr kumimoji="0" lang="en-US" smtClean="0"/>
              <a:pPr eaLnBrk="1" latinLnBrk="0" hangingPunct="1"/>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4" name="Date Placeholder 3"/>
          <p:cNvSpPr>
            <a:spLocks noGrp="1"/>
          </p:cNvSpPr>
          <p:nvPr>
            <p:ph type="dt" sz="half" idx="10"/>
          </p:nvPr>
        </p:nvSpPr>
        <p:spPr/>
        <p:txBody>
          <a:bodyPr/>
          <a:lstStyle/>
          <a:p>
            <a:pPr eaLnBrk="1" latinLnBrk="0" hangingPunct="1"/>
            <a:fld id="{E637BB6B-EE1B-48FB-8575-0D55C373DE88}" type="datetimeFigureOut">
              <a:rPr lang="en-US" smtClean="0"/>
              <a:pPr eaLnBrk="1" latinLnBrk="0" hangingPunct="1"/>
              <a:t>2/10/2014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AA957AF-53C0-420B-9C2D-77DB1416566C}" type="slidenum">
              <a:rPr kumimoji="0" lang="en-US" smtClean="0"/>
              <a:pPr eaLnBrk="1" latinLnBrk="0" hangingPunct="1"/>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endParaRPr kumimoji="0" lang="en-US"/>
          </a:p>
        </p:txBody>
      </p:sp>
      <p:sp>
        <p:nvSpPr>
          <p:cNvPr id="3" name="Content Placeholder 2"/>
          <p:cNvSpPr>
            <a:spLocks noGrp="1"/>
          </p:cNvSpPr>
          <p:nvPr>
            <p:ph idx="1"/>
          </p:nvPr>
        </p:nvSpPr>
        <p:spPr/>
        <p:txBody>
          <a:body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4" name="Date Placeholder 3"/>
          <p:cNvSpPr>
            <a:spLocks noGrp="1"/>
          </p:cNvSpPr>
          <p:nvPr>
            <p:ph type="dt" sz="half" idx="10"/>
          </p:nvPr>
        </p:nvSpPr>
        <p:spPr/>
        <p:txBody>
          <a:bodyPr/>
          <a:lstStyle/>
          <a:p>
            <a:pPr eaLnBrk="1" latinLnBrk="0" hangingPunct="1"/>
            <a:fld id="{E637BB6B-EE1B-48FB-8575-0D55C373DE88}" type="datetimeFigureOut">
              <a:rPr lang="en-US" smtClean="0"/>
              <a:pPr eaLnBrk="1" latinLnBrk="0" hangingPunct="1"/>
              <a:t>2/10/2014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AA957AF-53C0-420B-9C2D-77DB1416566C}" type="slidenum">
              <a:rPr kumimoji="0" lang="en-US" smtClean="0"/>
              <a:pPr eaLnBrk="1" latinLnBrk="0" hangingPunct="1"/>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endParaRPr kumimoji="0" lang="en-US"/>
          </a:p>
        </p:txBody>
      </p:sp>
      <p:sp>
        <p:nvSpPr>
          <p:cNvPr id="4" name="Date Placeholder 3"/>
          <p:cNvSpPr>
            <a:spLocks noGrp="1"/>
          </p:cNvSpPr>
          <p:nvPr>
            <p:ph type="dt" sz="half" idx="10"/>
          </p:nvPr>
        </p:nvSpPr>
        <p:spPr/>
        <p:txBody>
          <a:bodyPr/>
          <a:lstStyle/>
          <a:p>
            <a:pPr eaLnBrk="1" latinLnBrk="0" hangingPunct="1"/>
            <a:fld id="{E637BB6B-EE1B-48FB-8575-0D55C373DE88}" type="datetimeFigureOut">
              <a:rPr lang="en-US" smtClean="0"/>
              <a:pPr eaLnBrk="1" latinLnBrk="0" hangingPunct="1"/>
              <a:t>2/10/2014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AA957AF-53C0-420B-9C2D-77DB1416566C}" type="slidenum">
              <a:rPr kumimoji="0" lang="en-US" smtClean="0"/>
              <a:pPr eaLnBrk="1" latinLnBrk="0" hangingPunct="1"/>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5" name="Date Placeholder 4"/>
          <p:cNvSpPr>
            <a:spLocks noGrp="1"/>
          </p:cNvSpPr>
          <p:nvPr>
            <p:ph type="dt" sz="half" idx="10"/>
          </p:nvPr>
        </p:nvSpPr>
        <p:spPr/>
        <p:txBody>
          <a:bodyPr/>
          <a:lstStyle/>
          <a:p>
            <a:pPr eaLnBrk="1" latinLnBrk="0" hangingPunct="1"/>
            <a:fld id="{E637BB6B-EE1B-48FB-8575-0D55C373DE88}" type="datetimeFigureOut">
              <a:rPr lang="en-US" smtClean="0"/>
              <a:pPr eaLnBrk="1" latinLnBrk="0" hangingPunct="1"/>
              <a:t>2/10/2014</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2AA957AF-53C0-420B-9C2D-77DB1416566C}" type="slidenum">
              <a:rPr kumimoji="0" lang="en-US" smtClean="0"/>
              <a:pPr eaLnBrk="1" latinLnBrk="0" hangingPunct="1"/>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endParaRPr kumimoji="0" lang="en-US"/>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endParaRPr kumimoji="0" lang="en-US"/>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7" name="Date Placeholder 6"/>
          <p:cNvSpPr>
            <a:spLocks noGrp="1"/>
          </p:cNvSpPr>
          <p:nvPr>
            <p:ph type="dt" sz="half" idx="10"/>
          </p:nvPr>
        </p:nvSpPr>
        <p:spPr/>
        <p:txBody>
          <a:bodyPr/>
          <a:lstStyle/>
          <a:p>
            <a:pPr eaLnBrk="1" latinLnBrk="0" hangingPunct="1"/>
            <a:fld id="{E637BB6B-EE1B-48FB-8575-0D55C373DE88}" type="datetimeFigureOut">
              <a:rPr lang="en-US" smtClean="0"/>
              <a:pPr eaLnBrk="1" latinLnBrk="0" hangingPunct="1"/>
              <a:t>2/10/2014</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2AA957AF-53C0-420B-9C2D-77DB1416566C}" type="slidenum">
              <a:rPr kumimoji="0" lang="en-US" smtClean="0"/>
              <a:pPr eaLnBrk="1" latinLnBrk="0" hangingPunct="1"/>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endParaRPr kumimoji="0" lang="en-US"/>
          </a:p>
        </p:txBody>
      </p:sp>
      <p:sp>
        <p:nvSpPr>
          <p:cNvPr id="7" name="Date Placeholder 6"/>
          <p:cNvSpPr>
            <a:spLocks noGrp="1"/>
          </p:cNvSpPr>
          <p:nvPr>
            <p:ph type="dt" sz="half" idx="10"/>
          </p:nvPr>
        </p:nvSpPr>
        <p:spPr/>
        <p:txBody>
          <a:bodyPr/>
          <a:lstStyle/>
          <a:p>
            <a:pPr eaLnBrk="1" latinLnBrk="0" hangingPunct="1"/>
            <a:fld id="{E637BB6B-EE1B-48FB-8575-0D55C373DE88}" type="datetimeFigureOut">
              <a:rPr lang="en-US" smtClean="0"/>
              <a:pPr eaLnBrk="1" latinLnBrk="0" hangingPunct="1"/>
              <a:t>2/10/2014</a:t>
            </a:fld>
            <a:endParaRPr lang="en-US"/>
          </a:p>
        </p:txBody>
      </p:sp>
      <p:sp>
        <p:nvSpPr>
          <p:cNvPr id="8" name="Slide Number Placeholder 7"/>
          <p:cNvSpPr>
            <a:spLocks noGrp="1"/>
          </p:cNvSpPr>
          <p:nvPr>
            <p:ph type="sldNum" sz="quarter" idx="11"/>
          </p:nvPr>
        </p:nvSpPr>
        <p:spPr/>
        <p:txBody>
          <a:bodyPr/>
          <a:lstStyle/>
          <a:p>
            <a:fld id="{2AA957AF-53C0-420B-9C2D-77DB1416566C}" type="slidenum">
              <a:rPr kumimoji="0" lang="en-US" smtClean="0"/>
              <a:pPr eaLnBrk="1" latinLnBrk="0" hangingPunct="1"/>
              <a:t>‹#›</a:t>
            </a:fld>
            <a:endParaRPr kumimoji="0" lang="en-US"/>
          </a:p>
        </p:txBody>
      </p:sp>
      <p:sp>
        <p:nvSpPr>
          <p:cNvPr id="9" name="Footer Placeholder 8"/>
          <p:cNvSpPr>
            <a:spLocks noGrp="1"/>
          </p:cNvSpPr>
          <p:nvPr>
            <p:ph type="ftr" sz="quarter" idx="12"/>
          </p:nvPr>
        </p:nvSpPr>
        <p:spPr/>
        <p:txBody>
          <a:bodyPr/>
          <a:lstStyle/>
          <a:p>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E637BB6B-EE1B-48FB-8575-0D55C373DE88}" type="datetimeFigureOut">
              <a:rPr lang="en-US" smtClean="0"/>
              <a:pPr eaLnBrk="1" latinLnBrk="0" hangingPunct="1"/>
              <a:t>2/10/2014</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2AA957AF-53C0-420B-9C2D-77DB1416566C}" type="slidenum">
              <a:rPr kumimoji="0" lang="en-US" smtClean="0"/>
              <a:pPr eaLnBrk="1" latinLnBrk="0" hangingPunct="1"/>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endParaRPr kumimoji="0" lang="en-US"/>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5" name="Date Placeholder 4"/>
          <p:cNvSpPr>
            <a:spLocks noGrp="1"/>
          </p:cNvSpPr>
          <p:nvPr>
            <p:ph type="dt" sz="half" idx="10"/>
          </p:nvPr>
        </p:nvSpPr>
        <p:spPr/>
        <p:txBody>
          <a:bodyPr/>
          <a:lstStyle/>
          <a:p>
            <a:pPr eaLnBrk="1" latinLnBrk="0" hangingPunct="1"/>
            <a:fld id="{E637BB6B-EE1B-48FB-8575-0D55C373DE88}" type="datetimeFigureOut">
              <a:rPr lang="en-US" smtClean="0"/>
              <a:pPr eaLnBrk="1" latinLnBrk="0" hangingPunct="1"/>
              <a:t>2/10/2014</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a:xfrm>
            <a:off x="8156448" y="6422064"/>
            <a:ext cx="762000" cy="365125"/>
          </a:xfrm>
        </p:spPr>
        <p:txBody>
          <a:bodyPr/>
          <a:lstStyle/>
          <a:p>
            <a:fld id="{2AA957AF-53C0-420B-9C2D-77DB1416566C}" type="slidenum">
              <a:rPr kumimoji="0" lang="en-US" smtClean="0"/>
              <a:pPr eaLnBrk="1" latinLnBrk="0" hangingPunct="1"/>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endParaRPr kumimoji="0" lang="en-US"/>
          </a:p>
        </p:txBody>
      </p:sp>
      <p:sp>
        <p:nvSpPr>
          <p:cNvPr id="5" name="Date Placeholder 4"/>
          <p:cNvSpPr>
            <a:spLocks noGrp="1"/>
          </p:cNvSpPr>
          <p:nvPr>
            <p:ph type="dt" sz="half" idx="10"/>
          </p:nvPr>
        </p:nvSpPr>
        <p:spPr>
          <a:xfrm>
            <a:off x="457200" y="6422064"/>
            <a:ext cx="2133600" cy="365125"/>
          </a:xfrm>
        </p:spPr>
        <p:txBody>
          <a:bodyPr/>
          <a:lstStyle/>
          <a:p>
            <a:pPr eaLnBrk="1" latinLnBrk="0" hangingPunct="1"/>
            <a:fld id="{E637BB6B-EE1B-48FB-8575-0D55C373DE88}" type="datetimeFigureOut">
              <a:rPr lang="en-US" smtClean="0"/>
              <a:pPr eaLnBrk="1" latinLnBrk="0" hangingPunct="1"/>
              <a:t>2/10/2014</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2AA957AF-53C0-420B-9C2D-77DB1416566C}" type="slidenum">
              <a:rPr kumimoji="0" lang="en-US" smtClean="0"/>
              <a:pPr eaLnBrk="1" latinLnBrk="0" hangingPunct="1"/>
              <a:t>‹#›</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pPr eaLnBrk="1" latinLnBrk="0" hangingPunct="1"/>
            <a:fld id="{E637BB6B-EE1B-48FB-8575-0D55C373DE88}" type="datetimeFigureOut">
              <a:rPr lang="en-US" smtClean="0"/>
              <a:pPr eaLnBrk="1" latinLnBrk="0" hangingPunct="1"/>
              <a:t>2/10/2014</a:t>
            </a:fld>
            <a:endParaRPr lang="en-US" sz="1000">
              <a:solidFill>
                <a:schemeClr val="tx2">
                  <a:shade val="50000"/>
                </a:schemeClr>
              </a:solidFill>
            </a:endParaRPr>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pPr algn="ctr" eaLnBrk="1" latinLnBrk="0" hangingPunct="1"/>
            <a:endParaRPr kumimoji="0" lang="en-US" sz="1000" dirty="0">
              <a:solidFill>
                <a:schemeClr val="tx2">
                  <a:shade val="50000"/>
                </a:schemeClr>
              </a:solidFill>
            </a:endParaRPr>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2AA957AF-53C0-420B-9C2D-77DB1416566C}" type="slidenum">
              <a:rPr kumimoji="0" lang="en-US" smtClean="0"/>
              <a:pPr eaLnBrk="1" latinLnBrk="0" hangingPunct="1"/>
              <a:t>‹#›</a:t>
            </a:fld>
            <a:endParaRPr kumimoji="0" lang="en-US" sz="1000" dirty="0">
              <a:solidFill>
                <a:schemeClr val="tx2">
                  <a:shade val="50000"/>
                </a:schemeClr>
              </a:solidFill>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 Id="rId3" Type="http://schemas.openxmlformats.org/officeDocument/2006/relationships/image" Target="../media/image23.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 Id="rId3" Type="http://schemas.openxmlformats.org/officeDocument/2006/relationships/image" Target="../media/image24.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 Id="rId3"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 Id="rId3" Type="http://schemas.openxmlformats.org/officeDocument/2006/relationships/image" Target="../media/image27.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 Id="rId3" Type="http://schemas.openxmlformats.org/officeDocument/2006/relationships/image" Target="../media/image28.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6.xml"/><Relationship Id="rId3" Type="http://schemas.openxmlformats.org/officeDocument/2006/relationships/image" Target="../media/image29.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7.xml"/><Relationship Id="rId3" Type="http://schemas.openxmlformats.org/officeDocument/2006/relationships/image" Target="../media/image31.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 Id="rId3" Type="http://schemas.openxmlformats.org/officeDocument/2006/relationships/image" Target="../media/image34.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 Id="rId3" Type="http://schemas.openxmlformats.org/officeDocument/2006/relationships/image" Target="../media/image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 Id="rId3" Type="http://schemas.openxmlformats.org/officeDocument/2006/relationships/image" Target="../media/image36.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1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15.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1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17.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8.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0820" y="5329015"/>
            <a:ext cx="6480048" cy="1157991"/>
          </a:xfrm>
        </p:spPr>
        <p:txBody>
          <a:bodyPr/>
          <a:lstStyle/>
          <a:p>
            <a:r>
              <a:rPr lang="en-US" dirty="0" smtClean="0"/>
              <a:t>DIABETES MELLITUS</a:t>
            </a:r>
            <a:endParaRPr lang="en-US" dirty="0"/>
          </a:p>
        </p:txBody>
      </p:sp>
      <p:pic>
        <p:nvPicPr>
          <p:cNvPr id="4" name="Picture 3"/>
          <p:cNvPicPr>
            <a:picLocks noChangeAspect="1"/>
          </p:cNvPicPr>
          <p:nvPr/>
        </p:nvPicPr>
        <p:blipFill>
          <a:blip r:embed="rId3"/>
          <a:stretch>
            <a:fillRect/>
          </a:stretch>
        </p:blipFill>
        <p:spPr>
          <a:xfrm>
            <a:off x="1339071" y="469835"/>
            <a:ext cx="6529703" cy="4748734"/>
          </a:xfrm>
          <a:prstGeom prst="rect">
            <a:avLst/>
          </a:prstGeom>
        </p:spPr>
      </p:pic>
    </p:spTree>
    <p:extLst>
      <p:ext uri="{BB962C8B-B14F-4D97-AF65-F5344CB8AC3E}">
        <p14:creationId xmlns:p14="http://schemas.microsoft.com/office/powerpoint/2010/main" val="77153061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a:t>
            </a:r>
            <a:endParaRPr lang="en-US" dirty="0"/>
          </a:p>
        </p:txBody>
      </p:sp>
      <p:pic>
        <p:nvPicPr>
          <p:cNvPr id="4" name="Picture 3"/>
          <p:cNvPicPr>
            <a:picLocks noChangeAspect="1"/>
          </p:cNvPicPr>
          <p:nvPr/>
        </p:nvPicPr>
        <p:blipFill>
          <a:blip r:embed="rId2"/>
          <a:stretch>
            <a:fillRect/>
          </a:stretch>
        </p:blipFill>
        <p:spPr>
          <a:xfrm>
            <a:off x="1504731" y="2197100"/>
            <a:ext cx="6198386" cy="2703937"/>
          </a:xfrm>
          <a:prstGeom prst="rect">
            <a:avLst/>
          </a:prstGeom>
        </p:spPr>
      </p:pic>
    </p:spTree>
    <p:extLst>
      <p:ext uri="{BB962C8B-B14F-4D97-AF65-F5344CB8AC3E}">
        <p14:creationId xmlns:p14="http://schemas.microsoft.com/office/powerpoint/2010/main" val="2649860317"/>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p:txBody>
          <a:bodyPr>
            <a:normAutofit/>
          </a:bodyPr>
          <a:lstStyle/>
          <a:p>
            <a:pPr marL="36576" indent="0">
              <a:buNone/>
            </a:pPr>
            <a:r>
              <a:rPr lang="en-US" dirty="0" smtClean="0"/>
              <a:t>Work up similar to dogs</a:t>
            </a:r>
          </a:p>
          <a:p>
            <a:pPr marL="36576" indent="0">
              <a:buNone/>
            </a:pPr>
            <a:r>
              <a:rPr lang="en-US" dirty="0" smtClean="0"/>
              <a:t>Differences:</a:t>
            </a:r>
          </a:p>
          <a:p>
            <a:r>
              <a:rPr lang="en-US" dirty="0"/>
              <a:t>R</a:t>
            </a:r>
            <a:r>
              <a:rPr lang="en-US" dirty="0" smtClean="0"/>
              <a:t>enal </a:t>
            </a:r>
            <a:r>
              <a:rPr lang="en-US" dirty="0"/>
              <a:t>threshold is higher in </a:t>
            </a:r>
            <a:r>
              <a:rPr lang="en-US" dirty="0" smtClean="0"/>
              <a:t>cats</a:t>
            </a:r>
          </a:p>
          <a:p>
            <a:pPr marL="795528" lvl="1" indent="-457200"/>
            <a:r>
              <a:rPr lang="en-US" dirty="0">
                <a:solidFill>
                  <a:srgbClr val="CCFFCC"/>
                </a:solidFill>
              </a:rPr>
              <a:t>C</a:t>
            </a:r>
            <a:r>
              <a:rPr lang="en-US" dirty="0" smtClean="0">
                <a:solidFill>
                  <a:srgbClr val="CCFFCC"/>
                </a:solidFill>
              </a:rPr>
              <a:t>ats </a:t>
            </a:r>
            <a:r>
              <a:rPr lang="en-US" dirty="0">
                <a:solidFill>
                  <a:srgbClr val="CCFFCC"/>
                </a:solidFill>
              </a:rPr>
              <a:t>~ 15 </a:t>
            </a:r>
            <a:r>
              <a:rPr lang="en-US" dirty="0" err="1">
                <a:solidFill>
                  <a:srgbClr val="CCFFCC"/>
                </a:solidFill>
              </a:rPr>
              <a:t>mmol</a:t>
            </a:r>
            <a:r>
              <a:rPr lang="en-US" dirty="0">
                <a:solidFill>
                  <a:srgbClr val="CCFFCC"/>
                </a:solidFill>
              </a:rPr>
              <a:t>/l, </a:t>
            </a:r>
            <a:r>
              <a:rPr lang="en-US" dirty="0" smtClean="0">
                <a:solidFill>
                  <a:srgbClr val="CCFFCC"/>
                </a:solidFill>
              </a:rPr>
              <a:t>Dogs </a:t>
            </a:r>
            <a:r>
              <a:rPr lang="en-US" dirty="0">
                <a:solidFill>
                  <a:srgbClr val="CCFFCC"/>
                </a:solidFill>
              </a:rPr>
              <a:t>~10 </a:t>
            </a:r>
            <a:r>
              <a:rPr lang="en-US" dirty="0" err="1">
                <a:solidFill>
                  <a:srgbClr val="CCFFCC"/>
                </a:solidFill>
              </a:rPr>
              <a:t>mmol</a:t>
            </a:r>
            <a:r>
              <a:rPr lang="en-US" dirty="0">
                <a:solidFill>
                  <a:srgbClr val="CCFFCC"/>
                </a:solidFill>
              </a:rPr>
              <a:t>/</a:t>
            </a:r>
            <a:r>
              <a:rPr lang="en-US" dirty="0" smtClean="0">
                <a:solidFill>
                  <a:srgbClr val="CCFFCC"/>
                </a:solidFill>
              </a:rPr>
              <a:t>l </a:t>
            </a:r>
            <a:r>
              <a:rPr lang="en-US" dirty="0" err="1">
                <a:solidFill>
                  <a:srgbClr val="CCFFCC"/>
                </a:solidFill>
              </a:rPr>
              <a:t>glucosuria</a:t>
            </a:r>
            <a:r>
              <a:rPr lang="en-US" dirty="0">
                <a:solidFill>
                  <a:srgbClr val="CCFFCC"/>
                </a:solidFill>
              </a:rPr>
              <a:t> does not occur until blood glucose reaches a higher </a:t>
            </a:r>
            <a:r>
              <a:rPr lang="en-US" dirty="0" smtClean="0">
                <a:solidFill>
                  <a:srgbClr val="CCFFCC"/>
                </a:solidFill>
              </a:rPr>
              <a:t>level</a:t>
            </a:r>
          </a:p>
          <a:p>
            <a:r>
              <a:rPr lang="en-US" dirty="0" smtClean="0"/>
              <a:t>Cats prone to stress</a:t>
            </a:r>
            <a:r>
              <a:rPr lang="en-US" dirty="0"/>
              <a:t>-induced </a:t>
            </a:r>
            <a:r>
              <a:rPr lang="en-US" dirty="0" smtClean="0"/>
              <a:t>hyperglycemia</a:t>
            </a:r>
          </a:p>
          <a:p>
            <a:pPr marL="795528" lvl="1" indent="-457200"/>
            <a:r>
              <a:rPr lang="en-US" dirty="0">
                <a:solidFill>
                  <a:srgbClr val="CCFFCC"/>
                </a:solidFill>
              </a:rPr>
              <a:t>M</a:t>
            </a:r>
            <a:r>
              <a:rPr lang="en-US" dirty="0" smtClean="0">
                <a:solidFill>
                  <a:srgbClr val="CCFFCC"/>
                </a:solidFill>
              </a:rPr>
              <a:t>ay </a:t>
            </a:r>
            <a:r>
              <a:rPr lang="en-US" dirty="0">
                <a:solidFill>
                  <a:srgbClr val="CCFFCC"/>
                </a:solidFill>
              </a:rPr>
              <a:t>be difficult to </a:t>
            </a:r>
            <a:r>
              <a:rPr lang="en-US" dirty="0" smtClean="0">
                <a:solidFill>
                  <a:srgbClr val="CCFFCC"/>
                </a:solidFill>
              </a:rPr>
              <a:t>differentiate </a:t>
            </a:r>
            <a:r>
              <a:rPr lang="en-US" dirty="0">
                <a:solidFill>
                  <a:srgbClr val="CCFFCC"/>
                </a:solidFill>
              </a:rPr>
              <a:t>from </a:t>
            </a:r>
            <a:r>
              <a:rPr lang="en-US" dirty="0" smtClean="0">
                <a:solidFill>
                  <a:srgbClr val="CCFFCC"/>
                </a:solidFill>
              </a:rPr>
              <a:t>diabetes</a:t>
            </a:r>
            <a:endParaRPr lang="en-US" dirty="0">
              <a:solidFill>
                <a:srgbClr val="CCFFCC"/>
              </a:solidFill>
            </a:endParaRPr>
          </a:p>
          <a:p>
            <a:endParaRPr lang="en-US" dirty="0"/>
          </a:p>
        </p:txBody>
      </p:sp>
    </p:spTree>
    <p:extLst>
      <p:ext uri="{BB962C8B-B14F-4D97-AF65-F5344CB8AC3E}">
        <p14:creationId xmlns:p14="http://schemas.microsoft.com/office/powerpoint/2010/main" val="1649492538"/>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a:xfrm>
            <a:off x="242603" y="1600200"/>
            <a:ext cx="7682197" cy="4525963"/>
          </a:xfrm>
        </p:spPr>
        <p:txBody>
          <a:bodyPr/>
          <a:lstStyle/>
          <a:p>
            <a:pPr marL="36576" indent="0">
              <a:buNone/>
            </a:pPr>
            <a:r>
              <a:rPr lang="en-US" dirty="0" smtClean="0"/>
              <a:t>Stress hyperglycemia:</a:t>
            </a:r>
          </a:p>
          <a:p>
            <a:r>
              <a:rPr lang="en-US" dirty="0"/>
              <a:t>This can be resolved by measuring </a:t>
            </a:r>
            <a:r>
              <a:rPr lang="en-US" dirty="0" err="1" smtClean="0"/>
              <a:t>fructosamine</a:t>
            </a:r>
            <a:endParaRPr lang="en-US" dirty="0"/>
          </a:p>
          <a:p>
            <a:pPr marL="795528" lvl="1" indent="-457200"/>
            <a:r>
              <a:rPr lang="en-US" dirty="0">
                <a:solidFill>
                  <a:srgbClr val="CCFFCC"/>
                </a:solidFill>
              </a:rPr>
              <a:t>A</a:t>
            </a:r>
            <a:r>
              <a:rPr lang="en-US" dirty="0" smtClean="0">
                <a:solidFill>
                  <a:srgbClr val="CCFFCC"/>
                </a:solidFill>
              </a:rPr>
              <a:t>bove </a:t>
            </a:r>
            <a:r>
              <a:rPr lang="en-US" dirty="0">
                <a:solidFill>
                  <a:srgbClr val="CCFFCC"/>
                </a:solidFill>
              </a:rPr>
              <a:t>400 </a:t>
            </a:r>
            <a:r>
              <a:rPr lang="en-US" dirty="0" err="1">
                <a:solidFill>
                  <a:srgbClr val="CCFFCC"/>
                </a:solidFill>
              </a:rPr>
              <a:t>μmol</a:t>
            </a:r>
            <a:r>
              <a:rPr lang="en-US" dirty="0">
                <a:solidFill>
                  <a:srgbClr val="CCFFCC"/>
                </a:solidFill>
              </a:rPr>
              <a:t>/l in </a:t>
            </a:r>
            <a:r>
              <a:rPr lang="en-US" dirty="0" smtClean="0">
                <a:solidFill>
                  <a:srgbClr val="CCFFCC"/>
                </a:solidFill>
              </a:rPr>
              <a:t>diabetic cats</a:t>
            </a:r>
          </a:p>
          <a:p>
            <a:pPr marL="795528" lvl="1" indent="-457200"/>
            <a:r>
              <a:rPr lang="en-US" dirty="0" smtClean="0">
                <a:solidFill>
                  <a:srgbClr val="CCFFCC"/>
                </a:solidFill>
              </a:rPr>
              <a:t>Not elevated with </a:t>
            </a:r>
            <a:r>
              <a:rPr lang="en-US" dirty="0">
                <a:solidFill>
                  <a:srgbClr val="CCFFCC"/>
                </a:solidFill>
              </a:rPr>
              <a:t>stress </a:t>
            </a:r>
            <a:r>
              <a:rPr lang="en-US" dirty="0" smtClean="0">
                <a:solidFill>
                  <a:srgbClr val="CCFFCC"/>
                </a:solidFill>
              </a:rPr>
              <a:t>hyperglycemia</a:t>
            </a:r>
          </a:p>
          <a:p>
            <a:r>
              <a:rPr lang="en-US" dirty="0" smtClean="0">
                <a:solidFill>
                  <a:srgbClr val="FFFFFF"/>
                </a:solidFill>
              </a:rPr>
              <a:t>Note: </a:t>
            </a:r>
            <a:r>
              <a:rPr lang="en-US" dirty="0" err="1" smtClean="0">
                <a:solidFill>
                  <a:srgbClr val="FFFFFF"/>
                </a:solidFill>
              </a:rPr>
              <a:t>fructosamine</a:t>
            </a:r>
            <a:r>
              <a:rPr lang="en-US" dirty="0" smtClean="0">
                <a:solidFill>
                  <a:srgbClr val="FFFFFF"/>
                </a:solidFill>
              </a:rPr>
              <a:t> may be normal if </a:t>
            </a:r>
          </a:p>
          <a:p>
            <a:pPr marL="795528" lvl="1" indent="-457200"/>
            <a:r>
              <a:rPr lang="en-US" dirty="0" smtClean="0">
                <a:solidFill>
                  <a:srgbClr val="CCFFCC"/>
                </a:solidFill>
              </a:rPr>
              <a:t>diabetes is very recent onset </a:t>
            </a:r>
            <a:endParaRPr lang="en-US" dirty="0">
              <a:solidFill>
                <a:srgbClr val="CCFFCC"/>
              </a:solidFill>
            </a:endParaRPr>
          </a:p>
          <a:p>
            <a:pPr marL="795528" lvl="1" indent="-457200"/>
            <a:r>
              <a:rPr lang="en-US" dirty="0" smtClean="0">
                <a:solidFill>
                  <a:srgbClr val="CCFFCC"/>
                </a:solidFill>
              </a:rPr>
              <a:t>when </a:t>
            </a:r>
            <a:r>
              <a:rPr lang="en-US" dirty="0">
                <a:solidFill>
                  <a:srgbClr val="CCFFCC"/>
                </a:solidFill>
              </a:rPr>
              <a:t>there is concurrent hyperthyroidism or </a:t>
            </a:r>
            <a:r>
              <a:rPr lang="en-US" dirty="0" err="1" smtClean="0">
                <a:solidFill>
                  <a:srgbClr val="CCFFCC"/>
                </a:solidFill>
              </a:rPr>
              <a:t>hypoproteinemia</a:t>
            </a:r>
            <a:r>
              <a:rPr lang="en-US" dirty="0" smtClean="0">
                <a:solidFill>
                  <a:srgbClr val="CCFFCC"/>
                </a:solidFill>
              </a:rPr>
              <a:t> </a:t>
            </a:r>
            <a:endParaRPr lang="en-US" dirty="0">
              <a:solidFill>
                <a:srgbClr val="CCFFCC"/>
              </a:solidFill>
            </a:endParaRPr>
          </a:p>
          <a:p>
            <a:endParaRPr lang="en-US" dirty="0"/>
          </a:p>
          <a:p>
            <a:endParaRPr lang="en-US" dirty="0"/>
          </a:p>
        </p:txBody>
      </p:sp>
    </p:spTree>
    <p:extLst>
      <p:ext uri="{BB962C8B-B14F-4D97-AF65-F5344CB8AC3E}">
        <p14:creationId xmlns:p14="http://schemas.microsoft.com/office/powerpoint/2010/main" val="3266805455"/>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a:xfrm>
            <a:off x="295325" y="1417638"/>
            <a:ext cx="8121437" cy="4932704"/>
          </a:xfrm>
        </p:spPr>
        <p:txBody>
          <a:bodyPr>
            <a:normAutofit fontScale="92500"/>
          </a:bodyPr>
          <a:lstStyle/>
          <a:p>
            <a:pPr marL="36576" indent="0">
              <a:buNone/>
            </a:pPr>
            <a:r>
              <a:rPr lang="en-US" dirty="0"/>
              <a:t>Measurement of plasma insulin </a:t>
            </a:r>
            <a:r>
              <a:rPr lang="en-US" dirty="0" smtClean="0"/>
              <a:t>concentration …?</a:t>
            </a:r>
          </a:p>
          <a:p>
            <a:r>
              <a:rPr lang="en-US" dirty="0"/>
              <a:t>B</a:t>
            </a:r>
            <a:r>
              <a:rPr lang="en-US" dirty="0" smtClean="0"/>
              <a:t>aseline </a:t>
            </a:r>
            <a:r>
              <a:rPr lang="en-US" dirty="0"/>
              <a:t>or after </a:t>
            </a:r>
            <a:r>
              <a:rPr lang="en-US" dirty="0" smtClean="0"/>
              <a:t>insulin </a:t>
            </a:r>
            <a:r>
              <a:rPr lang="en-US" dirty="0" err="1" smtClean="0"/>
              <a:t>secretogogue</a:t>
            </a:r>
            <a:endParaRPr lang="en-US" dirty="0"/>
          </a:p>
          <a:p>
            <a:pPr marL="795528" lvl="1" indent="-457200"/>
            <a:r>
              <a:rPr lang="en-US" dirty="0" smtClean="0">
                <a:solidFill>
                  <a:srgbClr val="CCFFCC"/>
                </a:solidFill>
              </a:rPr>
              <a:t>Does not identify type </a:t>
            </a:r>
            <a:r>
              <a:rPr lang="en-US" dirty="0">
                <a:solidFill>
                  <a:srgbClr val="CCFFCC"/>
                </a:solidFill>
              </a:rPr>
              <a:t>of </a:t>
            </a:r>
            <a:r>
              <a:rPr lang="en-US" dirty="0" smtClean="0">
                <a:solidFill>
                  <a:srgbClr val="CCFFCC"/>
                </a:solidFill>
              </a:rPr>
              <a:t>diabetes</a:t>
            </a:r>
          </a:p>
          <a:p>
            <a:pPr marL="795528" lvl="1" indent="-457200"/>
            <a:r>
              <a:rPr lang="en-US" dirty="0" smtClean="0">
                <a:solidFill>
                  <a:srgbClr val="CCFFCC"/>
                </a:solidFill>
              </a:rPr>
              <a:t>Does not predict if there is residual </a:t>
            </a:r>
            <a:r>
              <a:rPr lang="en-US" dirty="0">
                <a:solidFill>
                  <a:srgbClr val="CCFFCC"/>
                </a:solidFill>
              </a:rPr>
              <a:t>b-cell function for eventual remission </a:t>
            </a:r>
            <a:endParaRPr lang="en-US" dirty="0" smtClean="0">
              <a:solidFill>
                <a:srgbClr val="CCFFCC"/>
              </a:solidFill>
            </a:endParaRPr>
          </a:p>
          <a:p>
            <a:r>
              <a:rPr lang="en-US" dirty="0"/>
              <a:t>U</a:t>
            </a:r>
            <a:r>
              <a:rPr lang="en-US" dirty="0" smtClean="0"/>
              <a:t>sually </a:t>
            </a:r>
            <a:r>
              <a:rPr lang="en-US" dirty="0"/>
              <a:t>low at the time of diagnosis, regardless </a:t>
            </a:r>
            <a:r>
              <a:rPr lang="en-US" dirty="0" smtClean="0"/>
              <a:t>if remission </a:t>
            </a:r>
            <a:r>
              <a:rPr lang="en-US" dirty="0"/>
              <a:t>is possible or </a:t>
            </a:r>
            <a:r>
              <a:rPr lang="en-US" dirty="0" smtClean="0"/>
              <a:t>not</a:t>
            </a:r>
          </a:p>
          <a:p>
            <a:r>
              <a:rPr lang="en-US" dirty="0" smtClean="0"/>
              <a:t>Glucose </a:t>
            </a:r>
            <a:r>
              <a:rPr lang="en-US" dirty="0"/>
              <a:t>toxicity contributes to the low </a:t>
            </a:r>
            <a:r>
              <a:rPr lang="en-US" dirty="0" smtClean="0"/>
              <a:t>release </a:t>
            </a:r>
            <a:r>
              <a:rPr lang="en-US" dirty="0"/>
              <a:t>of </a:t>
            </a:r>
            <a:r>
              <a:rPr lang="en-US" dirty="0" smtClean="0"/>
              <a:t>insulin</a:t>
            </a:r>
            <a:r>
              <a:rPr lang="en-US" dirty="0"/>
              <a:t> </a:t>
            </a:r>
            <a:r>
              <a:rPr lang="en-US" dirty="0" smtClean="0"/>
              <a:t>due </a:t>
            </a:r>
            <a:r>
              <a:rPr lang="en-US" dirty="0"/>
              <a:t>to the loss of b-cell </a:t>
            </a:r>
            <a:r>
              <a:rPr lang="en-US" dirty="0" smtClean="0"/>
              <a:t>function</a:t>
            </a:r>
          </a:p>
          <a:p>
            <a:r>
              <a:rPr lang="en-US" dirty="0" smtClean="0"/>
              <a:t>Insulin therapy may </a:t>
            </a:r>
            <a:r>
              <a:rPr lang="en-US" dirty="0"/>
              <a:t>reverse glucose </a:t>
            </a:r>
            <a:r>
              <a:rPr lang="en-US" dirty="0" smtClean="0"/>
              <a:t>toxicity </a:t>
            </a:r>
            <a:endParaRPr lang="en-US" dirty="0"/>
          </a:p>
          <a:p>
            <a:endParaRPr lang="en-US" dirty="0"/>
          </a:p>
        </p:txBody>
      </p:sp>
    </p:spTree>
    <p:extLst>
      <p:ext uri="{BB962C8B-B14F-4D97-AF65-F5344CB8AC3E}">
        <p14:creationId xmlns:p14="http://schemas.microsoft.com/office/powerpoint/2010/main" val="3214186209"/>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pPr marL="36576" indent="0">
              <a:buNone/>
            </a:pPr>
            <a:r>
              <a:rPr lang="en-US" dirty="0"/>
              <a:t>Aims</a:t>
            </a:r>
            <a:r>
              <a:rPr lang="en-US" dirty="0" smtClean="0"/>
              <a:t>: same as dogs</a:t>
            </a:r>
            <a:endParaRPr lang="en-US" dirty="0"/>
          </a:p>
          <a:p>
            <a:r>
              <a:rPr lang="en-US" dirty="0"/>
              <a:t>Eliminate symptoms</a:t>
            </a:r>
          </a:p>
          <a:p>
            <a:r>
              <a:rPr lang="en-US" dirty="0"/>
              <a:t>Prevent short term complications (DKA, hypoglycemia</a:t>
            </a:r>
            <a:r>
              <a:rPr lang="en-US" dirty="0" smtClean="0"/>
              <a:t>)</a:t>
            </a:r>
          </a:p>
          <a:p>
            <a:r>
              <a:rPr lang="en-US" dirty="0"/>
              <a:t>Most patients do well between 5-15mmol/L (90-270mg/dl)</a:t>
            </a:r>
          </a:p>
          <a:p>
            <a:endParaRPr lang="en-US" dirty="0"/>
          </a:p>
          <a:p>
            <a:endParaRPr lang="en-US" dirty="0"/>
          </a:p>
        </p:txBody>
      </p:sp>
    </p:spTree>
    <p:extLst>
      <p:ext uri="{BB962C8B-B14F-4D97-AF65-F5344CB8AC3E}">
        <p14:creationId xmlns:p14="http://schemas.microsoft.com/office/powerpoint/2010/main" val="3728362920"/>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normAutofit/>
          </a:bodyPr>
          <a:lstStyle/>
          <a:p>
            <a:r>
              <a:rPr lang="en-US" dirty="0" smtClean="0"/>
              <a:t>Insulin therapy</a:t>
            </a:r>
          </a:p>
          <a:p>
            <a:r>
              <a:rPr lang="en-US" dirty="0" smtClean="0"/>
              <a:t>Weight </a:t>
            </a:r>
            <a:r>
              <a:rPr lang="en-US" dirty="0"/>
              <a:t>R</a:t>
            </a:r>
            <a:r>
              <a:rPr lang="en-US" dirty="0" smtClean="0"/>
              <a:t>eduction</a:t>
            </a:r>
          </a:p>
          <a:p>
            <a:r>
              <a:rPr lang="en-US" dirty="0" smtClean="0"/>
              <a:t>Dietary management</a:t>
            </a:r>
          </a:p>
          <a:p>
            <a:pPr marL="795528" lvl="1" indent="-457200"/>
            <a:r>
              <a:rPr lang="en-US" dirty="0" smtClean="0">
                <a:solidFill>
                  <a:srgbClr val="CCFFCC"/>
                </a:solidFill>
              </a:rPr>
              <a:t>High protein, low carbohydrate</a:t>
            </a:r>
          </a:p>
          <a:p>
            <a:r>
              <a:rPr lang="en-US" dirty="0"/>
              <a:t>Treatment of diabetes mellitus should be </a:t>
            </a:r>
            <a:r>
              <a:rPr lang="en-US" dirty="0" smtClean="0"/>
              <a:t>ASAP following diagnosis</a:t>
            </a:r>
          </a:p>
          <a:p>
            <a:pPr marL="795528" lvl="1" indent="-457200"/>
            <a:r>
              <a:rPr lang="en-US" dirty="0" smtClean="0">
                <a:solidFill>
                  <a:srgbClr val="CCFFCC"/>
                </a:solidFill>
              </a:rPr>
              <a:t>Good </a:t>
            </a:r>
            <a:r>
              <a:rPr lang="en-US" dirty="0">
                <a:solidFill>
                  <a:srgbClr val="CCFFCC"/>
                </a:solidFill>
              </a:rPr>
              <a:t>glycemic </a:t>
            </a:r>
            <a:r>
              <a:rPr lang="en-US" dirty="0" smtClean="0">
                <a:solidFill>
                  <a:srgbClr val="CCFFCC"/>
                </a:solidFill>
              </a:rPr>
              <a:t>control </a:t>
            </a:r>
            <a:r>
              <a:rPr lang="en-US" dirty="0">
                <a:solidFill>
                  <a:srgbClr val="CCFFCC"/>
                </a:solidFill>
              </a:rPr>
              <a:t>reverses the effects of glucose toxicity and increases the probability of </a:t>
            </a:r>
            <a:r>
              <a:rPr lang="en-US" dirty="0" smtClean="0">
                <a:solidFill>
                  <a:srgbClr val="CCFFCC"/>
                </a:solidFill>
              </a:rPr>
              <a:t>remission</a:t>
            </a:r>
            <a:endParaRPr lang="en-US" dirty="0">
              <a:solidFill>
                <a:srgbClr val="CCFFCC"/>
              </a:solidFill>
            </a:endParaRPr>
          </a:p>
        </p:txBody>
      </p:sp>
    </p:spTree>
    <p:extLst>
      <p:ext uri="{BB962C8B-B14F-4D97-AF65-F5344CB8AC3E}">
        <p14:creationId xmlns:p14="http://schemas.microsoft.com/office/powerpoint/2010/main" val="1828152781"/>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 Insulin</a:t>
            </a:r>
            <a:endParaRPr lang="en-US" dirty="0"/>
          </a:p>
        </p:txBody>
      </p:sp>
      <p:sp>
        <p:nvSpPr>
          <p:cNvPr id="3" name="Content Placeholder 2"/>
          <p:cNvSpPr>
            <a:spLocks noGrp="1"/>
          </p:cNvSpPr>
          <p:nvPr>
            <p:ph idx="1"/>
          </p:nvPr>
        </p:nvSpPr>
        <p:spPr>
          <a:xfrm>
            <a:off x="457200" y="1600200"/>
            <a:ext cx="7944796" cy="4525963"/>
          </a:xfrm>
        </p:spPr>
        <p:txBody>
          <a:bodyPr>
            <a:normAutofit/>
          </a:bodyPr>
          <a:lstStyle/>
          <a:p>
            <a:r>
              <a:rPr lang="en-US" dirty="0"/>
              <a:t>Intermediate-acting </a:t>
            </a:r>
            <a:r>
              <a:rPr lang="en-US" dirty="0" err="1" smtClean="0"/>
              <a:t>insulins</a:t>
            </a:r>
            <a:endParaRPr lang="en-US" dirty="0" smtClean="0"/>
          </a:p>
          <a:p>
            <a:pPr marL="795528" lvl="1" indent="-457200"/>
            <a:r>
              <a:rPr lang="en-US" dirty="0" err="1" smtClean="0">
                <a:solidFill>
                  <a:srgbClr val="CCFFCC"/>
                </a:solidFill>
              </a:rPr>
              <a:t>Caninsulin</a:t>
            </a:r>
            <a:r>
              <a:rPr lang="en-US" dirty="0">
                <a:solidFill>
                  <a:srgbClr val="CCFFCC"/>
                </a:solidFill>
              </a:rPr>
              <a:t>®/</a:t>
            </a:r>
            <a:r>
              <a:rPr lang="en-US" dirty="0" err="1">
                <a:solidFill>
                  <a:srgbClr val="CCFFCC"/>
                </a:solidFill>
              </a:rPr>
              <a:t>Vetsulin</a:t>
            </a:r>
            <a:r>
              <a:rPr lang="en-US" dirty="0">
                <a:solidFill>
                  <a:srgbClr val="CCFFCC"/>
                </a:solidFill>
              </a:rPr>
              <a:t>®</a:t>
            </a:r>
            <a:r>
              <a:rPr lang="en-US" dirty="0" smtClean="0">
                <a:solidFill>
                  <a:srgbClr val="CCFFCC"/>
                </a:solidFill>
              </a:rPr>
              <a:t>,</a:t>
            </a:r>
            <a:r>
              <a:rPr lang="en-US" dirty="0" err="1" smtClean="0">
                <a:solidFill>
                  <a:srgbClr val="CCFFCC"/>
                </a:solidFill>
              </a:rPr>
              <a:t>Insuvet</a:t>
            </a:r>
            <a:r>
              <a:rPr lang="en-US" dirty="0">
                <a:solidFill>
                  <a:srgbClr val="CCFFCC"/>
                </a:solidFill>
              </a:rPr>
              <a:t>® </a:t>
            </a:r>
            <a:r>
              <a:rPr lang="en-US" dirty="0" err="1">
                <a:solidFill>
                  <a:srgbClr val="CCFFCC"/>
                </a:solidFill>
              </a:rPr>
              <a:t>Lente</a:t>
            </a:r>
            <a:r>
              <a:rPr lang="en-US" dirty="0">
                <a:solidFill>
                  <a:srgbClr val="CCFFCC"/>
                </a:solidFill>
              </a:rPr>
              <a:t>, </a:t>
            </a:r>
            <a:r>
              <a:rPr lang="en-US" dirty="0" err="1">
                <a:solidFill>
                  <a:srgbClr val="CCFFCC"/>
                </a:solidFill>
              </a:rPr>
              <a:t>Insuvet</a:t>
            </a:r>
            <a:r>
              <a:rPr lang="en-US" dirty="0">
                <a:solidFill>
                  <a:srgbClr val="CCFFCC"/>
                </a:solidFill>
              </a:rPr>
              <a:t>® </a:t>
            </a:r>
            <a:r>
              <a:rPr lang="en-US" dirty="0" smtClean="0">
                <a:solidFill>
                  <a:srgbClr val="CCFFCC"/>
                </a:solidFill>
              </a:rPr>
              <a:t>PZI, </a:t>
            </a:r>
            <a:r>
              <a:rPr lang="en-US" dirty="0" err="1" smtClean="0">
                <a:solidFill>
                  <a:srgbClr val="CCFFCC"/>
                </a:solidFill>
              </a:rPr>
              <a:t>PZIVet</a:t>
            </a:r>
            <a:r>
              <a:rPr lang="en-US" dirty="0">
                <a:solidFill>
                  <a:srgbClr val="CCFFCC"/>
                </a:solidFill>
              </a:rPr>
              <a:t>® </a:t>
            </a:r>
          </a:p>
          <a:p>
            <a:r>
              <a:rPr lang="en-US" dirty="0" smtClean="0"/>
              <a:t>The </a:t>
            </a:r>
            <a:r>
              <a:rPr lang="en-US" dirty="0"/>
              <a:t>initial dose of </a:t>
            </a:r>
            <a:r>
              <a:rPr lang="en-US" dirty="0" err="1"/>
              <a:t>lente</a:t>
            </a:r>
            <a:r>
              <a:rPr lang="en-US" dirty="0"/>
              <a:t> insulin </a:t>
            </a:r>
            <a:r>
              <a:rPr lang="en-US" dirty="0" smtClean="0"/>
              <a:t>is:</a:t>
            </a:r>
          </a:p>
          <a:p>
            <a:pPr marL="795528" lvl="1" indent="-457200"/>
            <a:r>
              <a:rPr lang="en-US" dirty="0" smtClean="0">
                <a:solidFill>
                  <a:srgbClr val="CCFFCC"/>
                </a:solidFill>
              </a:rPr>
              <a:t>1 </a:t>
            </a:r>
            <a:r>
              <a:rPr lang="en-US" dirty="0">
                <a:solidFill>
                  <a:srgbClr val="CCFFCC"/>
                </a:solidFill>
              </a:rPr>
              <a:t>U/cat twice daily for cats weighing </a:t>
            </a:r>
            <a:r>
              <a:rPr lang="en-US" dirty="0" smtClean="0">
                <a:solidFill>
                  <a:srgbClr val="CCFFCC"/>
                </a:solidFill>
              </a:rPr>
              <a:t>&lt; </a:t>
            </a:r>
            <a:r>
              <a:rPr lang="en-US" dirty="0">
                <a:solidFill>
                  <a:srgbClr val="CCFFCC"/>
                </a:solidFill>
              </a:rPr>
              <a:t>4 </a:t>
            </a:r>
            <a:r>
              <a:rPr lang="en-US" dirty="0" smtClean="0">
                <a:solidFill>
                  <a:srgbClr val="CCFFCC"/>
                </a:solidFill>
              </a:rPr>
              <a:t>kg</a:t>
            </a:r>
          </a:p>
          <a:p>
            <a:pPr marL="795528" lvl="1" indent="-457200"/>
            <a:r>
              <a:rPr lang="en-US" dirty="0" smtClean="0">
                <a:solidFill>
                  <a:srgbClr val="CCFFCC"/>
                </a:solidFill>
              </a:rPr>
              <a:t>1.5</a:t>
            </a:r>
            <a:r>
              <a:rPr lang="en-US" dirty="0">
                <a:solidFill>
                  <a:srgbClr val="CCFFCC"/>
                </a:solidFill>
              </a:rPr>
              <a:t>–2.0 U twice daily for those </a:t>
            </a:r>
            <a:r>
              <a:rPr lang="en-US" dirty="0" smtClean="0">
                <a:solidFill>
                  <a:srgbClr val="CCFFCC"/>
                </a:solidFill>
              </a:rPr>
              <a:t>weighing &gt; </a:t>
            </a:r>
            <a:r>
              <a:rPr lang="en-US" dirty="0">
                <a:solidFill>
                  <a:srgbClr val="CCFFCC"/>
                </a:solidFill>
              </a:rPr>
              <a:t>4 </a:t>
            </a:r>
            <a:r>
              <a:rPr lang="en-US" dirty="0" smtClean="0">
                <a:solidFill>
                  <a:srgbClr val="CCFFCC"/>
                </a:solidFill>
              </a:rPr>
              <a:t>kg</a:t>
            </a:r>
          </a:p>
          <a:p>
            <a:pPr marL="795528" lvl="1" indent="-457200"/>
            <a:r>
              <a:rPr lang="en-US" dirty="0" smtClean="0">
                <a:solidFill>
                  <a:srgbClr val="CCFFCC"/>
                </a:solidFill>
              </a:rPr>
              <a:t>If BG  &lt; </a:t>
            </a:r>
            <a:r>
              <a:rPr lang="en-US" dirty="0">
                <a:solidFill>
                  <a:srgbClr val="CCFFCC"/>
                </a:solidFill>
              </a:rPr>
              <a:t>20 </a:t>
            </a:r>
            <a:r>
              <a:rPr lang="en-US" dirty="0" err="1">
                <a:solidFill>
                  <a:srgbClr val="CCFFCC"/>
                </a:solidFill>
              </a:rPr>
              <a:t>mmol</a:t>
            </a:r>
            <a:r>
              <a:rPr lang="en-US" dirty="0">
                <a:solidFill>
                  <a:srgbClr val="CCFFCC"/>
                </a:solidFill>
              </a:rPr>
              <a:t>/l at </a:t>
            </a:r>
            <a:r>
              <a:rPr lang="en-US" dirty="0" smtClean="0">
                <a:solidFill>
                  <a:srgbClr val="CCFFCC"/>
                </a:solidFill>
              </a:rPr>
              <a:t>time </a:t>
            </a:r>
            <a:r>
              <a:rPr lang="en-US" dirty="0">
                <a:solidFill>
                  <a:srgbClr val="CCFFCC"/>
                </a:solidFill>
              </a:rPr>
              <a:t>of diagnosis</a:t>
            </a:r>
            <a:r>
              <a:rPr lang="en-US" dirty="0" smtClean="0">
                <a:solidFill>
                  <a:srgbClr val="CCFFCC"/>
                </a:solidFill>
              </a:rPr>
              <a:t>, the initial </a:t>
            </a:r>
            <a:r>
              <a:rPr lang="en-US" dirty="0">
                <a:solidFill>
                  <a:srgbClr val="CCFFCC"/>
                </a:solidFill>
              </a:rPr>
              <a:t>dose is no more than 1 U twice daily, </a:t>
            </a:r>
            <a:r>
              <a:rPr lang="en-US" dirty="0" smtClean="0">
                <a:solidFill>
                  <a:srgbClr val="CCFFCC"/>
                </a:solidFill>
              </a:rPr>
              <a:t>independent </a:t>
            </a:r>
            <a:r>
              <a:rPr lang="en-US" dirty="0">
                <a:solidFill>
                  <a:srgbClr val="CCFFCC"/>
                </a:solidFill>
              </a:rPr>
              <a:t>of body </a:t>
            </a:r>
            <a:r>
              <a:rPr lang="en-US" dirty="0" smtClean="0">
                <a:solidFill>
                  <a:srgbClr val="CCFFCC"/>
                </a:solidFill>
              </a:rPr>
              <a:t>weight</a:t>
            </a:r>
            <a:endParaRPr lang="en-US" dirty="0">
              <a:solidFill>
                <a:srgbClr val="CCFFCC"/>
              </a:solidFill>
            </a:endParaRPr>
          </a:p>
          <a:p>
            <a:endParaRPr lang="en-US" dirty="0"/>
          </a:p>
          <a:p>
            <a:endParaRPr lang="en-US" dirty="0"/>
          </a:p>
        </p:txBody>
      </p:sp>
    </p:spTree>
    <p:extLst>
      <p:ext uri="{BB962C8B-B14F-4D97-AF65-F5344CB8AC3E}">
        <p14:creationId xmlns:p14="http://schemas.microsoft.com/office/powerpoint/2010/main" val="977443887"/>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 Insulin</a:t>
            </a:r>
            <a:endParaRPr lang="en-US" dirty="0"/>
          </a:p>
        </p:txBody>
      </p:sp>
      <p:sp>
        <p:nvSpPr>
          <p:cNvPr id="3" name="Content Placeholder 2"/>
          <p:cNvSpPr>
            <a:spLocks noGrp="1"/>
          </p:cNvSpPr>
          <p:nvPr>
            <p:ph idx="1"/>
          </p:nvPr>
        </p:nvSpPr>
        <p:spPr/>
        <p:txBody>
          <a:bodyPr/>
          <a:lstStyle/>
          <a:p>
            <a:pPr marL="36576" indent="0">
              <a:buNone/>
            </a:pPr>
            <a:r>
              <a:rPr lang="en-US" dirty="0" smtClean="0"/>
              <a:t>Intermediate acting insulin</a:t>
            </a:r>
          </a:p>
          <a:p>
            <a:r>
              <a:rPr lang="en-US" dirty="0" smtClean="0"/>
              <a:t>BG is </a:t>
            </a:r>
            <a:r>
              <a:rPr lang="en-US" dirty="0"/>
              <a:t>measured </a:t>
            </a:r>
            <a:r>
              <a:rPr lang="en-US" dirty="0" smtClean="0"/>
              <a:t>3-4 times </a:t>
            </a:r>
            <a:r>
              <a:rPr lang="en-US" dirty="0"/>
              <a:t>over the day </a:t>
            </a:r>
          </a:p>
          <a:p>
            <a:r>
              <a:rPr lang="en-US" dirty="0"/>
              <a:t>D</a:t>
            </a:r>
            <a:r>
              <a:rPr lang="en-US" dirty="0" smtClean="0"/>
              <a:t>ose is </a:t>
            </a:r>
            <a:r>
              <a:rPr lang="en-US" dirty="0"/>
              <a:t>reduced if </a:t>
            </a:r>
            <a:r>
              <a:rPr lang="en-US" dirty="0" smtClean="0"/>
              <a:t>BG &lt; </a:t>
            </a:r>
            <a:r>
              <a:rPr lang="en-US" dirty="0"/>
              <a:t>5 </a:t>
            </a:r>
            <a:r>
              <a:rPr lang="en-US" dirty="0" err="1"/>
              <a:t>mmol</a:t>
            </a:r>
            <a:r>
              <a:rPr lang="en-US" dirty="0"/>
              <a:t>/</a:t>
            </a:r>
            <a:r>
              <a:rPr lang="en-US" dirty="0" smtClean="0"/>
              <a:t>l</a:t>
            </a:r>
          </a:p>
          <a:p>
            <a:r>
              <a:rPr lang="en-US" dirty="0" smtClean="0"/>
              <a:t>The BID dose </a:t>
            </a:r>
            <a:r>
              <a:rPr lang="en-US" dirty="0"/>
              <a:t>is increased in increments of 0.5–1.0 U at intervals of five </a:t>
            </a:r>
            <a:r>
              <a:rPr lang="en-US" dirty="0" smtClean="0"/>
              <a:t>days</a:t>
            </a:r>
          </a:p>
          <a:p>
            <a:r>
              <a:rPr lang="en-US" dirty="0" smtClean="0"/>
              <a:t>Satisfactory </a:t>
            </a:r>
            <a:r>
              <a:rPr lang="en-US" dirty="0"/>
              <a:t>regulation is usually achieved in </a:t>
            </a:r>
            <a:r>
              <a:rPr lang="en-US" dirty="0" smtClean="0"/>
              <a:t>1-3 months</a:t>
            </a:r>
            <a:endParaRPr lang="en-US" dirty="0"/>
          </a:p>
          <a:p>
            <a:endParaRPr lang="en-US" dirty="0"/>
          </a:p>
        </p:txBody>
      </p:sp>
    </p:spTree>
    <p:extLst>
      <p:ext uri="{BB962C8B-B14F-4D97-AF65-F5344CB8AC3E}">
        <p14:creationId xmlns:p14="http://schemas.microsoft.com/office/powerpoint/2010/main" val="2804195879"/>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 Insulin</a:t>
            </a:r>
            <a:endParaRPr lang="en-US" dirty="0"/>
          </a:p>
        </p:txBody>
      </p:sp>
      <p:sp>
        <p:nvSpPr>
          <p:cNvPr id="3" name="Content Placeholder 2"/>
          <p:cNvSpPr>
            <a:spLocks noGrp="1"/>
          </p:cNvSpPr>
          <p:nvPr>
            <p:ph idx="1"/>
          </p:nvPr>
        </p:nvSpPr>
        <p:spPr/>
        <p:txBody>
          <a:bodyPr>
            <a:normAutofit lnSpcReduction="10000"/>
          </a:bodyPr>
          <a:lstStyle/>
          <a:p>
            <a:pPr marL="36576" indent="0">
              <a:buNone/>
            </a:pPr>
            <a:r>
              <a:rPr lang="en-US" dirty="0" err="1" smtClean="0"/>
              <a:t>Glargine</a:t>
            </a:r>
            <a:r>
              <a:rPr lang="en-US" dirty="0" smtClean="0"/>
              <a:t> </a:t>
            </a:r>
            <a:r>
              <a:rPr lang="en-US" dirty="0"/>
              <a:t>(Lantus®, Aventis) </a:t>
            </a:r>
            <a:endParaRPr lang="en-US" dirty="0" smtClean="0"/>
          </a:p>
          <a:p>
            <a:r>
              <a:rPr lang="en-US" dirty="0"/>
              <a:t>L</a:t>
            </a:r>
            <a:r>
              <a:rPr lang="en-US" dirty="0" smtClean="0"/>
              <a:t>ong</a:t>
            </a:r>
            <a:r>
              <a:rPr lang="en-US" dirty="0"/>
              <a:t>-acting insulin </a:t>
            </a:r>
            <a:r>
              <a:rPr lang="en-US" dirty="0" smtClean="0"/>
              <a:t>analog</a:t>
            </a:r>
          </a:p>
          <a:p>
            <a:r>
              <a:rPr lang="en-US" dirty="0" smtClean="0"/>
              <a:t>Two </a:t>
            </a:r>
            <a:r>
              <a:rPr lang="en-US" dirty="0"/>
              <a:t>basic amino acids are </a:t>
            </a:r>
            <a:r>
              <a:rPr lang="en-US" dirty="0" smtClean="0"/>
              <a:t>substituted </a:t>
            </a:r>
            <a:r>
              <a:rPr lang="en-US" dirty="0"/>
              <a:t>on the C-terminal portion of the B chain </a:t>
            </a:r>
          </a:p>
          <a:p>
            <a:pPr marL="795528" lvl="1" indent="-457200"/>
            <a:r>
              <a:rPr lang="en-US" dirty="0" smtClean="0">
                <a:solidFill>
                  <a:srgbClr val="CCFFCC"/>
                </a:solidFill>
              </a:rPr>
              <a:t>This </a:t>
            </a:r>
            <a:r>
              <a:rPr lang="en-US" dirty="0">
                <a:solidFill>
                  <a:srgbClr val="CCFFCC"/>
                </a:solidFill>
              </a:rPr>
              <a:t>makes the analog soluble for injection at a slightly acidic pH but after injection small crystals </a:t>
            </a:r>
            <a:r>
              <a:rPr lang="en-US" dirty="0" smtClean="0">
                <a:solidFill>
                  <a:srgbClr val="CCFFCC"/>
                </a:solidFill>
              </a:rPr>
              <a:t>precipitate </a:t>
            </a:r>
            <a:r>
              <a:rPr lang="en-US" dirty="0">
                <a:solidFill>
                  <a:srgbClr val="CCFFCC"/>
                </a:solidFill>
              </a:rPr>
              <a:t>at the pH of the subcutaneous tissue </a:t>
            </a:r>
            <a:endParaRPr lang="en-US" dirty="0" smtClean="0">
              <a:solidFill>
                <a:srgbClr val="CCFFCC"/>
              </a:solidFill>
            </a:endParaRPr>
          </a:p>
          <a:p>
            <a:r>
              <a:rPr lang="en-US" dirty="0" smtClean="0"/>
              <a:t>Duration of action longer than </a:t>
            </a:r>
            <a:r>
              <a:rPr lang="en-US" dirty="0" err="1" smtClean="0"/>
              <a:t>lente</a:t>
            </a:r>
            <a:r>
              <a:rPr lang="en-US" dirty="0" smtClean="0"/>
              <a:t> </a:t>
            </a:r>
          </a:p>
          <a:p>
            <a:pPr marL="795528" lvl="1" indent="-457200"/>
            <a:r>
              <a:rPr lang="en-US" dirty="0" smtClean="0">
                <a:solidFill>
                  <a:srgbClr val="CCFFCC"/>
                </a:solidFill>
              </a:rPr>
              <a:t>&lt; 24hrs; BID dosing</a:t>
            </a:r>
            <a:endParaRPr lang="en-US" dirty="0">
              <a:solidFill>
                <a:srgbClr val="CCFFCC"/>
              </a:solidFill>
            </a:endParaRPr>
          </a:p>
          <a:p>
            <a:pPr marL="36576" indent="0">
              <a:buNone/>
            </a:pPr>
            <a:endParaRPr lang="en-US" dirty="0"/>
          </a:p>
          <a:p>
            <a:endParaRPr lang="en-US" dirty="0"/>
          </a:p>
        </p:txBody>
      </p:sp>
    </p:spTree>
    <p:extLst>
      <p:ext uri="{BB962C8B-B14F-4D97-AF65-F5344CB8AC3E}">
        <p14:creationId xmlns:p14="http://schemas.microsoft.com/office/powerpoint/2010/main" val="1613654535"/>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 Insulin</a:t>
            </a:r>
            <a:endParaRPr lang="en-US" dirty="0"/>
          </a:p>
        </p:txBody>
      </p:sp>
      <p:sp>
        <p:nvSpPr>
          <p:cNvPr id="3" name="Content Placeholder 2"/>
          <p:cNvSpPr>
            <a:spLocks noGrp="1"/>
          </p:cNvSpPr>
          <p:nvPr>
            <p:ph idx="1"/>
          </p:nvPr>
        </p:nvSpPr>
        <p:spPr>
          <a:xfrm>
            <a:off x="457200" y="1417638"/>
            <a:ext cx="7467600" cy="5084864"/>
          </a:xfrm>
        </p:spPr>
        <p:txBody>
          <a:bodyPr>
            <a:normAutofit fontScale="85000" lnSpcReduction="20000"/>
          </a:bodyPr>
          <a:lstStyle/>
          <a:p>
            <a:r>
              <a:rPr lang="en-US" dirty="0" err="1">
                <a:solidFill>
                  <a:srgbClr val="CCFFCC"/>
                </a:solidFill>
              </a:rPr>
              <a:t>Detemir</a:t>
            </a:r>
            <a:r>
              <a:rPr lang="en-US" dirty="0"/>
              <a:t> (</a:t>
            </a:r>
            <a:r>
              <a:rPr lang="en-US" dirty="0" err="1"/>
              <a:t>Levemir</a:t>
            </a:r>
            <a:r>
              <a:rPr lang="en-US" dirty="0"/>
              <a:t>; Novo Nordisk) is a long-acting human insulin analogue that was approved by the </a:t>
            </a:r>
            <a:r>
              <a:rPr lang="en-US" dirty="0" smtClean="0"/>
              <a:t>FDA for </a:t>
            </a:r>
            <a:r>
              <a:rPr lang="en-US" dirty="0"/>
              <a:t>human use for the US market in 2005 </a:t>
            </a:r>
            <a:endParaRPr lang="en-US" dirty="0"/>
          </a:p>
          <a:p>
            <a:r>
              <a:rPr lang="en-US" dirty="0"/>
              <a:t>M</a:t>
            </a:r>
            <a:r>
              <a:rPr lang="en-US" dirty="0" smtClean="0"/>
              <a:t>echanism </a:t>
            </a:r>
            <a:r>
              <a:rPr lang="en-US" dirty="0"/>
              <a:t>of action differs substantially from that of insulin </a:t>
            </a:r>
            <a:r>
              <a:rPr lang="en-US" dirty="0" err="1"/>
              <a:t>glargine</a:t>
            </a:r>
            <a:r>
              <a:rPr lang="en-US" dirty="0"/>
              <a:t> </a:t>
            </a:r>
            <a:endParaRPr lang="en-US" dirty="0" smtClean="0"/>
          </a:p>
          <a:p>
            <a:pPr marL="795528" lvl="1" indent="-457200"/>
            <a:r>
              <a:rPr lang="en-US" dirty="0">
                <a:solidFill>
                  <a:srgbClr val="CCFFCC"/>
                </a:solidFill>
              </a:rPr>
              <a:t>M</a:t>
            </a:r>
            <a:r>
              <a:rPr lang="en-US" dirty="0" smtClean="0">
                <a:solidFill>
                  <a:srgbClr val="CCFFCC"/>
                </a:solidFill>
              </a:rPr>
              <a:t>olecules </a:t>
            </a:r>
            <a:r>
              <a:rPr lang="en-US" dirty="0">
                <a:solidFill>
                  <a:srgbClr val="CCFFCC"/>
                </a:solidFill>
              </a:rPr>
              <a:t>associate through strong hydrophobic interactions between the fatty </a:t>
            </a:r>
            <a:r>
              <a:rPr lang="en-US" dirty="0" smtClean="0">
                <a:solidFill>
                  <a:srgbClr val="CCFFCC"/>
                </a:solidFill>
              </a:rPr>
              <a:t>acids</a:t>
            </a:r>
          </a:p>
          <a:p>
            <a:pPr marL="795528" lvl="1" indent="-457200"/>
            <a:r>
              <a:rPr lang="en-US" dirty="0" smtClean="0">
                <a:solidFill>
                  <a:srgbClr val="CCFFCC"/>
                </a:solidFill>
              </a:rPr>
              <a:t>These </a:t>
            </a:r>
            <a:r>
              <a:rPr lang="en-US" dirty="0">
                <a:solidFill>
                  <a:srgbClr val="CCFFCC"/>
                </a:solidFill>
              </a:rPr>
              <a:t>fatty acids also bind reversibly to albumin, which buffers the concentration of insulin </a:t>
            </a:r>
            <a:r>
              <a:rPr lang="en-US" dirty="0" err="1">
                <a:solidFill>
                  <a:srgbClr val="CCFFCC"/>
                </a:solidFill>
              </a:rPr>
              <a:t>detemir</a:t>
            </a:r>
            <a:r>
              <a:rPr lang="en-US" dirty="0">
                <a:solidFill>
                  <a:srgbClr val="CCFFCC"/>
                </a:solidFill>
              </a:rPr>
              <a:t> in the blood and tissues, adding to its protracted and more predictable effect </a:t>
            </a:r>
            <a:endParaRPr lang="en-US" dirty="0" smtClean="0"/>
          </a:p>
          <a:p>
            <a:r>
              <a:rPr lang="en-US" dirty="0" smtClean="0"/>
              <a:t>BID dosing</a:t>
            </a:r>
          </a:p>
          <a:p>
            <a:r>
              <a:rPr lang="en-US" dirty="0" smtClean="0"/>
              <a:t>Reported improved remission rates when compared to </a:t>
            </a:r>
            <a:r>
              <a:rPr lang="en-US" dirty="0" err="1" smtClean="0"/>
              <a:t>Lente</a:t>
            </a:r>
            <a:r>
              <a:rPr lang="en-US" dirty="0" smtClean="0"/>
              <a:t> </a:t>
            </a:r>
            <a:r>
              <a:rPr lang="en-US" dirty="0" err="1" smtClean="0"/>
              <a:t>formualtions</a:t>
            </a:r>
            <a:endParaRPr lang="en-US" dirty="0"/>
          </a:p>
          <a:p>
            <a:endParaRPr lang="en-US" dirty="0"/>
          </a:p>
        </p:txBody>
      </p:sp>
    </p:spTree>
    <p:extLst>
      <p:ext uri="{BB962C8B-B14F-4D97-AF65-F5344CB8AC3E}">
        <p14:creationId xmlns:p14="http://schemas.microsoft.com/office/powerpoint/2010/main" val="1298199111"/>
      </p:ext>
    </p:extLst>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Treatment – Oral </a:t>
            </a:r>
            <a:r>
              <a:rPr lang="en-US" dirty="0" err="1" smtClean="0"/>
              <a:t>hypoglycemics</a:t>
            </a:r>
            <a:endParaRPr lang="en-US" dirty="0"/>
          </a:p>
        </p:txBody>
      </p:sp>
      <p:sp>
        <p:nvSpPr>
          <p:cNvPr id="3" name="Content Placeholder 2"/>
          <p:cNvSpPr>
            <a:spLocks noGrp="1"/>
          </p:cNvSpPr>
          <p:nvPr>
            <p:ph idx="1"/>
          </p:nvPr>
        </p:nvSpPr>
        <p:spPr>
          <a:xfrm>
            <a:off x="457200" y="1600200"/>
            <a:ext cx="7467600" cy="4888497"/>
          </a:xfrm>
        </p:spPr>
        <p:txBody>
          <a:bodyPr>
            <a:normAutofit fontScale="85000" lnSpcReduction="20000"/>
          </a:bodyPr>
          <a:lstStyle/>
          <a:p>
            <a:r>
              <a:rPr lang="en-US" dirty="0"/>
              <a:t>Since 80 % of diabetic cats have type 2 diabetes, oral </a:t>
            </a:r>
            <a:r>
              <a:rPr lang="en-US" dirty="0" smtClean="0"/>
              <a:t>hypoglycemic </a:t>
            </a:r>
            <a:r>
              <a:rPr lang="en-US" dirty="0"/>
              <a:t>drugs may in theory be </a:t>
            </a:r>
            <a:r>
              <a:rPr lang="en-US" dirty="0" smtClean="0"/>
              <a:t>used</a:t>
            </a:r>
          </a:p>
          <a:p>
            <a:pPr marL="36576" indent="0">
              <a:buNone/>
            </a:pPr>
            <a:endParaRPr lang="en-US" dirty="0" smtClean="0"/>
          </a:p>
          <a:p>
            <a:r>
              <a:rPr lang="en-US" dirty="0"/>
              <a:t>Five classes of these drugs have been approved for treatment of type 2 diabetes in </a:t>
            </a:r>
            <a:r>
              <a:rPr lang="en-US" dirty="0" smtClean="0"/>
              <a:t>humans </a:t>
            </a:r>
          </a:p>
          <a:p>
            <a:pPr marL="36576" indent="0">
              <a:buNone/>
            </a:pPr>
            <a:endParaRPr lang="en-US" dirty="0" smtClean="0"/>
          </a:p>
          <a:p>
            <a:r>
              <a:rPr lang="en-US" dirty="0"/>
              <a:t>W</a:t>
            </a:r>
            <a:r>
              <a:rPr lang="en-US" dirty="0" smtClean="0"/>
              <a:t>ork </a:t>
            </a:r>
            <a:r>
              <a:rPr lang="en-US" dirty="0"/>
              <a:t>through various </a:t>
            </a:r>
            <a:r>
              <a:rPr lang="en-US" dirty="0" smtClean="0"/>
              <a:t>mechanisms:</a:t>
            </a:r>
          </a:p>
          <a:p>
            <a:pPr marL="795528" lvl="1" indent="-457200"/>
            <a:r>
              <a:rPr lang="en-US" dirty="0" smtClean="0">
                <a:solidFill>
                  <a:srgbClr val="CCFFCC"/>
                </a:solidFill>
              </a:rPr>
              <a:t>stimulation </a:t>
            </a:r>
            <a:r>
              <a:rPr lang="en-US" dirty="0">
                <a:solidFill>
                  <a:srgbClr val="CCFFCC"/>
                </a:solidFill>
              </a:rPr>
              <a:t>of pancreatic insulin secretion, requiring some number of functioning pancreatic B </a:t>
            </a:r>
            <a:r>
              <a:rPr lang="en-US" dirty="0" smtClean="0">
                <a:solidFill>
                  <a:srgbClr val="CCFFCC"/>
                </a:solidFill>
              </a:rPr>
              <a:t>cells</a:t>
            </a:r>
          </a:p>
          <a:p>
            <a:pPr marL="795528" lvl="1" indent="-457200"/>
            <a:r>
              <a:rPr lang="en-US" dirty="0" smtClean="0">
                <a:solidFill>
                  <a:srgbClr val="CCFFCC"/>
                </a:solidFill>
              </a:rPr>
              <a:t>Some slow </a:t>
            </a:r>
            <a:r>
              <a:rPr lang="en-US" dirty="0">
                <a:solidFill>
                  <a:srgbClr val="CCFFCC"/>
                </a:solidFill>
              </a:rPr>
              <a:t>intestinal glucose </a:t>
            </a:r>
            <a:r>
              <a:rPr lang="en-US" dirty="0" smtClean="0">
                <a:solidFill>
                  <a:srgbClr val="CCFFCC"/>
                </a:solidFill>
              </a:rPr>
              <a:t>absorption</a:t>
            </a:r>
          </a:p>
          <a:p>
            <a:pPr marL="795528" lvl="1" indent="-457200"/>
            <a:r>
              <a:rPr lang="en-US" dirty="0" smtClean="0">
                <a:solidFill>
                  <a:srgbClr val="CCFFCC"/>
                </a:solidFill>
              </a:rPr>
              <a:t>Some enhance </a:t>
            </a:r>
            <a:r>
              <a:rPr lang="en-US" dirty="0">
                <a:solidFill>
                  <a:srgbClr val="CCFFCC"/>
                </a:solidFill>
              </a:rPr>
              <a:t>tissue sensitivity to </a:t>
            </a:r>
            <a:r>
              <a:rPr lang="en-US" dirty="0" smtClean="0">
                <a:solidFill>
                  <a:srgbClr val="CCFFCC"/>
                </a:solidFill>
              </a:rPr>
              <a:t>insulin </a:t>
            </a:r>
            <a:endParaRPr lang="en-US" dirty="0">
              <a:solidFill>
                <a:srgbClr val="CCFFCC"/>
              </a:solidFill>
            </a:endParaRPr>
          </a:p>
          <a:p>
            <a:endParaRPr lang="en-US" dirty="0"/>
          </a:p>
          <a:p>
            <a:endParaRPr lang="en-US" dirty="0"/>
          </a:p>
          <a:p>
            <a:endParaRPr lang="en-US" dirty="0"/>
          </a:p>
        </p:txBody>
      </p:sp>
    </p:spTree>
    <p:extLst>
      <p:ext uri="{BB962C8B-B14F-4D97-AF65-F5344CB8AC3E}">
        <p14:creationId xmlns:p14="http://schemas.microsoft.com/office/powerpoint/2010/main" val="8999445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a:t>
            </a:r>
            <a:endParaRPr lang="en-US" dirty="0"/>
          </a:p>
        </p:txBody>
      </p:sp>
      <p:sp>
        <p:nvSpPr>
          <p:cNvPr id="3" name="Content Placeholder 2"/>
          <p:cNvSpPr>
            <a:spLocks noGrp="1"/>
          </p:cNvSpPr>
          <p:nvPr>
            <p:ph idx="1"/>
          </p:nvPr>
        </p:nvSpPr>
        <p:spPr/>
        <p:txBody>
          <a:bodyPr/>
          <a:lstStyle/>
          <a:p>
            <a:pPr marL="36576" indent="0">
              <a:buNone/>
            </a:pPr>
            <a:endParaRPr lang="en-US" dirty="0" smtClean="0"/>
          </a:p>
          <a:p>
            <a:r>
              <a:rPr lang="en-US" dirty="0"/>
              <a:t>Circulating insulin is almost </a:t>
            </a:r>
            <a:r>
              <a:rPr lang="en-US" dirty="0" smtClean="0"/>
              <a:t>entirely unbound</a:t>
            </a:r>
          </a:p>
          <a:p>
            <a:pPr marL="36576" indent="0">
              <a:buNone/>
            </a:pPr>
            <a:endParaRPr lang="en-US" dirty="0"/>
          </a:p>
          <a:p>
            <a:r>
              <a:rPr lang="en-US" dirty="0"/>
              <a:t>H</a:t>
            </a:r>
            <a:r>
              <a:rPr lang="en-US" dirty="0" smtClean="0"/>
              <a:t>alf</a:t>
            </a:r>
            <a:r>
              <a:rPr lang="en-US" dirty="0"/>
              <a:t>-life of 5–8 </a:t>
            </a:r>
            <a:r>
              <a:rPr lang="en-US" dirty="0" smtClean="0"/>
              <a:t>min</a:t>
            </a:r>
          </a:p>
          <a:p>
            <a:pPr marL="36576" indent="0">
              <a:buNone/>
            </a:pPr>
            <a:endParaRPr lang="en-US" dirty="0"/>
          </a:p>
          <a:p>
            <a:r>
              <a:rPr lang="en-US" dirty="0"/>
              <a:t>M</a:t>
            </a:r>
            <a:r>
              <a:rPr lang="en-US" dirty="0" smtClean="0"/>
              <a:t>etabolized </a:t>
            </a:r>
            <a:r>
              <a:rPr lang="en-US" dirty="0"/>
              <a:t>mainly in the liver and kidney </a:t>
            </a:r>
          </a:p>
          <a:p>
            <a:pPr marL="36576" indent="0">
              <a:buNone/>
            </a:pPr>
            <a:endParaRPr lang="en-US" dirty="0"/>
          </a:p>
        </p:txBody>
      </p:sp>
    </p:spTree>
    <p:extLst>
      <p:ext uri="{BB962C8B-B14F-4D97-AF65-F5344CB8AC3E}">
        <p14:creationId xmlns:p14="http://schemas.microsoft.com/office/powerpoint/2010/main" val="773138667"/>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81262"/>
          </a:xfrm>
        </p:spPr>
        <p:txBody>
          <a:bodyPr>
            <a:normAutofit fontScale="90000"/>
          </a:bodyPr>
          <a:lstStyle/>
          <a:p>
            <a:r>
              <a:rPr lang="en-US" dirty="0" smtClean="0"/>
              <a:t>Treatment – Oral </a:t>
            </a:r>
            <a:r>
              <a:rPr lang="en-US" dirty="0" err="1" smtClean="0"/>
              <a:t>hypoglycemics</a:t>
            </a:r>
            <a:endParaRPr lang="en-US" dirty="0"/>
          </a:p>
        </p:txBody>
      </p:sp>
      <p:pic>
        <p:nvPicPr>
          <p:cNvPr id="4" name="Picture 3"/>
          <p:cNvPicPr>
            <a:picLocks noChangeAspect="1"/>
          </p:cNvPicPr>
          <p:nvPr/>
        </p:nvPicPr>
        <p:blipFill>
          <a:blip r:embed="rId2"/>
          <a:stretch>
            <a:fillRect/>
          </a:stretch>
        </p:blipFill>
        <p:spPr>
          <a:xfrm>
            <a:off x="1143801" y="1055901"/>
            <a:ext cx="6205647" cy="5687948"/>
          </a:xfrm>
          <a:prstGeom prst="rect">
            <a:avLst/>
          </a:prstGeom>
        </p:spPr>
      </p:pic>
    </p:spTree>
    <p:extLst>
      <p:ext uri="{BB962C8B-B14F-4D97-AF65-F5344CB8AC3E}">
        <p14:creationId xmlns:p14="http://schemas.microsoft.com/office/powerpoint/2010/main" val="149451370"/>
      </p:ext>
    </p:extLst>
  </p:cSld>
  <p:clrMapOvr>
    <a:masterClrMapping/>
  </p:clrMapOvr>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Treatment – Oral </a:t>
            </a:r>
            <a:r>
              <a:rPr lang="en-US" dirty="0" err="1" smtClean="0"/>
              <a:t>hypoglycemics</a:t>
            </a:r>
            <a:endParaRPr lang="en-US" dirty="0"/>
          </a:p>
        </p:txBody>
      </p:sp>
      <p:sp>
        <p:nvSpPr>
          <p:cNvPr id="3" name="Content Placeholder 2"/>
          <p:cNvSpPr>
            <a:spLocks noGrp="1"/>
          </p:cNvSpPr>
          <p:nvPr>
            <p:ph idx="1"/>
          </p:nvPr>
        </p:nvSpPr>
        <p:spPr>
          <a:xfrm>
            <a:off x="457199" y="1600200"/>
            <a:ext cx="8062927" cy="4525963"/>
          </a:xfrm>
        </p:spPr>
        <p:txBody>
          <a:bodyPr/>
          <a:lstStyle/>
          <a:p>
            <a:r>
              <a:rPr lang="en-US" dirty="0" err="1" smtClean="0">
                <a:solidFill>
                  <a:srgbClr val="CCFFCC"/>
                </a:solidFill>
              </a:rPr>
              <a:t>Sulfonureas</a:t>
            </a:r>
            <a:r>
              <a:rPr lang="en-US" dirty="0" smtClean="0"/>
              <a:t> have been investigated in cats</a:t>
            </a:r>
          </a:p>
          <a:p>
            <a:pPr marL="36576" indent="0">
              <a:buNone/>
            </a:pPr>
            <a:endParaRPr lang="en-US" dirty="0" smtClean="0"/>
          </a:p>
          <a:p>
            <a:r>
              <a:rPr lang="en-US" dirty="0" smtClean="0"/>
              <a:t>Stimulate </a:t>
            </a:r>
            <a:r>
              <a:rPr lang="en-US" dirty="0"/>
              <a:t>insulin </a:t>
            </a:r>
            <a:r>
              <a:rPr lang="en-US" dirty="0" smtClean="0"/>
              <a:t>secretion</a:t>
            </a:r>
          </a:p>
          <a:p>
            <a:pPr marL="795528" lvl="1" indent="-457200"/>
            <a:r>
              <a:rPr lang="en-US" dirty="0">
                <a:solidFill>
                  <a:srgbClr val="CCFFCC"/>
                </a:solidFill>
              </a:rPr>
              <a:t>Bind </a:t>
            </a:r>
            <a:r>
              <a:rPr lang="en-US" dirty="0" smtClean="0">
                <a:solidFill>
                  <a:srgbClr val="CCFFCC"/>
                </a:solidFill>
              </a:rPr>
              <a:t>β-cell </a:t>
            </a:r>
            <a:r>
              <a:rPr lang="en-US" dirty="0" err="1" smtClean="0">
                <a:solidFill>
                  <a:srgbClr val="CCFFCC"/>
                </a:solidFill>
              </a:rPr>
              <a:t>ATPases</a:t>
            </a:r>
            <a:endParaRPr lang="en-US" dirty="0" smtClean="0">
              <a:solidFill>
                <a:srgbClr val="CCFFCC"/>
              </a:solidFill>
            </a:endParaRPr>
          </a:p>
          <a:p>
            <a:pPr marL="795528" lvl="1" indent="-457200"/>
            <a:r>
              <a:rPr lang="en-US" dirty="0" smtClean="0">
                <a:solidFill>
                  <a:srgbClr val="CCFFCC"/>
                </a:solidFill>
              </a:rPr>
              <a:t>thus </a:t>
            </a:r>
            <a:r>
              <a:rPr lang="en-US" dirty="0">
                <a:solidFill>
                  <a:srgbClr val="CCFFCC"/>
                </a:solidFill>
              </a:rPr>
              <a:t>some residual </a:t>
            </a:r>
            <a:r>
              <a:rPr lang="en-US" dirty="0" smtClean="0">
                <a:solidFill>
                  <a:srgbClr val="CCFFCC"/>
                </a:solidFill>
              </a:rPr>
              <a:t>β-</a:t>
            </a:r>
            <a:r>
              <a:rPr lang="en-US" dirty="0">
                <a:solidFill>
                  <a:srgbClr val="CCFFCC"/>
                </a:solidFill>
              </a:rPr>
              <a:t>cell function is required for them to </a:t>
            </a:r>
            <a:r>
              <a:rPr lang="en-US" dirty="0" smtClean="0">
                <a:solidFill>
                  <a:srgbClr val="CCFFCC"/>
                </a:solidFill>
              </a:rPr>
              <a:t>work</a:t>
            </a:r>
          </a:p>
          <a:p>
            <a:pPr marL="338328" lvl="1" indent="0">
              <a:buNone/>
            </a:pPr>
            <a:endParaRPr lang="en-US" dirty="0" smtClean="0">
              <a:solidFill>
                <a:srgbClr val="CCFFCC"/>
              </a:solidFill>
            </a:endParaRPr>
          </a:p>
          <a:p>
            <a:r>
              <a:rPr lang="en-US" dirty="0" err="1" smtClean="0"/>
              <a:t>Glipizide</a:t>
            </a:r>
            <a:r>
              <a:rPr lang="en-US" dirty="0" smtClean="0"/>
              <a:t> </a:t>
            </a:r>
            <a:r>
              <a:rPr lang="en-US" dirty="0"/>
              <a:t>is the member of this class that has been used most often in cats </a:t>
            </a:r>
          </a:p>
          <a:p>
            <a:endParaRPr lang="en-US" dirty="0" smtClean="0"/>
          </a:p>
          <a:p>
            <a:endParaRPr lang="en-US" dirty="0"/>
          </a:p>
          <a:p>
            <a:endParaRPr lang="en-US" dirty="0"/>
          </a:p>
        </p:txBody>
      </p:sp>
    </p:spTree>
    <p:extLst>
      <p:ext uri="{BB962C8B-B14F-4D97-AF65-F5344CB8AC3E}">
        <p14:creationId xmlns:p14="http://schemas.microsoft.com/office/powerpoint/2010/main" val="463814913"/>
      </p:ext>
    </p:extLst>
  </p:cSld>
  <p:clrMapOvr>
    <a:masterClrMapping/>
  </p:clrMapOvr>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Treatment – Oral </a:t>
            </a:r>
            <a:r>
              <a:rPr lang="en-US" dirty="0" err="1" smtClean="0"/>
              <a:t>Hypoglycemics</a:t>
            </a:r>
            <a:endParaRPr lang="en-US" dirty="0"/>
          </a:p>
        </p:txBody>
      </p:sp>
      <p:sp>
        <p:nvSpPr>
          <p:cNvPr id="3" name="Content Placeholder 2"/>
          <p:cNvSpPr>
            <a:spLocks noGrp="1"/>
          </p:cNvSpPr>
          <p:nvPr>
            <p:ph idx="1"/>
          </p:nvPr>
        </p:nvSpPr>
        <p:spPr>
          <a:xfrm>
            <a:off x="457199" y="1600200"/>
            <a:ext cx="8205161" cy="4934966"/>
          </a:xfrm>
        </p:spPr>
        <p:txBody>
          <a:bodyPr>
            <a:normAutofit fontScale="92500" lnSpcReduction="20000"/>
          </a:bodyPr>
          <a:lstStyle/>
          <a:p>
            <a:pPr marL="36576" indent="0">
              <a:buNone/>
            </a:pPr>
            <a:r>
              <a:rPr lang="en-US" dirty="0" err="1" smtClean="0"/>
              <a:t>Glipizide</a:t>
            </a:r>
            <a:endParaRPr lang="en-US" dirty="0" smtClean="0"/>
          </a:p>
          <a:p>
            <a:r>
              <a:rPr lang="en-US" dirty="0" smtClean="0"/>
              <a:t>Should </a:t>
            </a:r>
            <a:r>
              <a:rPr lang="en-US" dirty="0"/>
              <a:t>only be used in diabetic cats </a:t>
            </a:r>
            <a:r>
              <a:rPr lang="en-US" dirty="0" smtClean="0"/>
              <a:t>that:</a:t>
            </a:r>
          </a:p>
          <a:p>
            <a:pPr marL="795528" lvl="1" indent="-457200"/>
            <a:r>
              <a:rPr lang="en-US" dirty="0">
                <a:solidFill>
                  <a:srgbClr val="CCFFCC"/>
                </a:solidFill>
              </a:rPr>
              <a:t>I</a:t>
            </a:r>
            <a:r>
              <a:rPr lang="en-US" dirty="0" smtClean="0">
                <a:solidFill>
                  <a:srgbClr val="CCFFCC"/>
                </a:solidFill>
              </a:rPr>
              <a:t>n </a:t>
            </a:r>
            <a:r>
              <a:rPr lang="en-US" dirty="0">
                <a:solidFill>
                  <a:srgbClr val="CCFFCC"/>
                </a:solidFill>
              </a:rPr>
              <a:t>good physical </a:t>
            </a:r>
            <a:r>
              <a:rPr lang="en-US" dirty="0" smtClean="0">
                <a:solidFill>
                  <a:srgbClr val="CCFFCC"/>
                </a:solidFill>
              </a:rPr>
              <a:t>condition</a:t>
            </a:r>
            <a:endParaRPr lang="en-US" dirty="0">
              <a:solidFill>
                <a:srgbClr val="CCFFCC"/>
              </a:solidFill>
            </a:endParaRPr>
          </a:p>
          <a:p>
            <a:pPr marL="795528" lvl="1" indent="-457200"/>
            <a:r>
              <a:rPr lang="en-US" dirty="0">
                <a:solidFill>
                  <a:srgbClr val="CCFFCC"/>
                </a:solidFill>
              </a:rPr>
              <a:t>N</a:t>
            </a:r>
            <a:r>
              <a:rPr lang="en-US" dirty="0" smtClean="0">
                <a:solidFill>
                  <a:srgbClr val="CCFFCC"/>
                </a:solidFill>
              </a:rPr>
              <a:t>ot </a:t>
            </a:r>
            <a:r>
              <a:rPr lang="en-US" dirty="0" err="1" smtClean="0">
                <a:solidFill>
                  <a:srgbClr val="CCFFCC"/>
                </a:solidFill>
              </a:rPr>
              <a:t>ketotic</a:t>
            </a:r>
            <a:endParaRPr lang="en-US" dirty="0">
              <a:solidFill>
                <a:srgbClr val="CCFFCC"/>
              </a:solidFill>
            </a:endParaRPr>
          </a:p>
          <a:p>
            <a:pPr marL="795528" lvl="1" indent="-457200"/>
            <a:r>
              <a:rPr lang="en-US" dirty="0">
                <a:solidFill>
                  <a:srgbClr val="CCFFCC"/>
                </a:solidFill>
              </a:rPr>
              <a:t>H</a:t>
            </a:r>
            <a:r>
              <a:rPr lang="en-US" dirty="0" smtClean="0">
                <a:solidFill>
                  <a:srgbClr val="CCFFCC"/>
                </a:solidFill>
              </a:rPr>
              <a:t>ave </a:t>
            </a:r>
            <a:r>
              <a:rPr lang="en-US" dirty="0">
                <a:solidFill>
                  <a:srgbClr val="CCFFCC"/>
                </a:solidFill>
              </a:rPr>
              <a:t>only moderate symptoms </a:t>
            </a:r>
            <a:r>
              <a:rPr lang="en-US" dirty="0" smtClean="0">
                <a:solidFill>
                  <a:srgbClr val="CCFFCC"/>
                </a:solidFill>
              </a:rPr>
              <a:t>of diabetes</a:t>
            </a:r>
          </a:p>
          <a:p>
            <a:r>
              <a:rPr lang="en-US" dirty="0"/>
              <a:t>I</a:t>
            </a:r>
            <a:r>
              <a:rPr lang="en-US" dirty="0" smtClean="0"/>
              <a:t>nitial dose: </a:t>
            </a:r>
            <a:r>
              <a:rPr lang="en-US" dirty="0"/>
              <a:t>2.5 mg </a:t>
            </a:r>
            <a:r>
              <a:rPr lang="en-US" dirty="0" smtClean="0"/>
              <a:t>BID</a:t>
            </a:r>
          </a:p>
          <a:p>
            <a:pPr marL="795528" lvl="1" indent="-457200"/>
            <a:r>
              <a:rPr lang="en-US" dirty="0">
                <a:solidFill>
                  <a:srgbClr val="CCFFCC"/>
                </a:solidFill>
              </a:rPr>
              <a:t>I</a:t>
            </a:r>
            <a:r>
              <a:rPr lang="en-US" dirty="0" smtClean="0">
                <a:solidFill>
                  <a:srgbClr val="CCFFCC"/>
                </a:solidFill>
              </a:rPr>
              <a:t>ncreased </a:t>
            </a:r>
            <a:r>
              <a:rPr lang="en-US" dirty="0">
                <a:solidFill>
                  <a:srgbClr val="CCFFCC"/>
                </a:solidFill>
              </a:rPr>
              <a:t>to 5 mg </a:t>
            </a:r>
            <a:r>
              <a:rPr lang="en-US" dirty="0" smtClean="0">
                <a:solidFill>
                  <a:srgbClr val="CCFFCC"/>
                </a:solidFill>
              </a:rPr>
              <a:t>BID after 2 weeks </a:t>
            </a:r>
            <a:r>
              <a:rPr lang="en-US" dirty="0">
                <a:solidFill>
                  <a:srgbClr val="CCFFCC"/>
                </a:solidFill>
              </a:rPr>
              <a:t>if </a:t>
            </a:r>
            <a:r>
              <a:rPr lang="en-US" dirty="0" smtClean="0">
                <a:solidFill>
                  <a:srgbClr val="CCFFCC"/>
                </a:solidFill>
              </a:rPr>
              <a:t>no </a:t>
            </a:r>
            <a:r>
              <a:rPr lang="en-US" dirty="0">
                <a:solidFill>
                  <a:srgbClr val="CCFFCC"/>
                </a:solidFill>
              </a:rPr>
              <a:t>adverse effects and hyperglycemia is still </a:t>
            </a:r>
            <a:r>
              <a:rPr lang="en-US" dirty="0" smtClean="0">
                <a:solidFill>
                  <a:srgbClr val="CCFFCC"/>
                </a:solidFill>
              </a:rPr>
              <a:t>present</a:t>
            </a:r>
          </a:p>
          <a:p>
            <a:r>
              <a:rPr lang="en-US" dirty="0"/>
              <a:t>D</a:t>
            </a:r>
            <a:r>
              <a:rPr lang="en-US" dirty="0" smtClean="0"/>
              <a:t>isadvantages </a:t>
            </a:r>
            <a:r>
              <a:rPr lang="en-US" dirty="0"/>
              <a:t>of </a:t>
            </a:r>
            <a:r>
              <a:rPr lang="en-US" dirty="0" err="1"/>
              <a:t>glipizide</a:t>
            </a:r>
            <a:r>
              <a:rPr lang="en-US" dirty="0"/>
              <a:t> are that </a:t>
            </a:r>
            <a:endParaRPr lang="en-US" dirty="0" smtClean="0"/>
          </a:p>
          <a:p>
            <a:pPr marL="795528" lvl="1" indent="-457200"/>
            <a:r>
              <a:rPr lang="en-US" dirty="0">
                <a:solidFill>
                  <a:srgbClr val="CCFFCC"/>
                </a:solidFill>
              </a:rPr>
              <a:t>T</a:t>
            </a:r>
            <a:r>
              <a:rPr lang="en-US" dirty="0" smtClean="0">
                <a:solidFill>
                  <a:srgbClr val="CCFFCC"/>
                </a:solidFill>
              </a:rPr>
              <a:t>reatment </a:t>
            </a:r>
            <a:r>
              <a:rPr lang="en-US" dirty="0">
                <a:solidFill>
                  <a:srgbClr val="CCFFCC"/>
                </a:solidFill>
              </a:rPr>
              <a:t>is successful in only 30 % of diabetic cats </a:t>
            </a:r>
          </a:p>
          <a:p>
            <a:pPr marL="795528" lvl="1" indent="-457200"/>
            <a:r>
              <a:rPr lang="en-US" dirty="0">
                <a:solidFill>
                  <a:srgbClr val="CCFFCC"/>
                </a:solidFill>
              </a:rPr>
              <a:t>D</a:t>
            </a:r>
            <a:r>
              <a:rPr lang="en-US" dirty="0" smtClean="0">
                <a:solidFill>
                  <a:srgbClr val="CCFFCC"/>
                </a:solidFill>
              </a:rPr>
              <a:t>rug </a:t>
            </a:r>
            <a:r>
              <a:rPr lang="en-US" dirty="0">
                <a:solidFill>
                  <a:srgbClr val="CCFFCC"/>
                </a:solidFill>
              </a:rPr>
              <a:t>may have negative effects on islets and accelerate </a:t>
            </a:r>
            <a:r>
              <a:rPr lang="en-US" dirty="0" smtClean="0">
                <a:solidFill>
                  <a:srgbClr val="CCFFCC"/>
                </a:solidFill>
              </a:rPr>
              <a:t>β-</a:t>
            </a:r>
            <a:r>
              <a:rPr lang="en-US" dirty="0">
                <a:solidFill>
                  <a:srgbClr val="CCFFCC"/>
                </a:solidFill>
              </a:rPr>
              <a:t>cell loss </a:t>
            </a:r>
            <a:endParaRPr lang="en-US" dirty="0" smtClean="0">
              <a:solidFill>
                <a:srgbClr val="CCFFCC"/>
              </a:solidFill>
            </a:endParaRPr>
          </a:p>
          <a:p>
            <a:pPr marL="795528" lvl="1" indent="-457200"/>
            <a:r>
              <a:rPr lang="en-US" dirty="0" smtClean="0">
                <a:solidFill>
                  <a:srgbClr val="CCFFCC"/>
                </a:solidFill>
              </a:rPr>
              <a:t>May cause liver damage</a:t>
            </a:r>
            <a:endParaRPr lang="en-US" dirty="0">
              <a:solidFill>
                <a:srgbClr val="CCFFCC"/>
              </a:solidFill>
            </a:endParaRPr>
          </a:p>
          <a:p>
            <a:endParaRPr lang="en-US" dirty="0"/>
          </a:p>
          <a:p>
            <a:endParaRPr lang="en-US" dirty="0"/>
          </a:p>
        </p:txBody>
      </p:sp>
    </p:spTree>
    <p:extLst>
      <p:ext uri="{BB962C8B-B14F-4D97-AF65-F5344CB8AC3E}">
        <p14:creationId xmlns:p14="http://schemas.microsoft.com/office/powerpoint/2010/main" val="1613109855"/>
      </p:ext>
    </p:extLst>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Treatment – Oral </a:t>
            </a:r>
            <a:r>
              <a:rPr lang="en-US" dirty="0" err="1" smtClean="0"/>
              <a:t>hypoglycemics</a:t>
            </a:r>
            <a:endParaRPr lang="en-US" dirty="0"/>
          </a:p>
        </p:txBody>
      </p:sp>
      <p:sp>
        <p:nvSpPr>
          <p:cNvPr id="3" name="Content Placeholder 2"/>
          <p:cNvSpPr>
            <a:spLocks noGrp="1"/>
          </p:cNvSpPr>
          <p:nvPr>
            <p:ph idx="1"/>
          </p:nvPr>
        </p:nvSpPr>
        <p:spPr/>
        <p:txBody>
          <a:bodyPr>
            <a:normAutofit fontScale="92500" lnSpcReduction="10000"/>
          </a:bodyPr>
          <a:lstStyle/>
          <a:p>
            <a:r>
              <a:rPr lang="en-US" dirty="0" err="1">
                <a:solidFill>
                  <a:srgbClr val="CCFFCC"/>
                </a:solidFill>
              </a:rPr>
              <a:t>Dipeptidyl</a:t>
            </a:r>
            <a:r>
              <a:rPr lang="en-US" dirty="0">
                <a:solidFill>
                  <a:srgbClr val="CCFFCC"/>
                </a:solidFill>
              </a:rPr>
              <a:t>-peptidase 4 (DDP-4) inhibitors </a:t>
            </a:r>
            <a:r>
              <a:rPr lang="en-US" dirty="0"/>
              <a:t>are the most recently available oral </a:t>
            </a:r>
            <a:r>
              <a:rPr lang="en-US" dirty="0" err="1" smtClean="0"/>
              <a:t>hypoglycemics</a:t>
            </a:r>
            <a:endParaRPr lang="en-US" dirty="0" smtClean="0"/>
          </a:p>
          <a:p>
            <a:r>
              <a:rPr lang="en-US" dirty="0" smtClean="0"/>
              <a:t>Inhibition </a:t>
            </a:r>
            <a:r>
              <a:rPr lang="en-US" dirty="0"/>
              <a:t>of DPP-4 leads to increased insulin secretion and decreased glucagon </a:t>
            </a:r>
            <a:r>
              <a:rPr lang="en-US" dirty="0" smtClean="0"/>
              <a:t>release</a:t>
            </a:r>
          </a:p>
          <a:p>
            <a:r>
              <a:rPr lang="en-US" dirty="0" smtClean="0"/>
              <a:t>Reported low </a:t>
            </a:r>
            <a:r>
              <a:rPr lang="en-US" dirty="0"/>
              <a:t>risk for causing hypoglycemia and to preserve </a:t>
            </a:r>
            <a:r>
              <a:rPr lang="en-US" dirty="0" smtClean="0"/>
              <a:t>β-</a:t>
            </a:r>
            <a:r>
              <a:rPr lang="en-US" dirty="0"/>
              <a:t>cell function </a:t>
            </a:r>
            <a:endParaRPr lang="en-US" dirty="0" smtClean="0"/>
          </a:p>
          <a:p>
            <a:r>
              <a:rPr lang="en-US" dirty="0" smtClean="0"/>
              <a:t>Trials in healthy cats</a:t>
            </a:r>
          </a:p>
          <a:p>
            <a:r>
              <a:rPr lang="en-US" dirty="0" smtClean="0"/>
              <a:t>Further research needed</a:t>
            </a:r>
            <a:endParaRPr lang="en-US" dirty="0"/>
          </a:p>
          <a:p>
            <a:endParaRPr lang="en-US" dirty="0"/>
          </a:p>
          <a:p>
            <a:endParaRPr lang="en-US" dirty="0"/>
          </a:p>
        </p:txBody>
      </p:sp>
    </p:spTree>
    <p:extLst>
      <p:ext uri="{BB962C8B-B14F-4D97-AF65-F5344CB8AC3E}">
        <p14:creationId xmlns:p14="http://schemas.microsoft.com/office/powerpoint/2010/main" val="3293002210"/>
      </p:ext>
    </p:extLst>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Close </a:t>
            </a:r>
            <a:r>
              <a:rPr lang="en-US" dirty="0"/>
              <a:t>supervision is </a:t>
            </a:r>
            <a:r>
              <a:rPr lang="en-US" dirty="0" smtClean="0"/>
              <a:t>important during </a:t>
            </a:r>
            <a:r>
              <a:rPr lang="en-US" dirty="0"/>
              <a:t>the first </a:t>
            </a:r>
            <a:r>
              <a:rPr lang="en-US" dirty="0" smtClean="0"/>
              <a:t>few months</a:t>
            </a:r>
          </a:p>
          <a:p>
            <a:r>
              <a:rPr lang="en-US" dirty="0"/>
              <a:t>R</a:t>
            </a:r>
            <a:r>
              <a:rPr lang="en-US" dirty="0" smtClean="0"/>
              <a:t>emission </a:t>
            </a:r>
            <a:r>
              <a:rPr lang="en-US" dirty="0"/>
              <a:t>of diabetes may occur and if unnoticed and insulin </a:t>
            </a:r>
            <a:r>
              <a:rPr lang="en-US" dirty="0" smtClean="0"/>
              <a:t>administration may result in </a:t>
            </a:r>
            <a:r>
              <a:rPr lang="en-US" dirty="0"/>
              <a:t>serious hypoglycemia </a:t>
            </a:r>
            <a:endParaRPr lang="en-US" dirty="0" smtClean="0"/>
          </a:p>
          <a:p>
            <a:r>
              <a:rPr lang="en-US" dirty="0"/>
              <a:t>R</a:t>
            </a:r>
            <a:r>
              <a:rPr lang="en-US" dirty="0" smtClean="0"/>
              <a:t>emission </a:t>
            </a:r>
            <a:r>
              <a:rPr lang="en-US" dirty="0"/>
              <a:t>during the first </a:t>
            </a:r>
            <a:r>
              <a:rPr lang="en-US" dirty="0" smtClean="0"/>
              <a:t>3 months </a:t>
            </a:r>
            <a:r>
              <a:rPr lang="en-US" dirty="0"/>
              <a:t>of </a:t>
            </a:r>
            <a:r>
              <a:rPr lang="en-US" dirty="0" smtClean="0"/>
              <a:t>therapy</a:t>
            </a:r>
          </a:p>
          <a:p>
            <a:r>
              <a:rPr lang="en-US" dirty="0"/>
              <a:t>Scheduling of follow-up </a:t>
            </a:r>
            <a:r>
              <a:rPr lang="en-US" dirty="0" smtClean="0"/>
              <a:t>exams interpretation </a:t>
            </a:r>
            <a:r>
              <a:rPr lang="en-US" dirty="0"/>
              <a:t>of </a:t>
            </a:r>
            <a:r>
              <a:rPr lang="en-US" dirty="0" smtClean="0"/>
              <a:t>BG values</a:t>
            </a:r>
            <a:r>
              <a:rPr lang="en-US" dirty="0"/>
              <a:t>, </a:t>
            </a:r>
            <a:r>
              <a:rPr lang="en-US" dirty="0" smtClean="0"/>
              <a:t>and aims </a:t>
            </a:r>
            <a:r>
              <a:rPr lang="en-US" dirty="0"/>
              <a:t>of therapy are the same as in dogs </a:t>
            </a:r>
          </a:p>
          <a:p>
            <a:endParaRPr lang="en-US" dirty="0" smtClean="0"/>
          </a:p>
          <a:p>
            <a:pPr marL="36576" indent="0">
              <a:buNone/>
            </a:pPr>
            <a:endParaRPr lang="en-US" dirty="0"/>
          </a:p>
        </p:txBody>
      </p:sp>
    </p:spTree>
    <p:extLst>
      <p:ext uri="{BB962C8B-B14F-4D97-AF65-F5344CB8AC3E}">
        <p14:creationId xmlns:p14="http://schemas.microsoft.com/office/powerpoint/2010/main" val="3621054666"/>
      </p:ext>
    </p:extLst>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with Regulation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Consider concurrent disease</a:t>
            </a:r>
          </a:p>
          <a:p>
            <a:r>
              <a:rPr lang="en-US" dirty="0" smtClean="0"/>
              <a:t>Insulin dose and formulation</a:t>
            </a:r>
          </a:p>
          <a:p>
            <a:r>
              <a:rPr lang="en-US" dirty="0" smtClean="0"/>
              <a:t>Owner compliance</a:t>
            </a:r>
          </a:p>
          <a:p>
            <a:r>
              <a:rPr lang="en-US" dirty="0" smtClean="0"/>
              <a:t>Insulin resistance</a:t>
            </a:r>
          </a:p>
          <a:p>
            <a:r>
              <a:rPr lang="en-US" dirty="0" smtClean="0"/>
              <a:t>Insulin </a:t>
            </a:r>
            <a:r>
              <a:rPr lang="en-US" dirty="0" err="1" smtClean="0"/>
              <a:t>overdoasge</a:t>
            </a:r>
            <a:endParaRPr lang="en-US" dirty="0" smtClean="0"/>
          </a:p>
          <a:p>
            <a:pPr lvl="1"/>
            <a:r>
              <a:rPr lang="en-US" dirty="0" err="1" smtClean="0">
                <a:solidFill>
                  <a:srgbClr val="CCFFCC"/>
                </a:solidFill>
              </a:rPr>
              <a:t>Somogyi</a:t>
            </a:r>
            <a:r>
              <a:rPr lang="en-US" dirty="0"/>
              <a:t> </a:t>
            </a:r>
            <a:r>
              <a:rPr lang="en-US" dirty="0" smtClean="0"/>
              <a:t>- glucose </a:t>
            </a:r>
            <a:r>
              <a:rPr lang="en-US" dirty="0"/>
              <a:t>concentration falls very quickly, provoking the release of </a:t>
            </a:r>
            <a:r>
              <a:rPr lang="en-US" dirty="0" err="1" smtClean="0"/>
              <a:t>counterregulatory</a:t>
            </a:r>
            <a:r>
              <a:rPr lang="en-US" dirty="0" smtClean="0"/>
              <a:t> </a:t>
            </a:r>
            <a:r>
              <a:rPr lang="en-US" dirty="0"/>
              <a:t>hormones </a:t>
            </a:r>
            <a:r>
              <a:rPr lang="en-US" dirty="0" smtClean="0"/>
              <a:t>and </a:t>
            </a:r>
            <a:r>
              <a:rPr lang="en-US" dirty="0"/>
              <a:t>then rebounds to even higher than </a:t>
            </a:r>
            <a:r>
              <a:rPr lang="en-US" dirty="0" smtClean="0"/>
              <a:t>baseline</a:t>
            </a:r>
          </a:p>
          <a:p>
            <a:pPr lvl="1"/>
            <a:r>
              <a:rPr lang="en-US" dirty="0" smtClean="0"/>
              <a:t>BG values </a:t>
            </a:r>
            <a:r>
              <a:rPr lang="en-US" dirty="0"/>
              <a:t>will be high for as long as 48 hours after a </a:t>
            </a:r>
            <a:r>
              <a:rPr lang="en-US" dirty="0" err="1"/>
              <a:t>Somogyi</a:t>
            </a:r>
            <a:r>
              <a:rPr lang="en-US" dirty="0"/>
              <a:t> </a:t>
            </a:r>
            <a:r>
              <a:rPr lang="en-US" dirty="0" smtClean="0"/>
              <a:t>phenomenon</a:t>
            </a:r>
            <a:endParaRPr lang="en-US" dirty="0"/>
          </a:p>
          <a:p>
            <a:pPr lvl="1"/>
            <a:endParaRPr lang="en-US" dirty="0" smtClean="0"/>
          </a:p>
          <a:p>
            <a:pPr lvl="1"/>
            <a:endParaRPr lang="en-US" dirty="0"/>
          </a:p>
        </p:txBody>
      </p:sp>
    </p:spTree>
    <p:extLst>
      <p:ext uri="{BB962C8B-B14F-4D97-AF65-F5344CB8AC3E}">
        <p14:creationId xmlns:p14="http://schemas.microsoft.com/office/powerpoint/2010/main" val="2807924800"/>
      </p:ext>
    </p:extLst>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928647"/>
            <a:ext cx="7467600" cy="1118265"/>
          </a:xfrm>
        </p:spPr>
        <p:txBody>
          <a:bodyPr/>
          <a:lstStyle/>
          <a:p>
            <a:pPr algn="ctr"/>
            <a:r>
              <a:rPr lang="en-US" dirty="0" smtClean="0"/>
              <a:t>Literature Review</a:t>
            </a:r>
            <a:endParaRPr lang="en-US" dirty="0"/>
          </a:p>
        </p:txBody>
      </p:sp>
      <p:pic>
        <p:nvPicPr>
          <p:cNvPr id="4" name="Picture 3"/>
          <p:cNvPicPr>
            <a:picLocks noChangeAspect="1"/>
          </p:cNvPicPr>
          <p:nvPr/>
        </p:nvPicPr>
        <p:blipFill>
          <a:blip r:embed="rId2"/>
          <a:stretch>
            <a:fillRect/>
          </a:stretch>
        </p:blipFill>
        <p:spPr>
          <a:xfrm>
            <a:off x="1257287" y="456068"/>
            <a:ext cx="6350000" cy="4762500"/>
          </a:xfrm>
          <a:prstGeom prst="rect">
            <a:avLst/>
          </a:prstGeom>
        </p:spPr>
      </p:pic>
    </p:spTree>
    <p:extLst>
      <p:ext uri="{BB962C8B-B14F-4D97-AF65-F5344CB8AC3E}">
        <p14:creationId xmlns:p14="http://schemas.microsoft.com/office/powerpoint/2010/main" val="2636834791"/>
      </p:ext>
    </p:extLst>
  </p:cSld>
  <p:clrMapOvr>
    <a:masterClrMapping/>
  </p:clrMapOvr>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01832"/>
            <a:ext cx="7467600" cy="4390224"/>
          </a:xfrm>
        </p:spPr>
        <p:txBody>
          <a:bodyPr>
            <a:normAutofit/>
          </a:bodyPr>
          <a:lstStyle/>
          <a:p>
            <a:r>
              <a:rPr lang="en-US" sz="2800" dirty="0" smtClean="0"/>
              <a:t>Cats </a:t>
            </a:r>
            <a:r>
              <a:rPr lang="en-US" sz="2800" dirty="0"/>
              <a:t>were randomized to receive either 0.5 U/kg </a:t>
            </a:r>
            <a:r>
              <a:rPr lang="en-US" sz="2800" dirty="0" err="1"/>
              <a:t>Lente</a:t>
            </a:r>
            <a:r>
              <a:rPr lang="en-US" sz="2800" dirty="0"/>
              <a:t> insulin </a:t>
            </a:r>
            <a:r>
              <a:rPr lang="en-US" sz="2800" dirty="0" smtClean="0"/>
              <a:t>BID </a:t>
            </a:r>
            <a:r>
              <a:rPr lang="en-US" sz="2800" dirty="0"/>
              <a:t>or 0.5 U/kg </a:t>
            </a:r>
            <a:r>
              <a:rPr lang="en-US" sz="2800" dirty="0" err="1"/>
              <a:t>Glargine</a:t>
            </a:r>
            <a:r>
              <a:rPr lang="en-US" sz="2800" dirty="0"/>
              <a:t> </a:t>
            </a:r>
            <a:r>
              <a:rPr lang="en-US" sz="2800" dirty="0" smtClean="0"/>
              <a:t>SID</a:t>
            </a:r>
          </a:p>
          <a:p>
            <a:pPr marL="36576" indent="0">
              <a:buNone/>
            </a:pPr>
            <a:endParaRPr lang="en-US" sz="2800" dirty="0" smtClean="0"/>
          </a:p>
          <a:p>
            <a:r>
              <a:rPr lang="en-US" sz="2800" dirty="0"/>
              <a:t>S</a:t>
            </a:r>
            <a:r>
              <a:rPr lang="en-US" sz="2800" dirty="0" smtClean="0"/>
              <a:t>ignificant </a:t>
            </a:r>
            <a:r>
              <a:rPr lang="en-US" sz="2800" dirty="0"/>
              <a:t>improvement in serum </a:t>
            </a:r>
            <a:r>
              <a:rPr lang="en-US" sz="2800" dirty="0" err="1"/>
              <a:t>fructosamine</a:t>
            </a:r>
            <a:r>
              <a:rPr lang="en-US" sz="2800" dirty="0"/>
              <a:t> and glucose concentrations in all cats but there was no significant difference between the 2 insulin </a:t>
            </a:r>
            <a:r>
              <a:rPr lang="en-US" sz="2800" dirty="0" smtClean="0"/>
              <a:t>groups</a:t>
            </a:r>
            <a:endParaRPr lang="en-US" sz="2800" dirty="0"/>
          </a:p>
          <a:p>
            <a:endParaRPr lang="en-US" sz="2800" dirty="0"/>
          </a:p>
          <a:p>
            <a:endParaRPr lang="en-US" sz="2800" dirty="0"/>
          </a:p>
          <a:p>
            <a:endParaRPr lang="en-US" dirty="0"/>
          </a:p>
          <a:p>
            <a:endParaRPr lang="en-US" dirty="0"/>
          </a:p>
        </p:txBody>
      </p:sp>
      <p:pic>
        <p:nvPicPr>
          <p:cNvPr id="4" name="Picture 3"/>
          <p:cNvPicPr>
            <a:picLocks noChangeAspect="1"/>
          </p:cNvPicPr>
          <p:nvPr/>
        </p:nvPicPr>
        <p:blipFill>
          <a:blip r:embed="rId3"/>
          <a:stretch>
            <a:fillRect/>
          </a:stretch>
        </p:blipFill>
        <p:spPr>
          <a:xfrm>
            <a:off x="0" y="463042"/>
            <a:ext cx="9144000" cy="1298556"/>
          </a:xfrm>
          <a:prstGeom prst="rect">
            <a:avLst/>
          </a:prstGeom>
        </p:spPr>
      </p:pic>
    </p:spTree>
    <p:extLst>
      <p:ext uri="{BB962C8B-B14F-4D97-AF65-F5344CB8AC3E}">
        <p14:creationId xmlns:p14="http://schemas.microsoft.com/office/powerpoint/2010/main" val="1691481592"/>
      </p:ext>
    </p:extLst>
  </p:cSld>
  <p:clrMapOvr>
    <a:masterClrMapping/>
  </p:clrMapOvr>
  <p:timing>
    <p:tnLst>
      <p:par>
        <p:cTn xmlns:p14="http://schemas.microsoft.com/office/powerpoint/2010/mai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9" y="2126084"/>
            <a:ext cx="7949965" cy="4252167"/>
          </a:xfrm>
        </p:spPr>
        <p:txBody>
          <a:bodyPr>
            <a:normAutofit fontScale="92500" lnSpcReduction="10000"/>
          </a:bodyPr>
          <a:lstStyle/>
          <a:p>
            <a:r>
              <a:rPr lang="en-US" dirty="0" smtClean="0"/>
              <a:t>Aim to </a:t>
            </a:r>
            <a:r>
              <a:rPr lang="en-US" dirty="0"/>
              <a:t>compare the effectiveness of </a:t>
            </a:r>
            <a:r>
              <a:rPr lang="en-US" dirty="0" err="1"/>
              <a:t>glargine</a:t>
            </a:r>
            <a:r>
              <a:rPr lang="en-US" dirty="0"/>
              <a:t>, protamine zinc insulin (PZI) and </a:t>
            </a:r>
            <a:r>
              <a:rPr lang="en-US" dirty="0" err="1"/>
              <a:t>lente</a:t>
            </a:r>
            <a:r>
              <a:rPr lang="en-US" dirty="0"/>
              <a:t> </a:t>
            </a:r>
            <a:r>
              <a:rPr lang="en-US" dirty="0" err="1"/>
              <a:t>insulins</a:t>
            </a:r>
            <a:r>
              <a:rPr lang="en-US" dirty="0"/>
              <a:t> in newly diagnosed diabetic </a:t>
            </a:r>
            <a:r>
              <a:rPr lang="en-US" dirty="0" smtClean="0"/>
              <a:t>cats</a:t>
            </a:r>
          </a:p>
          <a:p>
            <a:pPr marL="36576" indent="0">
              <a:buNone/>
            </a:pPr>
            <a:endParaRPr lang="en-US" dirty="0" smtClean="0"/>
          </a:p>
          <a:p>
            <a:r>
              <a:rPr lang="en-US" dirty="0" smtClean="0"/>
              <a:t>Findings:</a:t>
            </a:r>
          </a:p>
          <a:p>
            <a:pPr marL="795528" lvl="1" indent="-457200"/>
            <a:r>
              <a:rPr lang="en-US" dirty="0" smtClean="0">
                <a:solidFill>
                  <a:srgbClr val="CCFFCC"/>
                </a:solidFill>
              </a:rPr>
              <a:t>Mean </a:t>
            </a:r>
            <a:r>
              <a:rPr lang="en-US" dirty="0">
                <a:solidFill>
                  <a:srgbClr val="CCFFCC"/>
                </a:solidFill>
              </a:rPr>
              <a:t>12hr </a:t>
            </a:r>
            <a:r>
              <a:rPr lang="en-US" dirty="0" smtClean="0">
                <a:solidFill>
                  <a:srgbClr val="CCFFCC"/>
                </a:solidFill>
              </a:rPr>
              <a:t>BG at </a:t>
            </a:r>
            <a:r>
              <a:rPr lang="en-US" dirty="0">
                <a:solidFill>
                  <a:srgbClr val="CCFFCC"/>
                </a:solidFill>
              </a:rPr>
              <a:t>4 weeks was significantly lower for </a:t>
            </a:r>
            <a:r>
              <a:rPr lang="en-US" dirty="0" err="1">
                <a:solidFill>
                  <a:srgbClr val="CCFFCC"/>
                </a:solidFill>
              </a:rPr>
              <a:t>glargine</a:t>
            </a:r>
            <a:r>
              <a:rPr lang="en-US" dirty="0">
                <a:solidFill>
                  <a:srgbClr val="CCFFCC"/>
                </a:solidFill>
              </a:rPr>
              <a:t> </a:t>
            </a:r>
            <a:endParaRPr lang="en-US" dirty="0" smtClean="0">
              <a:solidFill>
                <a:srgbClr val="CCFFCC"/>
              </a:solidFill>
            </a:endParaRPr>
          </a:p>
          <a:p>
            <a:pPr marL="795528" lvl="1" indent="-457200"/>
            <a:r>
              <a:rPr lang="en-US" dirty="0" err="1" smtClean="0">
                <a:solidFill>
                  <a:srgbClr val="CCFFCC"/>
                </a:solidFill>
              </a:rPr>
              <a:t>Fructosamine</a:t>
            </a:r>
            <a:r>
              <a:rPr lang="en-US" dirty="0" smtClean="0">
                <a:solidFill>
                  <a:srgbClr val="CCFFCC"/>
                </a:solidFill>
              </a:rPr>
              <a:t> after </a:t>
            </a:r>
            <a:r>
              <a:rPr lang="en-US" dirty="0">
                <a:solidFill>
                  <a:srgbClr val="CCFFCC"/>
                </a:solidFill>
              </a:rPr>
              <a:t>4 weeks </a:t>
            </a:r>
            <a:r>
              <a:rPr lang="en-US" dirty="0" smtClean="0">
                <a:solidFill>
                  <a:srgbClr val="CCFFCC"/>
                </a:solidFill>
              </a:rPr>
              <a:t>was </a:t>
            </a:r>
            <a:r>
              <a:rPr lang="en-US" dirty="0">
                <a:solidFill>
                  <a:srgbClr val="CCFFCC"/>
                </a:solidFill>
              </a:rPr>
              <a:t>significantly lower than at diagnosis for </a:t>
            </a:r>
            <a:r>
              <a:rPr lang="en-US" dirty="0" err="1">
                <a:solidFill>
                  <a:srgbClr val="CCFFCC"/>
                </a:solidFill>
              </a:rPr>
              <a:t>glargine</a:t>
            </a:r>
            <a:r>
              <a:rPr lang="en-US" dirty="0">
                <a:solidFill>
                  <a:srgbClr val="CCFFCC"/>
                </a:solidFill>
              </a:rPr>
              <a:t> treated cats </a:t>
            </a:r>
            <a:r>
              <a:rPr lang="en-US" dirty="0" smtClean="0">
                <a:solidFill>
                  <a:srgbClr val="CCFFCC"/>
                </a:solidFill>
              </a:rPr>
              <a:t>only</a:t>
            </a:r>
            <a:endParaRPr lang="en-US" dirty="0">
              <a:solidFill>
                <a:srgbClr val="CCFFCC"/>
              </a:solidFill>
            </a:endParaRPr>
          </a:p>
          <a:p>
            <a:pPr marL="795528" lvl="1" indent="-457200"/>
            <a:r>
              <a:rPr lang="en-US" dirty="0" err="1" smtClean="0">
                <a:solidFill>
                  <a:srgbClr val="CCFFCC"/>
                </a:solidFill>
              </a:rPr>
              <a:t>Glargine</a:t>
            </a:r>
            <a:r>
              <a:rPr lang="en-US" dirty="0" smtClean="0">
                <a:solidFill>
                  <a:srgbClr val="CCFFCC"/>
                </a:solidFill>
              </a:rPr>
              <a:t> use resulted in higher remission rates</a:t>
            </a:r>
            <a:endParaRPr lang="en-US" dirty="0">
              <a:solidFill>
                <a:srgbClr val="CCFFCC"/>
              </a:solidFill>
            </a:endParaRPr>
          </a:p>
          <a:p>
            <a:endParaRPr lang="en-US" dirty="0"/>
          </a:p>
          <a:p>
            <a:endParaRPr lang="en-US" dirty="0"/>
          </a:p>
        </p:txBody>
      </p:sp>
      <p:pic>
        <p:nvPicPr>
          <p:cNvPr id="4" name="Picture 3"/>
          <p:cNvPicPr>
            <a:picLocks noChangeAspect="1"/>
          </p:cNvPicPr>
          <p:nvPr/>
        </p:nvPicPr>
        <p:blipFill>
          <a:blip r:embed="rId3"/>
          <a:stretch>
            <a:fillRect/>
          </a:stretch>
        </p:blipFill>
        <p:spPr>
          <a:xfrm>
            <a:off x="0" y="290177"/>
            <a:ext cx="9144000" cy="1835907"/>
          </a:xfrm>
          <a:prstGeom prst="rect">
            <a:avLst/>
          </a:prstGeom>
        </p:spPr>
      </p:pic>
    </p:spTree>
    <p:extLst>
      <p:ext uri="{BB962C8B-B14F-4D97-AF65-F5344CB8AC3E}">
        <p14:creationId xmlns:p14="http://schemas.microsoft.com/office/powerpoint/2010/main" val="1012299979"/>
      </p:ext>
    </p:extLst>
  </p:cSld>
  <p:clrMapOvr>
    <a:masterClrMapping/>
  </p:clrMapOvr>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64141"/>
            <a:ext cx="7467600" cy="3862022"/>
          </a:xfrm>
        </p:spPr>
        <p:txBody>
          <a:bodyPr>
            <a:normAutofit fontScale="85000" lnSpcReduction="10000"/>
          </a:bodyPr>
          <a:lstStyle/>
          <a:p>
            <a:r>
              <a:rPr lang="en-US" dirty="0" smtClean="0"/>
              <a:t>Pharmacological </a:t>
            </a:r>
            <a:r>
              <a:rPr lang="en-US" dirty="0"/>
              <a:t>effects of </a:t>
            </a:r>
            <a:r>
              <a:rPr lang="en-US" dirty="0" err="1"/>
              <a:t>glargine</a:t>
            </a:r>
            <a:r>
              <a:rPr lang="en-US" dirty="0" smtClean="0"/>
              <a:t>, PZI, </a:t>
            </a:r>
            <a:r>
              <a:rPr lang="en-US" dirty="0"/>
              <a:t>and </a:t>
            </a:r>
            <a:r>
              <a:rPr lang="en-US" dirty="0" err="1"/>
              <a:t>lente</a:t>
            </a:r>
            <a:r>
              <a:rPr lang="en-US" dirty="0"/>
              <a:t> </a:t>
            </a:r>
            <a:r>
              <a:rPr lang="en-US" dirty="0" smtClean="0"/>
              <a:t>insulin were </a:t>
            </a:r>
            <a:r>
              <a:rPr lang="en-US" dirty="0"/>
              <a:t>evaluated in nine healthy cats. </a:t>
            </a:r>
            <a:endParaRPr lang="en-US" dirty="0" smtClean="0"/>
          </a:p>
          <a:p>
            <a:r>
              <a:rPr lang="en-US" dirty="0"/>
              <a:t>Time to onset of action did not differ between </a:t>
            </a:r>
            <a:r>
              <a:rPr lang="en-US" dirty="0" err="1" smtClean="0"/>
              <a:t>insulins</a:t>
            </a:r>
            <a:endParaRPr lang="en-US" dirty="0" smtClean="0"/>
          </a:p>
          <a:p>
            <a:pPr marL="795528" lvl="1" indent="-457200"/>
            <a:r>
              <a:rPr lang="en-US" dirty="0" smtClean="0">
                <a:solidFill>
                  <a:srgbClr val="CCFFCC"/>
                </a:solidFill>
              </a:rPr>
              <a:t>Mean </a:t>
            </a:r>
            <a:r>
              <a:rPr lang="en-US" dirty="0">
                <a:solidFill>
                  <a:srgbClr val="CCFFCC"/>
                </a:solidFill>
              </a:rPr>
              <a:t>time to first nadir glucose was longer for </a:t>
            </a:r>
            <a:r>
              <a:rPr lang="en-US" dirty="0" err="1">
                <a:solidFill>
                  <a:srgbClr val="CCFFCC"/>
                </a:solidFill>
              </a:rPr>
              <a:t>glargine</a:t>
            </a:r>
            <a:r>
              <a:rPr lang="en-US" dirty="0">
                <a:solidFill>
                  <a:srgbClr val="CCFFCC"/>
                </a:solidFill>
              </a:rPr>
              <a:t> (14 h) relative to PZI (4 h) and </a:t>
            </a:r>
            <a:r>
              <a:rPr lang="en-US" dirty="0" err="1">
                <a:solidFill>
                  <a:srgbClr val="CCFFCC"/>
                </a:solidFill>
              </a:rPr>
              <a:t>lente</a:t>
            </a:r>
            <a:r>
              <a:rPr lang="en-US" dirty="0">
                <a:solidFill>
                  <a:srgbClr val="CCFFCC"/>
                </a:solidFill>
              </a:rPr>
              <a:t> (5 h) </a:t>
            </a:r>
          </a:p>
          <a:p>
            <a:r>
              <a:rPr lang="en-US" dirty="0"/>
              <a:t>The duration of action was similar for </a:t>
            </a:r>
            <a:r>
              <a:rPr lang="en-US" dirty="0" err="1"/>
              <a:t>glargine</a:t>
            </a:r>
            <a:r>
              <a:rPr lang="en-US" dirty="0"/>
              <a:t> and PZI and was longer than that for </a:t>
            </a:r>
            <a:r>
              <a:rPr lang="en-US" dirty="0" err="1"/>
              <a:t>lente</a:t>
            </a:r>
            <a:r>
              <a:rPr lang="en-US" dirty="0"/>
              <a:t> </a:t>
            </a:r>
            <a:r>
              <a:rPr lang="en-US" dirty="0" smtClean="0"/>
              <a:t>insulin</a:t>
            </a:r>
            <a:endParaRPr lang="en-US" dirty="0"/>
          </a:p>
          <a:p>
            <a:endParaRPr lang="en-US" dirty="0"/>
          </a:p>
          <a:p>
            <a:endParaRPr lang="en-US" dirty="0"/>
          </a:p>
        </p:txBody>
      </p:sp>
      <p:pic>
        <p:nvPicPr>
          <p:cNvPr id="5" name="Picture 4"/>
          <p:cNvPicPr>
            <a:picLocks noChangeAspect="1"/>
          </p:cNvPicPr>
          <p:nvPr/>
        </p:nvPicPr>
        <p:blipFill>
          <a:blip r:embed="rId3"/>
          <a:stretch>
            <a:fillRect/>
          </a:stretch>
        </p:blipFill>
        <p:spPr>
          <a:xfrm>
            <a:off x="0" y="207086"/>
            <a:ext cx="9144000" cy="1804211"/>
          </a:xfrm>
          <a:prstGeom prst="rect">
            <a:avLst/>
          </a:prstGeom>
        </p:spPr>
      </p:pic>
    </p:spTree>
    <p:extLst>
      <p:ext uri="{BB962C8B-B14F-4D97-AF65-F5344CB8AC3E}">
        <p14:creationId xmlns:p14="http://schemas.microsoft.com/office/powerpoint/2010/main" val="264283472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609283"/>
            <a:ext cx="7467600" cy="1035431"/>
          </a:xfrm>
        </p:spPr>
        <p:txBody>
          <a:bodyPr>
            <a:normAutofit fontScale="90000"/>
          </a:bodyPr>
          <a:lstStyle/>
          <a:p>
            <a:pPr algn="ctr"/>
            <a:r>
              <a:rPr lang="en-US" dirty="0" smtClean="0"/>
              <a:t>Regulation of insulin secretion</a:t>
            </a:r>
            <a:endParaRPr lang="en-US" dirty="0"/>
          </a:p>
        </p:txBody>
      </p:sp>
    </p:spTree>
    <p:extLst>
      <p:ext uri="{BB962C8B-B14F-4D97-AF65-F5344CB8AC3E}">
        <p14:creationId xmlns:p14="http://schemas.microsoft.com/office/powerpoint/2010/main" val="1613023112"/>
      </p:ext>
    </p:extLst>
  </p:cSld>
  <p:clrMapOvr>
    <a:masterClrMapping/>
  </p:clrMapOvr>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82557"/>
            <a:ext cx="7467600" cy="3443606"/>
          </a:xfrm>
        </p:spPr>
        <p:txBody>
          <a:bodyPr>
            <a:normAutofit fontScale="92500" lnSpcReduction="10000"/>
          </a:bodyPr>
          <a:lstStyle/>
          <a:p>
            <a:r>
              <a:rPr lang="en-US" dirty="0" smtClean="0"/>
              <a:t>Similar remission rates, time to remission, relapse and hypoglycemia when compared with </a:t>
            </a:r>
            <a:r>
              <a:rPr lang="en-US" dirty="0" err="1" smtClean="0"/>
              <a:t>glargine</a:t>
            </a:r>
            <a:endParaRPr lang="en-US" dirty="0" smtClean="0"/>
          </a:p>
          <a:p>
            <a:r>
              <a:rPr lang="en-US" dirty="0" smtClean="0"/>
              <a:t>Difference: a </a:t>
            </a:r>
            <a:r>
              <a:rPr lang="en-US" dirty="0"/>
              <a:t>slightly older median age of the </a:t>
            </a:r>
            <a:r>
              <a:rPr lang="en-US" dirty="0" err="1"/>
              <a:t>detemir</a:t>
            </a:r>
            <a:r>
              <a:rPr lang="en-US" dirty="0"/>
              <a:t> cohort at </a:t>
            </a:r>
            <a:r>
              <a:rPr lang="en-US" dirty="0" smtClean="0"/>
              <a:t>diabetes </a:t>
            </a:r>
            <a:r>
              <a:rPr lang="en-US" dirty="0"/>
              <a:t>diagnosis, a higher rate of chronic </a:t>
            </a:r>
            <a:r>
              <a:rPr lang="en-US" dirty="0" smtClean="0"/>
              <a:t>kidney </a:t>
            </a:r>
            <a:r>
              <a:rPr lang="en-US" dirty="0"/>
              <a:t>disease in the </a:t>
            </a:r>
            <a:r>
              <a:rPr lang="en-US" dirty="0" err="1"/>
              <a:t>detemir</a:t>
            </a:r>
            <a:r>
              <a:rPr lang="en-US" dirty="0"/>
              <a:t> cohort and lower maximal dose for insulin </a:t>
            </a:r>
            <a:r>
              <a:rPr lang="en-US" dirty="0" err="1" smtClean="0"/>
              <a:t>detemir</a:t>
            </a:r>
            <a:endParaRPr lang="en-US" dirty="0"/>
          </a:p>
          <a:p>
            <a:endParaRPr lang="en-US" dirty="0"/>
          </a:p>
        </p:txBody>
      </p:sp>
      <p:pic>
        <p:nvPicPr>
          <p:cNvPr id="4" name="Picture 3"/>
          <p:cNvPicPr>
            <a:picLocks noChangeAspect="1"/>
          </p:cNvPicPr>
          <p:nvPr/>
        </p:nvPicPr>
        <p:blipFill>
          <a:blip r:embed="rId2"/>
          <a:stretch>
            <a:fillRect/>
          </a:stretch>
        </p:blipFill>
        <p:spPr>
          <a:xfrm>
            <a:off x="0" y="-95616"/>
            <a:ext cx="9144000" cy="2549870"/>
          </a:xfrm>
          <a:prstGeom prst="rect">
            <a:avLst/>
          </a:prstGeom>
        </p:spPr>
      </p:pic>
    </p:spTree>
    <p:extLst>
      <p:ext uri="{BB962C8B-B14F-4D97-AF65-F5344CB8AC3E}">
        <p14:creationId xmlns:p14="http://schemas.microsoft.com/office/powerpoint/2010/main" val="1112743840"/>
      </p:ext>
    </p:extLst>
  </p:cSld>
  <p:clrMapOvr>
    <a:masterClrMapping/>
  </p:clrMapOvr>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3330"/>
            <a:ext cx="7467600" cy="4372834"/>
          </a:xfrm>
        </p:spPr>
        <p:txBody>
          <a:bodyPr>
            <a:normAutofit fontScale="77500" lnSpcReduction="20000"/>
          </a:bodyPr>
          <a:lstStyle/>
          <a:p>
            <a:pPr marL="36576" indent="0">
              <a:buNone/>
            </a:pPr>
            <a:r>
              <a:rPr lang="de-DE" dirty="0"/>
              <a:t>(</a:t>
            </a:r>
            <a:r>
              <a:rPr lang="de-DE" i="1" dirty="0"/>
              <a:t>J Am </a:t>
            </a:r>
            <a:r>
              <a:rPr lang="de-DE" i="1" dirty="0" err="1"/>
              <a:t>Vet</a:t>
            </a:r>
            <a:r>
              <a:rPr lang="de-DE" i="1" dirty="0"/>
              <a:t> </a:t>
            </a:r>
            <a:r>
              <a:rPr lang="de-DE" i="1" dirty="0" err="1"/>
              <a:t>Med</a:t>
            </a:r>
            <a:r>
              <a:rPr lang="de-DE" i="1" dirty="0"/>
              <a:t> </a:t>
            </a:r>
            <a:r>
              <a:rPr lang="de-DE" i="1" dirty="0" err="1"/>
              <a:t>Assoc</a:t>
            </a:r>
            <a:r>
              <a:rPr lang="de-DE" i="1" dirty="0"/>
              <a:t> </a:t>
            </a:r>
            <a:r>
              <a:rPr lang="de-DE" dirty="0"/>
              <a:t>2013;243:1154–1161) </a:t>
            </a:r>
            <a:endParaRPr lang="de-DE" dirty="0" smtClean="0"/>
          </a:p>
          <a:p>
            <a:pPr marL="36576" indent="0">
              <a:buNone/>
            </a:pPr>
            <a:endParaRPr lang="de-DE" dirty="0"/>
          </a:p>
          <a:p>
            <a:r>
              <a:rPr lang="en-US" dirty="0" smtClean="0"/>
              <a:t>To evaluate </a:t>
            </a:r>
            <a:r>
              <a:rPr lang="en-US" dirty="0"/>
              <a:t>the effects of </a:t>
            </a:r>
            <a:r>
              <a:rPr lang="en-US" dirty="0" smtClean="0"/>
              <a:t>BID </a:t>
            </a:r>
            <a:r>
              <a:rPr lang="en-US" dirty="0" err="1" smtClean="0"/>
              <a:t>glargine</a:t>
            </a:r>
            <a:r>
              <a:rPr lang="en-US" dirty="0" smtClean="0"/>
              <a:t> </a:t>
            </a:r>
            <a:r>
              <a:rPr lang="en-US" dirty="0"/>
              <a:t>insulin administration in dogs </a:t>
            </a:r>
            <a:r>
              <a:rPr lang="en-US" dirty="0" smtClean="0"/>
              <a:t>with DM</a:t>
            </a:r>
            <a:endParaRPr lang="en-US" dirty="0"/>
          </a:p>
          <a:p>
            <a:r>
              <a:rPr lang="en-US" dirty="0" smtClean="0"/>
              <a:t>Prospective</a:t>
            </a:r>
          </a:p>
          <a:p>
            <a:r>
              <a:rPr lang="en-US" dirty="0"/>
              <a:t>N</a:t>
            </a:r>
            <a:r>
              <a:rPr lang="en-US" dirty="0" smtClean="0"/>
              <a:t>o </a:t>
            </a:r>
            <a:r>
              <a:rPr lang="en-US" dirty="0"/>
              <a:t>significant difference between mean minimum and mean maximum [</a:t>
            </a:r>
            <a:r>
              <a:rPr lang="en-US" dirty="0" smtClean="0"/>
              <a:t>BG] nor </a:t>
            </a:r>
            <a:r>
              <a:rPr lang="en-US" dirty="0"/>
              <a:t>were there significant differences between </a:t>
            </a:r>
            <a:r>
              <a:rPr lang="en-US" dirty="0" smtClean="0"/>
              <a:t>[BG] measured </a:t>
            </a:r>
            <a:r>
              <a:rPr lang="en-US" dirty="0"/>
              <a:t>at other time points </a:t>
            </a:r>
            <a:endParaRPr lang="en-US" dirty="0" smtClean="0"/>
          </a:p>
          <a:p>
            <a:r>
              <a:rPr lang="en-US" dirty="0" smtClean="0"/>
              <a:t>Conclusions: </a:t>
            </a:r>
          </a:p>
          <a:p>
            <a:pPr marL="795528" lvl="1" indent="-457200"/>
            <a:r>
              <a:rPr lang="en-US" dirty="0" err="1">
                <a:solidFill>
                  <a:srgbClr val="CCFFCC"/>
                </a:solidFill>
              </a:rPr>
              <a:t>G</a:t>
            </a:r>
            <a:r>
              <a:rPr lang="en-US" dirty="0" err="1" smtClean="0">
                <a:solidFill>
                  <a:srgbClr val="CCFFCC"/>
                </a:solidFill>
              </a:rPr>
              <a:t>largine</a:t>
            </a:r>
            <a:r>
              <a:rPr lang="en-US" dirty="0" smtClean="0">
                <a:solidFill>
                  <a:srgbClr val="CCFFCC"/>
                </a:solidFill>
              </a:rPr>
              <a:t> is </a:t>
            </a:r>
            <a:r>
              <a:rPr lang="en-US" dirty="0">
                <a:solidFill>
                  <a:srgbClr val="CCFFCC"/>
                </a:solidFill>
              </a:rPr>
              <a:t>a </a:t>
            </a:r>
            <a:r>
              <a:rPr lang="en-US" dirty="0" err="1">
                <a:solidFill>
                  <a:srgbClr val="CCFFCC"/>
                </a:solidFill>
              </a:rPr>
              <a:t>peakless</a:t>
            </a:r>
            <a:r>
              <a:rPr lang="en-US" dirty="0">
                <a:solidFill>
                  <a:srgbClr val="CCFFCC"/>
                </a:solidFill>
              </a:rPr>
              <a:t> insulin that does not induce a distinct </a:t>
            </a:r>
            <a:r>
              <a:rPr lang="en-US" dirty="0" smtClean="0">
                <a:solidFill>
                  <a:srgbClr val="CCFFCC"/>
                </a:solidFill>
              </a:rPr>
              <a:t>BG concentration nadir</a:t>
            </a:r>
          </a:p>
          <a:p>
            <a:pPr marL="795528" lvl="1" indent="-457200"/>
            <a:r>
              <a:rPr lang="en-US" dirty="0" smtClean="0">
                <a:solidFill>
                  <a:srgbClr val="CCFFCC"/>
                </a:solidFill>
              </a:rPr>
              <a:t>For </a:t>
            </a:r>
            <a:r>
              <a:rPr lang="en-US" dirty="0" err="1">
                <a:solidFill>
                  <a:srgbClr val="CCFFCC"/>
                </a:solidFill>
              </a:rPr>
              <a:t>glargine</a:t>
            </a:r>
            <a:r>
              <a:rPr lang="en-US" dirty="0">
                <a:solidFill>
                  <a:srgbClr val="CCFFCC"/>
                </a:solidFill>
              </a:rPr>
              <a:t> insulin, 0.3 U/ kg </a:t>
            </a:r>
            <a:r>
              <a:rPr lang="en-US" dirty="0" smtClean="0">
                <a:solidFill>
                  <a:srgbClr val="CCFFCC"/>
                </a:solidFill>
              </a:rPr>
              <a:t>SC </a:t>
            </a:r>
            <a:r>
              <a:rPr lang="en-US" dirty="0">
                <a:solidFill>
                  <a:srgbClr val="CCFFCC"/>
                </a:solidFill>
              </a:rPr>
              <a:t>twice daily is recommended as an initial dosage </a:t>
            </a:r>
          </a:p>
          <a:p>
            <a:endParaRPr lang="en-US" dirty="0"/>
          </a:p>
          <a:p>
            <a:endParaRPr lang="en-US" dirty="0" smtClean="0"/>
          </a:p>
          <a:p>
            <a:endParaRPr lang="en-US" dirty="0"/>
          </a:p>
        </p:txBody>
      </p:sp>
      <p:pic>
        <p:nvPicPr>
          <p:cNvPr id="4" name="Picture 3"/>
          <p:cNvPicPr>
            <a:picLocks noChangeAspect="1"/>
          </p:cNvPicPr>
          <p:nvPr/>
        </p:nvPicPr>
        <p:blipFill>
          <a:blip r:embed="rId3"/>
          <a:stretch>
            <a:fillRect/>
          </a:stretch>
        </p:blipFill>
        <p:spPr>
          <a:xfrm>
            <a:off x="0" y="0"/>
            <a:ext cx="9144000" cy="1551312"/>
          </a:xfrm>
          <a:prstGeom prst="rect">
            <a:avLst/>
          </a:prstGeom>
        </p:spPr>
      </p:pic>
    </p:spTree>
    <p:extLst>
      <p:ext uri="{BB962C8B-B14F-4D97-AF65-F5344CB8AC3E}">
        <p14:creationId xmlns:p14="http://schemas.microsoft.com/office/powerpoint/2010/main" val="1279009725"/>
      </p:ext>
    </p:extLst>
  </p:cSld>
  <p:clrMapOvr>
    <a:masterClrMapping/>
  </p:clrMapOvr>
  <p:timing>
    <p:tnLst>
      <p:par>
        <p:cTn xmlns:p14="http://schemas.microsoft.com/office/powerpoint/2010/mai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84666"/>
            <a:ext cx="7467600" cy="4335002"/>
          </a:xfrm>
        </p:spPr>
        <p:txBody>
          <a:bodyPr>
            <a:normAutofit lnSpcReduction="10000"/>
          </a:bodyPr>
          <a:lstStyle/>
          <a:p>
            <a:r>
              <a:rPr lang="en-US" dirty="0"/>
              <a:t>I</a:t>
            </a:r>
            <a:r>
              <a:rPr lang="en-US" dirty="0" smtClean="0"/>
              <a:t>nvestigated </a:t>
            </a:r>
            <a:r>
              <a:rPr lang="en-US" dirty="0"/>
              <a:t>the time-action profiles of both </a:t>
            </a:r>
            <a:r>
              <a:rPr lang="en-US" dirty="0" smtClean="0"/>
              <a:t>NPH and </a:t>
            </a:r>
            <a:r>
              <a:rPr lang="en-US" dirty="0" err="1" smtClean="0"/>
              <a:t>glargine</a:t>
            </a:r>
            <a:r>
              <a:rPr lang="en-US" dirty="0" smtClean="0"/>
              <a:t> in </a:t>
            </a:r>
            <a:r>
              <a:rPr lang="en-US" dirty="0"/>
              <a:t>normal dogs </a:t>
            </a:r>
            <a:endParaRPr lang="en-US" dirty="0" smtClean="0"/>
          </a:p>
          <a:p>
            <a:r>
              <a:rPr lang="en-US" dirty="0" smtClean="0"/>
              <a:t>Findings:</a:t>
            </a:r>
          </a:p>
          <a:p>
            <a:pPr marL="795528" lvl="1" indent="-457200"/>
            <a:r>
              <a:rPr lang="en-US" dirty="0">
                <a:solidFill>
                  <a:srgbClr val="CCFFCC"/>
                </a:solidFill>
              </a:rPr>
              <a:t>confirming that NPH </a:t>
            </a:r>
            <a:r>
              <a:rPr lang="en-US" dirty="0" smtClean="0">
                <a:solidFill>
                  <a:srgbClr val="CCFFCC"/>
                </a:solidFill>
              </a:rPr>
              <a:t>is intermediate</a:t>
            </a:r>
            <a:r>
              <a:rPr lang="en-US" dirty="0">
                <a:solidFill>
                  <a:srgbClr val="CCFFCC"/>
                </a:solidFill>
              </a:rPr>
              <a:t>-acting </a:t>
            </a:r>
            <a:r>
              <a:rPr lang="en-US" dirty="0" smtClean="0">
                <a:solidFill>
                  <a:srgbClr val="CCFFCC"/>
                </a:solidFill>
              </a:rPr>
              <a:t>and </a:t>
            </a:r>
            <a:r>
              <a:rPr lang="en-US" dirty="0" err="1" smtClean="0">
                <a:solidFill>
                  <a:srgbClr val="CCFFCC"/>
                </a:solidFill>
              </a:rPr>
              <a:t>glargine</a:t>
            </a:r>
            <a:r>
              <a:rPr lang="en-US" dirty="0" smtClean="0">
                <a:solidFill>
                  <a:srgbClr val="CCFFCC"/>
                </a:solidFill>
              </a:rPr>
              <a:t> </a:t>
            </a:r>
            <a:r>
              <a:rPr lang="en-US" dirty="0">
                <a:solidFill>
                  <a:srgbClr val="CCFFCC"/>
                </a:solidFill>
              </a:rPr>
              <a:t>is a long-lasting preparation </a:t>
            </a:r>
            <a:endParaRPr lang="en-US" dirty="0" smtClean="0">
              <a:solidFill>
                <a:srgbClr val="CCFFCC"/>
              </a:solidFill>
            </a:endParaRPr>
          </a:p>
          <a:p>
            <a:pPr marL="795528" lvl="1" indent="-457200"/>
            <a:r>
              <a:rPr lang="en-US" dirty="0">
                <a:solidFill>
                  <a:srgbClr val="CCFFCC"/>
                </a:solidFill>
              </a:rPr>
              <a:t>co- administration of NPH insulin and insulin </a:t>
            </a:r>
            <a:r>
              <a:rPr lang="en-US" dirty="0" err="1">
                <a:solidFill>
                  <a:srgbClr val="CCFFCC"/>
                </a:solidFill>
              </a:rPr>
              <a:t>glargine</a:t>
            </a:r>
            <a:r>
              <a:rPr lang="en-US" dirty="0">
                <a:solidFill>
                  <a:srgbClr val="CCFFCC"/>
                </a:solidFill>
              </a:rPr>
              <a:t> resulted in tight glycemic control as compared to NPH insulin alone </a:t>
            </a:r>
            <a:endParaRPr lang="en-US" dirty="0" smtClean="0">
              <a:solidFill>
                <a:srgbClr val="CCFFCC"/>
              </a:solidFill>
            </a:endParaRPr>
          </a:p>
          <a:p>
            <a:pPr marL="795528" lvl="1" indent="-457200"/>
            <a:r>
              <a:rPr lang="en-US" dirty="0">
                <a:solidFill>
                  <a:srgbClr val="CCFFCC"/>
                </a:solidFill>
              </a:rPr>
              <a:t>co- administration result in hypoglycemia at the dosages </a:t>
            </a:r>
            <a:r>
              <a:rPr lang="en-US" dirty="0" smtClean="0">
                <a:solidFill>
                  <a:srgbClr val="CCFFCC"/>
                </a:solidFill>
              </a:rPr>
              <a:t>tested</a:t>
            </a:r>
            <a:endParaRPr lang="en-US" dirty="0">
              <a:solidFill>
                <a:srgbClr val="CCFFCC"/>
              </a:solidFill>
            </a:endParaRPr>
          </a:p>
          <a:p>
            <a:endParaRPr lang="en-US" dirty="0" smtClean="0"/>
          </a:p>
          <a:p>
            <a:endParaRPr lang="en-US" dirty="0"/>
          </a:p>
          <a:p>
            <a:endParaRPr lang="en-US" dirty="0"/>
          </a:p>
          <a:p>
            <a:endParaRPr lang="en-US" dirty="0" smtClean="0"/>
          </a:p>
          <a:p>
            <a:endParaRPr lang="en-US" dirty="0"/>
          </a:p>
          <a:p>
            <a:endParaRPr lang="en-US" dirty="0"/>
          </a:p>
        </p:txBody>
      </p:sp>
      <p:pic>
        <p:nvPicPr>
          <p:cNvPr id="4" name="Picture 3"/>
          <p:cNvPicPr>
            <a:picLocks noChangeAspect="1"/>
          </p:cNvPicPr>
          <p:nvPr/>
        </p:nvPicPr>
        <p:blipFill>
          <a:blip r:embed="rId3"/>
          <a:stretch>
            <a:fillRect/>
          </a:stretch>
        </p:blipFill>
        <p:spPr>
          <a:xfrm>
            <a:off x="850900" y="138057"/>
            <a:ext cx="7073900" cy="1836163"/>
          </a:xfrm>
          <a:prstGeom prst="rect">
            <a:avLst/>
          </a:prstGeom>
        </p:spPr>
      </p:pic>
    </p:spTree>
    <p:extLst>
      <p:ext uri="{BB962C8B-B14F-4D97-AF65-F5344CB8AC3E}">
        <p14:creationId xmlns:p14="http://schemas.microsoft.com/office/powerpoint/2010/main" val="1133611499"/>
      </p:ext>
    </p:extLst>
  </p:cSld>
  <p:clrMapOvr>
    <a:masterClrMapping/>
  </p:clrMapOvr>
  <p:timing>
    <p:tnLst>
      <p:par>
        <p:cTn xmlns:p14="http://schemas.microsoft.com/office/powerpoint/2010/mai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84666"/>
            <a:ext cx="7467600" cy="4404031"/>
          </a:xfrm>
        </p:spPr>
        <p:txBody>
          <a:bodyPr>
            <a:normAutofit fontScale="92500" lnSpcReduction="20000"/>
          </a:bodyPr>
          <a:lstStyle/>
          <a:p>
            <a:r>
              <a:rPr lang="en-US" dirty="0"/>
              <a:t>E</a:t>
            </a:r>
            <a:r>
              <a:rPr lang="en-US" dirty="0" smtClean="0"/>
              <a:t>valuated </a:t>
            </a:r>
            <a:r>
              <a:rPr lang="en-US" dirty="0"/>
              <a:t>the efficacy of recombinant human protamine zinc insulin (</a:t>
            </a:r>
            <a:r>
              <a:rPr lang="en-US" dirty="0" err="1"/>
              <a:t>rhPZI</a:t>
            </a:r>
            <a:r>
              <a:rPr lang="en-US" dirty="0"/>
              <a:t>) for treating diabetic </a:t>
            </a:r>
            <a:r>
              <a:rPr lang="en-US" dirty="0" smtClean="0"/>
              <a:t>dogs</a:t>
            </a:r>
            <a:endParaRPr lang="en-US" dirty="0"/>
          </a:p>
          <a:p>
            <a:r>
              <a:rPr lang="en-US" dirty="0"/>
              <a:t>Dogs were treated with </a:t>
            </a:r>
            <a:r>
              <a:rPr lang="en-US" dirty="0" err="1"/>
              <a:t>rhPZI</a:t>
            </a:r>
            <a:r>
              <a:rPr lang="en-US" dirty="0"/>
              <a:t> for 60 </a:t>
            </a:r>
            <a:r>
              <a:rPr lang="en-US" dirty="0" smtClean="0"/>
              <a:t>days</a:t>
            </a:r>
          </a:p>
          <a:p>
            <a:r>
              <a:rPr lang="en-US" dirty="0" smtClean="0"/>
              <a:t>Glycemic control was </a:t>
            </a:r>
            <a:r>
              <a:rPr lang="en-US" dirty="0"/>
              <a:t>assessed on </a:t>
            </a:r>
            <a:r>
              <a:rPr lang="en-US" dirty="0" smtClean="0"/>
              <a:t>days </a:t>
            </a:r>
            <a:r>
              <a:rPr lang="en-US" dirty="0"/>
              <a:t>7, 14, 30</a:t>
            </a:r>
            <a:r>
              <a:rPr lang="en-US" dirty="0" smtClean="0"/>
              <a:t>, and 60</a:t>
            </a:r>
          </a:p>
          <a:p>
            <a:r>
              <a:rPr lang="en-US" dirty="0" smtClean="0"/>
              <a:t>Conclusions:</a:t>
            </a:r>
          </a:p>
          <a:p>
            <a:pPr marL="795528" lvl="1" indent="-457200"/>
            <a:r>
              <a:rPr lang="en-US" dirty="0" err="1" smtClean="0">
                <a:solidFill>
                  <a:srgbClr val="CCFFCC"/>
                </a:solidFill>
              </a:rPr>
              <a:t>rhPZI</a:t>
            </a:r>
            <a:r>
              <a:rPr lang="en-US" dirty="0" smtClean="0">
                <a:solidFill>
                  <a:srgbClr val="CCFFCC"/>
                </a:solidFill>
              </a:rPr>
              <a:t> </a:t>
            </a:r>
            <a:r>
              <a:rPr lang="en-US" dirty="0">
                <a:solidFill>
                  <a:srgbClr val="CCFFCC"/>
                </a:solidFill>
              </a:rPr>
              <a:t>is effective in diabetic dogs and can be considered as an alternative treatment in diabetic dogs that are poorly controlled using other insulin preparations </a:t>
            </a:r>
          </a:p>
          <a:p>
            <a:endParaRPr lang="en-US" dirty="0"/>
          </a:p>
          <a:p>
            <a:endParaRPr lang="en-US" dirty="0"/>
          </a:p>
        </p:txBody>
      </p:sp>
      <p:pic>
        <p:nvPicPr>
          <p:cNvPr id="4" name="Picture 3"/>
          <p:cNvPicPr>
            <a:picLocks noChangeAspect="1"/>
          </p:cNvPicPr>
          <p:nvPr/>
        </p:nvPicPr>
        <p:blipFill>
          <a:blip r:embed="rId3"/>
          <a:stretch>
            <a:fillRect/>
          </a:stretch>
        </p:blipFill>
        <p:spPr>
          <a:xfrm>
            <a:off x="0" y="99133"/>
            <a:ext cx="9144000" cy="1511224"/>
          </a:xfrm>
          <a:prstGeom prst="rect">
            <a:avLst/>
          </a:prstGeom>
        </p:spPr>
      </p:pic>
    </p:spTree>
    <p:extLst>
      <p:ext uri="{BB962C8B-B14F-4D97-AF65-F5344CB8AC3E}">
        <p14:creationId xmlns:p14="http://schemas.microsoft.com/office/powerpoint/2010/main" val="4124722359"/>
      </p:ext>
    </p:extLst>
  </p:cSld>
  <p:clrMapOvr>
    <a:masterClrMapping/>
  </p:clrMapOvr>
  <p:timing>
    <p:tnLst>
      <p:par>
        <p:cTn xmlns:p14="http://schemas.microsoft.com/office/powerpoint/2010/mai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85399"/>
            <a:ext cx="7467600" cy="3240764"/>
          </a:xfrm>
        </p:spPr>
        <p:txBody>
          <a:bodyPr/>
          <a:lstStyle/>
          <a:p>
            <a:pPr marL="36576" indent="0">
              <a:buNone/>
            </a:pPr>
            <a:r>
              <a:rPr lang="ro-RO" dirty="0"/>
              <a:t>Vet Clin Small Anim 40 (2010) 297–307</a:t>
            </a:r>
            <a:br>
              <a:rPr lang="ro-RO" dirty="0"/>
            </a:br>
            <a:endParaRPr lang="ro-RO" dirty="0"/>
          </a:p>
          <a:p>
            <a:r>
              <a:rPr lang="en-US" dirty="0" smtClean="0"/>
              <a:t>Review article</a:t>
            </a:r>
            <a:endParaRPr lang="en-US" dirty="0"/>
          </a:p>
        </p:txBody>
      </p:sp>
      <p:pic>
        <p:nvPicPr>
          <p:cNvPr id="4" name="Picture 3"/>
          <p:cNvPicPr>
            <a:picLocks noChangeAspect="1"/>
          </p:cNvPicPr>
          <p:nvPr/>
        </p:nvPicPr>
        <p:blipFill>
          <a:blip r:embed="rId2"/>
          <a:stretch>
            <a:fillRect/>
          </a:stretch>
        </p:blipFill>
        <p:spPr>
          <a:xfrm>
            <a:off x="254498" y="289697"/>
            <a:ext cx="5778500" cy="2413000"/>
          </a:xfrm>
          <a:prstGeom prst="rect">
            <a:avLst/>
          </a:prstGeom>
        </p:spPr>
      </p:pic>
    </p:spTree>
    <p:extLst>
      <p:ext uri="{BB962C8B-B14F-4D97-AF65-F5344CB8AC3E}">
        <p14:creationId xmlns:p14="http://schemas.microsoft.com/office/powerpoint/2010/main" val="2455552747"/>
      </p:ext>
    </p:extLst>
  </p:cSld>
  <p:clrMapOvr>
    <a:masterClrMapping/>
  </p:clrMapOvr>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Retrospective</a:t>
            </a:r>
          </a:p>
          <a:p>
            <a:r>
              <a:rPr lang="en-US" dirty="0" smtClean="0"/>
              <a:t>50% </a:t>
            </a:r>
            <a:r>
              <a:rPr lang="en-US" dirty="0"/>
              <a:t>cats achieved remission, after a median time of 48 days (range: 8–216</a:t>
            </a:r>
            <a:r>
              <a:rPr lang="en-US" dirty="0" smtClean="0"/>
              <a:t>)</a:t>
            </a:r>
            <a:endParaRPr lang="en-US" dirty="0"/>
          </a:p>
          <a:p>
            <a:r>
              <a:rPr lang="en-US" dirty="0"/>
              <a:t>Remission </a:t>
            </a:r>
            <a:r>
              <a:rPr lang="en-US" dirty="0" smtClean="0"/>
              <a:t>was:</a:t>
            </a:r>
          </a:p>
          <a:p>
            <a:pPr marL="795528" lvl="1" indent="-457200"/>
            <a:r>
              <a:rPr lang="en-US" dirty="0" smtClean="0">
                <a:solidFill>
                  <a:srgbClr val="CCFFCC"/>
                </a:solidFill>
              </a:rPr>
              <a:t>more </a:t>
            </a:r>
            <a:r>
              <a:rPr lang="en-US" dirty="0">
                <a:solidFill>
                  <a:srgbClr val="CCFFCC"/>
                </a:solidFill>
              </a:rPr>
              <a:t>likely with higher age </a:t>
            </a:r>
            <a:endParaRPr lang="en-US" dirty="0" smtClean="0">
              <a:solidFill>
                <a:srgbClr val="CCFFCC"/>
              </a:solidFill>
            </a:endParaRPr>
          </a:p>
          <a:p>
            <a:pPr marL="795528" lvl="1" indent="-457200"/>
            <a:r>
              <a:rPr lang="en-US" dirty="0" smtClean="0">
                <a:solidFill>
                  <a:srgbClr val="CCFFCC"/>
                </a:solidFill>
              </a:rPr>
              <a:t>less </a:t>
            </a:r>
            <a:r>
              <a:rPr lang="en-US" dirty="0">
                <a:solidFill>
                  <a:srgbClr val="CCFFCC"/>
                </a:solidFill>
              </a:rPr>
              <a:t>likely with increased serum </a:t>
            </a:r>
            <a:r>
              <a:rPr lang="en-US" dirty="0" smtClean="0">
                <a:solidFill>
                  <a:srgbClr val="CCFFCC"/>
                </a:solidFill>
              </a:rPr>
              <a:t>cholesterol</a:t>
            </a:r>
          </a:p>
          <a:p>
            <a:pPr marL="795528" lvl="1" indent="-457200"/>
            <a:r>
              <a:rPr lang="en-US" dirty="0" smtClean="0">
                <a:solidFill>
                  <a:srgbClr val="CCFFCC"/>
                </a:solidFill>
              </a:rPr>
              <a:t>longer </a:t>
            </a:r>
            <a:r>
              <a:rPr lang="en-US" dirty="0">
                <a:solidFill>
                  <a:srgbClr val="CCFFCC"/>
                </a:solidFill>
              </a:rPr>
              <a:t>with higher body weight </a:t>
            </a:r>
          </a:p>
          <a:p>
            <a:pPr marL="795528" lvl="1" indent="-457200"/>
            <a:r>
              <a:rPr lang="en-US" dirty="0" smtClean="0">
                <a:solidFill>
                  <a:srgbClr val="CCFFCC"/>
                </a:solidFill>
              </a:rPr>
              <a:t>shorter </a:t>
            </a:r>
            <a:r>
              <a:rPr lang="en-US" dirty="0">
                <a:solidFill>
                  <a:srgbClr val="CCFFCC"/>
                </a:solidFill>
              </a:rPr>
              <a:t>with higher blood </a:t>
            </a:r>
            <a:r>
              <a:rPr lang="en-US" dirty="0" smtClean="0">
                <a:solidFill>
                  <a:srgbClr val="CCFFCC"/>
                </a:solidFill>
              </a:rPr>
              <a:t>glucose</a:t>
            </a:r>
            <a:endParaRPr lang="en-US" dirty="0">
              <a:solidFill>
                <a:srgbClr val="CCFFCC"/>
              </a:solidFill>
            </a:endParaRPr>
          </a:p>
          <a:p>
            <a:endParaRPr lang="en-US" dirty="0"/>
          </a:p>
        </p:txBody>
      </p:sp>
      <p:pic>
        <p:nvPicPr>
          <p:cNvPr id="4" name="Picture 3"/>
          <p:cNvPicPr>
            <a:picLocks noChangeAspect="1"/>
          </p:cNvPicPr>
          <p:nvPr/>
        </p:nvPicPr>
        <p:blipFill>
          <a:blip r:embed="rId3"/>
          <a:stretch>
            <a:fillRect/>
          </a:stretch>
        </p:blipFill>
        <p:spPr>
          <a:xfrm>
            <a:off x="0" y="240210"/>
            <a:ext cx="9144000" cy="1359990"/>
          </a:xfrm>
          <a:prstGeom prst="rect">
            <a:avLst/>
          </a:prstGeom>
        </p:spPr>
      </p:pic>
    </p:spTree>
    <p:extLst>
      <p:ext uri="{BB962C8B-B14F-4D97-AF65-F5344CB8AC3E}">
        <p14:creationId xmlns:p14="http://schemas.microsoft.com/office/powerpoint/2010/main" val="2037045777"/>
      </p:ext>
    </p:extLst>
  </p:cSld>
  <p:clrMapOvr>
    <a:masterClrMapping/>
  </p:clrMapOvr>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39900" y="0"/>
            <a:ext cx="5660096" cy="6858000"/>
          </a:xfrm>
          <a:prstGeom prst="rect">
            <a:avLst/>
          </a:prstGeom>
        </p:spPr>
      </p:pic>
    </p:spTree>
    <p:extLst>
      <p:ext uri="{BB962C8B-B14F-4D97-AF65-F5344CB8AC3E}">
        <p14:creationId xmlns:p14="http://schemas.microsoft.com/office/powerpoint/2010/main" val="3228889160"/>
      </p:ext>
    </p:extLst>
  </p:cSld>
  <p:clrMapOvr>
    <a:masterClrMapping/>
  </p:clrMapOvr>
  <p:timing>
    <p:tnLst>
      <p:par>
        <p:cTn xmlns:p14="http://schemas.microsoft.com/office/powerpoint/2010/mai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08186"/>
            <a:ext cx="7467600" cy="5287598"/>
          </a:xfrm>
        </p:spPr>
        <p:txBody>
          <a:bodyPr>
            <a:normAutofit fontScale="92500" lnSpcReduction="20000"/>
          </a:bodyPr>
          <a:lstStyle/>
          <a:p>
            <a:pPr marL="36576" indent="0">
              <a:buNone/>
            </a:pPr>
            <a:r>
              <a:rPr lang="ro-RO" dirty="0"/>
              <a:t>Vet Clin Small Anim 43 (2013) 245–249 </a:t>
            </a:r>
            <a:endParaRPr lang="ro-RO" dirty="0" smtClean="0"/>
          </a:p>
          <a:p>
            <a:pPr marL="36576" indent="0">
              <a:buNone/>
            </a:pPr>
            <a:endParaRPr lang="ro-RO" dirty="0"/>
          </a:p>
          <a:p>
            <a:r>
              <a:rPr lang="en-US" dirty="0" smtClean="0"/>
              <a:t>Review article</a:t>
            </a:r>
          </a:p>
          <a:p>
            <a:pPr marL="795528" lvl="1" indent="-457200"/>
            <a:r>
              <a:rPr lang="en-US" dirty="0" err="1" smtClean="0">
                <a:solidFill>
                  <a:srgbClr val="CCFFCC"/>
                </a:solidFill>
              </a:rPr>
              <a:t>Glargine</a:t>
            </a:r>
            <a:r>
              <a:rPr lang="en-US" dirty="0" smtClean="0">
                <a:solidFill>
                  <a:srgbClr val="CCFFCC"/>
                </a:solidFill>
              </a:rPr>
              <a:t> and </a:t>
            </a:r>
            <a:r>
              <a:rPr lang="en-US" dirty="0" err="1" smtClean="0">
                <a:solidFill>
                  <a:srgbClr val="CCFFCC"/>
                </a:solidFill>
              </a:rPr>
              <a:t>detemir</a:t>
            </a:r>
            <a:r>
              <a:rPr lang="en-US" dirty="0" smtClean="0">
                <a:solidFill>
                  <a:srgbClr val="CCFFCC"/>
                </a:solidFill>
              </a:rPr>
              <a:t> have been associated with the highest rates of </a:t>
            </a:r>
            <a:r>
              <a:rPr lang="en-US" dirty="0" smtClean="0">
                <a:solidFill>
                  <a:srgbClr val="CCFFCC"/>
                </a:solidFill>
              </a:rPr>
              <a:t>remission</a:t>
            </a:r>
            <a:endParaRPr lang="en-US" dirty="0" smtClean="0">
              <a:solidFill>
                <a:srgbClr val="CCFFCC"/>
              </a:solidFill>
            </a:endParaRPr>
          </a:p>
          <a:p>
            <a:pPr marL="795528" lvl="1" indent="-457200"/>
            <a:r>
              <a:rPr lang="en-US" dirty="0" smtClean="0">
                <a:solidFill>
                  <a:srgbClr val="CCFFCC"/>
                </a:solidFill>
              </a:rPr>
              <a:t>A low-carbohydrate diet improves remission rates</a:t>
            </a:r>
          </a:p>
          <a:p>
            <a:pPr marL="795528" lvl="1" indent="-457200"/>
            <a:r>
              <a:rPr lang="en-US" dirty="0" smtClean="0">
                <a:solidFill>
                  <a:srgbClr val="CCFFCC"/>
                </a:solidFill>
              </a:rPr>
              <a:t>Corticosteroid administration before the diagnosis of diabetes is a positive predictor for remission</a:t>
            </a:r>
          </a:p>
          <a:p>
            <a:pPr marL="795528" lvl="1" indent="-457200"/>
            <a:r>
              <a:rPr lang="en-US" dirty="0" smtClean="0">
                <a:solidFill>
                  <a:srgbClr val="CCFFCC"/>
                </a:solidFill>
              </a:rPr>
              <a:t>Corticosteroid administration once remission is achieved is a risk factor for relapse</a:t>
            </a:r>
          </a:p>
          <a:p>
            <a:pPr marL="795528" lvl="1" indent="-457200"/>
            <a:r>
              <a:rPr lang="en-US" dirty="0" smtClean="0">
                <a:solidFill>
                  <a:srgbClr val="CCFFCC"/>
                </a:solidFill>
              </a:rPr>
              <a:t>Negative predictors for remission include a </a:t>
            </a:r>
            <a:r>
              <a:rPr lang="en-US" dirty="0" err="1" smtClean="0">
                <a:solidFill>
                  <a:srgbClr val="CCFFCC"/>
                </a:solidFill>
              </a:rPr>
              <a:t>plantigrade</a:t>
            </a:r>
            <a:r>
              <a:rPr lang="en-US" dirty="0" smtClean="0">
                <a:solidFill>
                  <a:srgbClr val="CCFFCC"/>
                </a:solidFill>
              </a:rPr>
              <a:t> stance and increased cholesterol </a:t>
            </a:r>
          </a:p>
          <a:p>
            <a:pPr marL="795528" lvl="1" indent="-457200"/>
            <a:r>
              <a:rPr lang="en-US" dirty="0" smtClean="0">
                <a:solidFill>
                  <a:srgbClr val="CCFFCC"/>
                </a:solidFill>
              </a:rPr>
              <a:t> Age is positively associated with remission</a:t>
            </a:r>
          </a:p>
          <a:p>
            <a:endParaRPr lang="en-US" dirty="0"/>
          </a:p>
          <a:p>
            <a:endParaRPr lang="en-US" dirty="0"/>
          </a:p>
          <a:p>
            <a:endParaRPr lang="en-US" dirty="0"/>
          </a:p>
        </p:txBody>
      </p:sp>
      <p:pic>
        <p:nvPicPr>
          <p:cNvPr id="4" name="Picture 3"/>
          <p:cNvPicPr>
            <a:picLocks noChangeAspect="1"/>
          </p:cNvPicPr>
          <p:nvPr/>
        </p:nvPicPr>
        <p:blipFill>
          <a:blip r:embed="rId2"/>
          <a:stretch>
            <a:fillRect/>
          </a:stretch>
        </p:blipFill>
        <p:spPr>
          <a:xfrm>
            <a:off x="146828" y="165669"/>
            <a:ext cx="6159500" cy="1092200"/>
          </a:xfrm>
          <a:prstGeom prst="rect">
            <a:avLst/>
          </a:prstGeom>
        </p:spPr>
      </p:pic>
    </p:spTree>
    <p:extLst>
      <p:ext uri="{BB962C8B-B14F-4D97-AF65-F5344CB8AC3E}">
        <p14:creationId xmlns:p14="http://schemas.microsoft.com/office/powerpoint/2010/main" val="251278098"/>
      </p:ext>
    </p:extLst>
  </p:cSld>
  <p:clrMapOvr>
    <a:masterClrMapping/>
  </p:clrMapOvr>
  <p:timing>
    <p:tnLst>
      <p:par>
        <p:cTn xmlns:p14="http://schemas.microsoft.com/office/powerpoint/2010/mai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80574"/>
            <a:ext cx="7467600" cy="5477425"/>
          </a:xfrm>
        </p:spPr>
        <p:txBody>
          <a:bodyPr>
            <a:normAutofit fontScale="85000" lnSpcReduction="20000"/>
          </a:bodyPr>
          <a:lstStyle/>
          <a:p>
            <a:pPr marL="36576" indent="0">
              <a:buNone/>
            </a:pPr>
            <a:r>
              <a:rPr lang="de-DE" i="1" dirty="0" smtClean="0"/>
              <a:t>J </a:t>
            </a:r>
            <a:r>
              <a:rPr lang="de-DE" i="1" dirty="0"/>
              <a:t>Am </a:t>
            </a:r>
            <a:r>
              <a:rPr lang="de-DE" i="1" dirty="0" err="1"/>
              <a:t>Vet</a:t>
            </a:r>
            <a:r>
              <a:rPr lang="de-DE" i="1" dirty="0"/>
              <a:t> </a:t>
            </a:r>
            <a:r>
              <a:rPr lang="de-DE" i="1" dirty="0" err="1"/>
              <a:t>Med</a:t>
            </a:r>
            <a:r>
              <a:rPr lang="de-DE" i="1" dirty="0"/>
              <a:t> </a:t>
            </a:r>
            <a:r>
              <a:rPr lang="de-DE" i="1" dirty="0" err="1"/>
              <a:t>Assoc</a:t>
            </a:r>
            <a:r>
              <a:rPr lang="de-DE" i="1" dirty="0"/>
              <a:t> </a:t>
            </a:r>
            <a:r>
              <a:rPr lang="de-DE" dirty="0"/>
              <a:t>2013;243:91–</a:t>
            </a:r>
            <a:r>
              <a:rPr lang="de-DE" dirty="0" smtClean="0"/>
              <a:t>95</a:t>
            </a:r>
          </a:p>
          <a:p>
            <a:pPr marL="36576" indent="0">
              <a:buNone/>
            </a:pPr>
            <a:endParaRPr lang="de-DE" dirty="0"/>
          </a:p>
          <a:p>
            <a:r>
              <a:rPr lang="en-US" dirty="0" smtClean="0"/>
              <a:t>To </a:t>
            </a:r>
            <a:r>
              <a:rPr lang="en-US" dirty="0"/>
              <a:t>determine overall survival time and identify prognostic factors associated with survival time in cats with newly diagnosed </a:t>
            </a:r>
            <a:r>
              <a:rPr lang="en-US" dirty="0" smtClean="0"/>
              <a:t>DM</a:t>
            </a:r>
          </a:p>
          <a:p>
            <a:r>
              <a:rPr lang="en-US" dirty="0" smtClean="0"/>
              <a:t>Findings:</a:t>
            </a:r>
            <a:endParaRPr lang="en-US" dirty="0"/>
          </a:p>
          <a:p>
            <a:pPr marL="795528" lvl="1" indent="-457200"/>
            <a:r>
              <a:rPr lang="en-US" dirty="0">
                <a:solidFill>
                  <a:srgbClr val="CCFFCC"/>
                </a:solidFill>
              </a:rPr>
              <a:t>Median survival </a:t>
            </a:r>
            <a:r>
              <a:rPr lang="en-US" dirty="0" smtClean="0">
                <a:solidFill>
                  <a:srgbClr val="CCFFCC"/>
                </a:solidFill>
              </a:rPr>
              <a:t>time was </a:t>
            </a:r>
            <a:r>
              <a:rPr lang="en-US" dirty="0">
                <a:solidFill>
                  <a:srgbClr val="CCFFCC"/>
                </a:solidFill>
              </a:rPr>
              <a:t>516 days (range, 1 to 3,468 days) </a:t>
            </a:r>
            <a:endParaRPr lang="en-US" dirty="0" smtClean="0">
              <a:solidFill>
                <a:srgbClr val="CCFFCC"/>
              </a:solidFill>
            </a:endParaRPr>
          </a:p>
          <a:p>
            <a:pPr marL="795528" lvl="1" indent="-457200"/>
            <a:r>
              <a:rPr lang="en-US" dirty="0">
                <a:solidFill>
                  <a:srgbClr val="CCFFCC"/>
                </a:solidFill>
              </a:rPr>
              <a:t>70%, 64%, and 46% lived longer than 3, 6, and 24 months, respectively </a:t>
            </a:r>
            <a:endParaRPr lang="en-US" dirty="0" smtClean="0">
              <a:solidFill>
                <a:srgbClr val="CCFFCC"/>
              </a:solidFill>
            </a:endParaRPr>
          </a:p>
          <a:p>
            <a:pPr marL="795528" lvl="1" indent="-457200"/>
            <a:r>
              <a:rPr lang="en-US" dirty="0" smtClean="0">
                <a:solidFill>
                  <a:srgbClr val="CCFFCC"/>
                </a:solidFill>
              </a:rPr>
              <a:t>Survival </a:t>
            </a:r>
            <a:r>
              <a:rPr lang="en-US" dirty="0">
                <a:solidFill>
                  <a:srgbClr val="CCFFCC"/>
                </a:solidFill>
              </a:rPr>
              <a:t>time was significantly shorter for cats with higher </a:t>
            </a:r>
            <a:r>
              <a:rPr lang="en-US" dirty="0" err="1">
                <a:solidFill>
                  <a:srgbClr val="CCFFCC"/>
                </a:solidFill>
              </a:rPr>
              <a:t>creatinine</a:t>
            </a:r>
            <a:r>
              <a:rPr lang="en-US" dirty="0">
                <a:solidFill>
                  <a:srgbClr val="CCFFCC"/>
                </a:solidFill>
              </a:rPr>
              <a:t> concentrations, with a hazard of dying approximately 5% greater for each increase of 10 μg/</a:t>
            </a:r>
            <a:r>
              <a:rPr lang="en-US" dirty="0" err="1">
                <a:solidFill>
                  <a:srgbClr val="CCFFCC"/>
                </a:solidFill>
              </a:rPr>
              <a:t>dL</a:t>
            </a:r>
            <a:r>
              <a:rPr lang="en-US" dirty="0">
                <a:solidFill>
                  <a:srgbClr val="CCFFCC"/>
                </a:solidFill>
              </a:rPr>
              <a:t> in serum </a:t>
            </a:r>
            <a:r>
              <a:rPr lang="en-US" dirty="0" err="1">
                <a:solidFill>
                  <a:srgbClr val="CCFFCC"/>
                </a:solidFill>
              </a:rPr>
              <a:t>creatinine</a:t>
            </a:r>
            <a:r>
              <a:rPr lang="en-US" dirty="0">
                <a:solidFill>
                  <a:srgbClr val="CCFFCC"/>
                </a:solidFill>
              </a:rPr>
              <a:t> concentration </a:t>
            </a:r>
            <a:endParaRPr lang="en-US" dirty="0" smtClean="0">
              <a:solidFill>
                <a:srgbClr val="CCFFCC"/>
              </a:solidFill>
            </a:endParaRPr>
          </a:p>
          <a:p>
            <a:pPr marL="795528" lvl="1" indent="-457200"/>
            <a:r>
              <a:rPr lang="en-US" dirty="0">
                <a:solidFill>
                  <a:srgbClr val="CCFFCC"/>
                </a:solidFill>
              </a:rPr>
              <a:t>Ketoacidosis was not significantly associated with survival time </a:t>
            </a:r>
          </a:p>
          <a:p>
            <a:endParaRPr lang="en-US" dirty="0"/>
          </a:p>
          <a:p>
            <a:endParaRPr lang="en-US" dirty="0"/>
          </a:p>
          <a:p>
            <a:endParaRPr lang="en-US" dirty="0"/>
          </a:p>
          <a:p>
            <a:endParaRPr lang="en-US" dirty="0"/>
          </a:p>
        </p:txBody>
      </p:sp>
      <p:pic>
        <p:nvPicPr>
          <p:cNvPr id="5" name="Picture 4"/>
          <p:cNvPicPr>
            <a:picLocks noChangeAspect="1"/>
          </p:cNvPicPr>
          <p:nvPr/>
        </p:nvPicPr>
        <p:blipFill>
          <a:blip r:embed="rId3"/>
          <a:stretch>
            <a:fillRect/>
          </a:stretch>
        </p:blipFill>
        <p:spPr>
          <a:xfrm>
            <a:off x="0" y="0"/>
            <a:ext cx="9144000" cy="1181796"/>
          </a:xfrm>
          <a:prstGeom prst="rect">
            <a:avLst/>
          </a:prstGeom>
        </p:spPr>
      </p:pic>
    </p:spTree>
    <p:extLst>
      <p:ext uri="{BB962C8B-B14F-4D97-AF65-F5344CB8AC3E}">
        <p14:creationId xmlns:p14="http://schemas.microsoft.com/office/powerpoint/2010/main" val="187231364"/>
      </p:ext>
    </p:extLst>
  </p:cSld>
  <p:clrMapOvr>
    <a:masterClrMapping/>
  </p:clrMapOvr>
  <p:timing>
    <p:tnLst>
      <p:par>
        <p:cTn xmlns:p14="http://schemas.microsoft.com/office/powerpoint/2010/mai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78313"/>
            <a:ext cx="7467600" cy="3447850"/>
          </a:xfrm>
        </p:spPr>
        <p:txBody>
          <a:bodyPr/>
          <a:lstStyle/>
          <a:p>
            <a:r>
              <a:rPr lang="en-US" dirty="0"/>
              <a:t>This report </a:t>
            </a:r>
            <a:r>
              <a:rPr lang="en-US" dirty="0" smtClean="0"/>
              <a:t>suggests:</a:t>
            </a:r>
          </a:p>
          <a:p>
            <a:pPr lvl="1"/>
            <a:r>
              <a:rPr lang="en-US" dirty="0" smtClean="0">
                <a:solidFill>
                  <a:srgbClr val="CCFFCC"/>
                </a:solidFill>
              </a:rPr>
              <a:t>GDM </a:t>
            </a:r>
            <a:r>
              <a:rPr lang="en-US" dirty="0">
                <a:solidFill>
                  <a:srgbClr val="CCFFCC"/>
                </a:solidFill>
              </a:rPr>
              <a:t>affects mainly middle-aged bitches in the 2nd half of pregnancy </a:t>
            </a:r>
            <a:endParaRPr lang="en-US" dirty="0" smtClean="0">
              <a:solidFill>
                <a:srgbClr val="CCFFCC"/>
              </a:solidFill>
            </a:endParaRPr>
          </a:p>
          <a:p>
            <a:pPr lvl="1"/>
            <a:r>
              <a:rPr lang="en-US" dirty="0">
                <a:solidFill>
                  <a:srgbClr val="CCFFCC"/>
                </a:solidFill>
              </a:rPr>
              <a:t>W</a:t>
            </a:r>
            <a:r>
              <a:rPr lang="en-US" dirty="0" smtClean="0">
                <a:solidFill>
                  <a:srgbClr val="CCFFCC"/>
                </a:solidFill>
              </a:rPr>
              <a:t>ith </a:t>
            </a:r>
            <a:r>
              <a:rPr lang="en-US" dirty="0">
                <a:solidFill>
                  <a:srgbClr val="CCFFCC"/>
                </a:solidFill>
              </a:rPr>
              <a:t>a breed predisposition toward Nordic Spitz </a:t>
            </a:r>
            <a:r>
              <a:rPr lang="en-US" dirty="0" smtClean="0">
                <a:solidFill>
                  <a:srgbClr val="CCFFCC"/>
                </a:solidFill>
              </a:rPr>
              <a:t>breeds</a:t>
            </a:r>
          </a:p>
          <a:p>
            <a:pPr lvl="1"/>
            <a:r>
              <a:rPr lang="en-US" dirty="0" smtClean="0">
                <a:solidFill>
                  <a:srgbClr val="CCFFCC"/>
                </a:solidFill>
              </a:rPr>
              <a:t>GDM </a:t>
            </a:r>
            <a:r>
              <a:rPr lang="en-US" dirty="0">
                <a:solidFill>
                  <a:srgbClr val="CCFFCC"/>
                </a:solidFill>
              </a:rPr>
              <a:t>may resolve within days to weeks after pregnancy has </a:t>
            </a:r>
            <a:r>
              <a:rPr lang="en-US" dirty="0" smtClean="0">
                <a:solidFill>
                  <a:srgbClr val="CCFFCC"/>
                </a:solidFill>
              </a:rPr>
              <a:t>ended</a:t>
            </a:r>
            <a:endParaRPr lang="en-US" dirty="0">
              <a:solidFill>
                <a:srgbClr val="CCFFCC"/>
              </a:solidFill>
            </a:endParaRPr>
          </a:p>
          <a:p>
            <a:endParaRPr lang="en-US" dirty="0"/>
          </a:p>
        </p:txBody>
      </p:sp>
      <p:pic>
        <p:nvPicPr>
          <p:cNvPr id="4" name="Picture 3"/>
          <p:cNvPicPr>
            <a:picLocks noChangeAspect="1"/>
          </p:cNvPicPr>
          <p:nvPr/>
        </p:nvPicPr>
        <p:blipFill>
          <a:blip r:embed="rId3"/>
          <a:stretch>
            <a:fillRect/>
          </a:stretch>
        </p:blipFill>
        <p:spPr>
          <a:xfrm>
            <a:off x="0" y="468129"/>
            <a:ext cx="9144000" cy="1297858"/>
          </a:xfrm>
          <a:prstGeom prst="rect">
            <a:avLst/>
          </a:prstGeom>
        </p:spPr>
      </p:pic>
    </p:spTree>
    <p:extLst>
      <p:ext uri="{BB962C8B-B14F-4D97-AF65-F5344CB8AC3E}">
        <p14:creationId xmlns:p14="http://schemas.microsoft.com/office/powerpoint/2010/main" val="10043141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Regulation of insulin secretion</a:t>
            </a:r>
            <a:endParaRPr lang="en-US" dirty="0"/>
          </a:p>
        </p:txBody>
      </p:sp>
      <p:sp>
        <p:nvSpPr>
          <p:cNvPr id="3" name="Content Placeholder 2"/>
          <p:cNvSpPr>
            <a:spLocks noGrp="1"/>
          </p:cNvSpPr>
          <p:nvPr>
            <p:ph idx="1"/>
          </p:nvPr>
        </p:nvSpPr>
        <p:spPr/>
        <p:txBody>
          <a:bodyPr>
            <a:normAutofit lnSpcReduction="10000"/>
          </a:bodyPr>
          <a:lstStyle/>
          <a:p>
            <a:r>
              <a:rPr lang="en-US" dirty="0" smtClean="0"/>
              <a:t>Several molecules trigger insulin release</a:t>
            </a:r>
          </a:p>
          <a:p>
            <a:r>
              <a:rPr lang="en-US" dirty="0" smtClean="0"/>
              <a:t>Stimuli may be direct or indirect</a:t>
            </a:r>
          </a:p>
          <a:p>
            <a:r>
              <a:rPr lang="en-US" dirty="0" smtClean="0"/>
              <a:t>Most important regulator of insulin secretion is blood glucose concentration</a:t>
            </a:r>
          </a:p>
          <a:p>
            <a:r>
              <a:rPr lang="en-US" dirty="0" smtClean="0"/>
              <a:t>β-cells detect and respond to blood glucose levels</a:t>
            </a:r>
          </a:p>
          <a:p>
            <a:r>
              <a:rPr lang="en-US" sz="3200" dirty="0"/>
              <a:t>P</a:t>
            </a:r>
            <a:r>
              <a:rPr lang="en-US" sz="3200" dirty="0" smtClean="0"/>
              <a:t>ositive </a:t>
            </a:r>
            <a:r>
              <a:rPr lang="en-US" sz="3200" dirty="0"/>
              <a:t>feedback </a:t>
            </a:r>
            <a:r>
              <a:rPr lang="en-US" sz="3200" dirty="0" smtClean="0"/>
              <a:t>relationship </a:t>
            </a:r>
            <a:r>
              <a:rPr lang="en-US" sz="3200" dirty="0"/>
              <a:t>between blood glucose concentration and the insulin secretion rate </a:t>
            </a:r>
            <a:endParaRPr lang="en-US" dirty="0"/>
          </a:p>
          <a:p>
            <a:endParaRPr lang="en-US" dirty="0" smtClean="0"/>
          </a:p>
          <a:p>
            <a:endParaRPr lang="en-US" dirty="0"/>
          </a:p>
        </p:txBody>
      </p:sp>
    </p:spTree>
    <p:extLst>
      <p:ext uri="{BB962C8B-B14F-4D97-AF65-F5344CB8AC3E}">
        <p14:creationId xmlns:p14="http://schemas.microsoft.com/office/powerpoint/2010/main" val="143464594"/>
      </p:ext>
    </p:extLst>
  </p:cSld>
  <p:clrMapOvr>
    <a:masterClrMapping/>
  </p:clrMapOvr>
  <p:timing>
    <p:tnLst>
      <p:par>
        <p:cTn xmlns:p14="http://schemas.microsoft.com/office/powerpoint/2010/mai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202931"/>
            <a:ext cx="7467600" cy="2923232"/>
          </a:xfrm>
        </p:spPr>
        <p:txBody>
          <a:bodyPr/>
          <a:lstStyle/>
          <a:p>
            <a:r>
              <a:rPr lang="en-US" dirty="0" smtClean="0"/>
              <a:t>Diabetes mellitus in Elkhounds develops mainly during </a:t>
            </a:r>
            <a:r>
              <a:rPr lang="en-US" dirty="0" err="1" smtClean="0"/>
              <a:t>diestrus</a:t>
            </a:r>
            <a:r>
              <a:rPr lang="en-US" dirty="0" smtClean="0"/>
              <a:t> and pregnancy</a:t>
            </a:r>
          </a:p>
          <a:p>
            <a:r>
              <a:rPr lang="en-US" dirty="0" smtClean="0"/>
              <a:t>Immediate OHE improves the </a:t>
            </a:r>
            <a:r>
              <a:rPr lang="en-US" dirty="0"/>
              <a:t>prognosis for remission of diabetes </a:t>
            </a:r>
          </a:p>
          <a:p>
            <a:endParaRPr lang="en-US" dirty="0"/>
          </a:p>
        </p:txBody>
      </p:sp>
      <p:pic>
        <p:nvPicPr>
          <p:cNvPr id="4" name="Picture 3"/>
          <p:cNvPicPr>
            <a:picLocks noChangeAspect="1"/>
          </p:cNvPicPr>
          <p:nvPr/>
        </p:nvPicPr>
        <p:blipFill>
          <a:blip r:embed="rId3"/>
          <a:stretch>
            <a:fillRect/>
          </a:stretch>
        </p:blipFill>
        <p:spPr>
          <a:xfrm>
            <a:off x="0" y="580691"/>
            <a:ext cx="9144000" cy="1779554"/>
          </a:xfrm>
          <a:prstGeom prst="rect">
            <a:avLst/>
          </a:prstGeom>
        </p:spPr>
      </p:pic>
    </p:spTree>
    <p:extLst>
      <p:ext uri="{BB962C8B-B14F-4D97-AF65-F5344CB8AC3E}">
        <p14:creationId xmlns:p14="http://schemas.microsoft.com/office/powerpoint/2010/main" val="653610318"/>
      </p:ext>
    </p:extLst>
  </p:cSld>
  <p:clrMapOvr>
    <a:masterClrMapping/>
  </p:clrMapOvr>
  <p:timing>
    <p:tnLst>
      <p:par>
        <p:cTn xmlns:p14="http://schemas.microsoft.com/office/powerpoint/2010/mai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End</a:t>
            </a:r>
            <a:endParaRPr lang="en-US" dirty="0"/>
          </a:p>
        </p:txBody>
      </p:sp>
      <p:pic>
        <p:nvPicPr>
          <p:cNvPr id="4" name="Picture 3"/>
          <p:cNvPicPr>
            <a:picLocks noChangeAspect="1"/>
          </p:cNvPicPr>
          <p:nvPr/>
        </p:nvPicPr>
        <p:blipFill>
          <a:blip r:embed="rId2"/>
          <a:stretch>
            <a:fillRect/>
          </a:stretch>
        </p:blipFill>
        <p:spPr>
          <a:xfrm>
            <a:off x="1669681" y="1755077"/>
            <a:ext cx="5494249" cy="4186211"/>
          </a:xfrm>
          <a:prstGeom prst="rect">
            <a:avLst/>
          </a:prstGeom>
        </p:spPr>
      </p:pic>
    </p:spTree>
    <p:extLst>
      <p:ext uri="{BB962C8B-B14F-4D97-AF65-F5344CB8AC3E}">
        <p14:creationId xmlns:p14="http://schemas.microsoft.com/office/powerpoint/2010/main" val="1823695386"/>
      </p:ext>
    </p:extLst>
  </p:cSld>
  <p:clrMapOvr>
    <a:masterClrMapping/>
  </p:clrMapOvr>
  <p:timing>
    <p:tnLst>
      <p:par>
        <p:cTn xmlns:p14="http://schemas.microsoft.com/office/powerpoint/2010/mai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457200" y="1417638"/>
            <a:ext cx="7467600" cy="4877778"/>
          </a:xfrm>
        </p:spPr>
        <p:txBody>
          <a:bodyPr>
            <a:normAutofit fontScale="85000" lnSpcReduction="20000"/>
          </a:bodyPr>
          <a:lstStyle/>
          <a:p>
            <a:r>
              <a:rPr lang="en-US" sz="2000" dirty="0" err="1" smtClean="0"/>
              <a:t>Bennet</a:t>
            </a:r>
            <a:r>
              <a:rPr lang="en-US" sz="2000" dirty="0" smtClean="0"/>
              <a:t>, N. 2002. Monitoring Techniques for Diabetes Mellitus in the Dog and Cat. </a:t>
            </a:r>
            <a:r>
              <a:rPr lang="en-US" sz="2000" dirty="0" err="1"/>
              <a:t>Chnical</a:t>
            </a:r>
            <a:r>
              <a:rPr lang="en-US" sz="2000" dirty="0"/>
              <a:t> Techniques in Small Animal Practice, </a:t>
            </a:r>
            <a:r>
              <a:rPr lang="en-US" sz="2000" dirty="0" err="1"/>
              <a:t>Vol</a:t>
            </a:r>
            <a:r>
              <a:rPr lang="en-US" sz="2000" dirty="0"/>
              <a:t> 17, No 2 (May</a:t>
            </a:r>
            <a:r>
              <a:rPr lang="en-US" sz="2000" dirty="0" smtClean="0"/>
              <a:t>): </a:t>
            </a:r>
            <a:r>
              <a:rPr lang="en-US" sz="2000" dirty="0" err="1"/>
              <a:t>pp</a:t>
            </a:r>
            <a:r>
              <a:rPr lang="en-US" sz="2000" dirty="0"/>
              <a:t> 65-69 </a:t>
            </a:r>
            <a:endParaRPr lang="en-US" sz="2000" dirty="0" smtClean="0"/>
          </a:p>
          <a:p>
            <a:endParaRPr lang="en-US" sz="2000" dirty="0" smtClean="0"/>
          </a:p>
          <a:p>
            <a:r>
              <a:rPr lang="en-US" sz="2000" dirty="0" err="1" smtClean="0"/>
              <a:t>Callegari</a:t>
            </a:r>
            <a:r>
              <a:rPr lang="en-US" sz="2000" dirty="0" smtClean="0"/>
              <a:t>, C., </a:t>
            </a:r>
            <a:r>
              <a:rPr lang="en-US" sz="2000" dirty="0" err="1" smtClean="0"/>
              <a:t>Mercuriali,E</a:t>
            </a:r>
            <a:r>
              <a:rPr lang="en-US" sz="2000" dirty="0" smtClean="0"/>
              <a:t>., </a:t>
            </a:r>
            <a:r>
              <a:rPr lang="en-US" sz="2000" dirty="0" err="1" smtClean="0"/>
              <a:t>Hafner</a:t>
            </a:r>
            <a:r>
              <a:rPr lang="en-US" sz="2000" dirty="0" smtClean="0"/>
              <a:t>, M., Coppola, L.M., </a:t>
            </a:r>
            <a:r>
              <a:rPr lang="en-US" sz="2000" dirty="0" err="1" smtClean="0"/>
              <a:t>Guazzetti</a:t>
            </a:r>
            <a:r>
              <a:rPr lang="en-US" sz="2000" dirty="0" smtClean="0"/>
              <a:t>, S.,. Lutz, T.A., </a:t>
            </a:r>
            <a:r>
              <a:rPr lang="en-US" sz="2000" dirty="0" err="1" smtClean="0"/>
              <a:t>Reusch</a:t>
            </a:r>
            <a:r>
              <a:rPr lang="en-US" sz="2000" dirty="0" smtClean="0"/>
              <a:t>, C.E., </a:t>
            </a:r>
            <a:r>
              <a:rPr lang="en-US" sz="2000" dirty="0" err="1" smtClean="0"/>
              <a:t>Zini</a:t>
            </a:r>
            <a:r>
              <a:rPr lang="en-US" sz="2000" dirty="0" smtClean="0"/>
              <a:t>, E. 2013. </a:t>
            </a:r>
            <a:r>
              <a:rPr lang="en-US" sz="2000" dirty="0"/>
              <a:t>Survival time and prognostic factors in cats with newly diagnosed diabetes mellitus: 114 cases (2000–2009) </a:t>
            </a:r>
            <a:r>
              <a:rPr lang="en-US" sz="2000" dirty="0" smtClean="0"/>
              <a:t>.</a:t>
            </a:r>
            <a:r>
              <a:rPr lang="de-DE" sz="2000" i="1" dirty="0" smtClean="0"/>
              <a:t>J </a:t>
            </a:r>
            <a:r>
              <a:rPr lang="de-DE" sz="2000" i="1" dirty="0"/>
              <a:t>Am </a:t>
            </a:r>
            <a:r>
              <a:rPr lang="de-DE" sz="2000" i="1" dirty="0" err="1"/>
              <a:t>Vet</a:t>
            </a:r>
            <a:r>
              <a:rPr lang="de-DE" sz="2000" i="1" dirty="0"/>
              <a:t> </a:t>
            </a:r>
            <a:r>
              <a:rPr lang="de-DE" sz="2000" i="1" dirty="0" err="1"/>
              <a:t>Med</a:t>
            </a:r>
            <a:r>
              <a:rPr lang="de-DE" sz="2000" i="1" dirty="0"/>
              <a:t> </a:t>
            </a:r>
            <a:r>
              <a:rPr lang="de-DE" sz="2000" i="1" dirty="0" err="1"/>
              <a:t>Assoc</a:t>
            </a:r>
            <a:r>
              <a:rPr lang="de-DE" sz="2000" i="1" dirty="0"/>
              <a:t> </a:t>
            </a:r>
            <a:r>
              <a:rPr lang="de-DE" sz="2000" dirty="0" smtClean="0"/>
              <a:t>;243</a:t>
            </a:r>
            <a:r>
              <a:rPr lang="de-DE" sz="2000" dirty="0"/>
              <a:t>:91–</a:t>
            </a:r>
            <a:r>
              <a:rPr lang="de-DE" sz="2000" dirty="0" smtClean="0"/>
              <a:t>95</a:t>
            </a:r>
          </a:p>
          <a:p>
            <a:pPr marL="36576" indent="0">
              <a:buNone/>
            </a:pPr>
            <a:endParaRPr lang="de-DE" sz="2000" dirty="0" smtClean="0"/>
          </a:p>
          <a:p>
            <a:r>
              <a:rPr lang="de-DE" sz="2000" dirty="0" smtClean="0"/>
              <a:t>Chen, G., Graves, T.K. 2010. </a:t>
            </a:r>
            <a:r>
              <a:rPr lang="de-DE" sz="2000" dirty="0" err="1" smtClean="0"/>
              <a:t>Syntheic</a:t>
            </a:r>
            <a:r>
              <a:rPr lang="de-DE" sz="2000" dirty="0" smtClean="0"/>
              <a:t> Insulin </a:t>
            </a:r>
            <a:r>
              <a:rPr lang="de-DE" sz="2000" dirty="0" err="1" smtClean="0"/>
              <a:t>Analogues</a:t>
            </a:r>
            <a:r>
              <a:rPr lang="de-DE" sz="2000" dirty="0" smtClean="0"/>
              <a:t> </a:t>
            </a:r>
            <a:r>
              <a:rPr lang="de-DE" sz="2000" dirty="0" err="1" smtClean="0"/>
              <a:t>and</a:t>
            </a:r>
            <a:r>
              <a:rPr lang="de-DE" sz="2000" dirty="0" smtClean="0"/>
              <a:t> </a:t>
            </a:r>
            <a:r>
              <a:rPr lang="de-DE" sz="2000" dirty="0" err="1" smtClean="0"/>
              <a:t>Their</a:t>
            </a:r>
            <a:r>
              <a:rPr lang="de-DE" sz="2000" dirty="0" smtClean="0"/>
              <a:t> </a:t>
            </a:r>
            <a:r>
              <a:rPr lang="de-DE" sz="2000" dirty="0" err="1" smtClean="0"/>
              <a:t>Use</a:t>
            </a:r>
            <a:r>
              <a:rPr lang="de-DE" sz="2000" dirty="0" smtClean="0"/>
              <a:t> in Dogs </a:t>
            </a:r>
            <a:r>
              <a:rPr lang="de-DE" sz="2000" dirty="0" err="1" smtClean="0"/>
              <a:t>and</a:t>
            </a:r>
            <a:r>
              <a:rPr lang="de-DE" sz="2000" dirty="0" smtClean="0"/>
              <a:t> </a:t>
            </a:r>
            <a:r>
              <a:rPr lang="de-DE" sz="2000" dirty="0" err="1" smtClean="0"/>
              <a:t>Cats</a:t>
            </a:r>
            <a:r>
              <a:rPr lang="de-DE" sz="2000" dirty="0" smtClean="0"/>
              <a:t>.</a:t>
            </a:r>
            <a:r>
              <a:rPr lang="ro-RO" sz="1800" dirty="0"/>
              <a:t> Vet Clin Small Anim 40 (2010) 297–</a:t>
            </a:r>
            <a:r>
              <a:rPr lang="ro-RO" sz="1800" dirty="0" smtClean="0"/>
              <a:t>307</a:t>
            </a:r>
            <a:endParaRPr lang="de-DE" sz="2000" dirty="0"/>
          </a:p>
          <a:p>
            <a:pPr marL="36576" indent="0">
              <a:buNone/>
            </a:pPr>
            <a:endParaRPr lang="en-US" sz="2000" dirty="0" smtClean="0"/>
          </a:p>
          <a:p>
            <a:pPr marL="36576" indent="0">
              <a:buNone/>
            </a:pPr>
            <a:endParaRPr lang="en-US" sz="2000" dirty="0" smtClean="0"/>
          </a:p>
          <a:p>
            <a:r>
              <a:rPr lang="en-US" sz="2000" dirty="0" err="1" smtClean="0"/>
              <a:t>Hackendahl</a:t>
            </a:r>
            <a:r>
              <a:rPr lang="en-US" sz="2000" dirty="0" smtClean="0"/>
              <a:t>, N., </a:t>
            </a:r>
            <a:r>
              <a:rPr lang="en-US" sz="2000" dirty="0" err="1" smtClean="0"/>
              <a:t>Schaer</a:t>
            </a:r>
            <a:r>
              <a:rPr lang="en-US" sz="2000" dirty="0" smtClean="0"/>
              <a:t>, M. 2006. Insulin Resistance in Diabetic Patients: Mechanisms and Classifications. Compendium. </a:t>
            </a:r>
            <a:r>
              <a:rPr lang="en-US" sz="2000" dirty="0" err="1" smtClean="0"/>
              <a:t>Pp</a:t>
            </a:r>
            <a:r>
              <a:rPr lang="en-US" sz="2000" dirty="0" smtClean="0"/>
              <a:t> 262-270</a:t>
            </a:r>
          </a:p>
          <a:p>
            <a:pPr marL="36576" indent="0">
              <a:buNone/>
            </a:pPr>
            <a:endParaRPr lang="en-US" sz="2000" dirty="0" smtClean="0"/>
          </a:p>
          <a:p>
            <a:r>
              <a:rPr lang="en-US" sz="2000" dirty="0" err="1" smtClean="0"/>
              <a:t>Hess,R.S</a:t>
            </a:r>
            <a:r>
              <a:rPr lang="en-US" sz="2000" dirty="0" smtClean="0"/>
              <a:t>., </a:t>
            </a:r>
            <a:r>
              <a:rPr lang="en-US" sz="2000" dirty="0" err="1" smtClean="0"/>
              <a:t>Drobatz</a:t>
            </a:r>
            <a:r>
              <a:rPr lang="en-US" sz="2000" dirty="0" smtClean="0"/>
              <a:t>, K.J. 2013.</a:t>
            </a:r>
            <a:r>
              <a:rPr lang="en-US" sz="2000" dirty="0"/>
              <a:t> </a:t>
            </a:r>
            <a:r>
              <a:rPr lang="en-US" sz="2000" dirty="0" err="1"/>
              <a:t>Glargine</a:t>
            </a:r>
            <a:r>
              <a:rPr lang="en-US" sz="2000" dirty="0"/>
              <a:t> insulin for </a:t>
            </a:r>
            <a:r>
              <a:rPr lang="en-US" sz="2000" dirty="0" smtClean="0"/>
              <a:t>treatment of </a:t>
            </a:r>
            <a:r>
              <a:rPr lang="en-US" sz="2000" dirty="0"/>
              <a:t>naturally occurring diabetes mellitus in </a:t>
            </a:r>
            <a:r>
              <a:rPr lang="en-US" sz="2000" dirty="0" smtClean="0"/>
              <a:t>dogs.</a:t>
            </a:r>
            <a:r>
              <a:rPr lang="de-DE" sz="2000" i="1" dirty="0"/>
              <a:t> J Am </a:t>
            </a:r>
            <a:r>
              <a:rPr lang="de-DE" sz="2000" i="1" dirty="0" err="1"/>
              <a:t>Vet</a:t>
            </a:r>
            <a:r>
              <a:rPr lang="de-DE" sz="2000" i="1" dirty="0"/>
              <a:t> </a:t>
            </a:r>
            <a:r>
              <a:rPr lang="de-DE" sz="2000" i="1" dirty="0" err="1"/>
              <a:t>Med</a:t>
            </a:r>
            <a:r>
              <a:rPr lang="de-DE" sz="2000" i="1" dirty="0"/>
              <a:t> </a:t>
            </a:r>
            <a:r>
              <a:rPr lang="de-DE" sz="2000" i="1" dirty="0" err="1"/>
              <a:t>Assoc</a:t>
            </a:r>
            <a:r>
              <a:rPr lang="de-DE" sz="2000" i="1" dirty="0"/>
              <a:t> </a:t>
            </a:r>
            <a:r>
              <a:rPr lang="de-DE" sz="2000" dirty="0" smtClean="0"/>
              <a:t>;243</a:t>
            </a:r>
            <a:r>
              <a:rPr lang="de-DE" sz="2000" dirty="0"/>
              <a:t>:1154–1161) </a:t>
            </a:r>
            <a:endParaRPr lang="en-US" sz="2000" dirty="0"/>
          </a:p>
          <a:p>
            <a:pPr marL="36576" indent="0">
              <a:buNone/>
            </a:pPr>
            <a:endParaRPr lang="en-US" sz="1900" dirty="0" smtClean="0"/>
          </a:p>
          <a:p>
            <a:endParaRPr lang="en-US" sz="1900" dirty="0" smtClean="0"/>
          </a:p>
          <a:p>
            <a:endParaRPr lang="en-US" sz="1900" dirty="0" smtClean="0"/>
          </a:p>
          <a:p>
            <a:endParaRPr lang="en-US" dirty="0"/>
          </a:p>
        </p:txBody>
      </p:sp>
    </p:spTree>
    <p:extLst>
      <p:ext uri="{BB962C8B-B14F-4D97-AF65-F5344CB8AC3E}">
        <p14:creationId xmlns:p14="http://schemas.microsoft.com/office/powerpoint/2010/main" val="2648545358"/>
      </p:ext>
    </p:extLst>
  </p:cSld>
  <p:clrMapOvr>
    <a:masterClrMapping/>
  </p:clrMapOvr>
  <p:timing>
    <p:tnLst>
      <p:par>
        <p:cTn xmlns:p14="http://schemas.microsoft.com/office/powerpoint/2010/mai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Autofit/>
          </a:bodyPr>
          <a:lstStyle/>
          <a:p>
            <a:r>
              <a:rPr lang="en-US" sz="1800" dirty="0" err="1"/>
              <a:t>Hoenig</a:t>
            </a:r>
            <a:r>
              <a:rPr lang="en-US" sz="1800" dirty="0"/>
              <a:t> M, </a:t>
            </a:r>
            <a:r>
              <a:rPr lang="en-US" sz="1800" dirty="0" err="1"/>
              <a:t>McGoldrick</a:t>
            </a:r>
            <a:r>
              <a:rPr lang="en-US" sz="1800" dirty="0"/>
              <a:t> JB, </a:t>
            </a:r>
            <a:r>
              <a:rPr lang="en-US" sz="1800" dirty="0" err="1"/>
              <a:t>Debeer</a:t>
            </a:r>
            <a:r>
              <a:rPr lang="en-US" sz="1800" dirty="0"/>
              <a:t> M, </a:t>
            </a:r>
            <a:r>
              <a:rPr lang="en-US" sz="1800" dirty="0" err="1"/>
              <a:t>Demarcker</a:t>
            </a:r>
            <a:r>
              <a:rPr lang="en-US" sz="1800" dirty="0"/>
              <a:t> PNM, Ferguson DC. 2006 Activity and tissue-specific expression of lipases and tumor-necrosis factor a in lean and obese cats. </a:t>
            </a:r>
            <a:r>
              <a:rPr lang="en-US" sz="1800" dirty="0" err="1"/>
              <a:t>Domest</a:t>
            </a:r>
            <a:r>
              <a:rPr lang="en-US" sz="1800" dirty="0"/>
              <a:t> </a:t>
            </a:r>
            <a:r>
              <a:rPr lang="en-US" sz="1800" dirty="0" err="1"/>
              <a:t>Anim</a:t>
            </a:r>
            <a:r>
              <a:rPr lang="en-US" sz="1800" dirty="0"/>
              <a:t> Endocrinol;30:333–344. </a:t>
            </a:r>
            <a:endParaRPr lang="en-US" sz="1800" dirty="0" smtClean="0"/>
          </a:p>
          <a:p>
            <a:endParaRPr lang="en-US" sz="1800" dirty="0" smtClean="0"/>
          </a:p>
          <a:p>
            <a:r>
              <a:rPr lang="en-US" sz="1800" dirty="0"/>
              <a:t>Marshall RD, Rand JS, Morton JM</a:t>
            </a:r>
            <a:r>
              <a:rPr lang="en-US" sz="1800" dirty="0" smtClean="0"/>
              <a:t>. 2009. </a:t>
            </a:r>
            <a:r>
              <a:rPr lang="en-US" sz="1800" dirty="0"/>
              <a:t>Treatment of newly diagnosed diabetic cats with </a:t>
            </a:r>
            <a:r>
              <a:rPr lang="en-US" sz="1800" dirty="0" err="1"/>
              <a:t>glargine</a:t>
            </a:r>
            <a:r>
              <a:rPr lang="en-US" sz="1800" dirty="0"/>
              <a:t> insulin improved </a:t>
            </a:r>
            <a:r>
              <a:rPr lang="en-US" sz="1800" dirty="0" err="1"/>
              <a:t>glycaemic</a:t>
            </a:r>
            <a:r>
              <a:rPr lang="en-US" sz="1800" dirty="0"/>
              <a:t> control and results in higher probability of remission than protamine zinc and </a:t>
            </a:r>
            <a:r>
              <a:rPr lang="en-US" sz="1800" dirty="0" err="1"/>
              <a:t>Lente</a:t>
            </a:r>
            <a:r>
              <a:rPr lang="en-US" sz="1800" dirty="0"/>
              <a:t> </a:t>
            </a:r>
            <a:r>
              <a:rPr lang="en-US" sz="1800" dirty="0" err="1"/>
              <a:t>insulins</a:t>
            </a:r>
            <a:r>
              <a:rPr lang="en-US" sz="1800" dirty="0"/>
              <a:t>. J Feline Med </a:t>
            </a:r>
            <a:r>
              <a:rPr lang="en-US" sz="1800" dirty="0" smtClean="0"/>
              <a:t>Surg. </a:t>
            </a:r>
            <a:r>
              <a:rPr lang="en-US" sz="1800" dirty="0" err="1" smtClean="0"/>
              <a:t>Vol</a:t>
            </a:r>
            <a:r>
              <a:rPr lang="en-US" sz="1800" dirty="0" smtClean="0"/>
              <a:t> 11</a:t>
            </a:r>
            <a:r>
              <a:rPr lang="en-US" sz="1800" dirty="0"/>
              <a:t>: 683–91. </a:t>
            </a:r>
          </a:p>
          <a:p>
            <a:pPr marL="36576" indent="0">
              <a:buNone/>
            </a:pPr>
            <a:endParaRPr lang="en-US" sz="1800" dirty="0"/>
          </a:p>
          <a:p>
            <a:r>
              <a:rPr lang="en-US" sz="1800" dirty="0" smtClean="0"/>
              <a:t>Palm</a:t>
            </a:r>
            <a:r>
              <a:rPr lang="en-US" sz="1800" dirty="0"/>
              <a:t>, C.A., Feldman, E.C. 2013. Oral </a:t>
            </a:r>
            <a:r>
              <a:rPr lang="en-US" sz="1800" dirty="0" err="1"/>
              <a:t>Hypoglycemics</a:t>
            </a:r>
            <a:r>
              <a:rPr lang="en-US" sz="1800" dirty="0"/>
              <a:t> in Cats with Diabetes Mellitus. </a:t>
            </a:r>
            <a:r>
              <a:rPr lang="ro-RO" sz="1800" dirty="0"/>
              <a:t>Vet Clin Small Anim 43 (2013) 407–415 </a:t>
            </a:r>
          </a:p>
          <a:p>
            <a:pPr marL="36576" indent="0">
              <a:buNone/>
            </a:pPr>
            <a:endParaRPr lang="en-US" sz="1800" dirty="0"/>
          </a:p>
          <a:p>
            <a:r>
              <a:rPr lang="en-US" sz="1800" dirty="0" smtClean="0"/>
              <a:t>Rand, J.S. 2013. Pathogenesis of Feline Diabetes Mellitus. </a:t>
            </a:r>
            <a:r>
              <a:rPr lang="ro-RO" sz="1800" dirty="0"/>
              <a:t>Vet Clin Small Anim </a:t>
            </a:r>
            <a:r>
              <a:rPr lang="ro-RO" sz="1800" dirty="0" smtClean="0"/>
              <a:t>43. Pp </a:t>
            </a:r>
            <a:r>
              <a:rPr lang="ro-RO" sz="1800" dirty="0"/>
              <a:t>221–231 </a:t>
            </a:r>
          </a:p>
        </p:txBody>
      </p:sp>
    </p:spTree>
    <p:extLst>
      <p:ext uri="{BB962C8B-B14F-4D97-AF65-F5344CB8AC3E}">
        <p14:creationId xmlns:p14="http://schemas.microsoft.com/office/powerpoint/2010/main" val="3412525667"/>
      </p:ext>
    </p:extLst>
  </p:cSld>
  <p:clrMapOvr>
    <a:masterClrMapping/>
  </p:clrMapOvr>
  <p:timing>
    <p:tnLst>
      <p:par>
        <p:cTn xmlns:p14="http://schemas.microsoft.com/office/powerpoint/2010/mai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92500" lnSpcReduction="20000"/>
          </a:bodyPr>
          <a:lstStyle/>
          <a:p>
            <a:r>
              <a:rPr lang="en-US" sz="2000" dirty="0" err="1"/>
              <a:t>Rijnberk</a:t>
            </a:r>
            <a:r>
              <a:rPr lang="en-US" sz="2000" dirty="0"/>
              <a:t>, A., </a:t>
            </a:r>
            <a:r>
              <a:rPr lang="en-US" sz="2000" dirty="0" err="1"/>
              <a:t>Kooistra</a:t>
            </a:r>
            <a:r>
              <a:rPr lang="en-US" sz="2000" dirty="0"/>
              <a:t>, H. Clinical Endocrinology of Dogs and Cats 2</a:t>
            </a:r>
            <a:r>
              <a:rPr lang="en-US" sz="2000" baseline="30000" dirty="0"/>
              <a:t>nd</a:t>
            </a:r>
            <a:r>
              <a:rPr lang="en-US" sz="2000" dirty="0"/>
              <a:t> ed. © 2010, </a:t>
            </a:r>
            <a:r>
              <a:rPr lang="en-US" sz="2000" dirty="0" err="1"/>
              <a:t>Schlütersche</a:t>
            </a:r>
            <a:r>
              <a:rPr lang="en-US" sz="2000" dirty="0"/>
              <a:t> </a:t>
            </a:r>
            <a:r>
              <a:rPr lang="en-US" sz="2000" dirty="0" err="1"/>
              <a:t>Verlagsgesellschaft</a:t>
            </a:r>
            <a:r>
              <a:rPr lang="en-US" sz="2000" dirty="0"/>
              <a:t> </a:t>
            </a:r>
            <a:r>
              <a:rPr lang="en-US" sz="2000" dirty="0" err="1"/>
              <a:t>mbH</a:t>
            </a:r>
            <a:r>
              <a:rPr lang="en-US" sz="2000" dirty="0"/>
              <a:t> &amp; Co. KG, </a:t>
            </a:r>
            <a:r>
              <a:rPr lang="en-US" sz="2000" dirty="0" err="1"/>
              <a:t>Hans-Böckler-Allee</a:t>
            </a:r>
            <a:r>
              <a:rPr lang="en-US" sz="2000" dirty="0"/>
              <a:t> 7, </a:t>
            </a:r>
            <a:r>
              <a:rPr lang="en-US" sz="2000" dirty="0" smtClean="0"/>
              <a:t>30173</a:t>
            </a:r>
          </a:p>
          <a:p>
            <a:endParaRPr lang="en-US" sz="2000" dirty="0"/>
          </a:p>
          <a:p>
            <a:r>
              <a:rPr lang="en-US" sz="2000" dirty="0" smtClean="0"/>
              <a:t>Rios, L. Ward, C. 2008. Feline Diabetes Mellitus: Diagnosis, Treatment and Management. Compendium.</a:t>
            </a:r>
          </a:p>
          <a:p>
            <a:endParaRPr lang="en-US" sz="2000" dirty="0" smtClean="0"/>
          </a:p>
          <a:p>
            <a:r>
              <a:rPr lang="en-US" sz="2000" dirty="0"/>
              <a:t>Rios, L. Ward, C. 2008. Feline Diabetes </a:t>
            </a:r>
            <a:r>
              <a:rPr lang="en-US" sz="2000" dirty="0" smtClean="0"/>
              <a:t>Mellitus: Pathophysiology and Risk Factors. Compendium</a:t>
            </a:r>
            <a:r>
              <a:rPr lang="en-US" sz="2000" dirty="0"/>
              <a:t>.</a:t>
            </a:r>
          </a:p>
          <a:p>
            <a:endParaRPr lang="en-US" sz="2000" dirty="0" smtClean="0"/>
          </a:p>
          <a:p>
            <a:r>
              <a:rPr lang="en-US" sz="2000" dirty="0" smtClean="0"/>
              <a:t>Scarlett</a:t>
            </a:r>
            <a:r>
              <a:rPr lang="en-US" sz="2000" dirty="0"/>
              <a:t>, JM., Donoghue, S. 1998. Associations between body condition and disease in cats. J Am Vet Med Assoc;212: 1725–1731. </a:t>
            </a:r>
          </a:p>
          <a:p>
            <a:pPr marL="36576" indent="0">
              <a:buNone/>
            </a:pPr>
            <a:endParaRPr lang="en-US" sz="2000" dirty="0"/>
          </a:p>
          <a:p>
            <a:r>
              <a:rPr lang="en-US" sz="2000" dirty="0" err="1"/>
              <a:t>Zini</a:t>
            </a:r>
            <a:r>
              <a:rPr lang="en-US" sz="2000" dirty="0"/>
              <a:t> E, </a:t>
            </a:r>
            <a:r>
              <a:rPr lang="en-US" sz="2000" dirty="0" err="1"/>
              <a:t>Hafner</a:t>
            </a:r>
            <a:r>
              <a:rPr lang="en-US" sz="2000" dirty="0"/>
              <a:t> M, </a:t>
            </a:r>
            <a:r>
              <a:rPr lang="en-US" sz="2000" dirty="0" err="1"/>
              <a:t>Osto</a:t>
            </a:r>
            <a:r>
              <a:rPr lang="en-US" sz="2000" dirty="0"/>
              <a:t> M, et al. Predictors of clinical remission in cats with diabetes mellitus. J Vet Intern Med 2010;24:1314–21. </a:t>
            </a:r>
            <a:endParaRPr lang="en-US" sz="2000" dirty="0" smtClean="0"/>
          </a:p>
          <a:p>
            <a:pPr marL="36576" indent="0">
              <a:buNone/>
            </a:pPr>
            <a:endParaRPr lang="en-US" sz="2000" dirty="0"/>
          </a:p>
          <a:p>
            <a:endParaRPr lang="en-US" dirty="0"/>
          </a:p>
        </p:txBody>
      </p:sp>
    </p:spTree>
    <p:extLst>
      <p:ext uri="{BB962C8B-B14F-4D97-AF65-F5344CB8AC3E}">
        <p14:creationId xmlns:p14="http://schemas.microsoft.com/office/powerpoint/2010/main" val="3039306725"/>
      </p:ext>
    </p:extLst>
  </p:cSld>
  <p:clrMapOvr>
    <a:masterClrMapping/>
  </p:clrMapOvr>
  <p:timing>
    <p:tnLst>
      <p:par>
        <p:cTn xmlns:p14="http://schemas.microsoft.com/office/powerpoint/2010/mai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a:t>
            </a:r>
            <a:endParaRPr lang="en-US" dirty="0"/>
          </a:p>
        </p:txBody>
      </p:sp>
      <p:sp>
        <p:nvSpPr>
          <p:cNvPr id="3" name="Content Placeholder 2"/>
          <p:cNvSpPr>
            <a:spLocks noGrp="1"/>
          </p:cNvSpPr>
          <p:nvPr>
            <p:ph idx="1"/>
          </p:nvPr>
        </p:nvSpPr>
        <p:spPr/>
        <p:txBody>
          <a:bodyPr/>
          <a:lstStyle/>
          <a:p>
            <a:r>
              <a:rPr lang="en-US" sz="2000" dirty="0" err="1"/>
              <a:t>Zerrenner</a:t>
            </a:r>
            <a:r>
              <a:rPr lang="en-US" sz="2000" dirty="0"/>
              <a:t>, D., Peterson, M., Crawford, M.A.2007. The Evolution of Insulin therapy. Compendium. </a:t>
            </a:r>
            <a:r>
              <a:rPr lang="en-US" sz="2000" dirty="0" err="1"/>
              <a:t>Pp</a:t>
            </a:r>
            <a:r>
              <a:rPr lang="en-US" sz="2000" dirty="0"/>
              <a:t> 522-536</a:t>
            </a:r>
          </a:p>
          <a:p>
            <a:pPr marL="36576" indent="0">
              <a:buNone/>
            </a:pPr>
            <a:endParaRPr lang="en-US" sz="2000" dirty="0"/>
          </a:p>
          <a:p>
            <a:r>
              <a:rPr lang="en-US" sz="2000" dirty="0" err="1"/>
              <a:t>Zoran</a:t>
            </a:r>
            <a:r>
              <a:rPr lang="en-US" sz="2000" dirty="0"/>
              <a:t>, D. Obesity in Dogs and Cats: A Metabolic and Endocrine Disorder.</a:t>
            </a:r>
            <a:r>
              <a:rPr lang="ro-RO" sz="2000" dirty="0"/>
              <a:t> Vet Clin Small Anim 40 (2010) 221–239</a:t>
            </a:r>
            <a:endParaRPr lang="en-US" sz="2000" dirty="0"/>
          </a:p>
          <a:p>
            <a:endParaRPr lang="en-US" dirty="0"/>
          </a:p>
        </p:txBody>
      </p:sp>
    </p:spTree>
    <p:extLst>
      <p:ext uri="{BB962C8B-B14F-4D97-AF65-F5344CB8AC3E}">
        <p14:creationId xmlns:p14="http://schemas.microsoft.com/office/powerpoint/2010/main" val="329441196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Regulation of insulin secretion</a:t>
            </a:r>
            <a:endParaRPr lang="en-US" dirty="0"/>
          </a:p>
        </p:txBody>
      </p:sp>
      <p:sp>
        <p:nvSpPr>
          <p:cNvPr id="3" name="Content Placeholder 2"/>
          <p:cNvSpPr>
            <a:spLocks noGrp="1"/>
          </p:cNvSpPr>
          <p:nvPr>
            <p:ph idx="1"/>
          </p:nvPr>
        </p:nvSpPr>
        <p:spPr/>
        <p:txBody>
          <a:bodyPr>
            <a:normAutofit/>
          </a:bodyPr>
          <a:lstStyle/>
          <a:p>
            <a:pPr marL="36576" indent="0">
              <a:buNone/>
            </a:pPr>
            <a:r>
              <a:rPr lang="en-US" dirty="0" smtClean="0"/>
              <a:t>With respect to BG levels…</a:t>
            </a:r>
          </a:p>
          <a:p>
            <a:r>
              <a:rPr lang="en-US" dirty="0" err="1" smtClean="0"/>
              <a:t>Glc</a:t>
            </a:r>
            <a:r>
              <a:rPr lang="en-US" dirty="0" smtClean="0"/>
              <a:t> transported </a:t>
            </a:r>
            <a:r>
              <a:rPr lang="en-US" dirty="0"/>
              <a:t>into β-cells </a:t>
            </a:r>
            <a:r>
              <a:rPr lang="en-US" dirty="0" smtClean="0"/>
              <a:t>via glucose </a:t>
            </a:r>
            <a:r>
              <a:rPr lang="en-US" dirty="0"/>
              <a:t>transporter protein </a:t>
            </a:r>
            <a:r>
              <a:rPr lang="en-US" dirty="0">
                <a:solidFill>
                  <a:srgbClr val="CCFFCC"/>
                </a:solidFill>
              </a:rPr>
              <a:t>GLUT </a:t>
            </a:r>
            <a:r>
              <a:rPr lang="en-US" dirty="0" smtClean="0">
                <a:solidFill>
                  <a:srgbClr val="CCFFCC"/>
                </a:solidFill>
              </a:rPr>
              <a:t>2</a:t>
            </a:r>
          </a:p>
          <a:p>
            <a:r>
              <a:rPr lang="en-US" dirty="0" smtClean="0"/>
              <a:t>Metabolized to </a:t>
            </a:r>
            <a:r>
              <a:rPr lang="en-US" dirty="0"/>
              <a:t>produce ATP </a:t>
            </a:r>
            <a:endParaRPr lang="en-US" dirty="0" smtClean="0"/>
          </a:p>
          <a:p>
            <a:r>
              <a:rPr lang="en-US" dirty="0" smtClean="0"/>
              <a:t>Increase ATP:ADP </a:t>
            </a:r>
            <a:r>
              <a:rPr lang="en-US" dirty="0"/>
              <a:t>ratio </a:t>
            </a:r>
            <a:r>
              <a:rPr lang="en-US" dirty="0" smtClean="0">
                <a:sym typeface="Wingdings"/>
              </a:rPr>
              <a:t> </a:t>
            </a:r>
            <a:r>
              <a:rPr lang="en-US" dirty="0" smtClean="0"/>
              <a:t>closure </a:t>
            </a:r>
            <a:r>
              <a:rPr lang="en-US" dirty="0"/>
              <a:t>of ATP-sensitive </a:t>
            </a:r>
            <a:r>
              <a:rPr lang="en-US" dirty="0" smtClean="0"/>
              <a:t>k+ channels </a:t>
            </a:r>
            <a:r>
              <a:rPr lang="en-US" dirty="0"/>
              <a:t>in the β-cell membrane </a:t>
            </a:r>
            <a:endParaRPr lang="en-US" dirty="0" smtClean="0"/>
          </a:p>
          <a:p>
            <a:r>
              <a:rPr lang="en-US" dirty="0"/>
              <a:t>P</a:t>
            </a:r>
            <a:r>
              <a:rPr lang="en-US" dirty="0" smtClean="0"/>
              <a:t>reventing k+ from </a:t>
            </a:r>
            <a:r>
              <a:rPr lang="en-US" dirty="0"/>
              <a:t>leaving the β-</a:t>
            </a:r>
            <a:r>
              <a:rPr lang="en-US" dirty="0" smtClean="0"/>
              <a:t>cell</a:t>
            </a:r>
          </a:p>
          <a:p>
            <a:endParaRPr lang="en-US" dirty="0"/>
          </a:p>
          <a:p>
            <a:endParaRPr lang="en-US" dirty="0"/>
          </a:p>
          <a:p>
            <a:endParaRPr lang="en-US" dirty="0"/>
          </a:p>
        </p:txBody>
      </p:sp>
    </p:spTree>
    <p:extLst>
      <p:ext uri="{BB962C8B-B14F-4D97-AF65-F5344CB8AC3E}">
        <p14:creationId xmlns:p14="http://schemas.microsoft.com/office/powerpoint/2010/main" val="213377096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Regulation of insulin secretion</a:t>
            </a:r>
          </a:p>
        </p:txBody>
      </p:sp>
      <p:sp>
        <p:nvSpPr>
          <p:cNvPr id="3" name="Content Placeholder 2"/>
          <p:cNvSpPr>
            <a:spLocks noGrp="1"/>
          </p:cNvSpPr>
          <p:nvPr>
            <p:ph idx="1"/>
          </p:nvPr>
        </p:nvSpPr>
        <p:spPr/>
        <p:txBody>
          <a:bodyPr/>
          <a:lstStyle/>
          <a:p>
            <a:r>
              <a:rPr lang="en-US" dirty="0" smtClean="0"/>
              <a:t>Closure of </a:t>
            </a:r>
            <a:r>
              <a:rPr lang="en-US" dirty="0" smtClean="0"/>
              <a:t>k+ </a:t>
            </a:r>
            <a:r>
              <a:rPr lang="en-US" dirty="0" smtClean="0"/>
              <a:t>channels </a:t>
            </a:r>
            <a:r>
              <a:rPr lang="en-US" dirty="0" smtClean="0">
                <a:sym typeface="Wingdings"/>
              </a:rPr>
              <a:t> </a:t>
            </a:r>
            <a:r>
              <a:rPr lang="en-US" dirty="0" smtClean="0"/>
              <a:t>membrane depolarization</a:t>
            </a:r>
          </a:p>
          <a:p>
            <a:r>
              <a:rPr lang="en-US" dirty="0"/>
              <a:t>O</a:t>
            </a:r>
            <a:r>
              <a:rPr lang="en-US" dirty="0" smtClean="0"/>
              <a:t>pening </a:t>
            </a:r>
            <a:r>
              <a:rPr lang="en-US" dirty="0"/>
              <a:t>of voltage-dependent calcium channels in the </a:t>
            </a:r>
            <a:r>
              <a:rPr lang="en-US" dirty="0" smtClean="0"/>
              <a:t>membrane</a:t>
            </a:r>
            <a:endParaRPr lang="en-US" dirty="0"/>
          </a:p>
          <a:p>
            <a:r>
              <a:rPr lang="en-US" dirty="0"/>
              <a:t>I</a:t>
            </a:r>
            <a:r>
              <a:rPr lang="en-US" dirty="0" smtClean="0"/>
              <a:t>ncrease </a:t>
            </a:r>
            <a:r>
              <a:rPr lang="en-US" dirty="0"/>
              <a:t>in cytosolic calcium </a:t>
            </a:r>
            <a:r>
              <a:rPr lang="en-US" dirty="0" smtClean="0"/>
              <a:t>triggers </a:t>
            </a:r>
            <a:r>
              <a:rPr lang="en-US" dirty="0"/>
              <a:t>insulin release </a:t>
            </a:r>
          </a:p>
          <a:p>
            <a:endParaRPr lang="en-US" dirty="0"/>
          </a:p>
          <a:p>
            <a:endParaRPr lang="en-US" dirty="0"/>
          </a:p>
        </p:txBody>
      </p:sp>
    </p:spTree>
    <p:extLst>
      <p:ext uri="{BB962C8B-B14F-4D97-AF65-F5344CB8AC3E}">
        <p14:creationId xmlns:p14="http://schemas.microsoft.com/office/powerpoint/2010/main" val="355822920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88211" y="1027025"/>
            <a:ext cx="6746221" cy="4660938"/>
          </a:xfrm>
          <a:prstGeom prst="rect">
            <a:avLst/>
          </a:prstGeom>
        </p:spPr>
      </p:pic>
    </p:spTree>
    <p:extLst>
      <p:ext uri="{BB962C8B-B14F-4D97-AF65-F5344CB8AC3E}">
        <p14:creationId xmlns:p14="http://schemas.microsoft.com/office/powerpoint/2010/main" val="25623304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Regulation of insulin secretion</a:t>
            </a:r>
            <a:endParaRPr lang="en-US" dirty="0"/>
          </a:p>
        </p:txBody>
      </p:sp>
      <p:sp>
        <p:nvSpPr>
          <p:cNvPr id="3" name="Content Placeholder 2"/>
          <p:cNvSpPr>
            <a:spLocks noGrp="1"/>
          </p:cNvSpPr>
          <p:nvPr>
            <p:ph idx="1"/>
          </p:nvPr>
        </p:nvSpPr>
        <p:spPr>
          <a:xfrm>
            <a:off x="457200" y="2112278"/>
            <a:ext cx="3905139" cy="4013885"/>
          </a:xfrm>
        </p:spPr>
        <p:txBody>
          <a:bodyPr/>
          <a:lstStyle/>
          <a:p>
            <a:r>
              <a:rPr lang="en-US" dirty="0" smtClean="0"/>
              <a:t>Insulin secretion in response to blood glucose levels varies depending upon route of glucose administration</a:t>
            </a:r>
            <a:endParaRPr lang="en-US" dirty="0"/>
          </a:p>
        </p:txBody>
      </p:sp>
      <p:pic>
        <p:nvPicPr>
          <p:cNvPr id="4" name="Picture 3"/>
          <p:cNvPicPr>
            <a:picLocks noChangeAspect="1"/>
          </p:cNvPicPr>
          <p:nvPr/>
        </p:nvPicPr>
        <p:blipFill>
          <a:blip r:embed="rId3"/>
          <a:stretch>
            <a:fillRect/>
          </a:stretch>
        </p:blipFill>
        <p:spPr>
          <a:xfrm>
            <a:off x="4500386" y="1311545"/>
            <a:ext cx="4263685" cy="5370432"/>
          </a:xfrm>
          <a:prstGeom prst="rect">
            <a:avLst/>
          </a:prstGeom>
        </p:spPr>
      </p:pic>
    </p:spTree>
    <p:extLst>
      <p:ext uri="{BB962C8B-B14F-4D97-AF65-F5344CB8AC3E}">
        <p14:creationId xmlns:p14="http://schemas.microsoft.com/office/powerpoint/2010/main" val="261470208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Insulin secretion following IV glucose bolus</a:t>
            </a:r>
            <a:endParaRPr lang="en-US" dirty="0"/>
          </a:p>
        </p:txBody>
      </p:sp>
      <p:sp>
        <p:nvSpPr>
          <p:cNvPr id="3" name="Content Placeholder 2"/>
          <p:cNvSpPr>
            <a:spLocks noGrp="1"/>
          </p:cNvSpPr>
          <p:nvPr>
            <p:ph idx="1"/>
          </p:nvPr>
        </p:nvSpPr>
        <p:spPr>
          <a:xfrm>
            <a:off x="457200" y="1780940"/>
            <a:ext cx="8062454" cy="4345223"/>
          </a:xfrm>
        </p:spPr>
        <p:txBody>
          <a:bodyPr/>
          <a:lstStyle/>
          <a:p>
            <a:r>
              <a:rPr lang="en-US" dirty="0" smtClean="0"/>
              <a:t>Insulin secretion is biphasic following IV bolus</a:t>
            </a:r>
          </a:p>
          <a:p>
            <a:pPr marL="36576" indent="0">
              <a:buNone/>
            </a:pPr>
            <a:endParaRPr lang="en-US" dirty="0" smtClean="0"/>
          </a:p>
          <a:p>
            <a:r>
              <a:rPr lang="en-US" dirty="0" smtClean="0"/>
              <a:t>Phase 1 – exocytosis of preformed insulin</a:t>
            </a:r>
          </a:p>
          <a:p>
            <a:pPr marL="36576" indent="0">
              <a:buNone/>
            </a:pPr>
            <a:endParaRPr lang="en-US" dirty="0" smtClean="0"/>
          </a:p>
          <a:p>
            <a:r>
              <a:rPr lang="en-US" dirty="0" smtClean="0"/>
              <a:t>Phase 2 – slow increase in insulin release directly related to glucose level</a:t>
            </a:r>
            <a:endParaRPr lang="en-US" dirty="0"/>
          </a:p>
        </p:txBody>
      </p:sp>
    </p:spTree>
    <p:extLst>
      <p:ext uri="{BB962C8B-B14F-4D97-AF65-F5344CB8AC3E}">
        <p14:creationId xmlns:p14="http://schemas.microsoft.com/office/powerpoint/2010/main" val="46840345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65300" y="965200"/>
            <a:ext cx="5613400" cy="4927600"/>
          </a:xfrm>
          <a:prstGeom prst="rect">
            <a:avLst/>
          </a:prstGeom>
        </p:spPr>
      </p:pic>
    </p:spTree>
    <p:extLst>
      <p:ext uri="{BB962C8B-B14F-4D97-AF65-F5344CB8AC3E}">
        <p14:creationId xmlns:p14="http://schemas.microsoft.com/office/powerpoint/2010/main" val="275290022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Endocrine pancreas</a:t>
            </a:r>
          </a:p>
          <a:p>
            <a:r>
              <a:rPr lang="en-US" dirty="0" smtClean="0"/>
              <a:t>Insulin</a:t>
            </a:r>
          </a:p>
          <a:p>
            <a:r>
              <a:rPr lang="en-US" dirty="0" smtClean="0"/>
              <a:t>Glucagon</a:t>
            </a:r>
            <a:endParaRPr lang="en-US" dirty="0" smtClean="0"/>
          </a:p>
          <a:p>
            <a:r>
              <a:rPr lang="en-US" dirty="0" smtClean="0"/>
              <a:t>Physiology of insulin secretion</a:t>
            </a:r>
          </a:p>
          <a:p>
            <a:r>
              <a:rPr lang="en-US" dirty="0" smtClean="0"/>
              <a:t>Insulin resistance</a:t>
            </a:r>
          </a:p>
          <a:p>
            <a:r>
              <a:rPr lang="en-US" dirty="0" smtClean="0"/>
              <a:t>Diabetes</a:t>
            </a:r>
          </a:p>
          <a:p>
            <a:r>
              <a:rPr lang="en-US" dirty="0" smtClean="0"/>
              <a:t>DM Dogs</a:t>
            </a:r>
          </a:p>
          <a:p>
            <a:r>
              <a:rPr lang="en-US" dirty="0" smtClean="0"/>
              <a:t>DM Cats</a:t>
            </a:r>
          </a:p>
          <a:p>
            <a:r>
              <a:rPr lang="en-US" dirty="0" smtClean="0"/>
              <a:t>Literature review</a:t>
            </a:r>
          </a:p>
        </p:txBody>
      </p:sp>
    </p:spTree>
    <p:extLst>
      <p:ext uri="{BB962C8B-B14F-4D97-AF65-F5344CB8AC3E}">
        <p14:creationId xmlns:p14="http://schemas.microsoft.com/office/powerpoint/2010/main" val="340108900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Oral glucose and insulin response</a:t>
            </a:r>
            <a:endParaRPr lang="en-US" dirty="0"/>
          </a:p>
        </p:txBody>
      </p:sp>
      <p:sp>
        <p:nvSpPr>
          <p:cNvPr id="3" name="Content Placeholder 2"/>
          <p:cNvSpPr>
            <a:spLocks noGrp="1"/>
          </p:cNvSpPr>
          <p:nvPr>
            <p:ph idx="1"/>
          </p:nvPr>
        </p:nvSpPr>
        <p:spPr/>
        <p:txBody>
          <a:bodyPr/>
          <a:lstStyle/>
          <a:p>
            <a:r>
              <a:rPr lang="en-US" dirty="0" smtClean="0"/>
              <a:t>Oral glucose </a:t>
            </a:r>
            <a:r>
              <a:rPr lang="en-US" dirty="0"/>
              <a:t>triggers more </a:t>
            </a:r>
            <a:r>
              <a:rPr lang="en-US" dirty="0" smtClean="0"/>
              <a:t>pronounced </a:t>
            </a:r>
            <a:r>
              <a:rPr lang="en-US" dirty="0"/>
              <a:t>insulin secretion than </a:t>
            </a:r>
            <a:r>
              <a:rPr lang="en-US" dirty="0" smtClean="0"/>
              <a:t>glucose IV</a:t>
            </a:r>
          </a:p>
          <a:p>
            <a:r>
              <a:rPr lang="en-US" dirty="0"/>
              <a:t>D</a:t>
            </a:r>
            <a:r>
              <a:rPr lang="en-US" dirty="0" smtClean="0"/>
              <a:t>ue </a:t>
            </a:r>
            <a:r>
              <a:rPr lang="en-US" dirty="0"/>
              <a:t>to the actions of </a:t>
            </a:r>
            <a:r>
              <a:rPr lang="en-US" dirty="0" err="1" smtClean="0"/>
              <a:t>incretin</a:t>
            </a:r>
            <a:r>
              <a:rPr lang="en-US" dirty="0" smtClean="0"/>
              <a:t> hormones:     </a:t>
            </a:r>
          </a:p>
          <a:p>
            <a:pPr marL="36576" indent="0">
              <a:buNone/>
            </a:pPr>
            <a:r>
              <a:rPr lang="en-US" dirty="0" smtClean="0"/>
              <a:t>        * </a:t>
            </a:r>
            <a:r>
              <a:rPr lang="en-US" dirty="0" smtClean="0">
                <a:solidFill>
                  <a:srgbClr val="CCFFCC"/>
                </a:solidFill>
              </a:rPr>
              <a:t>glucagon</a:t>
            </a:r>
            <a:r>
              <a:rPr lang="en-US" dirty="0">
                <a:solidFill>
                  <a:srgbClr val="CCFFCC"/>
                </a:solidFill>
              </a:rPr>
              <a:t>-like peptide-1 (GLP-1</a:t>
            </a:r>
            <a:r>
              <a:rPr lang="en-US" dirty="0" smtClean="0">
                <a:solidFill>
                  <a:srgbClr val="CCFFCC"/>
                </a:solidFill>
              </a:rPr>
              <a:t>)</a:t>
            </a:r>
          </a:p>
          <a:p>
            <a:pPr marL="36576" indent="0">
              <a:buNone/>
            </a:pPr>
            <a:r>
              <a:rPr lang="en-US" dirty="0">
                <a:solidFill>
                  <a:srgbClr val="CCFFCC"/>
                </a:solidFill>
              </a:rPr>
              <a:t> </a:t>
            </a:r>
            <a:r>
              <a:rPr lang="en-US" dirty="0" smtClean="0">
                <a:solidFill>
                  <a:srgbClr val="CCFFCC"/>
                </a:solidFill>
              </a:rPr>
              <a:t>      *  glucose</a:t>
            </a:r>
            <a:r>
              <a:rPr lang="en-US" dirty="0">
                <a:solidFill>
                  <a:srgbClr val="CCFFCC"/>
                </a:solidFill>
              </a:rPr>
              <a:t>-dependent </a:t>
            </a:r>
            <a:r>
              <a:rPr lang="en-US" dirty="0" err="1" smtClean="0">
                <a:solidFill>
                  <a:srgbClr val="CCFFCC"/>
                </a:solidFill>
              </a:rPr>
              <a:t>insulinotropic</a:t>
            </a:r>
            <a:r>
              <a:rPr lang="en-US" dirty="0">
                <a:solidFill>
                  <a:srgbClr val="CCFFCC"/>
                </a:solidFill>
              </a:rPr>
              <a:t> </a:t>
            </a:r>
            <a:r>
              <a:rPr lang="en-US" dirty="0" smtClean="0">
                <a:solidFill>
                  <a:srgbClr val="CCFFCC"/>
                </a:solidFill>
              </a:rPr>
              <a:t>  </a:t>
            </a:r>
          </a:p>
          <a:p>
            <a:pPr marL="36576" indent="0">
              <a:buNone/>
            </a:pPr>
            <a:r>
              <a:rPr lang="en-US" dirty="0">
                <a:solidFill>
                  <a:srgbClr val="CCFFCC"/>
                </a:solidFill>
              </a:rPr>
              <a:t> </a:t>
            </a:r>
            <a:r>
              <a:rPr lang="en-US" dirty="0" smtClean="0">
                <a:solidFill>
                  <a:srgbClr val="CCFFCC"/>
                </a:solidFill>
              </a:rPr>
              <a:t>         polypeptide </a:t>
            </a:r>
            <a:r>
              <a:rPr lang="en-US" dirty="0">
                <a:solidFill>
                  <a:srgbClr val="CCFFCC"/>
                </a:solidFill>
              </a:rPr>
              <a:t>{</a:t>
            </a:r>
            <a:r>
              <a:rPr lang="en-US" dirty="0" smtClean="0">
                <a:solidFill>
                  <a:srgbClr val="CCFFCC"/>
                </a:solidFill>
              </a:rPr>
              <a:t>aka gastric    </a:t>
            </a:r>
          </a:p>
          <a:p>
            <a:pPr marL="36576" indent="0">
              <a:buNone/>
            </a:pPr>
            <a:r>
              <a:rPr lang="en-US" dirty="0">
                <a:solidFill>
                  <a:srgbClr val="CCFFCC"/>
                </a:solidFill>
              </a:rPr>
              <a:t> </a:t>
            </a:r>
            <a:r>
              <a:rPr lang="en-US" dirty="0" smtClean="0">
                <a:solidFill>
                  <a:srgbClr val="CCFFCC"/>
                </a:solidFill>
              </a:rPr>
              <a:t>         inhibitory </a:t>
            </a:r>
            <a:r>
              <a:rPr lang="en-US" dirty="0">
                <a:solidFill>
                  <a:srgbClr val="CCFFCC"/>
                </a:solidFill>
              </a:rPr>
              <a:t>polypeptide (GIP</a:t>
            </a:r>
            <a:r>
              <a:rPr lang="en-US" dirty="0" smtClean="0">
                <a:solidFill>
                  <a:srgbClr val="CCFFCC"/>
                </a:solidFill>
              </a:rPr>
              <a:t>)}</a:t>
            </a:r>
            <a:endParaRPr lang="en-US" dirty="0">
              <a:solidFill>
                <a:srgbClr val="CCFFCC"/>
              </a:solidFill>
            </a:endParaRPr>
          </a:p>
          <a:p>
            <a:r>
              <a:rPr lang="en-US" dirty="0" err="1" smtClean="0"/>
              <a:t>Incretins</a:t>
            </a:r>
            <a:r>
              <a:rPr lang="en-US" dirty="0" smtClean="0"/>
              <a:t> amplify insulin secretion</a:t>
            </a:r>
            <a:endParaRPr lang="en-US" dirty="0"/>
          </a:p>
        </p:txBody>
      </p:sp>
    </p:spTree>
    <p:extLst>
      <p:ext uri="{BB962C8B-B14F-4D97-AF65-F5344CB8AC3E}">
        <p14:creationId xmlns:p14="http://schemas.microsoft.com/office/powerpoint/2010/main" val="290077583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Stimuli of insulin release</a:t>
            </a:r>
            <a:endParaRPr lang="en-US" dirty="0"/>
          </a:p>
        </p:txBody>
      </p:sp>
      <p:sp>
        <p:nvSpPr>
          <p:cNvPr id="4" name="Content Placeholder 3"/>
          <p:cNvSpPr>
            <a:spLocks noGrp="1"/>
          </p:cNvSpPr>
          <p:nvPr>
            <p:ph sz="half" idx="1"/>
          </p:nvPr>
        </p:nvSpPr>
        <p:spPr/>
        <p:txBody>
          <a:bodyPr/>
          <a:lstStyle/>
          <a:p>
            <a:pPr marL="36576" indent="0">
              <a:buNone/>
            </a:pPr>
            <a:r>
              <a:rPr lang="en-US" dirty="0" smtClean="0"/>
              <a:t>Direct:</a:t>
            </a:r>
          </a:p>
          <a:p>
            <a:r>
              <a:rPr lang="en-US" dirty="0"/>
              <a:t>Glucose</a:t>
            </a:r>
          </a:p>
          <a:p>
            <a:r>
              <a:rPr lang="en-US" dirty="0"/>
              <a:t>Other sugars</a:t>
            </a:r>
          </a:p>
          <a:p>
            <a:r>
              <a:rPr lang="en-US" dirty="0"/>
              <a:t>Amino acids</a:t>
            </a:r>
          </a:p>
          <a:p>
            <a:r>
              <a:rPr lang="en-US" dirty="0"/>
              <a:t>Fatty </a:t>
            </a:r>
            <a:r>
              <a:rPr lang="en-US" dirty="0" smtClean="0"/>
              <a:t>acids</a:t>
            </a:r>
          </a:p>
          <a:p>
            <a:r>
              <a:rPr lang="en-US" dirty="0" smtClean="0"/>
              <a:t>May be potentiated by </a:t>
            </a:r>
            <a:r>
              <a:rPr lang="en-US" dirty="0" err="1" smtClean="0"/>
              <a:t>incretins</a:t>
            </a:r>
            <a:endParaRPr lang="en-US" dirty="0" smtClean="0"/>
          </a:p>
          <a:p>
            <a:pPr marL="36576" indent="0">
              <a:buNone/>
            </a:pPr>
            <a:endParaRPr lang="en-US" dirty="0" smtClean="0"/>
          </a:p>
        </p:txBody>
      </p:sp>
      <p:sp>
        <p:nvSpPr>
          <p:cNvPr id="5" name="Content Placeholder 4"/>
          <p:cNvSpPr>
            <a:spLocks noGrp="1"/>
          </p:cNvSpPr>
          <p:nvPr>
            <p:ph sz="half" idx="2"/>
          </p:nvPr>
        </p:nvSpPr>
        <p:spPr>
          <a:xfrm>
            <a:off x="4267199" y="1600200"/>
            <a:ext cx="4208989" cy="4525963"/>
          </a:xfrm>
        </p:spPr>
        <p:txBody>
          <a:bodyPr/>
          <a:lstStyle/>
          <a:p>
            <a:pPr marL="36576" indent="0">
              <a:buNone/>
            </a:pPr>
            <a:r>
              <a:rPr lang="en-US" dirty="0" smtClean="0"/>
              <a:t>Indirect:</a:t>
            </a:r>
          </a:p>
          <a:p>
            <a:r>
              <a:rPr lang="en-US" dirty="0" smtClean="0"/>
              <a:t>Other pancreatic hormones</a:t>
            </a:r>
          </a:p>
          <a:p>
            <a:pPr marL="36576" indent="0">
              <a:buNone/>
            </a:pPr>
            <a:r>
              <a:rPr lang="en-US" sz="2400" dirty="0" smtClean="0"/>
              <a:t>       - Amylin (co-secreted  </a:t>
            </a:r>
          </a:p>
          <a:p>
            <a:pPr marL="36576" indent="0">
              <a:buNone/>
            </a:pPr>
            <a:r>
              <a:rPr lang="en-US" sz="2400" dirty="0"/>
              <a:t> </a:t>
            </a:r>
            <a:r>
              <a:rPr lang="en-US" sz="2400" dirty="0" smtClean="0"/>
              <a:t>        with insulin)</a:t>
            </a:r>
          </a:p>
          <a:p>
            <a:pPr marL="36576" indent="0">
              <a:buNone/>
            </a:pPr>
            <a:r>
              <a:rPr lang="en-US" sz="2400" dirty="0"/>
              <a:t> </a:t>
            </a:r>
            <a:r>
              <a:rPr lang="en-US" sz="2400" dirty="0" smtClean="0"/>
              <a:t>      - Glucagon</a:t>
            </a:r>
          </a:p>
          <a:p>
            <a:pPr marL="36576" indent="0">
              <a:buNone/>
            </a:pPr>
            <a:r>
              <a:rPr lang="en-US" sz="2400" dirty="0" smtClean="0"/>
              <a:t>       - </a:t>
            </a:r>
            <a:r>
              <a:rPr lang="en-US" sz="2400" dirty="0" err="1" smtClean="0"/>
              <a:t>Somatostatin</a:t>
            </a:r>
            <a:endParaRPr lang="en-US" sz="2400" dirty="0"/>
          </a:p>
        </p:txBody>
      </p:sp>
    </p:spTree>
    <p:extLst>
      <p:ext uri="{BB962C8B-B14F-4D97-AF65-F5344CB8AC3E}">
        <p14:creationId xmlns:p14="http://schemas.microsoft.com/office/powerpoint/2010/main" val="423162923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22724"/>
            <a:ext cx="7467600" cy="2139889"/>
          </a:xfrm>
        </p:spPr>
        <p:txBody>
          <a:bodyPr/>
          <a:lstStyle/>
          <a:p>
            <a:pPr algn="ctr"/>
            <a:r>
              <a:rPr lang="en-US" dirty="0" smtClean="0"/>
              <a:t>Actions of insulin</a:t>
            </a:r>
            <a:endParaRPr lang="en-US" dirty="0"/>
          </a:p>
        </p:txBody>
      </p:sp>
    </p:spTree>
    <p:extLst>
      <p:ext uri="{BB962C8B-B14F-4D97-AF65-F5344CB8AC3E}">
        <p14:creationId xmlns:p14="http://schemas.microsoft.com/office/powerpoint/2010/main" val="240295954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Actions of Insulin</a:t>
            </a:r>
            <a:endParaRPr lang="en-US" dirty="0"/>
          </a:p>
        </p:txBody>
      </p:sp>
      <p:sp>
        <p:nvSpPr>
          <p:cNvPr id="3" name="Content Placeholder 2"/>
          <p:cNvSpPr>
            <a:spLocks noGrp="1"/>
          </p:cNvSpPr>
          <p:nvPr>
            <p:ph idx="1"/>
          </p:nvPr>
        </p:nvSpPr>
        <p:spPr>
          <a:xfrm>
            <a:off x="457200" y="1417638"/>
            <a:ext cx="7467600" cy="4708525"/>
          </a:xfrm>
        </p:spPr>
        <p:txBody>
          <a:bodyPr>
            <a:normAutofit fontScale="85000" lnSpcReduction="20000"/>
          </a:bodyPr>
          <a:lstStyle/>
          <a:p>
            <a:r>
              <a:rPr lang="en-US" dirty="0" smtClean="0"/>
              <a:t>Insulin binds high affinity receptors</a:t>
            </a:r>
          </a:p>
          <a:p>
            <a:r>
              <a:rPr lang="en-US" dirty="0" smtClean="0"/>
              <a:t>Receptors distributed throughout the body</a:t>
            </a:r>
          </a:p>
          <a:p>
            <a:r>
              <a:rPr lang="en-US" dirty="0" smtClean="0"/>
              <a:t>Found </a:t>
            </a:r>
            <a:r>
              <a:rPr lang="en-US" dirty="0"/>
              <a:t>in </a:t>
            </a:r>
            <a:r>
              <a:rPr lang="en-US" dirty="0" smtClean="0"/>
              <a:t>tissues </a:t>
            </a:r>
            <a:r>
              <a:rPr lang="en-US" dirty="0"/>
              <a:t>in which insulin mediates glucose uptake </a:t>
            </a:r>
            <a:endParaRPr lang="en-US" dirty="0" smtClean="0"/>
          </a:p>
          <a:p>
            <a:pPr marL="36576" indent="0">
              <a:buNone/>
            </a:pPr>
            <a:r>
              <a:rPr lang="en-US" dirty="0"/>
              <a:t> </a:t>
            </a:r>
            <a:r>
              <a:rPr lang="en-US" dirty="0" smtClean="0"/>
              <a:t>     </a:t>
            </a:r>
            <a:r>
              <a:rPr lang="en-US" dirty="0" smtClean="0">
                <a:solidFill>
                  <a:srgbClr val="CCFFCC"/>
                </a:solidFill>
              </a:rPr>
              <a:t>Muscle</a:t>
            </a:r>
          </a:p>
          <a:p>
            <a:pPr marL="36576" indent="0">
              <a:buNone/>
            </a:pPr>
            <a:r>
              <a:rPr lang="en-US" dirty="0">
                <a:solidFill>
                  <a:srgbClr val="CCFFCC"/>
                </a:solidFill>
              </a:rPr>
              <a:t> </a:t>
            </a:r>
            <a:r>
              <a:rPr lang="en-US" dirty="0" smtClean="0">
                <a:solidFill>
                  <a:srgbClr val="CCFFCC"/>
                </a:solidFill>
              </a:rPr>
              <a:t>     Adipose</a:t>
            </a:r>
          </a:p>
          <a:p>
            <a:pPr marL="36576" indent="0">
              <a:buNone/>
            </a:pPr>
            <a:r>
              <a:rPr lang="en-US" dirty="0" smtClean="0"/>
              <a:t>    as </a:t>
            </a:r>
            <a:r>
              <a:rPr lang="en-US" dirty="0"/>
              <a:t>well as in those in which it does not  </a:t>
            </a:r>
            <a:r>
              <a:rPr lang="en-US" dirty="0" smtClean="0"/>
              <a:t>    </a:t>
            </a:r>
          </a:p>
          <a:p>
            <a:pPr marL="36576" indent="0">
              <a:buNone/>
            </a:pPr>
            <a:r>
              <a:rPr lang="en-US" dirty="0"/>
              <a:t> </a:t>
            </a:r>
            <a:r>
              <a:rPr lang="en-US" dirty="0" smtClean="0"/>
              <a:t>     </a:t>
            </a:r>
            <a:r>
              <a:rPr lang="en-US" dirty="0">
                <a:solidFill>
                  <a:srgbClr val="FF0000"/>
                </a:solidFill>
              </a:rPr>
              <a:t>L</a:t>
            </a:r>
            <a:r>
              <a:rPr lang="en-US" dirty="0" smtClean="0">
                <a:solidFill>
                  <a:srgbClr val="FF0000"/>
                </a:solidFill>
              </a:rPr>
              <a:t>iver</a:t>
            </a:r>
          </a:p>
          <a:p>
            <a:pPr marL="36576" indent="0">
              <a:buNone/>
            </a:pPr>
            <a:r>
              <a:rPr lang="en-US" dirty="0">
                <a:solidFill>
                  <a:srgbClr val="FF0000"/>
                </a:solidFill>
              </a:rPr>
              <a:t> </a:t>
            </a:r>
            <a:r>
              <a:rPr lang="en-US" dirty="0" smtClean="0">
                <a:solidFill>
                  <a:srgbClr val="FF0000"/>
                </a:solidFill>
              </a:rPr>
              <a:t>     Brain </a:t>
            </a:r>
          </a:p>
          <a:p>
            <a:pPr marL="36576" indent="0">
              <a:buNone/>
            </a:pPr>
            <a:r>
              <a:rPr lang="en-US" dirty="0">
                <a:solidFill>
                  <a:srgbClr val="FF0000"/>
                </a:solidFill>
              </a:rPr>
              <a:t> </a:t>
            </a:r>
            <a:r>
              <a:rPr lang="en-US" dirty="0" smtClean="0">
                <a:solidFill>
                  <a:srgbClr val="FF0000"/>
                </a:solidFill>
              </a:rPr>
              <a:t>     Kidneys</a:t>
            </a:r>
          </a:p>
          <a:p>
            <a:pPr marL="36576" indent="0">
              <a:buNone/>
            </a:pPr>
            <a:r>
              <a:rPr lang="en-US" dirty="0">
                <a:solidFill>
                  <a:srgbClr val="FF0000"/>
                </a:solidFill>
              </a:rPr>
              <a:t> </a:t>
            </a:r>
            <a:r>
              <a:rPr lang="en-US" dirty="0" smtClean="0">
                <a:solidFill>
                  <a:srgbClr val="FF0000"/>
                </a:solidFill>
              </a:rPr>
              <a:t>     Erythrocytes</a:t>
            </a:r>
            <a:endParaRPr lang="en-US" dirty="0">
              <a:solidFill>
                <a:srgbClr val="FF0000"/>
              </a:solidFill>
            </a:endParaRPr>
          </a:p>
          <a:p>
            <a:endParaRPr lang="en-US" dirty="0" smtClean="0"/>
          </a:p>
          <a:p>
            <a:endParaRPr lang="en-US" dirty="0"/>
          </a:p>
        </p:txBody>
      </p:sp>
    </p:spTree>
    <p:extLst>
      <p:ext uri="{BB962C8B-B14F-4D97-AF65-F5344CB8AC3E}">
        <p14:creationId xmlns:p14="http://schemas.microsoft.com/office/powerpoint/2010/main" val="400767348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Actions of Insulin</a:t>
            </a:r>
          </a:p>
        </p:txBody>
      </p:sp>
      <p:sp>
        <p:nvSpPr>
          <p:cNvPr id="3" name="Content Placeholder 2"/>
          <p:cNvSpPr>
            <a:spLocks noGrp="1"/>
          </p:cNvSpPr>
          <p:nvPr>
            <p:ph idx="1"/>
          </p:nvPr>
        </p:nvSpPr>
        <p:spPr/>
        <p:txBody>
          <a:bodyPr>
            <a:normAutofit fontScale="85000" lnSpcReduction="20000"/>
          </a:bodyPr>
          <a:lstStyle/>
          <a:p>
            <a:r>
              <a:rPr lang="en-US" dirty="0" smtClean="0"/>
              <a:t>Insulin </a:t>
            </a:r>
            <a:r>
              <a:rPr lang="en-US" dirty="0" smtClean="0"/>
              <a:t>receptor – αβ subunits</a:t>
            </a:r>
            <a:endParaRPr lang="en-US" dirty="0" smtClean="0"/>
          </a:p>
          <a:p>
            <a:pPr marL="36576" indent="0">
              <a:buNone/>
            </a:pPr>
            <a:endParaRPr lang="en-US" dirty="0" smtClean="0"/>
          </a:p>
          <a:p>
            <a:r>
              <a:rPr lang="en-US" dirty="0"/>
              <a:t>T</a:t>
            </a:r>
            <a:r>
              <a:rPr lang="en-US" dirty="0" smtClean="0"/>
              <a:t>yrosine kinase receptor </a:t>
            </a:r>
          </a:p>
          <a:p>
            <a:pPr marL="36576" indent="0">
              <a:buNone/>
            </a:pPr>
            <a:endParaRPr lang="en-US" dirty="0"/>
          </a:p>
          <a:p>
            <a:r>
              <a:rPr lang="en-US" dirty="0" smtClean="0"/>
              <a:t>Mediates </a:t>
            </a:r>
            <a:r>
              <a:rPr lang="en-US" dirty="0"/>
              <a:t>activity by transferring phosphate groups to tyrosine residues on intracellular target </a:t>
            </a:r>
            <a:r>
              <a:rPr lang="en-US" dirty="0" smtClean="0"/>
              <a:t>proteins</a:t>
            </a:r>
          </a:p>
          <a:p>
            <a:pPr marL="36576" indent="0">
              <a:buNone/>
            </a:pPr>
            <a:endParaRPr lang="en-US" dirty="0" smtClean="0"/>
          </a:p>
          <a:p>
            <a:r>
              <a:rPr lang="en-US" dirty="0" smtClean="0"/>
              <a:t>Insulin Receptor substrates (IRS)</a:t>
            </a:r>
          </a:p>
          <a:p>
            <a:pPr marL="36576" indent="0">
              <a:buNone/>
            </a:pPr>
            <a:endParaRPr lang="en-US" dirty="0" smtClean="0"/>
          </a:p>
          <a:p>
            <a:r>
              <a:rPr lang="en-US" dirty="0" smtClean="0"/>
              <a:t>Variable molecular response</a:t>
            </a:r>
          </a:p>
          <a:p>
            <a:pPr marL="36576" indent="0">
              <a:buNone/>
            </a:pPr>
            <a:endParaRPr lang="en-US" dirty="0" smtClean="0"/>
          </a:p>
          <a:p>
            <a:endParaRPr lang="en-US" dirty="0"/>
          </a:p>
          <a:p>
            <a:pPr marL="36576" indent="0">
              <a:buNone/>
            </a:pPr>
            <a:endParaRPr lang="en-US" dirty="0"/>
          </a:p>
        </p:txBody>
      </p:sp>
    </p:spTree>
    <p:extLst>
      <p:ext uri="{BB962C8B-B14F-4D97-AF65-F5344CB8AC3E}">
        <p14:creationId xmlns:p14="http://schemas.microsoft.com/office/powerpoint/2010/main" val="369422609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Actions of Insulin</a:t>
            </a:r>
            <a:endParaRPr lang="en-US" dirty="0"/>
          </a:p>
        </p:txBody>
      </p:sp>
      <p:sp>
        <p:nvSpPr>
          <p:cNvPr id="3" name="Content Placeholder 2"/>
          <p:cNvSpPr>
            <a:spLocks noGrp="1"/>
          </p:cNvSpPr>
          <p:nvPr>
            <p:ph idx="1"/>
          </p:nvPr>
        </p:nvSpPr>
        <p:spPr>
          <a:xfrm>
            <a:off x="457200" y="1417638"/>
            <a:ext cx="7467600" cy="5002030"/>
          </a:xfrm>
        </p:spPr>
        <p:txBody>
          <a:bodyPr>
            <a:normAutofit fontScale="92500" lnSpcReduction="20000"/>
          </a:bodyPr>
          <a:lstStyle/>
          <a:p>
            <a:r>
              <a:rPr lang="en-US" u="sng" dirty="0"/>
              <a:t>R</a:t>
            </a:r>
            <a:r>
              <a:rPr lang="en-US" u="sng" dirty="0" smtClean="0"/>
              <a:t>apid </a:t>
            </a:r>
            <a:r>
              <a:rPr lang="en-US" u="sng" dirty="0"/>
              <a:t>insulin </a:t>
            </a:r>
            <a:r>
              <a:rPr lang="en-US" u="sng" dirty="0" smtClean="0"/>
              <a:t>action </a:t>
            </a:r>
            <a:r>
              <a:rPr lang="en-US" dirty="0" smtClean="0"/>
              <a:t>– immediate</a:t>
            </a:r>
          </a:p>
          <a:p>
            <a:pPr marL="36576" indent="0">
              <a:buNone/>
            </a:pPr>
            <a:r>
              <a:rPr lang="en-US" dirty="0"/>
              <a:t> </a:t>
            </a:r>
            <a:r>
              <a:rPr lang="en-US" dirty="0" smtClean="0"/>
              <a:t>   cellular </a:t>
            </a:r>
            <a:r>
              <a:rPr lang="en-US" dirty="0"/>
              <a:t>uptake </a:t>
            </a:r>
            <a:r>
              <a:rPr lang="en-US" dirty="0" smtClean="0"/>
              <a:t>of: </a:t>
            </a:r>
          </a:p>
          <a:p>
            <a:pPr marL="36576" indent="0">
              <a:buNone/>
            </a:pPr>
            <a:r>
              <a:rPr lang="en-US" dirty="0"/>
              <a:t> </a:t>
            </a:r>
            <a:r>
              <a:rPr lang="en-US" dirty="0" smtClean="0"/>
              <a:t>   </a:t>
            </a:r>
            <a:r>
              <a:rPr lang="en-US" sz="2400" dirty="0" smtClean="0">
                <a:solidFill>
                  <a:srgbClr val="CCFFCC"/>
                </a:solidFill>
              </a:rPr>
              <a:t>glucose</a:t>
            </a:r>
          </a:p>
          <a:p>
            <a:pPr marL="36576" indent="0">
              <a:buNone/>
            </a:pPr>
            <a:r>
              <a:rPr lang="en-US" sz="2400" dirty="0">
                <a:solidFill>
                  <a:srgbClr val="CCFFCC"/>
                </a:solidFill>
              </a:rPr>
              <a:t> </a:t>
            </a:r>
            <a:r>
              <a:rPr lang="en-US" sz="2400" dirty="0" smtClean="0">
                <a:solidFill>
                  <a:srgbClr val="CCFFCC"/>
                </a:solidFill>
              </a:rPr>
              <a:t>    amino acids</a:t>
            </a:r>
            <a:endParaRPr lang="en-US" sz="2400" dirty="0">
              <a:solidFill>
                <a:srgbClr val="CCFFCC"/>
              </a:solidFill>
            </a:endParaRPr>
          </a:p>
          <a:p>
            <a:pPr marL="36576" indent="0">
              <a:buNone/>
            </a:pPr>
            <a:r>
              <a:rPr lang="en-US" sz="2400" dirty="0" smtClean="0">
                <a:solidFill>
                  <a:srgbClr val="CCFFCC"/>
                </a:solidFill>
              </a:rPr>
              <a:t>     potassium </a:t>
            </a:r>
          </a:p>
          <a:p>
            <a:pPr marL="36576" indent="0">
              <a:buNone/>
            </a:pPr>
            <a:r>
              <a:rPr lang="en-US" sz="2400" dirty="0">
                <a:solidFill>
                  <a:srgbClr val="CCFFCC"/>
                </a:solidFill>
              </a:rPr>
              <a:t> </a:t>
            </a:r>
            <a:r>
              <a:rPr lang="en-US" sz="2400" dirty="0" smtClean="0">
                <a:solidFill>
                  <a:srgbClr val="CCFFCC"/>
                </a:solidFill>
              </a:rPr>
              <a:t>    phosphate</a:t>
            </a:r>
          </a:p>
          <a:p>
            <a:pPr marL="36576" indent="0">
              <a:buNone/>
            </a:pPr>
            <a:endParaRPr lang="en-US" sz="2400" dirty="0" smtClean="0">
              <a:solidFill>
                <a:srgbClr val="CCFFCC"/>
              </a:solidFill>
            </a:endParaRPr>
          </a:p>
          <a:p>
            <a:r>
              <a:rPr lang="en-US" u="sng" dirty="0" smtClean="0"/>
              <a:t>Intermediate actions </a:t>
            </a:r>
            <a:r>
              <a:rPr lang="en-US" dirty="0" smtClean="0"/>
              <a:t>– minutes</a:t>
            </a:r>
          </a:p>
          <a:p>
            <a:pPr marL="36576" indent="0">
              <a:buNone/>
            </a:pPr>
            <a:r>
              <a:rPr lang="en-US" dirty="0"/>
              <a:t> </a:t>
            </a:r>
            <a:r>
              <a:rPr lang="en-US" dirty="0" smtClean="0"/>
              <a:t>   </a:t>
            </a:r>
            <a:r>
              <a:rPr lang="en-US" sz="2200" dirty="0" smtClean="0"/>
              <a:t>mainly </a:t>
            </a:r>
            <a:r>
              <a:rPr lang="en-US" sz="2200" dirty="0"/>
              <a:t>affecting </a:t>
            </a:r>
            <a:r>
              <a:rPr lang="en-US" sz="2200" dirty="0">
                <a:solidFill>
                  <a:srgbClr val="CCFFCC"/>
                </a:solidFill>
              </a:rPr>
              <a:t>protein</a:t>
            </a:r>
            <a:r>
              <a:rPr lang="en-US" sz="2200" dirty="0"/>
              <a:t> and </a:t>
            </a:r>
            <a:r>
              <a:rPr lang="en-US" sz="2200" dirty="0">
                <a:solidFill>
                  <a:srgbClr val="CCFFCC"/>
                </a:solidFill>
              </a:rPr>
              <a:t>glucose</a:t>
            </a:r>
            <a:r>
              <a:rPr lang="en-US" sz="2200" dirty="0"/>
              <a:t> </a:t>
            </a:r>
            <a:r>
              <a:rPr lang="en-US" sz="2200" dirty="0" smtClean="0"/>
              <a:t>metabolism</a:t>
            </a:r>
          </a:p>
          <a:p>
            <a:pPr marL="36576" indent="0">
              <a:buNone/>
            </a:pPr>
            <a:r>
              <a:rPr lang="en-US" sz="2200" dirty="0" smtClean="0"/>
              <a:t> </a:t>
            </a:r>
          </a:p>
          <a:p>
            <a:r>
              <a:rPr lang="en-US" u="sng" dirty="0" smtClean="0"/>
              <a:t>Delayed</a:t>
            </a:r>
            <a:r>
              <a:rPr lang="en-US" dirty="0" smtClean="0"/>
              <a:t> – hours</a:t>
            </a:r>
          </a:p>
          <a:p>
            <a:pPr marL="36576" indent="0">
              <a:buNone/>
            </a:pPr>
            <a:r>
              <a:rPr lang="en-US" dirty="0" smtClean="0"/>
              <a:t>    </a:t>
            </a:r>
            <a:r>
              <a:rPr lang="en-US" sz="2200" dirty="0" smtClean="0"/>
              <a:t>mainly </a:t>
            </a:r>
            <a:r>
              <a:rPr lang="en-US" sz="2200" dirty="0"/>
              <a:t>concern </a:t>
            </a:r>
            <a:r>
              <a:rPr lang="en-US" sz="2200" dirty="0">
                <a:solidFill>
                  <a:srgbClr val="CCFFCC"/>
                </a:solidFill>
              </a:rPr>
              <a:t>lipid </a:t>
            </a:r>
            <a:r>
              <a:rPr lang="en-US" sz="2200" dirty="0">
                <a:solidFill>
                  <a:srgbClr val="FFFFFF"/>
                </a:solidFill>
              </a:rPr>
              <a:t>metabolism</a:t>
            </a:r>
            <a:r>
              <a:rPr lang="en-US" sz="2200" dirty="0">
                <a:solidFill>
                  <a:srgbClr val="CCFFCC"/>
                </a:solidFill>
              </a:rPr>
              <a:t> </a:t>
            </a:r>
          </a:p>
          <a:p>
            <a:endParaRPr lang="en-US" dirty="0"/>
          </a:p>
        </p:txBody>
      </p:sp>
    </p:spTree>
    <p:extLst>
      <p:ext uri="{BB962C8B-B14F-4D97-AF65-F5344CB8AC3E}">
        <p14:creationId xmlns:p14="http://schemas.microsoft.com/office/powerpoint/2010/main" val="116023539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Actions of Insulin</a:t>
            </a:r>
            <a:endParaRPr lang="en-US" dirty="0"/>
          </a:p>
        </p:txBody>
      </p:sp>
      <p:sp>
        <p:nvSpPr>
          <p:cNvPr id="3" name="Content Placeholder 2"/>
          <p:cNvSpPr>
            <a:spLocks noGrp="1"/>
          </p:cNvSpPr>
          <p:nvPr>
            <p:ph idx="1"/>
          </p:nvPr>
        </p:nvSpPr>
        <p:spPr>
          <a:xfrm>
            <a:off x="220877" y="1600200"/>
            <a:ext cx="8697067" cy="4525963"/>
          </a:xfrm>
        </p:spPr>
        <p:txBody>
          <a:bodyPr>
            <a:normAutofit fontScale="92500" lnSpcReduction="20000"/>
          </a:bodyPr>
          <a:lstStyle/>
          <a:p>
            <a:pPr marL="36576" indent="0">
              <a:buNone/>
            </a:pPr>
            <a:r>
              <a:rPr lang="en-US" dirty="0" smtClean="0"/>
              <a:t>Glucose uptake into cells in response to insulin:</a:t>
            </a:r>
          </a:p>
          <a:p>
            <a:pPr marL="36576" indent="0">
              <a:buNone/>
            </a:pPr>
            <a:endParaRPr lang="en-US" dirty="0" smtClean="0"/>
          </a:p>
          <a:p>
            <a:r>
              <a:rPr lang="en-US" dirty="0" smtClean="0"/>
              <a:t>Glucose is a polar molecule</a:t>
            </a:r>
          </a:p>
          <a:p>
            <a:r>
              <a:rPr lang="en-US" dirty="0" smtClean="0"/>
              <a:t>Mediated by transport proteins or Active transport</a:t>
            </a:r>
          </a:p>
          <a:p>
            <a:pPr marL="36576" indent="0">
              <a:buNone/>
            </a:pPr>
            <a:endParaRPr lang="en-US" dirty="0" smtClean="0"/>
          </a:p>
          <a:p>
            <a:r>
              <a:rPr lang="en-US" dirty="0" smtClean="0"/>
              <a:t>Transport </a:t>
            </a:r>
            <a:r>
              <a:rPr lang="en-US" dirty="0" smtClean="0"/>
              <a:t>across cell membranes facilitated by:</a:t>
            </a:r>
          </a:p>
          <a:p>
            <a:pPr marL="36576" indent="0">
              <a:buNone/>
            </a:pPr>
            <a:endParaRPr lang="en-US" sz="2400" dirty="0" smtClean="0">
              <a:solidFill>
                <a:srgbClr val="CCFFCC"/>
              </a:solidFill>
            </a:endParaRPr>
          </a:p>
          <a:p>
            <a:pPr marL="36576" indent="0">
              <a:buNone/>
            </a:pPr>
            <a:r>
              <a:rPr lang="en-US" sz="2400" dirty="0" smtClean="0">
                <a:solidFill>
                  <a:srgbClr val="CCFFCC"/>
                </a:solidFill>
              </a:rPr>
              <a:t>         *  Family </a:t>
            </a:r>
            <a:r>
              <a:rPr lang="en-US" sz="2400" dirty="0">
                <a:solidFill>
                  <a:srgbClr val="CCFFCC"/>
                </a:solidFill>
              </a:rPr>
              <a:t>of glucose transporter (GLUT) </a:t>
            </a:r>
            <a:r>
              <a:rPr lang="en-US" sz="2400" dirty="0" smtClean="0">
                <a:solidFill>
                  <a:srgbClr val="CCFFCC"/>
                </a:solidFill>
              </a:rPr>
              <a:t>proteins in </a:t>
            </a:r>
          </a:p>
          <a:p>
            <a:pPr marL="36576" indent="0">
              <a:buNone/>
            </a:pPr>
            <a:r>
              <a:rPr lang="en-US" sz="2400" dirty="0">
                <a:solidFill>
                  <a:srgbClr val="CCFFCC"/>
                </a:solidFill>
              </a:rPr>
              <a:t> </a:t>
            </a:r>
            <a:r>
              <a:rPr lang="en-US" sz="2400" dirty="0" smtClean="0">
                <a:solidFill>
                  <a:srgbClr val="CCFFCC"/>
                </a:solidFill>
              </a:rPr>
              <a:t>           several tissues </a:t>
            </a:r>
          </a:p>
          <a:p>
            <a:pPr marL="36576" indent="0">
              <a:buNone/>
            </a:pPr>
            <a:r>
              <a:rPr lang="en-US" sz="2400" dirty="0">
                <a:solidFill>
                  <a:srgbClr val="CCFFCC"/>
                </a:solidFill>
              </a:rPr>
              <a:t> </a:t>
            </a:r>
            <a:r>
              <a:rPr lang="en-US" sz="2400" dirty="0" smtClean="0">
                <a:solidFill>
                  <a:srgbClr val="CCFFCC"/>
                </a:solidFill>
              </a:rPr>
              <a:t>             </a:t>
            </a:r>
          </a:p>
          <a:p>
            <a:pPr marL="36576" indent="0">
              <a:buNone/>
            </a:pPr>
            <a:r>
              <a:rPr lang="en-US" sz="2400" dirty="0" smtClean="0">
                <a:solidFill>
                  <a:srgbClr val="CCFFCC"/>
                </a:solidFill>
              </a:rPr>
              <a:t>          * Intestine </a:t>
            </a:r>
            <a:r>
              <a:rPr lang="en-US" sz="2400" dirty="0">
                <a:solidFill>
                  <a:srgbClr val="CCFFCC"/>
                </a:solidFill>
              </a:rPr>
              <a:t>and </a:t>
            </a:r>
            <a:r>
              <a:rPr lang="en-US" sz="2400" dirty="0" smtClean="0">
                <a:solidFill>
                  <a:srgbClr val="CCFFCC"/>
                </a:solidFill>
              </a:rPr>
              <a:t>kidney</a:t>
            </a:r>
            <a:r>
              <a:rPr lang="en-US" sz="2400" dirty="0">
                <a:solidFill>
                  <a:srgbClr val="CCFFCC"/>
                </a:solidFill>
              </a:rPr>
              <a:t> </a:t>
            </a:r>
            <a:r>
              <a:rPr lang="en-US" sz="2400" dirty="0" smtClean="0">
                <a:solidFill>
                  <a:srgbClr val="CCFFCC"/>
                </a:solidFill>
              </a:rPr>
              <a:t>by </a:t>
            </a:r>
            <a:r>
              <a:rPr lang="en-US" sz="2400" dirty="0">
                <a:solidFill>
                  <a:srgbClr val="CCFFCC"/>
                </a:solidFill>
              </a:rPr>
              <a:t>active transport with </a:t>
            </a:r>
            <a:r>
              <a:rPr lang="en-US" sz="2400" dirty="0" smtClean="0">
                <a:solidFill>
                  <a:srgbClr val="CCFFCC"/>
                </a:solidFill>
              </a:rPr>
              <a:t>Na+</a:t>
            </a:r>
          </a:p>
          <a:p>
            <a:endParaRPr lang="en-US" sz="2400" dirty="0" smtClean="0"/>
          </a:p>
        </p:txBody>
      </p:sp>
    </p:spTree>
    <p:extLst>
      <p:ext uri="{BB962C8B-B14F-4D97-AF65-F5344CB8AC3E}">
        <p14:creationId xmlns:p14="http://schemas.microsoft.com/office/powerpoint/2010/main" val="147429929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of Insulin</a:t>
            </a:r>
            <a:endParaRPr lang="en-US" dirty="0"/>
          </a:p>
        </p:txBody>
      </p:sp>
      <p:sp>
        <p:nvSpPr>
          <p:cNvPr id="3" name="Content Placeholder 2"/>
          <p:cNvSpPr>
            <a:spLocks noGrp="1"/>
          </p:cNvSpPr>
          <p:nvPr>
            <p:ph idx="1"/>
          </p:nvPr>
        </p:nvSpPr>
        <p:spPr>
          <a:xfrm>
            <a:off x="171249" y="1600200"/>
            <a:ext cx="8562466" cy="4525963"/>
          </a:xfrm>
        </p:spPr>
        <p:txBody>
          <a:bodyPr/>
          <a:lstStyle/>
          <a:p>
            <a:pPr marL="36576" indent="0">
              <a:buNone/>
            </a:pPr>
            <a:r>
              <a:rPr lang="en-US" dirty="0" smtClean="0"/>
              <a:t>GLUT proteins:</a:t>
            </a:r>
          </a:p>
          <a:p>
            <a:pPr marL="36576" indent="0">
              <a:buNone/>
            </a:pPr>
            <a:endParaRPr lang="en-US" dirty="0" smtClean="0"/>
          </a:p>
          <a:p>
            <a:r>
              <a:rPr lang="en-US" dirty="0" smtClean="0"/>
              <a:t>14 types identified in humans</a:t>
            </a:r>
          </a:p>
          <a:p>
            <a:pPr marL="36576" indent="0">
              <a:buNone/>
            </a:pPr>
            <a:endParaRPr lang="en-US" dirty="0" smtClean="0"/>
          </a:p>
          <a:p>
            <a:r>
              <a:rPr lang="en-US" dirty="0" smtClean="0"/>
              <a:t>GLUT 4 is major insulin responsive transporter</a:t>
            </a:r>
          </a:p>
          <a:p>
            <a:pPr marL="36576" indent="0">
              <a:buNone/>
            </a:pPr>
            <a:r>
              <a:rPr lang="en-US" dirty="0" smtClean="0"/>
              <a:t> </a:t>
            </a:r>
          </a:p>
          <a:p>
            <a:r>
              <a:rPr lang="en-US" dirty="0" smtClean="0"/>
              <a:t>GLUT 4 mainly in muscle + adipose tissue</a:t>
            </a:r>
          </a:p>
        </p:txBody>
      </p:sp>
    </p:spTree>
    <p:extLst>
      <p:ext uri="{BB962C8B-B14F-4D97-AF65-F5344CB8AC3E}">
        <p14:creationId xmlns:p14="http://schemas.microsoft.com/office/powerpoint/2010/main" val="111376275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of Insulin</a:t>
            </a:r>
            <a:endParaRPr lang="en-US" dirty="0"/>
          </a:p>
        </p:txBody>
      </p:sp>
      <p:sp>
        <p:nvSpPr>
          <p:cNvPr id="3" name="Content Placeholder 2"/>
          <p:cNvSpPr>
            <a:spLocks noGrp="1"/>
          </p:cNvSpPr>
          <p:nvPr>
            <p:ph idx="1"/>
          </p:nvPr>
        </p:nvSpPr>
        <p:spPr>
          <a:xfrm>
            <a:off x="756350" y="1600200"/>
            <a:ext cx="6949869" cy="4525963"/>
          </a:xfrm>
        </p:spPr>
        <p:txBody>
          <a:bodyPr>
            <a:normAutofit fontScale="92500" lnSpcReduction="20000"/>
          </a:bodyPr>
          <a:lstStyle/>
          <a:p>
            <a:pPr marL="0" indent="0" defTabSz="457200">
              <a:spcBef>
                <a:spcPts val="0"/>
              </a:spcBef>
              <a:buClrTx/>
              <a:buSzTx/>
              <a:buNone/>
              <a:defRPr/>
            </a:pPr>
            <a:r>
              <a:rPr lang="en-US" sz="3200" dirty="0" smtClean="0"/>
              <a:t>Insulin stimulates glucose transport in muscle + adipose tissue by translocation of GLUT 4 from the cytosol to the cell membrane</a:t>
            </a:r>
          </a:p>
          <a:p>
            <a:pPr marL="0" indent="0" defTabSz="457200">
              <a:spcBef>
                <a:spcPts val="0"/>
              </a:spcBef>
              <a:buClrTx/>
              <a:buSzTx/>
              <a:buNone/>
              <a:defRPr/>
            </a:pPr>
            <a:endParaRPr lang="en-US" sz="3200" dirty="0" smtClean="0"/>
          </a:p>
          <a:p>
            <a:pPr marL="0" indent="0" defTabSz="457200">
              <a:spcBef>
                <a:spcPts val="0"/>
              </a:spcBef>
              <a:buClrTx/>
              <a:buSzTx/>
              <a:buNone/>
              <a:defRPr/>
            </a:pPr>
            <a:r>
              <a:rPr lang="en-US" sz="3200" dirty="0" smtClean="0"/>
              <a:t>GLUT 4 molecules fuse membrane and function as pores for glucose entry </a:t>
            </a:r>
          </a:p>
          <a:p>
            <a:pPr marL="0" indent="0" defTabSz="457200">
              <a:spcBef>
                <a:spcPts val="0"/>
              </a:spcBef>
              <a:buClrTx/>
              <a:buSzTx/>
              <a:buNone/>
              <a:defRPr/>
            </a:pPr>
            <a:endParaRPr lang="en-US" sz="3200" dirty="0" smtClean="0"/>
          </a:p>
          <a:p>
            <a:pPr marL="0" indent="0" defTabSz="457200">
              <a:spcBef>
                <a:spcPts val="0"/>
              </a:spcBef>
              <a:buClrTx/>
              <a:buSzTx/>
              <a:buNone/>
              <a:defRPr/>
            </a:pPr>
            <a:r>
              <a:rPr lang="en-US" sz="3200" dirty="0"/>
              <a:t>When insulin levels decrease, </a:t>
            </a:r>
            <a:r>
              <a:rPr lang="en-US" sz="3200" dirty="0" smtClean="0"/>
              <a:t>GLUT </a:t>
            </a:r>
            <a:r>
              <a:rPr lang="en-US" sz="3200" dirty="0"/>
              <a:t>4 molecules are removed from the cell </a:t>
            </a:r>
            <a:r>
              <a:rPr lang="en-US" sz="3200" dirty="0" smtClean="0"/>
              <a:t>membrane</a:t>
            </a:r>
          </a:p>
          <a:p>
            <a:pPr marL="0" indent="0" defTabSz="457200">
              <a:spcBef>
                <a:spcPts val="0"/>
              </a:spcBef>
              <a:buClrTx/>
              <a:buSzTx/>
              <a:buNone/>
              <a:defRPr/>
            </a:pPr>
            <a:endParaRPr lang="en-US" dirty="0" smtClean="0"/>
          </a:p>
          <a:p>
            <a:pPr marL="36576" indent="0">
              <a:buNone/>
            </a:pPr>
            <a:endParaRPr lang="en-US" dirty="0" smtClean="0"/>
          </a:p>
          <a:p>
            <a:pPr marL="36576" indent="0">
              <a:buNone/>
            </a:pPr>
            <a:endParaRPr lang="en-US" dirty="0"/>
          </a:p>
        </p:txBody>
      </p:sp>
    </p:spTree>
    <p:extLst>
      <p:ext uri="{BB962C8B-B14F-4D97-AF65-F5344CB8AC3E}">
        <p14:creationId xmlns:p14="http://schemas.microsoft.com/office/powerpoint/2010/main" val="30523110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731658" y="1625599"/>
            <a:ext cx="7661702" cy="3772443"/>
          </a:xfrm>
          <a:prstGeom prst="rect">
            <a:avLst/>
          </a:prstGeom>
        </p:spPr>
      </p:pic>
    </p:spTree>
    <p:extLst>
      <p:ext uri="{BB962C8B-B14F-4D97-AF65-F5344CB8AC3E}">
        <p14:creationId xmlns:p14="http://schemas.microsoft.com/office/powerpoint/2010/main" val="424108547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3090"/>
            <a:ext cx="7467600" cy="1463408"/>
          </a:xfrm>
        </p:spPr>
        <p:txBody>
          <a:bodyPr/>
          <a:lstStyle/>
          <a:p>
            <a:pPr algn="ctr"/>
            <a:r>
              <a:rPr lang="en-US" dirty="0" smtClean="0"/>
              <a:t>The Endocrine Pancreas</a:t>
            </a:r>
            <a:endParaRPr lang="en-US" dirty="0"/>
          </a:p>
        </p:txBody>
      </p:sp>
    </p:spTree>
    <p:extLst>
      <p:ext uri="{BB962C8B-B14F-4D97-AF65-F5344CB8AC3E}">
        <p14:creationId xmlns:p14="http://schemas.microsoft.com/office/powerpoint/2010/main" val="41007662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Insulin independent glucose uptake </a:t>
            </a:r>
            <a:endParaRPr lang="en-US" dirty="0"/>
          </a:p>
        </p:txBody>
      </p:sp>
      <p:sp>
        <p:nvSpPr>
          <p:cNvPr id="3" name="Content Placeholder 2"/>
          <p:cNvSpPr>
            <a:spLocks noGrp="1"/>
          </p:cNvSpPr>
          <p:nvPr>
            <p:ph idx="1"/>
          </p:nvPr>
        </p:nvSpPr>
        <p:spPr>
          <a:xfrm>
            <a:off x="457200" y="1725717"/>
            <a:ext cx="7467600" cy="4400446"/>
          </a:xfrm>
        </p:spPr>
        <p:txBody>
          <a:bodyPr/>
          <a:lstStyle/>
          <a:p>
            <a:r>
              <a:rPr lang="en-US" dirty="0" smtClean="0"/>
              <a:t>Insulin independent glucose uptake:</a:t>
            </a:r>
          </a:p>
          <a:p>
            <a:pPr marL="621792" lvl="2" indent="0">
              <a:buNone/>
            </a:pPr>
            <a:r>
              <a:rPr lang="en-US" dirty="0" smtClean="0">
                <a:solidFill>
                  <a:srgbClr val="CCFFCC"/>
                </a:solidFill>
              </a:rPr>
              <a:t>Brain</a:t>
            </a:r>
          </a:p>
          <a:p>
            <a:pPr marL="621792" lvl="2" indent="0">
              <a:buNone/>
            </a:pPr>
            <a:r>
              <a:rPr lang="en-US" dirty="0" smtClean="0">
                <a:solidFill>
                  <a:srgbClr val="CCFFCC"/>
                </a:solidFill>
              </a:rPr>
              <a:t>Liver </a:t>
            </a:r>
          </a:p>
          <a:p>
            <a:pPr marL="621792" lvl="2" indent="0">
              <a:buNone/>
            </a:pPr>
            <a:r>
              <a:rPr lang="en-US" dirty="0" smtClean="0">
                <a:solidFill>
                  <a:srgbClr val="CCFFCC"/>
                </a:solidFill>
              </a:rPr>
              <a:t>Kidney</a:t>
            </a:r>
          </a:p>
          <a:p>
            <a:pPr marL="621792" lvl="2" indent="0">
              <a:buNone/>
            </a:pPr>
            <a:r>
              <a:rPr lang="en-US" dirty="0" smtClean="0">
                <a:solidFill>
                  <a:srgbClr val="CCFFCC"/>
                </a:solidFill>
              </a:rPr>
              <a:t>Intestinal tract</a:t>
            </a:r>
          </a:p>
          <a:p>
            <a:pPr marL="621792" lvl="2" indent="0">
              <a:buNone/>
            </a:pPr>
            <a:endParaRPr lang="en-US" dirty="0" smtClean="0">
              <a:solidFill>
                <a:srgbClr val="CCFFCC"/>
              </a:solidFill>
            </a:endParaRPr>
          </a:p>
          <a:p>
            <a:r>
              <a:rPr lang="en-US" dirty="0" smtClean="0"/>
              <a:t>Uptake occurs via other GLUT proteins</a:t>
            </a:r>
          </a:p>
          <a:p>
            <a:endParaRPr lang="en-US" dirty="0" smtClean="0"/>
          </a:p>
        </p:txBody>
      </p:sp>
    </p:spTree>
    <p:extLst>
      <p:ext uri="{BB962C8B-B14F-4D97-AF65-F5344CB8AC3E}">
        <p14:creationId xmlns:p14="http://schemas.microsoft.com/office/powerpoint/2010/main" val="290577233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67865"/>
            <a:ext cx="7467600" cy="1394381"/>
          </a:xfrm>
        </p:spPr>
        <p:txBody>
          <a:bodyPr/>
          <a:lstStyle/>
          <a:p>
            <a:pPr algn="ctr"/>
            <a:r>
              <a:rPr lang="en-US" dirty="0" smtClean="0"/>
              <a:t>Functions of insulin</a:t>
            </a:r>
            <a:endParaRPr lang="en-US" dirty="0"/>
          </a:p>
        </p:txBody>
      </p:sp>
    </p:spTree>
    <p:extLst>
      <p:ext uri="{BB962C8B-B14F-4D97-AF65-F5344CB8AC3E}">
        <p14:creationId xmlns:p14="http://schemas.microsoft.com/office/powerpoint/2010/main" val="415527328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 functions</a:t>
            </a:r>
            <a:endParaRPr lang="en-US" dirty="0"/>
          </a:p>
        </p:txBody>
      </p:sp>
      <p:sp>
        <p:nvSpPr>
          <p:cNvPr id="3" name="Content Placeholder 2"/>
          <p:cNvSpPr>
            <a:spLocks noGrp="1"/>
          </p:cNvSpPr>
          <p:nvPr>
            <p:ph idx="1"/>
          </p:nvPr>
        </p:nvSpPr>
        <p:spPr>
          <a:xfrm>
            <a:off x="457200" y="1600200"/>
            <a:ext cx="7467600" cy="4750439"/>
          </a:xfrm>
        </p:spPr>
        <p:txBody>
          <a:bodyPr>
            <a:normAutofit lnSpcReduction="10000"/>
          </a:bodyPr>
          <a:lstStyle/>
          <a:p>
            <a:pPr marL="36576" indent="0">
              <a:buNone/>
            </a:pPr>
            <a:r>
              <a:rPr lang="en-US" dirty="0" smtClean="0"/>
              <a:t>Prevents catabolism of nutrient stores</a:t>
            </a:r>
          </a:p>
          <a:p>
            <a:r>
              <a:rPr lang="en-US" dirty="0" smtClean="0"/>
              <a:t>Storage of glucose as glycogen</a:t>
            </a:r>
          </a:p>
          <a:p>
            <a:r>
              <a:rPr lang="en-US" dirty="0" smtClean="0"/>
              <a:t>Storage of </a:t>
            </a:r>
            <a:r>
              <a:rPr lang="en-US" dirty="0" err="1" smtClean="0"/>
              <a:t>a.a</a:t>
            </a:r>
            <a:r>
              <a:rPr lang="en-US" dirty="0" smtClean="0"/>
              <a:t> as protein</a:t>
            </a:r>
          </a:p>
          <a:p>
            <a:r>
              <a:rPr lang="en-US" dirty="0" smtClean="0"/>
              <a:t>Storage of </a:t>
            </a:r>
            <a:r>
              <a:rPr lang="en-US" dirty="0" err="1" smtClean="0"/>
              <a:t>f.a</a:t>
            </a:r>
            <a:r>
              <a:rPr lang="en-US" dirty="0" smtClean="0"/>
              <a:t>. as fat</a:t>
            </a:r>
          </a:p>
          <a:p>
            <a:pPr marL="36576" indent="0">
              <a:buNone/>
            </a:pPr>
            <a:endParaRPr lang="en-US" dirty="0" smtClean="0"/>
          </a:p>
          <a:p>
            <a:pPr marL="36576" indent="0">
              <a:buNone/>
            </a:pPr>
            <a:r>
              <a:rPr lang="en-US" dirty="0" smtClean="0"/>
              <a:t>Main tissue targets</a:t>
            </a:r>
          </a:p>
          <a:p>
            <a:r>
              <a:rPr lang="en-US" dirty="0" smtClean="0"/>
              <a:t>Liver </a:t>
            </a:r>
          </a:p>
          <a:p>
            <a:r>
              <a:rPr lang="en-US" dirty="0" smtClean="0"/>
              <a:t>Muscle </a:t>
            </a:r>
          </a:p>
          <a:p>
            <a:r>
              <a:rPr lang="en-US" dirty="0" smtClean="0"/>
              <a:t>Adipose</a:t>
            </a:r>
          </a:p>
          <a:p>
            <a:pPr marL="36576" indent="0">
              <a:buNone/>
            </a:pPr>
            <a:endParaRPr lang="en-US" dirty="0" smtClean="0"/>
          </a:p>
          <a:p>
            <a:endParaRPr lang="en-US" dirty="0"/>
          </a:p>
        </p:txBody>
      </p:sp>
    </p:spTree>
    <p:extLst>
      <p:ext uri="{BB962C8B-B14F-4D97-AF65-F5344CB8AC3E}">
        <p14:creationId xmlns:p14="http://schemas.microsoft.com/office/powerpoint/2010/main" val="4031950313"/>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Insulin functions - Carbohydrates</a:t>
            </a:r>
            <a:endParaRPr lang="en-US" dirty="0"/>
          </a:p>
        </p:txBody>
      </p:sp>
      <p:sp>
        <p:nvSpPr>
          <p:cNvPr id="3" name="Content Placeholder 2"/>
          <p:cNvSpPr>
            <a:spLocks noGrp="1"/>
          </p:cNvSpPr>
          <p:nvPr>
            <p:ph idx="1"/>
          </p:nvPr>
        </p:nvSpPr>
        <p:spPr>
          <a:xfrm>
            <a:off x="1" y="1600200"/>
            <a:ext cx="8434774" cy="4525963"/>
          </a:xfrm>
        </p:spPr>
        <p:txBody>
          <a:bodyPr>
            <a:normAutofit fontScale="85000" lnSpcReduction="10000"/>
          </a:bodyPr>
          <a:lstStyle/>
          <a:p>
            <a:r>
              <a:rPr lang="en-US" sz="3200" dirty="0" smtClean="0"/>
              <a:t>Facilitates </a:t>
            </a:r>
            <a:r>
              <a:rPr lang="en-US" sz="3200" dirty="0"/>
              <a:t>the oxidation of glucose to pyruvate and lactate </a:t>
            </a:r>
            <a:endParaRPr lang="en-US" sz="3200" dirty="0" smtClean="0"/>
          </a:p>
          <a:p>
            <a:pPr marL="36576" indent="0">
              <a:buNone/>
            </a:pPr>
            <a:r>
              <a:rPr lang="en-US" sz="2800" dirty="0" smtClean="0">
                <a:solidFill>
                  <a:srgbClr val="CCFFCC"/>
                </a:solidFill>
              </a:rPr>
              <a:t>        induction </a:t>
            </a:r>
            <a:r>
              <a:rPr lang="en-US" sz="2800" dirty="0">
                <a:solidFill>
                  <a:srgbClr val="CCFFCC"/>
                </a:solidFill>
              </a:rPr>
              <a:t>of enzymes such as </a:t>
            </a:r>
            <a:r>
              <a:rPr lang="en-US" sz="2800" dirty="0" err="1">
                <a:solidFill>
                  <a:srgbClr val="CCFFCC"/>
                </a:solidFill>
              </a:rPr>
              <a:t>glucokinase</a:t>
            </a:r>
            <a:r>
              <a:rPr lang="en-US" sz="2800" dirty="0">
                <a:solidFill>
                  <a:srgbClr val="CCFFCC"/>
                </a:solidFill>
              </a:rPr>
              <a:t>, </a:t>
            </a:r>
            <a:r>
              <a:rPr lang="en-US" sz="2800" dirty="0" smtClean="0">
                <a:solidFill>
                  <a:srgbClr val="CCFFCC"/>
                </a:solidFill>
              </a:rPr>
              <a:t>PFK,   </a:t>
            </a:r>
          </a:p>
          <a:p>
            <a:pPr marL="36576" indent="0">
              <a:buNone/>
            </a:pPr>
            <a:r>
              <a:rPr lang="en-US" sz="2800" dirty="0">
                <a:solidFill>
                  <a:srgbClr val="CCFFCC"/>
                </a:solidFill>
              </a:rPr>
              <a:t> </a:t>
            </a:r>
            <a:r>
              <a:rPr lang="en-US" sz="2800" dirty="0" smtClean="0">
                <a:solidFill>
                  <a:srgbClr val="CCFFCC"/>
                </a:solidFill>
              </a:rPr>
              <a:t>        pyruvate kinase</a:t>
            </a:r>
          </a:p>
          <a:p>
            <a:r>
              <a:rPr lang="en-US" sz="3200" dirty="0" smtClean="0"/>
              <a:t>Promotes </a:t>
            </a:r>
            <a:r>
              <a:rPr lang="en-US" sz="3200" dirty="0"/>
              <a:t>glycogen synthesis in liver and </a:t>
            </a:r>
            <a:r>
              <a:rPr lang="en-US" sz="3200" dirty="0" smtClean="0"/>
              <a:t>muscle</a:t>
            </a:r>
          </a:p>
          <a:p>
            <a:pPr marL="36576" indent="0">
              <a:buNone/>
            </a:pPr>
            <a:r>
              <a:rPr lang="en-US" sz="3200" dirty="0"/>
              <a:t> </a:t>
            </a:r>
            <a:r>
              <a:rPr lang="en-US" sz="3200" dirty="0" smtClean="0"/>
              <a:t>      </a:t>
            </a:r>
            <a:r>
              <a:rPr lang="en-US" sz="2800" dirty="0" smtClean="0">
                <a:solidFill>
                  <a:srgbClr val="CCFFCC"/>
                </a:solidFill>
              </a:rPr>
              <a:t>increasing </a:t>
            </a:r>
            <a:r>
              <a:rPr lang="en-US" sz="2800" dirty="0">
                <a:solidFill>
                  <a:srgbClr val="CCFFCC"/>
                </a:solidFill>
              </a:rPr>
              <a:t>glycogen </a:t>
            </a:r>
            <a:r>
              <a:rPr lang="en-US" sz="2800" dirty="0" err="1">
                <a:solidFill>
                  <a:srgbClr val="CCFFCC"/>
                </a:solidFill>
              </a:rPr>
              <a:t>synthetase</a:t>
            </a:r>
            <a:r>
              <a:rPr lang="en-US" sz="2800" dirty="0">
                <a:solidFill>
                  <a:srgbClr val="CCFFCC"/>
                </a:solidFill>
              </a:rPr>
              <a:t> </a:t>
            </a:r>
            <a:r>
              <a:rPr lang="en-US" sz="2800" dirty="0" smtClean="0">
                <a:solidFill>
                  <a:srgbClr val="CCFFCC"/>
                </a:solidFill>
              </a:rPr>
              <a:t>activity</a:t>
            </a:r>
          </a:p>
          <a:p>
            <a:r>
              <a:rPr lang="en-US" sz="3200" dirty="0" smtClean="0"/>
              <a:t>Decreases gluconeogenesis </a:t>
            </a:r>
          </a:p>
          <a:p>
            <a:pPr marL="36576" indent="0">
              <a:buNone/>
            </a:pPr>
            <a:r>
              <a:rPr lang="en-US" sz="3200" dirty="0"/>
              <a:t> </a:t>
            </a:r>
            <a:r>
              <a:rPr lang="en-US" sz="3200" dirty="0" smtClean="0"/>
              <a:t>      </a:t>
            </a:r>
            <a:r>
              <a:rPr lang="en-US" sz="2600" dirty="0" smtClean="0">
                <a:solidFill>
                  <a:srgbClr val="CCFFCC"/>
                </a:solidFill>
              </a:rPr>
              <a:t>as it promotes protein synthesis in peripheral tissues</a:t>
            </a:r>
          </a:p>
          <a:p>
            <a:r>
              <a:rPr lang="en-US" sz="3200" dirty="0" smtClean="0"/>
              <a:t>Decreases conversion of </a:t>
            </a:r>
            <a:r>
              <a:rPr lang="en-US" sz="3200" dirty="0" err="1" smtClean="0"/>
              <a:t>a.a</a:t>
            </a:r>
            <a:r>
              <a:rPr lang="en-US" sz="3200" dirty="0" smtClean="0"/>
              <a:t>. to glucose in liver</a:t>
            </a:r>
            <a:endParaRPr lang="en-US" dirty="0"/>
          </a:p>
        </p:txBody>
      </p:sp>
    </p:spTree>
    <p:extLst>
      <p:ext uri="{BB962C8B-B14F-4D97-AF65-F5344CB8AC3E}">
        <p14:creationId xmlns:p14="http://schemas.microsoft.com/office/powerpoint/2010/main" val="219595112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 functions - Fats</a:t>
            </a:r>
            <a:endParaRPr lang="en-US" dirty="0"/>
          </a:p>
        </p:txBody>
      </p:sp>
      <p:sp>
        <p:nvSpPr>
          <p:cNvPr id="3" name="Content Placeholder 2"/>
          <p:cNvSpPr>
            <a:spLocks noGrp="1"/>
          </p:cNvSpPr>
          <p:nvPr>
            <p:ph idx="1"/>
          </p:nvPr>
        </p:nvSpPr>
        <p:spPr>
          <a:xfrm>
            <a:off x="248488" y="1600200"/>
            <a:ext cx="8462384" cy="5081777"/>
          </a:xfrm>
        </p:spPr>
        <p:txBody>
          <a:bodyPr>
            <a:normAutofit/>
          </a:bodyPr>
          <a:lstStyle/>
          <a:p>
            <a:r>
              <a:rPr lang="en-US" dirty="0"/>
              <a:t>In adipose </a:t>
            </a:r>
            <a:r>
              <a:rPr lang="en-US" dirty="0" smtClean="0"/>
              <a:t>tissue promotes </a:t>
            </a:r>
            <a:r>
              <a:rPr lang="en-US" dirty="0"/>
              <a:t>synthesis of lipids and inhibits </a:t>
            </a:r>
            <a:r>
              <a:rPr lang="en-US" dirty="0" smtClean="0"/>
              <a:t>degradation</a:t>
            </a:r>
          </a:p>
          <a:p>
            <a:r>
              <a:rPr lang="en-US" dirty="0"/>
              <a:t>A</a:t>
            </a:r>
            <a:r>
              <a:rPr lang="en-US" dirty="0" smtClean="0"/>
              <a:t>ctivates pyruvate </a:t>
            </a:r>
            <a:r>
              <a:rPr lang="en-US" dirty="0"/>
              <a:t>dehydrogenase and acetyl-CoA </a:t>
            </a:r>
            <a:r>
              <a:rPr lang="en-US" dirty="0" smtClean="0"/>
              <a:t>carboxylase</a:t>
            </a:r>
            <a:r>
              <a:rPr lang="en-US" dirty="0"/>
              <a:t> </a:t>
            </a:r>
            <a:endParaRPr lang="en-US" dirty="0" smtClean="0"/>
          </a:p>
          <a:p>
            <a:pPr marL="36576" indent="0">
              <a:buNone/>
            </a:pPr>
            <a:r>
              <a:rPr lang="en-US" sz="2400" dirty="0" smtClean="0">
                <a:solidFill>
                  <a:srgbClr val="CCFFCC"/>
                </a:solidFill>
              </a:rPr>
              <a:t>        promote </a:t>
            </a:r>
            <a:r>
              <a:rPr lang="en-US" sz="2400" dirty="0">
                <a:solidFill>
                  <a:srgbClr val="CCFFCC"/>
                </a:solidFill>
              </a:rPr>
              <a:t>the synthesis of fatty acids from acetyl-CoA </a:t>
            </a:r>
          </a:p>
          <a:p>
            <a:r>
              <a:rPr lang="en-US" dirty="0"/>
              <a:t>I</a:t>
            </a:r>
            <a:r>
              <a:rPr lang="en-US" dirty="0" smtClean="0"/>
              <a:t>ncreases </a:t>
            </a:r>
            <a:r>
              <a:rPr lang="en-US" dirty="0"/>
              <a:t>the activity of lipoprotein lipase </a:t>
            </a:r>
            <a:r>
              <a:rPr lang="en-US" dirty="0" smtClean="0"/>
              <a:t>      </a:t>
            </a:r>
          </a:p>
          <a:p>
            <a:pPr marL="36576" indent="0">
              <a:buNone/>
            </a:pPr>
            <a:r>
              <a:rPr lang="en-US" sz="2400" dirty="0">
                <a:solidFill>
                  <a:srgbClr val="CCFFCC"/>
                </a:solidFill>
              </a:rPr>
              <a:t> </a:t>
            </a:r>
            <a:r>
              <a:rPr lang="en-US" sz="2400" dirty="0" smtClean="0">
                <a:solidFill>
                  <a:srgbClr val="CCFFCC"/>
                </a:solidFill>
              </a:rPr>
              <a:t>       promotes </a:t>
            </a:r>
            <a:r>
              <a:rPr lang="en-US" sz="2400" dirty="0">
                <a:solidFill>
                  <a:srgbClr val="CCFFCC"/>
                </a:solidFill>
              </a:rPr>
              <a:t>the entry of fatty acids into adipose </a:t>
            </a:r>
            <a:r>
              <a:rPr lang="en-US" sz="2400" dirty="0" smtClean="0">
                <a:solidFill>
                  <a:srgbClr val="CCFFCC"/>
                </a:solidFill>
              </a:rPr>
              <a:t>tissue</a:t>
            </a:r>
            <a:endParaRPr lang="en-US" sz="2400" dirty="0">
              <a:solidFill>
                <a:srgbClr val="CCFFCC"/>
              </a:solidFill>
            </a:endParaRPr>
          </a:p>
          <a:p>
            <a:r>
              <a:rPr lang="en-US" dirty="0"/>
              <a:t>Inhibition of lipolysis </a:t>
            </a:r>
          </a:p>
          <a:p>
            <a:pPr marL="36576" indent="0">
              <a:buNone/>
            </a:pPr>
            <a:r>
              <a:rPr lang="en-US" sz="2400" dirty="0" smtClean="0">
                <a:solidFill>
                  <a:srgbClr val="CCFFCC"/>
                </a:solidFill>
              </a:rPr>
              <a:t>        mediated </a:t>
            </a:r>
            <a:r>
              <a:rPr lang="en-US" sz="2400" dirty="0">
                <a:solidFill>
                  <a:srgbClr val="CCFFCC"/>
                </a:solidFill>
              </a:rPr>
              <a:t>by inhibition of hormone- sensitive </a:t>
            </a:r>
            <a:r>
              <a:rPr lang="en-US" sz="2400" dirty="0" smtClean="0">
                <a:solidFill>
                  <a:srgbClr val="CCFFCC"/>
                </a:solidFill>
              </a:rPr>
              <a:t>lipase </a:t>
            </a:r>
            <a:endParaRPr lang="en-US" sz="2400" dirty="0">
              <a:solidFill>
                <a:srgbClr val="CCFFCC"/>
              </a:solidFill>
            </a:endParaRPr>
          </a:p>
          <a:p>
            <a:endParaRPr lang="en-US" dirty="0"/>
          </a:p>
          <a:p>
            <a:endParaRPr lang="en-US" dirty="0"/>
          </a:p>
        </p:txBody>
      </p:sp>
    </p:spTree>
    <p:extLst>
      <p:ext uri="{BB962C8B-B14F-4D97-AF65-F5344CB8AC3E}">
        <p14:creationId xmlns:p14="http://schemas.microsoft.com/office/powerpoint/2010/main" val="2418768949"/>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 functions - Proteins</a:t>
            </a:r>
            <a:endParaRPr lang="en-US" dirty="0"/>
          </a:p>
        </p:txBody>
      </p:sp>
      <p:sp>
        <p:nvSpPr>
          <p:cNvPr id="3" name="Content Placeholder 2"/>
          <p:cNvSpPr>
            <a:spLocks noGrp="1"/>
          </p:cNvSpPr>
          <p:nvPr>
            <p:ph idx="1"/>
          </p:nvPr>
        </p:nvSpPr>
        <p:spPr>
          <a:xfrm>
            <a:off x="110439" y="1600200"/>
            <a:ext cx="4169070" cy="5257800"/>
          </a:xfrm>
        </p:spPr>
        <p:txBody>
          <a:bodyPr/>
          <a:lstStyle/>
          <a:p>
            <a:r>
              <a:rPr lang="en-US" dirty="0"/>
              <a:t>Insulin stimulates protein </a:t>
            </a:r>
            <a:r>
              <a:rPr lang="en-US" dirty="0" smtClean="0"/>
              <a:t>synthesis</a:t>
            </a:r>
          </a:p>
          <a:p>
            <a:pPr marL="36576" indent="0">
              <a:buNone/>
            </a:pPr>
            <a:r>
              <a:rPr lang="en-US" dirty="0" smtClean="0"/>
              <a:t> </a:t>
            </a:r>
          </a:p>
          <a:p>
            <a:r>
              <a:rPr lang="en-US" dirty="0"/>
              <a:t>I</a:t>
            </a:r>
            <a:r>
              <a:rPr lang="en-US" dirty="0" smtClean="0"/>
              <a:t>nhibits </a:t>
            </a:r>
            <a:r>
              <a:rPr lang="en-US" dirty="0"/>
              <a:t>protein </a:t>
            </a:r>
            <a:r>
              <a:rPr lang="en-US" dirty="0" smtClean="0"/>
              <a:t>degradation</a:t>
            </a:r>
          </a:p>
          <a:p>
            <a:pPr marL="36576" indent="0">
              <a:buNone/>
            </a:pPr>
            <a:r>
              <a:rPr lang="en-US" sz="2400" dirty="0" smtClean="0">
                <a:solidFill>
                  <a:srgbClr val="CCFFCC"/>
                </a:solidFill>
              </a:rPr>
              <a:t>        promotes </a:t>
            </a:r>
            <a:r>
              <a:rPr lang="en-US" sz="2400" dirty="0">
                <a:solidFill>
                  <a:srgbClr val="CCFFCC"/>
                </a:solidFill>
              </a:rPr>
              <a:t>a positive </a:t>
            </a:r>
            <a:endParaRPr lang="en-US" sz="2400" dirty="0" smtClean="0">
              <a:solidFill>
                <a:srgbClr val="CCFFCC"/>
              </a:solidFill>
            </a:endParaRPr>
          </a:p>
          <a:p>
            <a:pPr marL="36576" indent="0">
              <a:buNone/>
            </a:pPr>
            <a:r>
              <a:rPr lang="en-US" sz="2400" dirty="0">
                <a:solidFill>
                  <a:srgbClr val="CCFFCC"/>
                </a:solidFill>
              </a:rPr>
              <a:t> </a:t>
            </a:r>
            <a:r>
              <a:rPr lang="en-US" sz="2400" dirty="0" smtClean="0">
                <a:solidFill>
                  <a:srgbClr val="CCFFCC"/>
                </a:solidFill>
              </a:rPr>
              <a:t>       nitrogen balance</a:t>
            </a:r>
            <a:endParaRPr lang="en-US" sz="2400" dirty="0">
              <a:solidFill>
                <a:srgbClr val="CCFFCC"/>
              </a:solidFill>
            </a:endParaRPr>
          </a:p>
          <a:p>
            <a:endParaRPr lang="en-US" dirty="0"/>
          </a:p>
        </p:txBody>
      </p:sp>
      <p:pic>
        <p:nvPicPr>
          <p:cNvPr id="5" name="Picture 4"/>
          <p:cNvPicPr>
            <a:picLocks noChangeAspect="1"/>
          </p:cNvPicPr>
          <p:nvPr/>
        </p:nvPicPr>
        <p:blipFill>
          <a:blip r:embed="rId3"/>
          <a:stretch>
            <a:fillRect/>
          </a:stretch>
        </p:blipFill>
        <p:spPr>
          <a:xfrm>
            <a:off x="4067171" y="1417638"/>
            <a:ext cx="4609461" cy="4090165"/>
          </a:xfrm>
          <a:prstGeom prst="rect">
            <a:avLst/>
          </a:prstGeom>
        </p:spPr>
      </p:pic>
    </p:spTree>
    <p:extLst>
      <p:ext uri="{BB962C8B-B14F-4D97-AF65-F5344CB8AC3E}">
        <p14:creationId xmlns:p14="http://schemas.microsoft.com/office/powerpoint/2010/main" val="336563772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01024" y="630711"/>
            <a:ext cx="6598727" cy="5346700"/>
          </a:xfrm>
          <a:prstGeom prst="rect">
            <a:avLst/>
          </a:prstGeom>
        </p:spPr>
      </p:pic>
    </p:spTree>
    <p:extLst>
      <p:ext uri="{BB962C8B-B14F-4D97-AF65-F5344CB8AC3E}">
        <p14:creationId xmlns:p14="http://schemas.microsoft.com/office/powerpoint/2010/main" val="3093682469"/>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Glucagon</a:t>
            </a:r>
            <a:endParaRPr lang="en-US" dirty="0"/>
          </a:p>
        </p:txBody>
      </p:sp>
      <p:sp>
        <p:nvSpPr>
          <p:cNvPr id="3" name="Content Placeholder 2"/>
          <p:cNvSpPr>
            <a:spLocks noGrp="1"/>
          </p:cNvSpPr>
          <p:nvPr>
            <p:ph idx="1"/>
          </p:nvPr>
        </p:nvSpPr>
        <p:spPr>
          <a:xfrm>
            <a:off x="457200" y="1242516"/>
            <a:ext cx="7798112" cy="5259986"/>
          </a:xfrm>
        </p:spPr>
        <p:txBody>
          <a:bodyPr>
            <a:normAutofit fontScale="92500" lnSpcReduction="10000"/>
          </a:bodyPr>
          <a:lstStyle/>
          <a:p>
            <a:r>
              <a:rPr lang="en-US" dirty="0"/>
              <a:t>M</a:t>
            </a:r>
            <a:r>
              <a:rPr lang="en-US" dirty="0" smtClean="0"/>
              <a:t>ain insulin antagonist</a:t>
            </a:r>
          </a:p>
          <a:p>
            <a:r>
              <a:rPr lang="en-US" dirty="0"/>
              <a:t>A</a:t>
            </a:r>
            <a:r>
              <a:rPr lang="en-US" dirty="0" smtClean="0"/>
              <a:t>cts predominantly </a:t>
            </a:r>
            <a:r>
              <a:rPr lang="en-US" dirty="0"/>
              <a:t>on the </a:t>
            </a:r>
            <a:r>
              <a:rPr lang="en-US" dirty="0" smtClean="0"/>
              <a:t>liver </a:t>
            </a:r>
          </a:p>
          <a:p>
            <a:pPr marL="36576" indent="0">
              <a:buNone/>
            </a:pPr>
            <a:r>
              <a:rPr lang="en-US" sz="2800" dirty="0">
                <a:solidFill>
                  <a:srgbClr val="CCFFCC"/>
                </a:solidFill>
              </a:rPr>
              <a:t> </a:t>
            </a:r>
            <a:r>
              <a:rPr lang="en-US" sz="2800" dirty="0" smtClean="0">
                <a:solidFill>
                  <a:srgbClr val="CCFFCC"/>
                </a:solidFill>
              </a:rPr>
              <a:t>   Increasing </a:t>
            </a:r>
            <a:r>
              <a:rPr lang="en-US" sz="2800" dirty="0">
                <a:solidFill>
                  <a:srgbClr val="CCFFCC"/>
                </a:solidFill>
              </a:rPr>
              <a:t>gluconeogenesis and </a:t>
            </a:r>
            <a:r>
              <a:rPr lang="en-US" sz="2800" dirty="0" err="1" smtClean="0">
                <a:solidFill>
                  <a:srgbClr val="CCFFCC"/>
                </a:solidFill>
              </a:rPr>
              <a:t>glycogenolysis</a:t>
            </a:r>
            <a:r>
              <a:rPr lang="en-US" sz="2800" dirty="0" smtClean="0">
                <a:solidFill>
                  <a:srgbClr val="CCFFCC"/>
                </a:solidFill>
              </a:rPr>
              <a:t> </a:t>
            </a:r>
          </a:p>
          <a:p>
            <a:pPr marL="36576" indent="0">
              <a:buNone/>
            </a:pPr>
            <a:r>
              <a:rPr lang="en-US" sz="2800" dirty="0">
                <a:solidFill>
                  <a:srgbClr val="CCFFCC"/>
                </a:solidFill>
              </a:rPr>
              <a:t> </a:t>
            </a:r>
            <a:r>
              <a:rPr lang="en-US" sz="2800" dirty="0" smtClean="0">
                <a:solidFill>
                  <a:srgbClr val="CCFFCC"/>
                </a:solidFill>
              </a:rPr>
              <a:t>   </a:t>
            </a:r>
            <a:r>
              <a:rPr lang="en-US" sz="2800" dirty="0">
                <a:solidFill>
                  <a:srgbClr val="CCFFCC"/>
                </a:solidFill>
              </a:rPr>
              <a:t>D</a:t>
            </a:r>
            <a:r>
              <a:rPr lang="en-US" sz="2800" dirty="0" smtClean="0">
                <a:solidFill>
                  <a:srgbClr val="CCFFCC"/>
                </a:solidFill>
              </a:rPr>
              <a:t>ecreasing </a:t>
            </a:r>
            <a:r>
              <a:rPr lang="en-US" sz="2800" dirty="0">
                <a:solidFill>
                  <a:srgbClr val="CCFFCC"/>
                </a:solidFill>
              </a:rPr>
              <a:t>glycogen </a:t>
            </a:r>
            <a:r>
              <a:rPr lang="en-US" sz="2800" dirty="0" smtClean="0">
                <a:solidFill>
                  <a:srgbClr val="CCFFCC"/>
                </a:solidFill>
              </a:rPr>
              <a:t>synthesis</a:t>
            </a:r>
            <a:endParaRPr lang="en-US" dirty="0" smtClean="0"/>
          </a:p>
          <a:p>
            <a:r>
              <a:rPr lang="en-US" dirty="0"/>
              <a:t>A</a:t>
            </a:r>
            <a:r>
              <a:rPr lang="en-US" dirty="0" smtClean="0"/>
              <a:t>lso </a:t>
            </a:r>
            <a:r>
              <a:rPr lang="en-US" dirty="0"/>
              <a:t>a </a:t>
            </a:r>
            <a:r>
              <a:rPr lang="en-US" dirty="0" err="1" smtClean="0"/>
              <a:t>ketogenic</a:t>
            </a:r>
            <a:r>
              <a:rPr lang="en-US" dirty="0" smtClean="0"/>
              <a:t> hormone</a:t>
            </a:r>
            <a:endParaRPr lang="en-US" dirty="0"/>
          </a:p>
          <a:p>
            <a:pPr marL="36576" indent="0">
              <a:buNone/>
            </a:pPr>
            <a:r>
              <a:rPr lang="en-US" dirty="0" smtClean="0"/>
              <a:t>    </a:t>
            </a:r>
            <a:r>
              <a:rPr lang="en-US" sz="2600" dirty="0">
                <a:solidFill>
                  <a:srgbClr val="CCFFCC"/>
                </a:solidFill>
              </a:rPr>
              <a:t>A</a:t>
            </a:r>
            <a:r>
              <a:rPr lang="en-US" sz="2600" dirty="0" smtClean="0">
                <a:solidFill>
                  <a:srgbClr val="CCFFCC"/>
                </a:solidFill>
              </a:rPr>
              <a:t>bility </a:t>
            </a:r>
            <a:r>
              <a:rPr lang="en-US" sz="2600" dirty="0">
                <a:solidFill>
                  <a:srgbClr val="CCFFCC"/>
                </a:solidFill>
              </a:rPr>
              <a:t>to enhance lipolysis </a:t>
            </a:r>
            <a:endParaRPr lang="en-US" sz="2600" dirty="0" smtClean="0">
              <a:solidFill>
                <a:srgbClr val="CCFFCC"/>
              </a:solidFill>
            </a:endParaRPr>
          </a:p>
          <a:p>
            <a:r>
              <a:rPr lang="en-US" dirty="0"/>
              <a:t>Insulin and glucagon act in concert following ingestion of </a:t>
            </a:r>
            <a:r>
              <a:rPr lang="en-US" dirty="0" smtClean="0"/>
              <a:t>protein</a:t>
            </a:r>
          </a:p>
          <a:p>
            <a:pPr marL="36576" indent="0">
              <a:buNone/>
            </a:pPr>
            <a:r>
              <a:rPr lang="en-US" dirty="0"/>
              <a:t> </a:t>
            </a:r>
            <a:r>
              <a:rPr lang="en-US" dirty="0" smtClean="0"/>
              <a:t>   </a:t>
            </a:r>
            <a:r>
              <a:rPr lang="en-US" sz="2600" dirty="0" smtClean="0">
                <a:solidFill>
                  <a:srgbClr val="CCFFCC"/>
                </a:solidFill>
              </a:rPr>
              <a:t>Insulin </a:t>
            </a:r>
            <a:r>
              <a:rPr lang="en-US" sz="2600" dirty="0">
                <a:solidFill>
                  <a:srgbClr val="CCFFCC"/>
                </a:solidFill>
              </a:rPr>
              <a:t>causes a decrease in </a:t>
            </a:r>
            <a:r>
              <a:rPr lang="en-US" sz="2600" dirty="0" smtClean="0">
                <a:solidFill>
                  <a:srgbClr val="CCFFCC"/>
                </a:solidFill>
              </a:rPr>
              <a:t>BG and </a:t>
            </a:r>
            <a:r>
              <a:rPr lang="en-US" sz="2600" dirty="0" err="1" smtClean="0">
                <a:solidFill>
                  <a:srgbClr val="CCFFCC"/>
                </a:solidFill>
              </a:rPr>
              <a:t>a.a</a:t>
            </a:r>
            <a:r>
              <a:rPr lang="en-US" sz="2600" dirty="0" smtClean="0">
                <a:solidFill>
                  <a:srgbClr val="CCFFCC"/>
                </a:solidFill>
              </a:rPr>
              <a:t>.</a:t>
            </a:r>
          </a:p>
          <a:p>
            <a:pPr marL="36576" indent="0">
              <a:buNone/>
            </a:pPr>
            <a:r>
              <a:rPr lang="en-US" sz="2600" dirty="0" smtClean="0">
                <a:solidFill>
                  <a:srgbClr val="CCFFCC"/>
                </a:solidFill>
              </a:rPr>
              <a:t>     Glucagon </a:t>
            </a:r>
            <a:r>
              <a:rPr lang="en-US" sz="2600" dirty="0">
                <a:solidFill>
                  <a:srgbClr val="CCFFCC"/>
                </a:solidFill>
              </a:rPr>
              <a:t>counters </a:t>
            </a:r>
            <a:r>
              <a:rPr lang="en-US" sz="2600" dirty="0" smtClean="0">
                <a:solidFill>
                  <a:srgbClr val="CCFFCC"/>
                </a:solidFill>
              </a:rPr>
              <a:t>decrease </a:t>
            </a:r>
            <a:r>
              <a:rPr lang="en-US" sz="2600" dirty="0">
                <a:solidFill>
                  <a:srgbClr val="CCFFCC"/>
                </a:solidFill>
              </a:rPr>
              <a:t>in </a:t>
            </a:r>
            <a:r>
              <a:rPr lang="en-US" sz="2600" dirty="0" smtClean="0">
                <a:solidFill>
                  <a:srgbClr val="CCFFCC"/>
                </a:solidFill>
              </a:rPr>
              <a:t>BG </a:t>
            </a:r>
          </a:p>
          <a:p>
            <a:pPr marL="36576" indent="0">
              <a:buNone/>
            </a:pPr>
            <a:r>
              <a:rPr lang="en-US" sz="2600" dirty="0">
                <a:solidFill>
                  <a:srgbClr val="CCFFCC"/>
                </a:solidFill>
              </a:rPr>
              <a:t> </a:t>
            </a:r>
            <a:r>
              <a:rPr lang="en-US" sz="2600" dirty="0" smtClean="0">
                <a:solidFill>
                  <a:srgbClr val="CCFFCC"/>
                </a:solidFill>
              </a:rPr>
              <a:t>    by </a:t>
            </a:r>
            <a:r>
              <a:rPr lang="en-US" sz="2600" dirty="0">
                <a:solidFill>
                  <a:srgbClr val="CCFFCC"/>
                </a:solidFill>
              </a:rPr>
              <a:t>stimulating hepatic </a:t>
            </a:r>
            <a:r>
              <a:rPr lang="en-US" sz="2600" dirty="0" smtClean="0">
                <a:solidFill>
                  <a:srgbClr val="CCFFCC"/>
                </a:solidFill>
              </a:rPr>
              <a:t>gluconeogenesis</a:t>
            </a:r>
            <a:endParaRPr lang="en-US" sz="2600" dirty="0">
              <a:solidFill>
                <a:srgbClr val="CCFFCC"/>
              </a:solidFill>
            </a:endParaRPr>
          </a:p>
          <a:p>
            <a:endParaRPr lang="en-US" dirty="0"/>
          </a:p>
          <a:p>
            <a:endParaRPr lang="en-US" dirty="0"/>
          </a:p>
          <a:p>
            <a:endParaRPr lang="en-US" dirty="0"/>
          </a:p>
        </p:txBody>
      </p:sp>
    </p:spTree>
    <p:extLst>
      <p:ext uri="{BB962C8B-B14F-4D97-AF65-F5344CB8AC3E}">
        <p14:creationId xmlns:p14="http://schemas.microsoft.com/office/powerpoint/2010/main" val="2145792894"/>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858" y="2842505"/>
            <a:ext cx="7467600" cy="1143000"/>
          </a:xfrm>
        </p:spPr>
        <p:txBody>
          <a:bodyPr/>
          <a:lstStyle/>
          <a:p>
            <a:pPr algn="ctr"/>
            <a:r>
              <a:rPr lang="en-US" dirty="0" smtClean="0"/>
              <a:t>Insulin Resistance</a:t>
            </a:r>
            <a:endParaRPr lang="en-US" dirty="0"/>
          </a:p>
        </p:txBody>
      </p:sp>
    </p:spTree>
    <p:extLst>
      <p:ext uri="{BB962C8B-B14F-4D97-AF65-F5344CB8AC3E}">
        <p14:creationId xmlns:p14="http://schemas.microsoft.com/office/powerpoint/2010/main" val="3826664727"/>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Insulin r</a:t>
            </a:r>
            <a:r>
              <a:rPr lang="en-US" dirty="0" smtClean="0"/>
              <a:t>esistance</a:t>
            </a:r>
            <a:endParaRPr lang="en-US" dirty="0"/>
          </a:p>
        </p:txBody>
      </p:sp>
      <p:sp>
        <p:nvSpPr>
          <p:cNvPr id="3" name="Content Placeholder 2"/>
          <p:cNvSpPr>
            <a:spLocks noGrp="1"/>
          </p:cNvSpPr>
          <p:nvPr>
            <p:ph idx="1"/>
          </p:nvPr>
        </p:nvSpPr>
        <p:spPr/>
        <p:txBody>
          <a:bodyPr>
            <a:normAutofit lnSpcReduction="10000"/>
          </a:bodyPr>
          <a:lstStyle/>
          <a:p>
            <a:r>
              <a:rPr lang="en-US" dirty="0" smtClean="0"/>
              <a:t>Normal amount of insulin results in subnormal </a:t>
            </a:r>
            <a:r>
              <a:rPr lang="en-US" dirty="0" smtClean="0"/>
              <a:t>response in BG levels</a:t>
            </a:r>
            <a:endParaRPr lang="en-US" dirty="0" smtClean="0"/>
          </a:p>
          <a:p>
            <a:r>
              <a:rPr lang="en-US" dirty="0" smtClean="0"/>
              <a:t>Decreased sensitivity, decreased responsiveness or both</a:t>
            </a:r>
          </a:p>
          <a:p>
            <a:pPr marL="795528" lvl="1" indent="-457200"/>
            <a:r>
              <a:rPr lang="en-US" dirty="0">
                <a:solidFill>
                  <a:srgbClr val="CCFFCC"/>
                </a:solidFill>
              </a:rPr>
              <a:t>Decreased </a:t>
            </a:r>
            <a:r>
              <a:rPr lang="en-US" dirty="0" smtClean="0">
                <a:solidFill>
                  <a:srgbClr val="CCFFCC"/>
                </a:solidFill>
              </a:rPr>
              <a:t>sensitivity - greater </a:t>
            </a:r>
            <a:r>
              <a:rPr lang="en-US" dirty="0">
                <a:solidFill>
                  <a:srgbClr val="CCFFCC"/>
                </a:solidFill>
              </a:rPr>
              <a:t>amount of insulin being required to reach the expected </a:t>
            </a:r>
            <a:r>
              <a:rPr lang="en-US" dirty="0" smtClean="0">
                <a:solidFill>
                  <a:srgbClr val="CCFFCC"/>
                </a:solidFill>
              </a:rPr>
              <a:t>result</a:t>
            </a:r>
          </a:p>
          <a:p>
            <a:pPr marL="795528" lvl="1" indent="-457200"/>
            <a:r>
              <a:rPr lang="en-US" dirty="0">
                <a:solidFill>
                  <a:srgbClr val="CCFFCC"/>
                </a:solidFill>
              </a:rPr>
              <a:t>D</a:t>
            </a:r>
            <a:r>
              <a:rPr lang="en-US" dirty="0" smtClean="0">
                <a:solidFill>
                  <a:srgbClr val="CCFFCC"/>
                </a:solidFill>
              </a:rPr>
              <a:t>ecreased responsiveness - inability </a:t>
            </a:r>
            <a:r>
              <a:rPr lang="en-US" dirty="0">
                <a:solidFill>
                  <a:srgbClr val="CCFFCC"/>
                </a:solidFill>
              </a:rPr>
              <a:t>to achieve a normal maximal response because of receptor and </a:t>
            </a:r>
            <a:r>
              <a:rPr lang="en-US" dirty="0" err="1">
                <a:solidFill>
                  <a:srgbClr val="CCFFCC"/>
                </a:solidFill>
              </a:rPr>
              <a:t>postreceptor</a:t>
            </a:r>
            <a:r>
              <a:rPr lang="en-US" dirty="0">
                <a:solidFill>
                  <a:srgbClr val="CCFFCC"/>
                </a:solidFill>
              </a:rPr>
              <a:t> </a:t>
            </a:r>
            <a:r>
              <a:rPr lang="en-US" dirty="0" smtClean="0">
                <a:solidFill>
                  <a:srgbClr val="CCFFCC"/>
                </a:solidFill>
              </a:rPr>
              <a:t>abnormalities </a:t>
            </a:r>
            <a:endParaRPr lang="en-US" dirty="0">
              <a:solidFill>
                <a:srgbClr val="CCFFCC"/>
              </a:solidFill>
            </a:endParaRPr>
          </a:p>
          <a:p>
            <a:endParaRPr lang="en-US" dirty="0"/>
          </a:p>
          <a:p>
            <a:endParaRPr lang="en-US" dirty="0"/>
          </a:p>
        </p:txBody>
      </p:sp>
    </p:spTree>
    <p:extLst>
      <p:ext uri="{BB962C8B-B14F-4D97-AF65-F5344CB8AC3E}">
        <p14:creationId xmlns:p14="http://schemas.microsoft.com/office/powerpoint/2010/main" val="112262072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Endocrine pancreas</a:t>
            </a:r>
            <a:endParaRPr lang="en-US" dirty="0"/>
          </a:p>
        </p:txBody>
      </p:sp>
      <p:sp>
        <p:nvSpPr>
          <p:cNvPr id="3" name="Content Placeholder 2"/>
          <p:cNvSpPr>
            <a:spLocks noGrp="1"/>
          </p:cNvSpPr>
          <p:nvPr>
            <p:ph idx="1"/>
          </p:nvPr>
        </p:nvSpPr>
        <p:spPr/>
        <p:txBody>
          <a:bodyPr>
            <a:normAutofit fontScale="92500" lnSpcReduction="10000"/>
          </a:bodyPr>
          <a:lstStyle/>
          <a:p>
            <a:r>
              <a:rPr lang="en-US" dirty="0"/>
              <a:t>I</a:t>
            </a:r>
            <a:r>
              <a:rPr lang="en-US" dirty="0" smtClean="0"/>
              <a:t>slets </a:t>
            </a:r>
            <a:r>
              <a:rPr lang="en-US" dirty="0"/>
              <a:t>of </a:t>
            </a:r>
            <a:r>
              <a:rPr lang="en-US" dirty="0" smtClean="0"/>
              <a:t>Langerhans</a:t>
            </a:r>
            <a:endParaRPr lang="en-US" dirty="0"/>
          </a:p>
          <a:p>
            <a:r>
              <a:rPr lang="en-US" dirty="0" smtClean="0"/>
              <a:t>Constitute 1</a:t>
            </a:r>
            <a:r>
              <a:rPr lang="en-US" dirty="0"/>
              <a:t>–2 % of the total pancreatic mass </a:t>
            </a:r>
            <a:endParaRPr lang="en-US" dirty="0" smtClean="0"/>
          </a:p>
          <a:p>
            <a:r>
              <a:rPr lang="en-US" u="sng" dirty="0" smtClean="0"/>
              <a:t>4 Major cell types in islets</a:t>
            </a:r>
            <a:r>
              <a:rPr lang="en-US" dirty="0" smtClean="0"/>
              <a:t>:</a:t>
            </a:r>
          </a:p>
          <a:p>
            <a:pPr marL="36576" indent="0">
              <a:buNone/>
            </a:pPr>
            <a:endParaRPr lang="en-US" dirty="0"/>
          </a:p>
          <a:p>
            <a:pPr marL="36576" indent="0">
              <a:buNone/>
            </a:pPr>
            <a:r>
              <a:rPr lang="en-US" dirty="0" smtClean="0"/>
              <a:t>         β cells </a:t>
            </a:r>
            <a:r>
              <a:rPr lang="en-US" dirty="0" smtClean="0">
                <a:sym typeface="Wingdings"/>
              </a:rPr>
              <a:t> insulin, amylin</a:t>
            </a:r>
          </a:p>
          <a:p>
            <a:pPr marL="36576" indent="0">
              <a:buNone/>
            </a:pPr>
            <a:r>
              <a:rPr lang="en-US" dirty="0" smtClean="0"/>
              <a:t>         α cells </a:t>
            </a:r>
            <a:r>
              <a:rPr lang="en-US" dirty="0" smtClean="0">
                <a:sym typeface="Wingdings"/>
              </a:rPr>
              <a:t> glucagon</a:t>
            </a:r>
            <a:endParaRPr lang="en-US" dirty="0" smtClean="0"/>
          </a:p>
          <a:p>
            <a:pPr marL="36576" indent="0">
              <a:buNone/>
            </a:pPr>
            <a:r>
              <a:rPr lang="en-US" dirty="0"/>
              <a:t> </a:t>
            </a:r>
            <a:r>
              <a:rPr lang="en-US" dirty="0" smtClean="0"/>
              <a:t>        </a:t>
            </a:r>
            <a:r>
              <a:rPr lang="en-US" dirty="0" err="1" smtClean="0"/>
              <a:t>δ</a:t>
            </a:r>
            <a:r>
              <a:rPr lang="en-US" dirty="0" smtClean="0"/>
              <a:t> </a:t>
            </a:r>
            <a:r>
              <a:rPr lang="en-US" dirty="0" smtClean="0">
                <a:sym typeface="Wingdings"/>
              </a:rPr>
              <a:t> </a:t>
            </a:r>
            <a:r>
              <a:rPr lang="en-US" dirty="0" err="1" smtClean="0">
                <a:sym typeface="Wingdings"/>
              </a:rPr>
              <a:t>somatostatin</a:t>
            </a:r>
            <a:endParaRPr lang="en-US" dirty="0" smtClean="0"/>
          </a:p>
          <a:p>
            <a:pPr marL="36576" indent="0">
              <a:buNone/>
            </a:pPr>
            <a:r>
              <a:rPr lang="en-US" dirty="0"/>
              <a:t> </a:t>
            </a:r>
            <a:r>
              <a:rPr lang="en-US" dirty="0" smtClean="0"/>
              <a:t>        PP cells </a:t>
            </a:r>
            <a:r>
              <a:rPr lang="en-US" dirty="0" smtClean="0">
                <a:sym typeface="Wingdings"/>
              </a:rPr>
              <a:t> pancreatic polypeptide</a:t>
            </a:r>
            <a:endParaRPr lang="en-US" dirty="0"/>
          </a:p>
          <a:p>
            <a:endParaRPr lang="en-US" dirty="0"/>
          </a:p>
        </p:txBody>
      </p:sp>
    </p:spTree>
    <p:extLst>
      <p:ext uri="{BB962C8B-B14F-4D97-AF65-F5344CB8AC3E}">
        <p14:creationId xmlns:p14="http://schemas.microsoft.com/office/powerpoint/2010/main" val="229710753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257300"/>
            <a:ext cx="9144000" cy="4335083"/>
          </a:xfrm>
          <a:prstGeom prst="rect">
            <a:avLst/>
          </a:prstGeom>
        </p:spPr>
      </p:pic>
    </p:spTree>
    <p:extLst>
      <p:ext uri="{BB962C8B-B14F-4D97-AF65-F5344CB8AC3E}">
        <p14:creationId xmlns:p14="http://schemas.microsoft.com/office/powerpoint/2010/main" val="186090854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Insulin </a:t>
            </a:r>
            <a:r>
              <a:rPr lang="en-US" dirty="0" smtClean="0"/>
              <a:t>resistance - mechanisms</a:t>
            </a:r>
            <a:endParaRPr lang="en-US" dirty="0"/>
          </a:p>
        </p:txBody>
      </p:sp>
      <p:sp>
        <p:nvSpPr>
          <p:cNvPr id="3" name="Content Placeholder 2"/>
          <p:cNvSpPr>
            <a:spLocks noGrp="1"/>
          </p:cNvSpPr>
          <p:nvPr>
            <p:ph idx="1"/>
          </p:nvPr>
        </p:nvSpPr>
        <p:spPr/>
        <p:txBody>
          <a:bodyPr>
            <a:normAutofit/>
          </a:bodyPr>
          <a:lstStyle/>
          <a:p>
            <a:r>
              <a:rPr lang="en-US" dirty="0" smtClean="0"/>
              <a:t>Pre-receptor</a:t>
            </a:r>
          </a:p>
          <a:p>
            <a:pPr marL="681228" lvl="1" indent="-342900"/>
            <a:r>
              <a:rPr lang="en-US" sz="2400" dirty="0" smtClean="0">
                <a:solidFill>
                  <a:srgbClr val="CCFFCC"/>
                </a:solidFill>
              </a:rPr>
              <a:t>Any cause that decreases availability of active insulin</a:t>
            </a:r>
          </a:p>
          <a:p>
            <a:r>
              <a:rPr lang="en-US" dirty="0" smtClean="0"/>
              <a:t>Receptor</a:t>
            </a:r>
          </a:p>
          <a:p>
            <a:pPr marL="681228" lvl="1" indent="-342900"/>
            <a:r>
              <a:rPr lang="en-US" sz="2000" dirty="0" smtClean="0">
                <a:solidFill>
                  <a:srgbClr val="CCFFCC"/>
                </a:solidFill>
              </a:rPr>
              <a:t>Changes </a:t>
            </a:r>
            <a:r>
              <a:rPr lang="en-US" sz="2000" dirty="0">
                <a:solidFill>
                  <a:srgbClr val="CCFFCC"/>
                </a:solidFill>
              </a:rPr>
              <a:t>in insulin-receptor concentration, receptor binding affinity, and </a:t>
            </a:r>
            <a:r>
              <a:rPr lang="en-US" sz="2000" dirty="0" smtClean="0">
                <a:solidFill>
                  <a:srgbClr val="CCFFCC"/>
                </a:solidFill>
              </a:rPr>
              <a:t>post-receptor </a:t>
            </a:r>
            <a:r>
              <a:rPr lang="en-US" sz="2000" dirty="0">
                <a:solidFill>
                  <a:srgbClr val="CCFFCC"/>
                </a:solidFill>
              </a:rPr>
              <a:t>metabolic </a:t>
            </a:r>
            <a:r>
              <a:rPr lang="en-US" sz="2000" dirty="0" smtClean="0">
                <a:solidFill>
                  <a:srgbClr val="CCFFCC"/>
                </a:solidFill>
              </a:rPr>
              <a:t>pathways</a:t>
            </a:r>
            <a:endParaRPr lang="en-US" dirty="0" smtClean="0"/>
          </a:p>
          <a:p>
            <a:r>
              <a:rPr lang="en-US" dirty="0" smtClean="0"/>
              <a:t>Post-receptor</a:t>
            </a:r>
          </a:p>
          <a:p>
            <a:pPr marL="605790" lvl="2" indent="-285750">
              <a:buSzPct val="80000"/>
            </a:pPr>
            <a:r>
              <a:rPr lang="en-US" sz="1800" dirty="0">
                <a:solidFill>
                  <a:srgbClr val="CCFFCC"/>
                </a:solidFill>
              </a:rPr>
              <a:t>Changes in insulin-receptor concentration, receptor binding affinity, and </a:t>
            </a:r>
            <a:r>
              <a:rPr lang="en-US" sz="1800" dirty="0" smtClean="0">
                <a:solidFill>
                  <a:srgbClr val="CCFFCC"/>
                </a:solidFill>
              </a:rPr>
              <a:t>post-receptor </a:t>
            </a:r>
            <a:r>
              <a:rPr lang="en-US" sz="1800" dirty="0">
                <a:solidFill>
                  <a:srgbClr val="CCFFCC"/>
                </a:solidFill>
              </a:rPr>
              <a:t>metabolic pathways</a:t>
            </a:r>
            <a:endParaRPr lang="en-US" dirty="0"/>
          </a:p>
          <a:p>
            <a:pPr marL="36576" indent="0">
              <a:buNone/>
            </a:pPr>
            <a:endParaRPr lang="en-US" dirty="0"/>
          </a:p>
        </p:txBody>
      </p:sp>
    </p:spTree>
    <p:extLst>
      <p:ext uri="{BB962C8B-B14F-4D97-AF65-F5344CB8AC3E}">
        <p14:creationId xmlns:p14="http://schemas.microsoft.com/office/powerpoint/2010/main" val="206352235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Insulin resistance – Pre-receptor</a:t>
            </a:r>
            <a:endParaRPr lang="en-US" dirty="0"/>
          </a:p>
        </p:txBody>
      </p:sp>
      <p:sp>
        <p:nvSpPr>
          <p:cNvPr id="3" name="Content Placeholder 2"/>
          <p:cNvSpPr>
            <a:spLocks noGrp="1"/>
          </p:cNvSpPr>
          <p:nvPr>
            <p:ph idx="1"/>
          </p:nvPr>
        </p:nvSpPr>
        <p:spPr>
          <a:xfrm>
            <a:off x="457200" y="1600200"/>
            <a:ext cx="7467600" cy="5150806"/>
          </a:xfrm>
        </p:spPr>
        <p:txBody>
          <a:bodyPr>
            <a:normAutofit fontScale="85000" lnSpcReduction="20000"/>
          </a:bodyPr>
          <a:lstStyle/>
          <a:p>
            <a:pPr marL="36576" indent="0">
              <a:buNone/>
            </a:pPr>
            <a:r>
              <a:rPr lang="en-US" dirty="0" smtClean="0"/>
              <a:t>Anything that reduces active insulin concentration</a:t>
            </a:r>
          </a:p>
          <a:p>
            <a:r>
              <a:rPr lang="en-US" dirty="0" smtClean="0"/>
              <a:t>Incomplete conversion of pro to insulin</a:t>
            </a:r>
          </a:p>
          <a:p>
            <a:r>
              <a:rPr lang="en-US" dirty="0" smtClean="0"/>
              <a:t>Abnormal insulin molecule</a:t>
            </a:r>
          </a:p>
          <a:p>
            <a:r>
              <a:rPr lang="en-US" dirty="0" smtClean="0"/>
              <a:t>Increased insulin degradation</a:t>
            </a:r>
          </a:p>
          <a:p>
            <a:r>
              <a:rPr lang="en-US" dirty="0" smtClean="0"/>
              <a:t>Anti-insulin antibodies</a:t>
            </a:r>
          </a:p>
          <a:p>
            <a:pPr marL="36576" indent="0">
              <a:buNone/>
            </a:pPr>
            <a:endParaRPr lang="en-US" dirty="0" smtClean="0"/>
          </a:p>
          <a:p>
            <a:pPr marL="36576" indent="0">
              <a:buNone/>
            </a:pPr>
            <a:r>
              <a:rPr lang="en-US" dirty="0" smtClean="0"/>
              <a:t>~ 5</a:t>
            </a:r>
            <a:r>
              <a:rPr lang="en-US" dirty="0"/>
              <a:t>% of dogs treated with recombinant human insulin have </a:t>
            </a:r>
            <a:r>
              <a:rPr lang="en-US" dirty="0" smtClean="0"/>
              <a:t>anti-insulin antibodies</a:t>
            </a:r>
          </a:p>
          <a:p>
            <a:pPr marL="36576" indent="0">
              <a:buNone/>
            </a:pPr>
            <a:endParaRPr lang="en-US" dirty="0"/>
          </a:p>
          <a:p>
            <a:pPr marL="36576" indent="0">
              <a:buNone/>
            </a:pPr>
            <a:r>
              <a:rPr lang="en-US" dirty="0"/>
              <a:t>A</a:t>
            </a:r>
            <a:r>
              <a:rPr lang="en-US" dirty="0" smtClean="0"/>
              <a:t>nti-insulin </a:t>
            </a:r>
            <a:r>
              <a:rPr lang="en-US" dirty="0"/>
              <a:t>antibodies have been identified in 40% to 50% of dogs receiving bovine–porcine </a:t>
            </a:r>
            <a:r>
              <a:rPr lang="en-US" dirty="0" smtClean="0"/>
              <a:t>insulin and </a:t>
            </a:r>
            <a:r>
              <a:rPr lang="en-US" dirty="0"/>
              <a:t>in 65% of dogs receiving bovine </a:t>
            </a:r>
            <a:r>
              <a:rPr lang="en-US" dirty="0" smtClean="0"/>
              <a:t>insulin </a:t>
            </a:r>
            <a:endParaRPr lang="en-US" dirty="0"/>
          </a:p>
          <a:p>
            <a:pPr marL="36576" indent="0">
              <a:buNone/>
            </a:pPr>
            <a:endParaRPr lang="en-US" dirty="0"/>
          </a:p>
        </p:txBody>
      </p:sp>
    </p:spTree>
    <p:extLst>
      <p:ext uri="{BB962C8B-B14F-4D97-AF65-F5344CB8AC3E}">
        <p14:creationId xmlns:p14="http://schemas.microsoft.com/office/powerpoint/2010/main" val="3727619643"/>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Insulin resistance – </a:t>
            </a:r>
            <a:r>
              <a:rPr lang="en-US" dirty="0" err="1"/>
              <a:t>A</a:t>
            </a:r>
            <a:r>
              <a:rPr lang="en-US" dirty="0" err="1" smtClean="0"/>
              <a:t>utoAbs</a:t>
            </a:r>
            <a:r>
              <a:rPr lang="en-US" dirty="0" smtClean="0"/>
              <a:t> </a:t>
            </a:r>
            <a:endParaRPr lang="en-US" dirty="0"/>
          </a:p>
        </p:txBody>
      </p:sp>
      <p:sp>
        <p:nvSpPr>
          <p:cNvPr id="3" name="Content Placeholder 2"/>
          <p:cNvSpPr>
            <a:spLocks noGrp="1"/>
          </p:cNvSpPr>
          <p:nvPr>
            <p:ph idx="1"/>
          </p:nvPr>
        </p:nvSpPr>
        <p:spPr>
          <a:xfrm>
            <a:off x="457199" y="1600200"/>
            <a:ext cx="7756697" cy="4525963"/>
          </a:xfrm>
        </p:spPr>
        <p:txBody>
          <a:bodyPr>
            <a:normAutofit/>
          </a:bodyPr>
          <a:lstStyle/>
          <a:p>
            <a:r>
              <a:rPr lang="en-US" dirty="0" smtClean="0"/>
              <a:t>Indirect </a:t>
            </a:r>
            <a:r>
              <a:rPr lang="en-US" dirty="0"/>
              <a:t>using radioimmunoassay techniques to measure serum insulin </a:t>
            </a:r>
            <a:r>
              <a:rPr lang="en-US" dirty="0" smtClean="0"/>
              <a:t>concentrations</a:t>
            </a:r>
          </a:p>
          <a:p>
            <a:r>
              <a:rPr lang="en-US" dirty="0" smtClean="0"/>
              <a:t>Circulating Abs </a:t>
            </a:r>
            <a:r>
              <a:rPr lang="en-US" dirty="0"/>
              <a:t>interfere with </a:t>
            </a:r>
            <a:r>
              <a:rPr lang="en-US" dirty="0" smtClean="0"/>
              <a:t>RAS techniques </a:t>
            </a:r>
            <a:r>
              <a:rPr lang="en-US" dirty="0"/>
              <a:t>used to measure serum insulin </a:t>
            </a:r>
            <a:r>
              <a:rPr lang="en-US" dirty="0" smtClean="0"/>
              <a:t>concentrations</a:t>
            </a:r>
          </a:p>
          <a:p>
            <a:r>
              <a:rPr lang="en-US" dirty="0" smtClean="0"/>
              <a:t>Spuriously </a:t>
            </a:r>
            <a:r>
              <a:rPr lang="en-US" dirty="0"/>
              <a:t>high concentrations of insulin are typically found in animals with </a:t>
            </a:r>
            <a:r>
              <a:rPr lang="en-US" dirty="0" err="1"/>
              <a:t>antiinsulin</a:t>
            </a:r>
            <a:r>
              <a:rPr lang="en-US" dirty="0"/>
              <a:t> antibodies </a:t>
            </a:r>
          </a:p>
          <a:p>
            <a:endParaRPr lang="en-US" dirty="0"/>
          </a:p>
        </p:txBody>
      </p:sp>
    </p:spTree>
    <p:extLst>
      <p:ext uri="{BB962C8B-B14F-4D97-AF65-F5344CB8AC3E}">
        <p14:creationId xmlns:p14="http://schemas.microsoft.com/office/powerpoint/2010/main" val="1115517212"/>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Insulin resistance – receptor and post receptor</a:t>
            </a:r>
            <a:endParaRPr lang="en-US" dirty="0"/>
          </a:p>
        </p:txBody>
      </p:sp>
      <p:sp>
        <p:nvSpPr>
          <p:cNvPr id="3" name="Content Placeholder 2"/>
          <p:cNvSpPr>
            <a:spLocks noGrp="1"/>
          </p:cNvSpPr>
          <p:nvPr>
            <p:ph idx="1"/>
          </p:nvPr>
        </p:nvSpPr>
        <p:spPr>
          <a:xfrm>
            <a:off x="457200" y="1739524"/>
            <a:ext cx="7467600" cy="4956260"/>
          </a:xfrm>
        </p:spPr>
        <p:txBody>
          <a:bodyPr>
            <a:normAutofit lnSpcReduction="10000"/>
          </a:bodyPr>
          <a:lstStyle/>
          <a:p>
            <a:r>
              <a:rPr lang="en-US" dirty="0" smtClean="0"/>
              <a:t>Down regulation of insulin receptors</a:t>
            </a:r>
          </a:p>
          <a:p>
            <a:r>
              <a:rPr lang="en-US" dirty="0" smtClean="0"/>
              <a:t>Abnormal post receptor insulin action</a:t>
            </a:r>
          </a:p>
          <a:p>
            <a:r>
              <a:rPr lang="en-US" dirty="0" smtClean="0"/>
              <a:t>Dogs/cats </a:t>
            </a:r>
          </a:p>
          <a:p>
            <a:pPr marL="795528" lvl="1" indent="-457200">
              <a:buFontTx/>
              <a:buChar char="-"/>
            </a:pPr>
            <a:r>
              <a:rPr lang="en-US" sz="2400" dirty="0" smtClean="0">
                <a:solidFill>
                  <a:srgbClr val="CCFFCC"/>
                </a:solidFill>
              </a:rPr>
              <a:t>caused </a:t>
            </a:r>
            <a:r>
              <a:rPr lang="en-US" sz="2400" dirty="0">
                <a:solidFill>
                  <a:srgbClr val="CCFFCC"/>
                </a:solidFill>
              </a:rPr>
              <a:t>by obesity or a disorder causing </a:t>
            </a:r>
            <a:r>
              <a:rPr lang="en-US" sz="2400" dirty="0" smtClean="0">
                <a:solidFill>
                  <a:srgbClr val="CCFFCC"/>
                </a:solidFill>
              </a:rPr>
              <a:t>excessive </a:t>
            </a:r>
            <a:r>
              <a:rPr lang="en-US" sz="2400" dirty="0">
                <a:solidFill>
                  <a:srgbClr val="CCFFCC"/>
                </a:solidFill>
              </a:rPr>
              <a:t>secretion of </a:t>
            </a:r>
            <a:r>
              <a:rPr lang="en-US" sz="2400" dirty="0" smtClean="0">
                <a:solidFill>
                  <a:srgbClr val="CCFFCC"/>
                </a:solidFill>
              </a:rPr>
              <a:t>insulin</a:t>
            </a:r>
            <a:r>
              <a:rPr lang="en-US" sz="2400" dirty="0">
                <a:solidFill>
                  <a:srgbClr val="CCFFCC"/>
                </a:solidFill>
              </a:rPr>
              <a:t>-antagonistic </a:t>
            </a:r>
            <a:r>
              <a:rPr lang="en-US" sz="2400" dirty="0" smtClean="0">
                <a:solidFill>
                  <a:srgbClr val="CCFFCC"/>
                </a:solidFill>
              </a:rPr>
              <a:t>hormones:</a:t>
            </a:r>
          </a:p>
          <a:p>
            <a:pPr marL="1078992" lvl="2" indent="-457200">
              <a:buFontTx/>
              <a:buChar char="-"/>
            </a:pPr>
            <a:r>
              <a:rPr lang="en-US" sz="2200" dirty="0" smtClean="0">
                <a:solidFill>
                  <a:srgbClr val="CCFFCC"/>
                </a:solidFill>
              </a:rPr>
              <a:t>glucagon</a:t>
            </a:r>
          </a:p>
          <a:p>
            <a:pPr marL="1078992" lvl="2" indent="-457200">
              <a:buFontTx/>
              <a:buChar char="-"/>
            </a:pPr>
            <a:r>
              <a:rPr lang="en-US" sz="2200" dirty="0" smtClean="0">
                <a:solidFill>
                  <a:srgbClr val="CCFFCC"/>
                </a:solidFill>
              </a:rPr>
              <a:t>epinephrine</a:t>
            </a:r>
          </a:p>
          <a:p>
            <a:pPr marL="1078992" lvl="2" indent="-457200">
              <a:buFontTx/>
              <a:buChar char="-"/>
            </a:pPr>
            <a:r>
              <a:rPr lang="en-US" sz="2200" dirty="0" smtClean="0">
                <a:solidFill>
                  <a:srgbClr val="CCFFCC"/>
                </a:solidFill>
              </a:rPr>
              <a:t>cortisol</a:t>
            </a:r>
          </a:p>
          <a:p>
            <a:pPr marL="1078992" lvl="2" indent="-457200">
              <a:buFontTx/>
              <a:buChar char="-"/>
            </a:pPr>
            <a:r>
              <a:rPr lang="en-US" sz="2200" dirty="0" smtClean="0">
                <a:solidFill>
                  <a:srgbClr val="CCFFCC"/>
                </a:solidFill>
              </a:rPr>
              <a:t>growth hormone</a:t>
            </a:r>
            <a:endParaRPr lang="en-US" sz="2200" dirty="0">
              <a:solidFill>
                <a:srgbClr val="CCFFCC"/>
              </a:solidFill>
            </a:endParaRPr>
          </a:p>
          <a:p>
            <a:pPr marL="1078992" lvl="2" indent="-457200">
              <a:buFontTx/>
              <a:buChar char="-"/>
            </a:pPr>
            <a:r>
              <a:rPr lang="en-US" sz="2200" dirty="0" smtClean="0">
                <a:solidFill>
                  <a:srgbClr val="CCFFCC"/>
                </a:solidFill>
              </a:rPr>
              <a:t>progesterone</a:t>
            </a:r>
          </a:p>
          <a:p>
            <a:pPr marL="1078992" lvl="2" indent="-457200">
              <a:buFontTx/>
              <a:buChar char="-"/>
            </a:pPr>
            <a:r>
              <a:rPr lang="en-US" sz="2200" dirty="0" smtClean="0">
                <a:solidFill>
                  <a:srgbClr val="CCFFCC"/>
                </a:solidFill>
              </a:rPr>
              <a:t>thyroid hormone</a:t>
            </a:r>
            <a:endParaRPr lang="en-US" sz="2200" dirty="0">
              <a:solidFill>
                <a:srgbClr val="CCFFCC"/>
              </a:solidFill>
            </a:endParaRPr>
          </a:p>
          <a:p>
            <a:pPr marL="338328" lvl="1" indent="0">
              <a:buNone/>
            </a:pPr>
            <a:endParaRPr lang="en-US" dirty="0" smtClean="0"/>
          </a:p>
          <a:p>
            <a:endParaRPr lang="en-US" dirty="0"/>
          </a:p>
        </p:txBody>
      </p:sp>
    </p:spTree>
    <p:extLst>
      <p:ext uri="{BB962C8B-B14F-4D97-AF65-F5344CB8AC3E}">
        <p14:creationId xmlns:p14="http://schemas.microsoft.com/office/powerpoint/2010/main" val="6252486"/>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298" y="2814894"/>
            <a:ext cx="7467600" cy="1143000"/>
          </a:xfrm>
        </p:spPr>
        <p:txBody>
          <a:bodyPr/>
          <a:lstStyle/>
          <a:p>
            <a:pPr algn="ctr"/>
            <a:r>
              <a:rPr lang="en-US" dirty="0" smtClean="0"/>
              <a:t>Diabetes Mellitus</a:t>
            </a:r>
            <a:endParaRPr lang="en-US" dirty="0"/>
          </a:p>
        </p:txBody>
      </p:sp>
    </p:spTree>
    <p:extLst>
      <p:ext uri="{BB962C8B-B14F-4D97-AF65-F5344CB8AC3E}">
        <p14:creationId xmlns:p14="http://schemas.microsoft.com/office/powerpoint/2010/main" val="1598551664"/>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Diabetes mellitus</a:t>
            </a:r>
            <a:endParaRPr lang="en-US" dirty="0"/>
          </a:p>
        </p:txBody>
      </p:sp>
      <p:sp>
        <p:nvSpPr>
          <p:cNvPr id="3" name="Content Placeholder 2"/>
          <p:cNvSpPr>
            <a:spLocks noGrp="1"/>
          </p:cNvSpPr>
          <p:nvPr>
            <p:ph idx="1"/>
          </p:nvPr>
        </p:nvSpPr>
        <p:spPr>
          <a:xfrm>
            <a:off x="457199" y="1600200"/>
            <a:ext cx="7853332" cy="4525963"/>
          </a:xfrm>
        </p:spPr>
        <p:txBody>
          <a:bodyPr>
            <a:normAutofit/>
          </a:bodyPr>
          <a:lstStyle/>
          <a:p>
            <a:pPr marL="36576" indent="0">
              <a:buNone/>
            </a:pPr>
            <a:r>
              <a:rPr lang="en-US" sz="2800" dirty="0"/>
              <a:t>The Expert Committee on the Diagnosis and </a:t>
            </a:r>
            <a:r>
              <a:rPr lang="en-US" sz="2800" dirty="0" smtClean="0"/>
              <a:t>Classification </a:t>
            </a:r>
            <a:r>
              <a:rPr lang="en-US" sz="2800" dirty="0"/>
              <a:t>of Diabetes Mellitus of the American Diabetes </a:t>
            </a:r>
            <a:r>
              <a:rPr lang="en-US" sz="2800" dirty="0" smtClean="0"/>
              <a:t>Association, defines </a:t>
            </a:r>
            <a:r>
              <a:rPr lang="en-US" sz="2800" dirty="0"/>
              <a:t>diabetes mellitus in their latest report </a:t>
            </a:r>
            <a:r>
              <a:rPr lang="en-US" sz="2800" dirty="0" smtClean="0"/>
              <a:t>as</a:t>
            </a:r>
            <a:r>
              <a:rPr lang="en-US" sz="2800" dirty="0" smtClean="0"/>
              <a:t>: </a:t>
            </a:r>
            <a:endParaRPr lang="en-US" dirty="0" smtClean="0"/>
          </a:p>
          <a:p>
            <a:r>
              <a:rPr lang="en-US" dirty="0" smtClean="0">
                <a:solidFill>
                  <a:srgbClr val="CCFFCC"/>
                </a:solidFill>
              </a:rPr>
              <a:t>“a </a:t>
            </a:r>
            <a:r>
              <a:rPr lang="en-US" dirty="0">
                <a:solidFill>
                  <a:srgbClr val="CCFFCC"/>
                </a:solidFill>
              </a:rPr>
              <a:t>group of metabolic diseases characterized by hyperglycemia </a:t>
            </a:r>
            <a:r>
              <a:rPr lang="en-US" dirty="0" smtClean="0">
                <a:solidFill>
                  <a:srgbClr val="CCFFCC"/>
                </a:solidFill>
              </a:rPr>
              <a:t>resulting </a:t>
            </a:r>
            <a:r>
              <a:rPr lang="en-US" dirty="0">
                <a:solidFill>
                  <a:srgbClr val="CCFFCC"/>
                </a:solidFill>
              </a:rPr>
              <a:t>from defects in insulin secretion, insulin action or </a:t>
            </a:r>
            <a:r>
              <a:rPr lang="en-US" dirty="0" smtClean="0">
                <a:solidFill>
                  <a:srgbClr val="CCFFCC"/>
                </a:solidFill>
              </a:rPr>
              <a:t>both” </a:t>
            </a:r>
            <a:endParaRPr lang="en-US" dirty="0">
              <a:solidFill>
                <a:srgbClr val="CCFFCC"/>
              </a:solidFill>
            </a:endParaRPr>
          </a:p>
          <a:p>
            <a:endParaRPr lang="en-US" dirty="0"/>
          </a:p>
        </p:txBody>
      </p:sp>
    </p:spTree>
    <p:extLst>
      <p:ext uri="{BB962C8B-B14F-4D97-AF65-F5344CB8AC3E}">
        <p14:creationId xmlns:p14="http://schemas.microsoft.com/office/powerpoint/2010/main" val="3968170417"/>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Diabetes </a:t>
            </a:r>
            <a:r>
              <a:rPr lang="en-US" dirty="0" smtClean="0"/>
              <a:t>mellitus – 1-4</a:t>
            </a:r>
            <a:endParaRPr lang="en-US" dirty="0"/>
          </a:p>
        </p:txBody>
      </p:sp>
      <p:sp>
        <p:nvSpPr>
          <p:cNvPr id="3" name="Content Placeholder 2"/>
          <p:cNvSpPr>
            <a:spLocks noGrp="1"/>
          </p:cNvSpPr>
          <p:nvPr>
            <p:ph idx="1"/>
          </p:nvPr>
        </p:nvSpPr>
        <p:spPr/>
        <p:txBody>
          <a:bodyPr/>
          <a:lstStyle/>
          <a:p>
            <a:r>
              <a:rPr lang="en-US" dirty="0" smtClean="0"/>
              <a:t>Type 1 -  </a:t>
            </a:r>
            <a:r>
              <a:rPr lang="en-US" dirty="0"/>
              <a:t>the cause is an absolute deficiency of insulin </a:t>
            </a:r>
            <a:r>
              <a:rPr lang="en-US" dirty="0" smtClean="0"/>
              <a:t>secretion </a:t>
            </a:r>
            <a:r>
              <a:rPr lang="en-US" dirty="0"/>
              <a:t>due to T-cell mediated autoimmune destruction of the </a:t>
            </a:r>
            <a:r>
              <a:rPr lang="en-US" dirty="0" smtClean="0"/>
              <a:t>β-cells</a:t>
            </a:r>
            <a:endParaRPr lang="en-US" dirty="0"/>
          </a:p>
          <a:p>
            <a:endParaRPr lang="en-US" dirty="0" smtClean="0"/>
          </a:p>
          <a:p>
            <a:r>
              <a:rPr lang="en-US" dirty="0" smtClean="0"/>
              <a:t>Type 2 - </a:t>
            </a:r>
            <a:r>
              <a:rPr lang="en-US" dirty="0"/>
              <a:t>It is characterized by two defects: insulin resistance and </a:t>
            </a:r>
            <a:r>
              <a:rPr lang="en-US" dirty="0" smtClean="0"/>
              <a:t>β-</a:t>
            </a:r>
            <a:r>
              <a:rPr lang="en-US" dirty="0"/>
              <a:t>cell </a:t>
            </a:r>
            <a:r>
              <a:rPr lang="en-US" dirty="0" smtClean="0"/>
              <a:t>dysfunction</a:t>
            </a:r>
            <a:endParaRPr lang="en-US" dirty="0"/>
          </a:p>
          <a:p>
            <a:endParaRPr lang="en-US" dirty="0"/>
          </a:p>
        </p:txBody>
      </p:sp>
    </p:spTree>
    <p:extLst>
      <p:ext uri="{BB962C8B-B14F-4D97-AF65-F5344CB8AC3E}">
        <p14:creationId xmlns:p14="http://schemas.microsoft.com/office/powerpoint/2010/main" val="4270063971"/>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Diabetes mellitus</a:t>
            </a:r>
          </a:p>
        </p:txBody>
      </p:sp>
      <p:sp>
        <p:nvSpPr>
          <p:cNvPr id="3" name="Content Placeholder 2"/>
          <p:cNvSpPr>
            <a:spLocks noGrp="1"/>
          </p:cNvSpPr>
          <p:nvPr>
            <p:ph idx="1"/>
          </p:nvPr>
        </p:nvSpPr>
        <p:spPr/>
        <p:txBody>
          <a:bodyPr/>
          <a:lstStyle/>
          <a:p>
            <a:pPr marL="36576" indent="0">
              <a:buNone/>
            </a:pPr>
            <a:r>
              <a:rPr lang="en-US" dirty="0" smtClean="0"/>
              <a:t>Type 1:</a:t>
            </a:r>
          </a:p>
          <a:p>
            <a:r>
              <a:rPr lang="en-US" dirty="0" smtClean="0"/>
              <a:t>Absolute insulin deficiency</a:t>
            </a:r>
          </a:p>
          <a:p>
            <a:r>
              <a:rPr lang="en-US" dirty="0" smtClean="0"/>
              <a:t>Circulating autoantibodies</a:t>
            </a:r>
          </a:p>
          <a:p>
            <a:pPr>
              <a:buFont typeface="Wingdings" charset="2"/>
              <a:buChar char="Ø"/>
            </a:pPr>
            <a:r>
              <a:rPr lang="en-US" dirty="0"/>
              <a:t> </a:t>
            </a:r>
            <a:r>
              <a:rPr lang="en-US" dirty="0" smtClean="0"/>
              <a:t>   </a:t>
            </a:r>
            <a:r>
              <a:rPr lang="en-US" sz="2400" dirty="0" smtClean="0">
                <a:solidFill>
                  <a:srgbClr val="CCFFCC"/>
                </a:solidFill>
              </a:rPr>
              <a:t>ICA</a:t>
            </a:r>
          </a:p>
          <a:p>
            <a:pPr>
              <a:buFont typeface="Wingdings" charset="2"/>
              <a:buChar char="Ø"/>
            </a:pPr>
            <a:r>
              <a:rPr lang="en-US" sz="2400" dirty="0">
                <a:solidFill>
                  <a:srgbClr val="CCFFCC"/>
                </a:solidFill>
              </a:rPr>
              <a:t> </a:t>
            </a:r>
            <a:r>
              <a:rPr lang="en-US" sz="2400" dirty="0" smtClean="0">
                <a:solidFill>
                  <a:srgbClr val="CCFFCC"/>
                </a:solidFill>
              </a:rPr>
              <a:t>    IA</a:t>
            </a:r>
          </a:p>
          <a:p>
            <a:pPr>
              <a:buFont typeface="Wingdings" charset="2"/>
              <a:buChar char="Ø"/>
            </a:pPr>
            <a:r>
              <a:rPr lang="en-US" sz="2400" dirty="0">
                <a:solidFill>
                  <a:srgbClr val="CCFFCC"/>
                </a:solidFill>
              </a:rPr>
              <a:t> </a:t>
            </a:r>
            <a:r>
              <a:rPr lang="en-US" sz="2400" dirty="0" smtClean="0">
                <a:solidFill>
                  <a:srgbClr val="CCFFCC"/>
                </a:solidFill>
              </a:rPr>
              <a:t>    GAD</a:t>
            </a:r>
          </a:p>
          <a:p>
            <a:pPr>
              <a:buFont typeface="Wingdings" charset="2"/>
              <a:buChar char="Ø"/>
            </a:pPr>
            <a:r>
              <a:rPr lang="en-US" sz="2400" dirty="0">
                <a:solidFill>
                  <a:srgbClr val="CCFFCC"/>
                </a:solidFill>
              </a:rPr>
              <a:t> </a:t>
            </a:r>
            <a:r>
              <a:rPr lang="en-US" sz="2400" dirty="0" smtClean="0">
                <a:solidFill>
                  <a:srgbClr val="CCFFCC"/>
                </a:solidFill>
              </a:rPr>
              <a:t>    Tyrosine phosphate autoantibodies</a:t>
            </a:r>
          </a:p>
          <a:p>
            <a:pPr>
              <a:buFont typeface="Arial"/>
              <a:buChar char="•"/>
            </a:pPr>
            <a:r>
              <a:rPr lang="en-US" dirty="0" smtClean="0"/>
              <a:t>Genetic and environmental factors poorly defined</a:t>
            </a:r>
            <a:endParaRPr lang="en-US" dirty="0"/>
          </a:p>
        </p:txBody>
      </p:sp>
    </p:spTree>
    <p:extLst>
      <p:ext uri="{BB962C8B-B14F-4D97-AF65-F5344CB8AC3E}">
        <p14:creationId xmlns:p14="http://schemas.microsoft.com/office/powerpoint/2010/main" val="4063151127"/>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Diabetes mellitus</a:t>
            </a:r>
          </a:p>
        </p:txBody>
      </p:sp>
      <p:sp>
        <p:nvSpPr>
          <p:cNvPr id="3" name="Content Placeholder 2"/>
          <p:cNvSpPr>
            <a:spLocks noGrp="1"/>
          </p:cNvSpPr>
          <p:nvPr>
            <p:ph idx="1"/>
          </p:nvPr>
        </p:nvSpPr>
        <p:spPr/>
        <p:txBody>
          <a:bodyPr>
            <a:normAutofit fontScale="92500" lnSpcReduction="20000"/>
          </a:bodyPr>
          <a:lstStyle/>
          <a:p>
            <a:pPr marL="36576" indent="0">
              <a:buNone/>
            </a:pPr>
            <a:r>
              <a:rPr lang="en-US" dirty="0" smtClean="0"/>
              <a:t>Type 2</a:t>
            </a:r>
          </a:p>
          <a:p>
            <a:r>
              <a:rPr lang="en-US" dirty="0" smtClean="0"/>
              <a:t>Insulin resistance and β-cell dysfunction</a:t>
            </a:r>
          </a:p>
          <a:p>
            <a:r>
              <a:rPr lang="en-US" dirty="0"/>
              <a:t>M</a:t>
            </a:r>
            <a:r>
              <a:rPr lang="en-US" dirty="0" smtClean="0"/>
              <a:t>ain </a:t>
            </a:r>
            <a:r>
              <a:rPr lang="en-US" dirty="0"/>
              <a:t>sites of insulin resistance are </a:t>
            </a:r>
            <a:endParaRPr lang="en-US" dirty="0" smtClean="0"/>
          </a:p>
          <a:p>
            <a:pPr marL="338328" lvl="1" indent="0">
              <a:buNone/>
            </a:pPr>
            <a:r>
              <a:rPr lang="en-US" dirty="0"/>
              <a:t> </a:t>
            </a:r>
            <a:r>
              <a:rPr lang="en-US" dirty="0" smtClean="0"/>
              <a:t>  </a:t>
            </a:r>
            <a:r>
              <a:rPr lang="en-US" dirty="0" smtClean="0">
                <a:solidFill>
                  <a:srgbClr val="CCFFCC"/>
                </a:solidFill>
              </a:rPr>
              <a:t> </a:t>
            </a:r>
            <a:r>
              <a:rPr lang="en-US" dirty="0">
                <a:solidFill>
                  <a:srgbClr val="CCFFCC"/>
                </a:solidFill>
              </a:rPr>
              <a:t>L</a:t>
            </a:r>
            <a:r>
              <a:rPr lang="en-US" sz="2000" dirty="0" smtClean="0">
                <a:solidFill>
                  <a:srgbClr val="CCFFCC"/>
                </a:solidFill>
              </a:rPr>
              <a:t>iver</a:t>
            </a:r>
          </a:p>
          <a:p>
            <a:pPr marL="338328" lvl="1" indent="0">
              <a:buNone/>
            </a:pPr>
            <a:r>
              <a:rPr lang="en-US" sz="2000" dirty="0">
                <a:solidFill>
                  <a:srgbClr val="CCFFCC"/>
                </a:solidFill>
              </a:rPr>
              <a:t> </a:t>
            </a:r>
            <a:r>
              <a:rPr lang="en-US" sz="2000" dirty="0" smtClean="0">
                <a:solidFill>
                  <a:srgbClr val="CCFFCC"/>
                </a:solidFill>
              </a:rPr>
              <a:t>    Muscle</a:t>
            </a:r>
          </a:p>
          <a:p>
            <a:pPr marL="338328" lvl="1" indent="0">
              <a:buNone/>
            </a:pPr>
            <a:r>
              <a:rPr lang="en-US" sz="2000" dirty="0">
                <a:solidFill>
                  <a:srgbClr val="CCFFCC"/>
                </a:solidFill>
              </a:rPr>
              <a:t> </a:t>
            </a:r>
            <a:r>
              <a:rPr lang="en-US" sz="2000" dirty="0" smtClean="0">
                <a:solidFill>
                  <a:srgbClr val="CCFFCC"/>
                </a:solidFill>
              </a:rPr>
              <a:t>    Adipose </a:t>
            </a:r>
            <a:r>
              <a:rPr lang="en-US" sz="2000" dirty="0">
                <a:solidFill>
                  <a:srgbClr val="CCFFCC"/>
                </a:solidFill>
              </a:rPr>
              <a:t>tissue </a:t>
            </a:r>
          </a:p>
          <a:p>
            <a:r>
              <a:rPr lang="en-US" dirty="0" smtClean="0"/>
              <a:t>Genetic basis</a:t>
            </a:r>
          </a:p>
          <a:p>
            <a:r>
              <a:rPr lang="en-US" dirty="0" smtClean="0"/>
              <a:t>Promoted by obesity, inactivity, drugs, high BG</a:t>
            </a:r>
          </a:p>
          <a:p>
            <a:r>
              <a:rPr lang="en-US" dirty="0"/>
              <a:t>Dysfunction of β</a:t>
            </a:r>
            <a:r>
              <a:rPr lang="en-US" dirty="0" smtClean="0"/>
              <a:t>-</a:t>
            </a:r>
            <a:r>
              <a:rPr lang="en-US" dirty="0"/>
              <a:t>cells is essential for the development of type 2 </a:t>
            </a:r>
            <a:r>
              <a:rPr lang="en-US" dirty="0" smtClean="0"/>
              <a:t>diabetes</a:t>
            </a:r>
            <a:endParaRPr lang="en-US" dirty="0"/>
          </a:p>
          <a:p>
            <a:endParaRPr lang="en-US" dirty="0"/>
          </a:p>
        </p:txBody>
      </p:sp>
    </p:spTree>
    <p:extLst>
      <p:ext uri="{BB962C8B-B14F-4D97-AF65-F5344CB8AC3E}">
        <p14:creationId xmlns:p14="http://schemas.microsoft.com/office/powerpoint/2010/main" val="283128357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Endocrine pancreas</a:t>
            </a:r>
          </a:p>
        </p:txBody>
      </p:sp>
      <p:sp>
        <p:nvSpPr>
          <p:cNvPr id="3" name="Content Placeholder 2"/>
          <p:cNvSpPr>
            <a:spLocks noGrp="1"/>
          </p:cNvSpPr>
          <p:nvPr>
            <p:ph idx="1"/>
          </p:nvPr>
        </p:nvSpPr>
        <p:spPr>
          <a:xfrm>
            <a:off x="248488" y="1600200"/>
            <a:ext cx="8075848" cy="4525963"/>
          </a:xfrm>
        </p:spPr>
        <p:txBody>
          <a:bodyPr/>
          <a:lstStyle/>
          <a:p>
            <a:pPr marL="36576" indent="0">
              <a:buNone/>
            </a:pPr>
            <a:r>
              <a:rPr lang="en-US" dirty="0" smtClean="0"/>
              <a:t>Islets:</a:t>
            </a:r>
          </a:p>
          <a:p>
            <a:r>
              <a:rPr lang="en-US" dirty="0" smtClean="0"/>
              <a:t>Highly vascularized</a:t>
            </a:r>
          </a:p>
          <a:p>
            <a:r>
              <a:rPr lang="en-US" dirty="0" smtClean="0"/>
              <a:t>Fenestrated capillaries</a:t>
            </a:r>
          </a:p>
          <a:p>
            <a:r>
              <a:rPr lang="en-US" dirty="0"/>
              <a:t>I</a:t>
            </a:r>
            <a:r>
              <a:rPr lang="en-US" dirty="0" smtClean="0"/>
              <a:t>slet</a:t>
            </a:r>
            <a:r>
              <a:rPr lang="en-US" dirty="0"/>
              <a:t>-</a:t>
            </a:r>
            <a:r>
              <a:rPr lang="en-US" dirty="0" err="1"/>
              <a:t>acinar</a:t>
            </a:r>
            <a:r>
              <a:rPr lang="en-US" dirty="0"/>
              <a:t> portal </a:t>
            </a:r>
            <a:r>
              <a:rPr lang="en-US" dirty="0" smtClean="0"/>
              <a:t>system        </a:t>
            </a:r>
          </a:p>
          <a:p>
            <a:pPr marL="36576" indent="0">
              <a:buNone/>
            </a:pPr>
            <a:r>
              <a:rPr lang="en-US" dirty="0"/>
              <a:t> </a:t>
            </a:r>
            <a:r>
              <a:rPr lang="en-US" dirty="0" smtClean="0"/>
              <a:t>  </a:t>
            </a:r>
            <a:r>
              <a:rPr lang="en-US" dirty="0" smtClean="0">
                <a:solidFill>
                  <a:schemeClr val="accent5">
                    <a:lumMod val="40000"/>
                    <a:lumOff val="60000"/>
                  </a:schemeClr>
                </a:solidFill>
              </a:rPr>
              <a:t> </a:t>
            </a:r>
            <a:r>
              <a:rPr lang="en-US" sz="2400" dirty="0" smtClean="0">
                <a:solidFill>
                  <a:srgbClr val="CCFFCC"/>
                </a:solidFill>
              </a:rPr>
              <a:t>communication between the endocrine </a:t>
            </a:r>
            <a:r>
              <a:rPr lang="en-US" sz="2400" dirty="0">
                <a:solidFill>
                  <a:srgbClr val="CCFFCC"/>
                </a:solidFill>
              </a:rPr>
              <a:t>and exocrine </a:t>
            </a:r>
            <a:endParaRPr lang="en-US" sz="2400" dirty="0" smtClean="0">
              <a:solidFill>
                <a:srgbClr val="CCFFCC"/>
              </a:solidFill>
            </a:endParaRPr>
          </a:p>
          <a:p>
            <a:pPr marL="36576" indent="0">
              <a:buNone/>
            </a:pPr>
            <a:r>
              <a:rPr lang="en-US" sz="2400" dirty="0">
                <a:solidFill>
                  <a:srgbClr val="CCFFCC"/>
                </a:solidFill>
              </a:rPr>
              <a:t> </a:t>
            </a:r>
            <a:r>
              <a:rPr lang="en-US" sz="2400" dirty="0" smtClean="0">
                <a:solidFill>
                  <a:srgbClr val="CCFFCC"/>
                </a:solidFill>
              </a:rPr>
              <a:t>    pancreatic </a:t>
            </a:r>
            <a:r>
              <a:rPr lang="en-US" sz="2400" dirty="0">
                <a:solidFill>
                  <a:srgbClr val="CCFFCC"/>
                </a:solidFill>
              </a:rPr>
              <a:t>tissue </a:t>
            </a:r>
          </a:p>
          <a:p>
            <a:r>
              <a:rPr lang="en-US" dirty="0" smtClean="0"/>
              <a:t> Sympathetic and Parasympathetic </a:t>
            </a:r>
            <a:r>
              <a:rPr lang="en-US" dirty="0" err="1" smtClean="0"/>
              <a:t>innerv</a:t>
            </a:r>
            <a:r>
              <a:rPr lang="en-US" dirty="0" smtClean="0"/>
              <a:t>. </a:t>
            </a:r>
            <a:r>
              <a:rPr lang="en-US" dirty="0" smtClean="0">
                <a:sym typeface="Wingdings"/>
              </a:rPr>
              <a:t> influence release of hormones</a:t>
            </a:r>
            <a:endParaRPr lang="en-US" dirty="0"/>
          </a:p>
          <a:p>
            <a:endParaRPr lang="en-US" dirty="0"/>
          </a:p>
        </p:txBody>
      </p:sp>
    </p:spTree>
    <p:extLst>
      <p:ext uri="{BB962C8B-B14F-4D97-AF65-F5344CB8AC3E}">
        <p14:creationId xmlns:p14="http://schemas.microsoft.com/office/powerpoint/2010/main" val="3986486166"/>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Diabetes mellitus</a:t>
            </a:r>
          </a:p>
        </p:txBody>
      </p:sp>
      <p:sp>
        <p:nvSpPr>
          <p:cNvPr id="3" name="Content Placeholder 2"/>
          <p:cNvSpPr>
            <a:spLocks noGrp="1"/>
          </p:cNvSpPr>
          <p:nvPr>
            <p:ph idx="1"/>
          </p:nvPr>
        </p:nvSpPr>
        <p:spPr/>
        <p:txBody>
          <a:bodyPr>
            <a:normAutofit/>
          </a:bodyPr>
          <a:lstStyle/>
          <a:p>
            <a:pPr marL="36576" indent="0">
              <a:buNone/>
            </a:pPr>
            <a:r>
              <a:rPr lang="en-US" sz="2800" dirty="0"/>
              <a:t>β-</a:t>
            </a:r>
            <a:r>
              <a:rPr lang="en-US" sz="2800" dirty="0" smtClean="0"/>
              <a:t>cell failure…</a:t>
            </a:r>
          </a:p>
          <a:p>
            <a:r>
              <a:rPr lang="en-US" sz="2800" dirty="0" smtClean="0"/>
              <a:t>Reason for dysfunction unknown</a:t>
            </a:r>
          </a:p>
          <a:p>
            <a:pPr marL="36576" indent="0">
              <a:buNone/>
            </a:pPr>
            <a:endParaRPr lang="en-US" sz="2800" dirty="0" smtClean="0"/>
          </a:p>
          <a:p>
            <a:r>
              <a:rPr lang="en-US" sz="2800" dirty="0"/>
              <a:t>Hyperglycemia and hyperlipidemia can be damaging </a:t>
            </a:r>
            <a:endParaRPr lang="en-US" sz="2800" dirty="0" smtClean="0"/>
          </a:p>
          <a:p>
            <a:endParaRPr lang="en-US" sz="2800" dirty="0" smtClean="0"/>
          </a:p>
          <a:p>
            <a:r>
              <a:rPr lang="en-US" sz="2800" dirty="0" smtClean="0"/>
              <a:t>Deposition </a:t>
            </a:r>
            <a:r>
              <a:rPr lang="en-US" sz="2800" dirty="0"/>
              <a:t>of amyloid in the islets due to polymerization of amylin</a:t>
            </a:r>
          </a:p>
        </p:txBody>
      </p:sp>
    </p:spTree>
    <p:extLst>
      <p:ext uri="{BB962C8B-B14F-4D97-AF65-F5344CB8AC3E}">
        <p14:creationId xmlns:p14="http://schemas.microsoft.com/office/powerpoint/2010/main" val="3594941230"/>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Diabetes mellitus</a:t>
            </a:r>
          </a:p>
        </p:txBody>
      </p:sp>
      <p:sp>
        <p:nvSpPr>
          <p:cNvPr id="3" name="Content Placeholder 2"/>
          <p:cNvSpPr>
            <a:spLocks noGrp="1"/>
          </p:cNvSpPr>
          <p:nvPr>
            <p:ph idx="1"/>
          </p:nvPr>
        </p:nvSpPr>
        <p:spPr/>
        <p:txBody>
          <a:bodyPr>
            <a:normAutofit lnSpcReduction="10000"/>
          </a:bodyPr>
          <a:lstStyle/>
          <a:p>
            <a:pPr marL="36576" indent="0">
              <a:buNone/>
            </a:pPr>
            <a:r>
              <a:rPr lang="en-US" dirty="0" smtClean="0"/>
              <a:t>Third category of diabetes…</a:t>
            </a:r>
          </a:p>
          <a:p>
            <a:r>
              <a:rPr lang="en-US" dirty="0" smtClean="0"/>
              <a:t>Other specified types</a:t>
            </a:r>
          </a:p>
          <a:p>
            <a:r>
              <a:rPr lang="en-US" dirty="0" smtClean="0"/>
              <a:t>Diabetes that develops in association with other diseases or factors</a:t>
            </a:r>
          </a:p>
          <a:p>
            <a:r>
              <a:rPr lang="en-US" dirty="0"/>
              <a:t>C</a:t>
            </a:r>
            <a:r>
              <a:rPr lang="en-US" dirty="0" smtClean="0"/>
              <a:t>an </a:t>
            </a:r>
            <a:r>
              <a:rPr lang="en-US" dirty="0"/>
              <a:t>develop secondary </a:t>
            </a:r>
            <a:r>
              <a:rPr lang="en-US" dirty="0" smtClean="0"/>
              <a:t>to:</a:t>
            </a:r>
          </a:p>
          <a:p>
            <a:pPr marL="681228" lvl="1" indent="-342900"/>
            <a:r>
              <a:rPr lang="en-US" sz="2200" dirty="0" smtClean="0">
                <a:solidFill>
                  <a:srgbClr val="CCFFCC"/>
                </a:solidFill>
              </a:rPr>
              <a:t>disorders </a:t>
            </a:r>
            <a:r>
              <a:rPr lang="en-US" sz="2200" dirty="0">
                <a:solidFill>
                  <a:srgbClr val="CCFFCC"/>
                </a:solidFill>
              </a:rPr>
              <a:t>of the exocrine </a:t>
            </a:r>
            <a:r>
              <a:rPr lang="en-US" sz="2200" dirty="0" smtClean="0">
                <a:solidFill>
                  <a:srgbClr val="CCFFCC"/>
                </a:solidFill>
              </a:rPr>
              <a:t>pancreas - pancreatitis</a:t>
            </a:r>
            <a:r>
              <a:rPr lang="en-US" sz="2200" dirty="0">
                <a:solidFill>
                  <a:srgbClr val="CCFFCC"/>
                </a:solidFill>
              </a:rPr>
              <a:t>, pancreatic </a:t>
            </a:r>
            <a:r>
              <a:rPr lang="en-US" sz="2200" dirty="0" smtClean="0">
                <a:solidFill>
                  <a:srgbClr val="CCFFCC"/>
                </a:solidFill>
              </a:rPr>
              <a:t>carcinoma</a:t>
            </a:r>
          </a:p>
          <a:p>
            <a:pPr marL="681228" lvl="1" indent="-342900"/>
            <a:r>
              <a:rPr lang="en-US" sz="2200" dirty="0" err="1" smtClean="0">
                <a:solidFill>
                  <a:srgbClr val="CCFFCC"/>
                </a:solidFill>
              </a:rPr>
              <a:t>hypersecretion</a:t>
            </a:r>
            <a:r>
              <a:rPr lang="en-US" sz="2200" dirty="0" smtClean="0">
                <a:solidFill>
                  <a:srgbClr val="CCFFCC"/>
                </a:solidFill>
              </a:rPr>
              <a:t> </a:t>
            </a:r>
            <a:r>
              <a:rPr lang="en-US" sz="2200" dirty="0">
                <a:solidFill>
                  <a:srgbClr val="CCFFCC"/>
                </a:solidFill>
              </a:rPr>
              <a:t>of </a:t>
            </a:r>
            <a:r>
              <a:rPr lang="en-US" sz="2200" dirty="0" err="1">
                <a:solidFill>
                  <a:srgbClr val="CCFFCC"/>
                </a:solidFill>
              </a:rPr>
              <a:t>counterregulatory</a:t>
            </a:r>
            <a:r>
              <a:rPr lang="en-US" sz="2200" dirty="0">
                <a:solidFill>
                  <a:srgbClr val="CCFFCC"/>
                </a:solidFill>
              </a:rPr>
              <a:t> </a:t>
            </a:r>
            <a:r>
              <a:rPr lang="en-US" sz="2200" dirty="0" smtClean="0">
                <a:solidFill>
                  <a:srgbClr val="CCFFCC"/>
                </a:solidFill>
              </a:rPr>
              <a:t>hormones- </a:t>
            </a:r>
            <a:r>
              <a:rPr lang="en-US" sz="2200" dirty="0" err="1" smtClean="0">
                <a:solidFill>
                  <a:srgbClr val="CCFFCC"/>
                </a:solidFill>
              </a:rPr>
              <a:t>hypersomatotropism</a:t>
            </a:r>
            <a:r>
              <a:rPr lang="en-US" sz="2200" dirty="0">
                <a:solidFill>
                  <a:srgbClr val="CCFFCC"/>
                </a:solidFill>
              </a:rPr>
              <a:t>, </a:t>
            </a:r>
            <a:r>
              <a:rPr lang="en-US" sz="2200" dirty="0" err="1">
                <a:solidFill>
                  <a:srgbClr val="CCFFCC"/>
                </a:solidFill>
              </a:rPr>
              <a:t>hypercortisolism</a:t>
            </a:r>
            <a:r>
              <a:rPr lang="en-US" sz="2200" dirty="0">
                <a:solidFill>
                  <a:srgbClr val="CCFFCC"/>
                </a:solidFill>
              </a:rPr>
              <a:t>, </a:t>
            </a:r>
            <a:r>
              <a:rPr lang="en-US" sz="2200" dirty="0" smtClean="0">
                <a:solidFill>
                  <a:srgbClr val="CCFFCC"/>
                </a:solidFill>
              </a:rPr>
              <a:t>hyperthyroidism</a:t>
            </a:r>
            <a:endParaRPr lang="en-US" sz="2200" dirty="0">
              <a:solidFill>
                <a:srgbClr val="CCFFCC"/>
              </a:solidFill>
            </a:endParaRPr>
          </a:p>
          <a:p>
            <a:pPr marL="681228" lvl="1" indent="-342900"/>
            <a:r>
              <a:rPr lang="en-US" sz="2200" dirty="0" smtClean="0">
                <a:solidFill>
                  <a:srgbClr val="CCFFCC"/>
                </a:solidFill>
              </a:rPr>
              <a:t>administration </a:t>
            </a:r>
            <a:r>
              <a:rPr lang="en-US" sz="2200" dirty="0">
                <a:solidFill>
                  <a:srgbClr val="CCFFCC"/>
                </a:solidFill>
              </a:rPr>
              <a:t>of glucocorticoids or </a:t>
            </a:r>
            <a:r>
              <a:rPr lang="en-US" sz="2200" dirty="0" err="1">
                <a:solidFill>
                  <a:srgbClr val="CCFFCC"/>
                </a:solidFill>
              </a:rPr>
              <a:t>progestins</a:t>
            </a:r>
            <a:r>
              <a:rPr lang="en-US" sz="2200" dirty="0">
                <a:solidFill>
                  <a:srgbClr val="CCFFCC"/>
                </a:solidFill>
              </a:rPr>
              <a:t> </a:t>
            </a:r>
          </a:p>
          <a:p>
            <a:endParaRPr lang="en-US" dirty="0"/>
          </a:p>
        </p:txBody>
      </p:sp>
    </p:spTree>
    <p:extLst>
      <p:ext uri="{BB962C8B-B14F-4D97-AF65-F5344CB8AC3E}">
        <p14:creationId xmlns:p14="http://schemas.microsoft.com/office/powerpoint/2010/main" val="992638954"/>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Diabetes Mellitus</a:t>
            </a:r>
            <a:endParaRPr lang="en-US" dirty="0"/>
          </a:p>
        </p:txBody>
      </p:sp>
      <p:sp>
        <p:nvSpPr>
          <p:cNvPr id="3" name="Content Placeholder 2"/>
          <p:cNvSpPr>
            <a:spLocks noGrp="1"/>
          </p:cNvSpPr>
          <p:nvPr>
            <p:ph idx="1"/>
          </p:nvPr>
        </p:nvSpPr>
        <p:spPr>
          <a:xfrm>
            <a:off x="220879" y="1600200"/>
            <a:ext cx="4003410" cy="4736633"/>
          </a:xfrm>
        </p:spPr>
        <p:txBody>
          <a:bodyPr>
            <a:normAutofit lnSpcReduction="10000"/>
          </a:bodyPr>
          <a:lstStyle/>
          <a:p>
            <a:pPr marL="36576" indent="0">
              <a:buNone/>
            </a:pPr>
            <a:r>
              <a:rPr lang="en-US" dirty="0" smtClean="0"/>
              <a:t>Fourth category…</a:t>
            </a:r>
          </a:p>
          <a:p>
            <a:r>
              <a:rPr lang="en-US" dirty="0" smtClean="0"/>
              <a:t>Gestational diabetes</a:t>
            </a:r>
          </a:p>
          <a:p>
            <a:r>
              <a:rPr lang="en-US" dirty="0" smtClean="0"/>
              <a:t>Little importance in dogs and cats</a:t>
            </a:r>
          </a:p>
          <a:p>
            <a:r>
              <a:rPr lang="en-US" sz="3200" dirty="0"/>
              <a:t>D</a:t>
            </a:r>
            <a:r>
              <a:rPr lang="en-US" sz="3200" dirty="0" smtClean="0"/>
              <a:t>iabetes </a:t>
            </a:r>
            <a:r>
              <a:rPr lang="en-US" sz="3200" dirty="0"/>
              <a:t>associated with </a:t>
            </a:r>
            <a:r>
              <a:rPr lang="en-US" sz="3200" dirty="0" err="1"/>
              <a:t>diestrus</a:t>
            </a:r>
            <a:r>
              <a:rPr lang="en-US" sz="3200" dirty="0"/>
              <a:t> in dogs can be considered its equivalent </a:t>
            </a:r>
            <a:endParaRPr lang="en-US" dirty="0"/>
          </a:p>
          <a:p>
            <a:endParaRPr lang="en-US" dirty="0" smtClean="0"/>
          </a:p>
          <a:p>
            <a:pPr marL="36576" indent="0">
              <a:buNone/>
            </a:pPr>
            <a:endParaRPr lang="en-US" dirty="0"/>
          </a:p>
        </p:txBody>
      </p:sp>
      <p:pic>
        <p:nvPicPr>
          <p:cNvPr id="4" name="Picture 3"/>
          <p:cNvPicPr>
            <a:picLocks noChangeAspect="1"/>
          </p:cNvPicPr>
          <p:nvPr/>
        </p:nvPicPr>
        <p:blipFill>
          <a:blip r:embed="rId3"/>
          <a:stretch>
            <a:fillRect/>
          </a:stretch>
        </p:blipFill>
        <p:spPr>
          <a:xfrm>
            <a:off x="4224289" y="1696873"/>
            <a:ext cx="4919711" cy="3963480"/>
          </a:xfrm>
          <a:prstGeom prst="rect">
            <a:avLst/>
          </a:prstGeom>
        </p:spPr>
      </p:pic>
    </p:spTree>
    <p:extLst>
      <p:ext uri="{BB962C8B-B14F-4D97-AF65-F5344CB8AC3E}">
        <p14:creationId xmlns:p14="http://schemas.microsoft.com/office/powerpoint/2010/main" val="3786910504"/>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3498"/>
            <a:ext cx="7467600" cy="599294"/>
          </a:xfrm>
        </p:spPr>
        <p:txBody>
          <a:bodyPr>
            <a:normAutofit fontScale="90000"/>
          </a:bodyPr>
          <a:lstStyle/>
          <a:p>
            <a:r>
              <a:rPr lang="en-US" dirty="0" smtClean="0"/>
              <a:t>Metabolic disturbances and DM</a:t>
            </a:r>
            <a:endParaRPr lang="en-US" dirty="0"/>
          </a:p>
        </p:txBody>
      </p:sp>
      <p:sp>
        <p:nvSpPr>
          <p:cNvPr id="3" name="Content Placeholder 2"/>
          <p:cNvSpPr>
            <a:spLocks noGrp="1"/>
          </p:cNvSpPr>
          <p:nvPr>
            <p:ph idx="1"/>
          </p:nvPr>
        </p:nvSpPr>
        <p:spPr>
          <a:xfrm>
            <a:off x="242603" y="2996473"/>
            <a:ext cx="7834655" cy="3129690"/>
          </a:xfrm>
        </p:spPr>
        <p:txBody>
          <a:bodyPr/>
          <a:lstStyle/>
          <a:p>
            <a:r>
              <a:rPr lang="en-US" dirty="0" smtClean="0"/>
              <a:t>Hyperglycemia</a:t>
            </a:r>
          </a:p>
          <a:p>
            <a:r>
              <a:rPr lang="en-US" dirty="0" smtClean="0"/>
              <a:t>Alterations to </a:t>
            </a:r>
            <a:r>
              <a:rPr lang="en-US" dirty="0" err="1" smtClean="0">
                <a:solidFill>
                  <a:srgbClr val="CCFFCC"/>
                </a:solidFill>
              </a:rPr>
              <a:t>cabrobohydrate</a:t>
            </a:r>
            <a:r>
              <a:rPr lang="en-US" dirty="0"/>
              <a:t> </a:t>
            </a:r>
            <a:r>
              <a:rPr lang="en-US" dirty="0" smtClean="0"/>
              <a:t>metabolism</a:t>
            </a:r>
          </a:p>
          <a:p>
            <a:r>
              <a:rPr lang="en-US" dirty="0"/>
              <a:t>Alterations to </a:t>
            </a:r>
            <a:r>
              <a:rPr lang="en-US" dirty="0">
                <a:solidFill>
                  <a:srgbClr val="CCFFCC"/>
                </a:solidFill>
              </a:rPr>
              <a:t>f</a:t>
            </a:r>
            <a:r>
              <a:rPr lang="en-US" dirty="0" smtClean="0">
                <a:solidFill>
                  <a:srgbClr val="CCFFCC"/>
                </a:solidFill>
              </a:rPr>
              <a:t>at</a:t>
            </a:r>
            <a:r>
              <a:rPr lang="en-US" dirty="0" smtClean="0"/>
              <a:t> metabolism</a:t>
            </a:r>
          </a:p>
          <a:p>
            <a:r>
              <a:rPr lang="en-US" dirty="0"/>
              <a:t>Alterations to </a:t>
            </a:r>
            <a:r>
              <a:rPr lang="en-US" dirty="0">
                <a:solidFill>
                  <a:srgbClr val="CCFFCC"/>
                </a:solidFill>
              </a:rPr>
              <a:t>p</a:t>
            </a:r>
            <a:r>
              <a:rPr lang="en-US" dirty="0" smtClean="0">
                <a:solidFill>
                  <a:srgbClr val="CCFFCC"/>
                </a:solidFill>
              </a:rPr>
              <a:t>rotein</a:t>
            </a:r>
            <a:r>
              <a:rPr lang="en-US" dirty="0" smtClean="0"/>
              <a:t> metabolism</a:t>
            </a:r>
            <a:endParaRPr lang="en-US" dirty="0"/>
          </a:p>
        </p:txBody>
      </p:sp>
    </p:spTree>
    <p:extLst>
      <p:ext uri="{BB962C8B-B14F-4D97-AF65-F5344CB8AC3E}">
        <p14:creationId xmlns:p14="http://schemas.microsoft.com/office/powerpoint/2010/main" val="336351377"/>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Hyperglycemia</a:t>
            </a:r>
            <a:endParaRPr lang="en-US" dirty="0"/>
          </a:p>
        </p:txBody>
      </p:sp>
      <p:sp>
        <p:nvSpPr>
          <p:cNvPr id="3" name="Content Placeholder 2"/>
          <p:cNvSpPr>
            <a:spLocks noGrp="1"/>
          </p:cNvSpPr>
          <p:nvPr>
            <p:ph idx="1"/>
          </p:nvPr>
        </p:nvSpPr>
        <p:spPr>
          <a:xfrm>
            <a:off x="0" y="1600200"/>
            <a:ext cx="8641848" cy="4860885"/>
          </a:xfrm>
        </p:spPr>
        <p:txBody>
          <a:bodyPr/>
          <a:lstStyle/>
          <a:p>
            <a:r>
              <a:rPr lang="en-US" dirty="0" smtClean="0"/>
              <a:t>Occurs due to:</a:t>
            </a:r>
          </a:p>
          <a:p>
            <a:pPr marL="964692" lvl="2" indent="-342900"/>
            <a:r>
              <a:rPr lang="en-US" sz="2200" dirty="0" smtClean="0">
                <a:solidFill>
                  <a:srgbClr val="CCFFCC"/>
                </a:solidFill>
              </a:rPr>
              <a:t>Reduced entry of </a:t>
            </a:r>
            <a:r>
              <a:rPr lang="en-US" sz="2200" dirty="0" err="1" smtClean="0">
                <a:solidFill>
                  <a:srgbClr val="CCFFCC"/>
                </a:solidFill>
              </a:rPr>
              <a:t>glc</a:t>
            </a:r>
            <a:r>
              <a:rPr lang="en-US" sz="2200" dirty="0" smtClean="0">
                <a:solidFill>
                  <a:srgbClr val="CCFFCC"/>
                </a:solidFill>
              </a:rPr>
              <a:t> into muscle and adipose tissue</a:t>
            </a:r>
          </a:p>
          <a:p>
            <a:pPr marL="964692" lvl="2" indent="-342900"/>
            <a:r>
              <a:rPr lang="en-US" sz="2200" dirty="0" smtClean="0">
                <a:solidFill>
                  <a:srgbClr val="CCFFCC"/>
                </a:solidFill>
              </a:rPr>
              <a:t>Unopposed production of glucose in the liver via gluconeogenesis and </a:t>
            </a:r>
            <a:r>
              <a:rPr lang="en-US" sz="2200" dirty="0" err="1" smtClean="0">
                <a:solidFill>
                  <a:srgbClr val="CCFFCC"/>
                </a:solidFill>
              </a:rPr>
              <a:t>glycogenolysis</a:t>
            </a:r>
            <a:endParaRPr lang="en-US" sz="2200" dirty="0" smtClean="0">
              <a:solidFill>
                <a:srgbClr val="CCFFCC"/>
              </a:solidFill>
            </a:endParaRPr>
          </a:p>
          <a:p>
            <a:r>
              <a:rPr lang="en-US" dirty="0" smtClean="0"/>
              <a:t>Glucagon and stress hormones contribute to increased production of </a:t>
            </a:r>
            <a:r>
              <a:rPr lang="en-US" dirty="0" err="1" smtClean="0"/>
              <a:t>glc</a:t>
            </a:r>
            <a:endParaRPr lang="en-US" dirty="0" smtClean="0"/>
          </a:p>
          <a:p>
            <a:r>
              <a:rPr lang="en-US" dirty="0" smtClean="0"/>
              <a:t>Intestinal absorption of </a:t>
            </a:r>
            <a:r>
              <a:rPr lang="en-US" dirty="0" err="1" smtClean="0"/>
              <a:t>glc</a:t>
            </a:r>
            <a:r>
              <a:rPr lang="en-US" dirty="0" smtClean="0"/>
              <a:t> unaffected</a:t>
            </a:r>
          </a:p>
          <a:p>
            <a:r>
              <a:rPr lang="en-US" dirty="0" smtClean="0"/>
              <a:t>Entry into brain, kidney, and RBCs unaffected</a:t>
            </a:r>
            <a:endParaRPr lang="en-US" dirty="0"/>
          </a:p>
        </p:txBody>
      </p:sp>
    </p:spTree>
    <p:extLst>
      <p:ext uri="{BB962C8B-B14F-4D97-AF65-F5344CB8AC3E}">
        <p14:creationId xmlns:p14="http://schemas.microsoft.com/office/powerpoint/2010/main" val="2014639393"/>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Hyperglycemia</a:t>
            </a:r>
            <a:endParaRPr lang="en-US" dirty="0"/>
          </a:p>
        </p:txBody>
      </p:sp>
      <p:sp>
        <p:nvSpPr>
          <p:cNvPr id="3" name="Content Placeholder 2"/>
          <p:cNvSpPr>
            <a:spLocks noGrp="1"/>
          </p:cNvSpPr>
          <p:nvPr>
            <p:ph idx="1"/>
          </p:nvPr>
        </p:nvSpPr>
        <p:spPr/>
        <p:txBody>
          <a:bodyPr/>
          <a:lstStyle/>
          <a:p>
            <a:r>
              <a:rPr lang="en-US" dirty="0" smtClean="0"/>
              <a:t>PU/PD – osmotic </a:t>
            </a:r>
            <a:r>
              <a:rPr lang="en-US" dirty="0" err="1" smtClean="0"/>
              <a:t>diruesis</a:t>
            </a:r>
            <a:endParaRPr lang="en-US" dirty="0" smtClean="0"/>
          </a:p>
          <a:p>
            <a:pPr marL="36576" indent="0">
              <a:buNone/>
            </a:pPr>
            <a:endParaRPr lang="en-US" dirty="0" smtClean="0"/>
          </a:p>
          <a:p>
            <a:r>
              <a:rPr lang="en-US" dirty="0" smtClean="0"/>
              <a:t>Increased appetite</a:t>
            </a:r>
          </a:p>
          <a:p>
            <a:pPr marL="681228" lvl="1" indent="-342900"/>
            <a:r>
              <a:rPr lang="en-US" sz="2800" dirty="0" smtClean="0">
                <a:solidFill>
                  <a:srgbClr val="CCFFCC"/>
                </a:solidFill>
              </a:rPr>
              <a:t>Loss of energy via </a:t>
            </a:r>
            <a:r>
              <a:rPr lang="en-US" sz="2800" dirty="0" err="1" smtClean="0">
                <a:solidFill>
                  <a:srgbClr val="CCFFCC"/>
                </a:solidFill>
              </a:rPr>
              <a:t>glucosuria</a:t>
            </a:r>
            <a:endParaRPr lang="en-US" sz="2800" dirty="0" smtClean="0">
              <a:solidFill>
                <a:srgbClr val="CCFFCC"/>
              </a:solidFill>
            </a:endParaRPr>
          </a:p>
          <a:p>
            <a:pPr marL="681228" lvl="1" indent="-342900"/>
            <a:r>
              <a:rPr lang="en-US" sz="2800" dirty="0" smtClean="0">
                <a:solidFill>
                  <a:srgbClr val="CCFFCC"/>
                </a:solidFill>
              </a:rPr>
              <a:t>Appetite stimulation via hypothalamus</a:t>
            </a:r>
          </a:p>
        </p:txBody>
      </p:sp>
    </p:spTree>
    <p:extLst>
      <p:ext uri="{BB962C8B-B14F-4D97-AF65-F5344CB8AC3E}">
        <p14:creationId xmlns:p14="http://schemas.microsoft.com/office/powerpoint/2010/main" val="2538396904"/>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Lipid metabolism</a:t>
            </a:r>
            <a:endParaRPr lang="en-US" dirty="0"/>
          </a:p>
        </p:txBody>
      </p:sp>
      <p:sp>
        <p:nvSpPr>
          <p:cNvPr id="3" name="Content Placeholder 2"/>
          <p:cNvSpPr>
            <a:spLocks noGrp="1"/>
          </p:cNvSpPr>
          <p:nvPr>
            <p:ph idx="1"/>
          </p:nvPr>
        </p:nvSpPr>
        <p:spPr>
          <a:xfrm>
            <a:off x="457200" y="1600200"/>
            <a:ext cx="7467600" cy="4806545"/>
          </a:xfrm>
        </p:spPr>
        <p:txBody>
          <a:bodyPr>
            <a:normAutofit/>
          </a:bodyPr>
          <a:lstStyle/>
          <a:p>
            <a:r>
              <a:rPr lang="en-US" sz="3200" dirty="0" smtClean="0"/>
              <a:t>Acceleration of </a:t>
            </a:r>
            <a:r>
              <a:rPr lang="en-US" sz="3200" dirty="0" smtClean="0"/>
              <a:t>lipid catabolism</a:t>
            </a:r>
            <a:endParaRPr lang="en-US" sz="3200" dirty="0" smtClean="0"/>
          </a:p>
          <a:p>
            <a:r>
              <a:rPr lang="en-US" sz="3200" dirty="0"/>
              <a:t>I</a:t>
            </a:r>
            <a:r>
              <a:rPr lang="en-US" sz="3200" dirty="0" smtClean="0"/>
              <a:t>ncreased </a:t>
            </a:r>
            <a:r>
              <a:rPr lang="en-US" sz="3200" dirty="0"/>
              <a:t>availability of glycerol accelerates hepatic </a:t>
            </a:r>
            <a:r>
              <a:rPr lang="en-US" sz="3200" dirty="0" smtClean="0"/>
              <a:t>gluconeogenesis</a:t>
            </a:r>
          </a:p>
          <a:p>
            <a:r>
              <a:rPr lang="en-US" sz="3200" dirty="0" smtClean="0"/>
              <a:t>Increased </a:t>
            </a:r>
            <a:r>
              <a:rPr lang="en-US" sz="3200" dirty="0"/>
              <a:t>levels of NEFA </a:t>
            </a:r>
            <a:r>
              <a:rPr lang="en-US" sz="3200" dirty="0" smtClean="0"/>
              <a:t>transported </a:t>
            </a:r>
            <a:r>
              <a:rPr lang="en-US" sz="3200" dirty="0"/>
              <a:t>to the </a:t>
            </a:r>
            <a:r>
              <a:rPr lang="en-US" sz="3200" dirty="0" smtClean="0"/>
              <a:t>liver</a:t>
            </a:r>
          </a:p>
          <a:p>
            <a:pPr marL="681228" lvl="1" indent="-342900"/>
            <a:r>
              <a:rPr lang="en-US" sz="2200" dirty="0" smtClean="0">
                <a:solidFill>
                  <a:srgbClr val="CCFFCC"/>
                </a:solidFill>
              </a:rPr>
              <a:t>β-</a:t>
            </a:r>
            <a:r>
              <a:rPr lang="en-US" sz="2200" dirty="0">
                <a:solidFill>
                  <a:srgbClr val="CCFFCC"/>
                </a:solidFill>
              </a:rPr>
              <a:t>oxidation to acetyl CoA, the amount of which may exceed the need for ATP production by further oxidation in the Krebs </a:t>
            </a:r>
            <a:r>
              <a:rPr lang="en-US" sz="2200" dirty="0" smtClean="0">
                <a:solidFill>
                  <a:srgbClr val="CCFFCC"/>
                </a:solidFill>
              </a:rPr>
              <a:t>cycle</a:t>
            </a:r>
            <a:endParaRPr lang="en-US" sz="2200" dirty="0">
              <a:solidFill>
                <a:srgbClr val="CCFFCC"/>
              </a:solidFill>
            </a:endParaRPr>
          </a:p>
          <a:p>
            <a:pPr marL="681228" lvl="1" indent="-342900"/>
            <a:r>
              <a:rPr lang="en-US" sz="2200" dirty="0" smtClean="0">
                <a:solidFill>
                  <a:srgbClr val="CCFFCC"/>
                </a:solidFill>
              </a:rPr>
              <a:t>Shift to ketone body production</a:t>
            </a:r>
          </a:p>
          <a:p>
            <a:endParaRPr lang="en-US" dirty="0"/>
          </a:p>
        </p:txBody>
      </p:sp>
    </p:spTree>
    <p:extLst>
      <p:ext uri="{BB962C8B-B14F-4D97-AF65-F5344CB8AC3E}">
        <p14:creationId xmlns:p14="http://schemas.microsoft.com/office/powerpoint/2010/main" val="3421638622"/>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Lipid metabolism</a:t>
            </a:r>
            <a:endParaRPr lang="en-US" dirty="0"/>
          </a:p>
        </p:txBody>
      </p:sp>
      <p:sp>
        <p:nvSpPr>
          <p:cNvPr id="3" name="Content Placeholder 2"/>
          <p:cNvSpPr>
            <a:spLocks noGrp="1"/>
          </p:cNvSpPr>
          <p:nvPr>
            <p:ph idx="1"/>
          </p:nvPr>
        </p:nvSpPr>
        <p:spPr/>
        <p:txBody>
          <a:bodyPr/>
          <a:lstStyle/>
          <a:p>
            <a:r>
              <a:rPr lang="en-US" dirty="0" smtClean="0"/>
              <a:t>Increased hepatic </a:t>
            </a:r>
            <a:r>
              <a:rPr lang="en-US" dirty="0" err="1" smtClean="0"/>
              <a:t>f.a</a:t>
            </a:r>
            <a:r>
              <a:rPr lang="en-US" dirty="0" smtClean="0"/>
              <a:t>. concentration results in enhanced synthesis of:</a:t>
            </a:r>
          </a:p>
          <a:p>
            <a:pPr marL="795528" lvl="1" indent="-457200"/>
            <a:r>
              <a:rPr lang="en-US" dirty="0" smtClean="0">
                <a:solidFill>
                  <a:srgbClr val="CCFFCC"/>
                </a:solidFill>
              </a:rPr>
              <a:t>Triglycerides</a:t>
            </a:r>
          </a:p>
          <a:p>
            <a:pPr marL="795528" lvl="1" indent="-457200"/>
            <a:r>
              <a:rPr lang="en-US" dirty="0" smtClean="0">
                <a:solidFill>
                  <a:srgbClr val="CCFFCC"/>
                </a:solidFill>
              </a:rPr>
              <a:t>VLDL</a:t>
            </a:r>
          </a:p>
          <a:p>
            <a:r>
              <a:rPr lang="en-US" dirty="0" smtClean="0"/>
              <a:t>Results in hyperlipidemia and fatty liver</a:t>
            </a:r>
            <a:endParaRPr lang="en-US" dirty="0"/>
          </a:p>
        </p:txBody>
      </p:sp>
    </p:spTree>
    <p:extLst>
      <p:ext uri="{BB962C8B-B14F-4D97-AF65-F5344CB8AC3E}">
        <p14:creationId xmlns:p14="http://schemas.microsoft.com/office/powerpoint/2010/main" val="2920581603"/>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Protein metabolism</a:t>
            </a:r>
            <a:endParaRPr lang="en-US" dirty="0"/>
          </a:p>
        </p:txBody>
      </p:sp>
      <p:sp>
        <p:nvSpPr>
          <p:cNvPr id="3" name="Content Placeholder 2"/>
          <p:cNvSpPr>
            <a:spLocks noGrp="1"/>
          </p:cNvSpPr>
          <p:nvPr>
            <p:ph idx="1"/>
          </p:nvPr>
        </p:nvSpPr>
        <p:spPr/>
        <p:txBody>
          <a:bodyPr/>
          <a:lstStyle/>
          <a:p>
            <a:r>
              <a:rPr lang="en-US" dirty="0" smtClean="0"/>
              <a:t>Decreased protein synthesis</a:t>
            </a:r>
          </a:p>
          <a:p>
            <a:r>
              <a:rPr lang="en-US" dirty="0" smtClean="0"/>
              <a:t>Increased proteolysis</a:t>
            </a:r>
          </a:p>
          <a:p>
            <a:pPr marL="795528" lvl="1" indent="-457200"/>
            <a:r>
              <a:rPr lang="en-US" dirty="0" smtClean="0">
                <a:solidFill>
                  <a:srgbClr val="CCFFCC"/>
                </a:solidFill>
              </a:rPr>
              <a:t>Increased availability of </a:t>
            </a:r>
            <a:r>
              <a:rPr lang="en-US" dirty="0" err="1" smtClean="0">
                <a:solidFill>
                  <a:srgbClr val="CCFFCC"/>
                </a:solidFill>
              </a:rPr>
              <a:t>a.a</a:t>
            </a:r>
            <a:r>
              <a:rPr lang="en-US" dirty="0" smtClean="0">
                <a:solidFill>
                  <a:srgbClr val="CCFFCC"/>
                </a:solidFill>
              </a:rPr>
              <a:t> accelerates hepatic gluconeogenesis</a:t>
            </a:r>
          </a:p>
          <a:p>
            <a:r>
              <a:rPr lang="en-US" dirty="0" smtClean="0"/>
              <a:t>Negative nitrogen balance</a:t>
            </a:r>
          </a:p>
          <a:p>
            <a:r>
              <a:rPr lang="en-US" dirty="0" smtClean="0"/>
              <a:t>Loss of muscle mass</a:t>
            </a:r>
          </a:p>
          <a:p>
            <a:r>
              <a:rPr lang="en-US" dirty="0"/>
              <a:t>C</a:t>
            </a:r>
            <a:r>
              <a:rPr lang="en-US" dirty="0" smtClean="0"/>
              <a:t>achexia</a:t>
            </a:r>
            <a:endParaRPr lang="en-US" dirty="0"/>
          </a:p>
        </p:txBody>
      </p:sp>
    </p:spTree>
    <p:extLst>
      <p:ext uri="{BB962C8B-B14F-4D97-AF65-F5344CB8AC3E}">
        <p14:creationId xmlns:p14="http://schemas.microsoft.com/office/powerpoint/2010/main" val="443093023"/>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38200" y="1333500"/>
            <a:ext cx="7454900" cy="4178300"/>
          </a:xfrm>
          <a:prstGeom prst="rect">
            <a:avLst/>
          </a:prstGeom>
        </p:spPr>
      </p:pic>
    </p:spTree>
    <p:extLst>
      <p:ext uri="{BB962C8B-B14F-4D97-AF65-F5344CB8AC3E}">
        <p14:creationId xmlns:p14="http://schemas.microsoft.com/office/powerpoint/2010/main" val="225195593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Endocrine pancreas</a:t>
            </a:r>
          </a:p>
        </p:txBody>
      </p:sp>
      <p:pic>
        <p:nvPicPr>
          <p:cNvPr id="4" name="Picture 3"/>
          <p:cNvPicPr>
            <a:picLocks noChangeAspect="1"/>
          </p:cNvPicPr>
          <p:nvPr/>
        </p:nvPicPr>
        <p:blipFill>
          <a:blip r:embed="rId2"/>
          <a:stretch>
            <a:fillRect/>
          </a:stretch>
        </p:blipFill>
        <p:spPr>
          <a:xfrm>
            <a:off x="1790700" y="1231395"/>
            <a:ext cx="5562600" cy="5334000"/>
          </a:xfrm>
          <a:prstGeom prst="rect">
            <a:avLst/>
          </a:prstGeom>
        </p:spPr>
      </p:pic>
    </p:spTree>
    <p:extLst>
      <p:ext uri="{BB962C8B-B14F-4D97-AF65-F5344CB8AC3E}">
        <p14:creationId xmlns:p14="http://schemas.microsoft.com/office/powerpoint/2010/main" val="3371222933"/>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Diabetes Mellitus Caine</a:t>
            </a:r>
            <a:endParaRPr lang="en-US" dirty="0"/>
          </a:p>
        </p:txBody>
      </p:sp>
      <p:pic>
        <p:nvPicPr>
          <p:cNvPr id="4" name="Picture 3"/>
          <p:cNvPicPr>
            <a:picLocks noChangeAspect="1"/>
          </p:cNvPicPr>
          <p:nvPr/>
        </p:nvPicPr>
        <p:blipFill>
          <a:blip r:embed="rId2"/>
          <a:stretch>
            <a:fillRect/>
          </a:stretch>
        </p:blipFill>
        <p:spPr>
          <a:xfrm>
            <a:off x="2374438" y="2273299"/>
            <a:ext cx="3851557" cy="2903851"/>
          </a:xfrm>
          <a:prstGeom prst="rect">
            <a:avLst/>
          </a:prstGeom>
        </p:spPr>
      </p:pic>
    </p:spTree>
    <p:extLst>
      <p:ext uri="{BB962C8B-B14F-4D97-AF65-F5344CB8AC3E}">
        <p14:creationId xmlns:p14="http://schemas.microsoft.com/office/powerpoint/2010/main" val="4279676494"/>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Diabetes </a:t>
            </a:r>
            <a:r>
              <a:rPr lang="en-US" dirty="0"/>
              <a:t>C</a:t>
            </a:r>
            <a:r>
              <a:rPr lang="en-US" dirty="0" smtClean="0"/>
              <a:t>anine</a:t>
            </a:r>
            <a:endParaRPr lang="en-US" dirty="0"/>
          </a:p>
        </p:txBody>
      </p:sp>
      <p:sp>
        <p:nvSpPr>
          <p:cNvPr id="3" name="Content Placeholder 2"/>
          <p:cNvSpPr>
            <a:spLocks noGrp="1"/>
          </p:cNvSpPr>
          <p:nvPr>
            <p:ph idx="1"/>
          </p:nvPr>
        </p:nvSpPr>
        <p:spPr>
          <a:xfrm>
            <a:off x="457200" y="1600200"/>
            <a:ext cx="7467600" cy="4833274"/>
          </a:xfrm>
        </p:spPr>
        <p:txBody>
          <a:bodyPr>
            <a:normAutofit/>
          </a:bodyPr>
          <a:lstStyle/>
          <a:p>
            <a:r>
              <a:rPr lang="en-US" sz="3200" dirty="0" smtClean="0"/>
              <a:t>One </a:t>
            </a:r>
            <a:r>
              <a:rPr lang="en-US" sz="3200" dirty="0"/>
              <a:t>of the most common endocrine disorders in </a:t>
            </a:r>
            <a:r>
              <a:rPr lang="en-US" sz="3200" dirty="0" smtClean="0"/>
              <a:t>dogs</a:t>
            </a:r>
            <a:endParaRPr lang="en-US" sz="3200" dirty="0"/>
          </a:p>
          <a:p>
            <a:r>
              <a:rPr lang="en-US" sz="3200" dirty="0" smtClean="0"/>
              <a:t>Similar </a:t>
            </a:r>
            <a:r>
              <a:rPr lang="en-US" sz="3200" dirty="0" smtClean="0"/>
              <a:t>to type 1 human diabetes</a:t>
            </a:r>
          </a:p>
          <a:p>
            <a:pPr marL="681228" lvl="1" indent="-342900"/>
            <a:r>
              <a:rPr lang="en-US" sz="2200" dirty="0" smtClean="0">
                <a:solidFill>
                  <a:srgbClr val="CCFFCC"/>
                </a:solidFill>
              </a:rPr>
              <a:t>autoimmune </a:t>
            </a:r>
            <a:r>
              <a:rPr lang="en-US" sz="2200" dirty="0">
                <a:solidFill>
                  <a:srgbClr val="CCFFCC"/>
                </a:solidFill>
              </a:rPr>
              <a:t>destruction of </a:t>
            </a:r>
            <a:r>
              <a:rPr lang="en-US" sz="2200" dirty="0" smtClean="0">
                <a:solidFill>
                  <a:srgbClr val="CCFFCC"/>
                </a:solidFill>
              </a:rPr>
              <a:t>β-</a:t>
            </a:r>
            <a:r>
              <a:rPr lang="en-US" sz="2200" dirty="0">
                <a:solidFill>
                  <a:srgbClr val="CCFFCC"/>
                </a:solidFill>
              </a:rPr>
              <a:t>cells in genetically predisposed </a:t>
            </a:r>
            <a:r>
              <a:rPr lang="en-US" sz="2200" dirty="0" smtClean="0">
                <a:solidFill>
                  <a:srgbClr val="CCFFCC"/>
                </a:solidFill>
              </a:rPr>
              <a:t>individuals</a:t>
            </a:r>
          </a:p>
          <a:p>
            <a:r>
              <a:rPr lang="en-US" sz="3200" dirty="0"/>
              <a:t>Antibodies against </a:t>
            </a:r>
            <a:r>
              <a:rPr lang="en-US" sz="3200" dirty="0" smtClean="0"/>
              <a:t>β-</a:t>
            </a:r>
            <a:r>
              <a:rPr lang="en-US" sz="3200" dirty="0"/>
              <a:t>cells and </a:t>
            </a:r>
            <a:r>
              <a:rPr lang="en-US" sz="3200" dirty="0" smtClean="0"/>
              <a:t>islet </a:t>
            </a:r>
            <a:r>
              <a:rPr lang="en-US" sz="3200" dirty="0"/>
              <a:t>components (insulin, GAD65, IA2) have been demonstrated in the serum of dogs</a:t>
            </a:r>
            <a:endParaRPr lang="en-US" sz="3200" dirty="0" smtClean="0"/>
          </a:p>
          <a:p>
            <a:endParaRPr lang="en-US" dirty="0"/>
          </a:p>
        </p:txBody>
      </p:sp>
    </p:spTree>
    <p:extLst>
      <p:ext uri="{BB962C8B-B14F-4D97-AF65-F5344CB8AC3E}">
        <p14:creationId xmlns:p14="http://schemas.microsoft.com/office/powerpoint/2010/main" val="2387740316"/>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Diabetes </a:t>
            </a:r>
            <a:r>
              <a:rPr lang="en-US" dirty="0" smtClean="0"/>
              <a:t>Canine</a:t>
            </a:r>
            <a:endParaRPr lang="en-US" dirty="0"/>
          </a:p>
        </p:txBody>
      </p:sp>
      <p:sp>
        <p:nvSpPr>
          <p:cNvPr id="3" name="Content Placeholder 2"/>
          <p:cNvSpPr>
            <a:spLocks noGrp="1"/>
          </p:cNvSpPr>
          <p:nvPr>
            <p:ph idx="1"/>
          </p:nvPr>
        </p:nvSpPr>
        <p:spPr/>
        <p:txBody>
          <a:bodyPr>
            <a:normAutofit fontScale="92500"/>
          </a:bodyPr>
          <a:lstStyle/>
          <a:p>
            <a:r>
              <a:rPr lang="en-US" dirty="0" smtClean="0"/>
              <a:t>Breed predisposition</a:t>
            </a:r>
          </a:p>
          <a:p>
            <a:r>
              <a:rPr lang="en-US" dirty="0"/>
              <a:t>Genetic </a:t>
            </a:r>
            <a:r>
              <a:rPr lang="en-US" dirty="0" smtClean="0"/>
              <a:t>component</a:t>
            </a:r>
            <a:endParaRPr lang="en-US" dirty="0" smtClean="0"/>
          </a:p>
          <a:p>
            <a:r>
              <a:rPr lang="en-US" dirty="0" smtClean="0">
                <a:solidFill>
                  <a:srgbClr val="FFFFFF"/>
                </a:solidFill>
              </a:rPr>
              <a:t>Association with certain DLAs</a:t>
            </a:r>
          </a:p>
          <a:p>
            <a:r>
              <a:rPr lang="en-US" dirty="0" smtClean="0"/>
              <a:t>Caine type 1 corresponds to human subgroup type 1: latent autoimmune diabetes in </a:t>
            </a:r>
            <a:r>
              <a:rPr lang="en-US" dirty="0" smtClean="0"/>
              <a:t>adults</a:t>
            </a:r>
          </a:p>
          <a:p>
            <a:r>
              <a:rPr lang="en-US" dirty="0" smtClean="0"/>
              <a:t>Those </a:t>
            </a:r>
            <a:r>
              <a:rPr lang="en-US" dirty="0" smtClean="0"/>
              <a:t>with concurrent endocrine disorders correspond to human autoimmune </a:t>
            </a:r>
            <a:r>
              <a:rPr lang="en-US" dirty="0" err="1" smtClean="0"/>
              <a:t>polyendocrine</a:t>
            </a:r>
            <a:r>
              <a:rPr lang="en-US" dirty="0" smtClean="0"/>
              <a:t> syndrome type 2</a:t>
            </a:r>
            <a:endParaRPr lang="en-US" dirty="0"/>
          </a:p>
        </p:txBody>
      </p:sp>
    </p:spTree>
    <p:extLst>
      <p:ext uri="{BB962C8B-B14F-4D97-AF65-F5344CB8AC3E}">
        <p14:creationId xmlns:p14="http://schemas.microsoft.com/office/powerpoint/2010/main" val="3354797101"/>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Diabetes Canine</a:t>
            </a:r>
            <a:endParaRPr lang="en-US" dirty="0"/>
          </a:p>
        </p:txBody>
      </p:sp>
      <p:sp>
        <p:nvSpPr>
          <p:cNvPr id="3" name="Content Placeholder 2"/>
          <p:cNvSpPr>
            <a:spLocks noGrp="1"/>
          </p:cNvSpPr>
          <p:nvPr>
            <p:ph idx="1"/>
          </p:nvPr>
        </p:nvSpPr>
        <p:spPr>
          <a:xfrm>
            <a:off x="457200" y="1600200"/>
            <a:ext cx="3587627" cy="4525963"/>
          </a:xfrm>
        </p:spPr>
        <p:txBody>
          <a:bodyPr/>
          <a:lstStyle/>
          <a:p>
            <a:r>
              <a:rPr lang="en-US" sz="3200" dirty="0"/>
              <a:t>O</a:t>
            </a:r>
            <a:r>
              <a:rPr lang="en-US" sz="3200" dirty="0" smtClean="0"/>
              <a:t>ccurs </a:t>
            </a:r>
            <a:r>
              <a:rPr lang="en-US" sz="3200" dirty="0"/>
              <a:t>occasionally in dogs less than </a:t>
            </a:r>
            <a:r>
              <a:rPr lang="en-US" sz="3200" dirty="0" smtClean="0"/>
              <a:t>12 </a:t>
            </a:r>
            <a:r>
              <a:rPr lang="en-US" sz="3200" dirty="0"/>
              <a:t>months of </a:t>
            </a:r>
            <a:r>
              <a:rPr lang="en-US" sz="3200" dirty="0" smtClean="0"/>
              <a:t>age</a:t>
            </a:r>
            <a:endParaRPr lang="en-US" sz="3200" dirty="0"/>
          </a:p>
          <a:p>
            <a:r>
              <a:rPr lang="en-US" sz="3200" dirty="0"/>
              <a:t>M</a:t>
            </a:r>
            <a:r>
              <a:rPr lang="en-US" sz="3200" dirty="0" smtClean="0"/>
              <a:t>ost </a:t>
            </a:r>
            <a:r>
              <a:rPr lang="en-US" sz="3200" dirty="0"/>
              <a:t>likely </a:t>
            </a:r>
            <a:r>
              <a:rPr lang="en-US" sz="3200" dirty="0" smtClean="0"/>
              <a:t>due to β-</a:t>
            </a:r>
            <a:r>
              <a:rPr lang="en-US" sz="3200" dirty="0"/>
              <a:t>cell aplasia or </a:t>
            </a:r>
            <a:r>
              <a:rPr lang="en-US" sz="3200" dirty="0" err="1" smtClean="0"/>
              <a:t>abiotrophy</a:t>
            </a:r>
            <a:endParaRPr lang="en-US" sz="3200" dirty="0" smtClean="0"/>
          </a:p>
          <a:p>
            <a:pPr marL="36576" indent="0">
              <a:buNone/>
            </a:pPr>
            <a:endParaRPr lang="en-US" dirty="0"/>
          </a:p>
        </p:txBody>
      </p:sp>
      <p:pic>
        <p:nvPicPr>
          <p:cNvPr id="4" name="Picture 3"/>
          <p:cNvPicPr>
            <a:picLocks noChangeAspect="1"/>
          </p:cNvPicPr>
          <p:nvPr/>
        </p:nvPicPr>
        <p:blipFill>
          <a:blip r:embed="rId3"/>
          <a:stretch>
            <a:fillRect/>
          </a:stretch>
        </p:blipFill>
        <p:spPr>
          <a:xfrm>
            <a:off x="3920583" y="1912363"/>
            <a:ext cx="4726442" cy="3996493"/>
          </a:xfrm>
          <a:prstGeom prst="rect">
            <a:avLst/>
          </a:prstGeom>
        </p:spPr>
      </p:pic>
    </p:spTree>
    <p:extLst>
      <p:ext uri="{BB962C8B-B14F-4D97-AF65-F5344CB8AC3E}">
        <p14:creationId xmlns:p14="http://schemas.microsoft.com/office/powerpoint/2010/main" val="1927522740"/>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Signalment</a:t>
            </a:r>
            <a:endParaRPr lang="en-US" dirty="0"/>
          </a:p>
        </p:txBody>
      </p:sp>
      <p:sp>
        <p:nvSpPr>
          <p:cNvPr id="3" name="Content Placeholder 2"/>
          <p:cNvSpPr>
            <a:spLocks noGrp="1"/>
          </p:cNvSpPr>
          <p:nvPr>
            <p:ph idx="1"/>
          </p:nvPr>
        </p:nvSpPr>
        <p:spPr/>
        <p:txBody>
          <a:bodyPr/>
          <a:lstStyle/>
          <a:p>
            <a:r>
              <a:rPr lang="en-US" dirty="0" smtClean="0"/>
              <a:t>Middle aged to elderly</a:t>
            </a:r>
          </a:p>
          <a:p>
            <a:r>
              <a:rPr lang="en-US" dirty="0" smtClean="0"/>
              <a:t>Females ~ 55%</a:t>
            </a:r>
          </a:p>
          <a:p>
            <a:r>
              <a:rPr lang="en-US" dirty="0" smtClean="0"/>
              <a:t>Breed predilections:</a:t>
            </a:r>
          </a:p>
          <a:p>
            <a:pPr marL="795528" lvl="1" indent="-457200"/>
            <a:r>
              <a:rPr lang="en-US" dirty="0" smtClean="0">
                <a:solidFill>
                  <a:srgbClr val="CCFFCC"/>
                </a:solidFill>
              </a:rPr>
              <a:t>Samoyed</a:t>
            </a:r>
          </a:p>
          <a:p>
            <a:pPr marL="795528" lvl="1" indent="-457200"/>
            <a:r>
              <a:rPr lang="en-US" dirty="0" smtClean="0">
                <a:solidFill>
                  <a:srgbClr val="CCFFCC"/>
                </a:solidFill>
              </a:rPr>
              <a:t>Terriers</a:t>
            </a:r>
          </a:p>
          <a:p>
            <a:pPr marL="795528" lvl="1" indent="-457200"/>
            <a:r>
              <a:rPr lang="en-US" dirty="0" smtClean="0">
                <a:solidFill>
                  <a:srgbClr val="CCFFCC"/>
                </a:solidFill>
              </a:rPr>
              <a:t>Poodles</a:t>
            </a:r>
          </a:p>
          <a:p>
            <a:pPr marL="795528" lvl="1" indent="-457200"/>
            <a:r>
              <a:rPr lang="en-US" dirty="0" smtClean="0">
                <a:solidFill>
                  <a:srgbClr val="CCFFCC"/>
                </a:solidFill>
              </a:rPr>
              <a:t>Beagles</a:t>
            </a:r>
          </a:p>
          <a:p>
            <a:pPr marL="795528" lvl="1" indent="-457200"/>
            <a:r>
              <a:rPr lang="en-US" dirty="0" err="1" smtClean="0">
                <a:solidFill>
                  <a:srgbClr val="CCFFCC"/>
                </a:solidFill>
              </a:rPr>
              <a:t>Schanuzers</a:t>
            </a:r>
            <a:endParaRPr lang="en-US" dirty="0" smtClean="0">
              <a:solidFill>
                <a:srgbClr val="CCFFCC"/>
              </a:solidFill>
            </a:endParaRPr>
          </a:p>
          <a:p>
            <a:endParaRPr lang="en-US" dirty="0" smtClean="0"/>
          </a:p>
          <a:p>
            <a:endParaRPr lang="en-US" dirty="0"/>
          </a:p>
        </p:txBody>
      </p:sp>
    </p:spTree>
    <p:extLst>
      <p:ext uri="{BB962C8B-B14F-4D97-AF65-F5344CB8AC3E}">
        <p14:creationId xmlns:p14="http://schemas.microsoft.com/office/powerpoint/2010/main" val="2536668689"/>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signs</a:t>
            </a:r>
            <a:endParaRPr lang="en-US" dirty="0"/>
          </a:p>
        </p:txBody>
      </p:sp>
      <p:sp>
        <p:nvSpPr>
          <p:cNvPr id="3" name="Content Placeholder 2"/>
          <p:cNvSpPr>
            <a:spLocks noGrp="1"/>
          </p:cNvSpPr>
          <p:nvPr>
            <p:ph idx="1"/>
          </p:nvPr>
        </p:nvSpPr>
        <p:spPr>
          <a:xfrm>
            <a:off x="285416" y="1600200"/>
            <a:ext cx="8177153" cy="4525963"/>
          </a:xfrm>
        </p:spPr>
        <p:txBody>
          <a:bodyPr>
            <a:normAutofit fontScale="92500" lnSpcReduction="20000"/>
          </a:bodyPr>
          <a:lstStyle/>
          <a:p>
            <a:r>
              <a:rPr lang="en-US" dirty="0" smtClean="0"/>
              <a:t>Polyuria</a:t>
            </a:r>
          </a:p>
          <a:p>
            <a:r>
              <a:rPr lang="en-US" dirty="0" smtClean="0"/>
              <a:t>Polydipsia</a:t>
            </a:r>
          </a:p>
          <a:p>
            <a:r>
              <a:rPr lang="en-US" dirty="0" smtClean="0"/>
              <a:t>Polyphagia</a:t>
            </a:r>
          </a:p>
          <a:p>
            <a:r>
              <a:rPr lang="en-US" dirty="0"/>
              <a:t>W</a:t>
            </a:r>
            <a:r>
              <a:rPr lang="en-US" dirty="0" smtClean="0"/>
              <a:t>eight loss</a:t>
            </a:r>
          </a:p>
          <a:p>
            <a:r>
              <a:rPr lang="en-US" dirty="0" smtClean="0"/>
              <a:t>50 </a:t>
            </a:r>
            <a:r>
              <a:rPr lang="en-US" dirty="0"/>
              <a:t>% </a:t>
            </a:r>
            <a:r>
              <a:rPr lang="en-US" dirty="0" smtClean="0"/>
              <a:t>develop cataracts </a:t>
            </a:r>
            <a:r>
              <a:rPr lang="en-US" dirty="0"/>
              <a:t>within the first six months and about 80 % within 16 months </a:t>
            </a:r>
            <a:r>
              <a:rPr lang="en-US" dirty="0" smtClean="0"/>
              <a:t>after diagnosis</a:t>
            </a:r>
          </a:p>
          <a:p>
            <a:pPr marL="36576" indent="0">
              <a:buNone/>
            </a:pPr>
            <a:endParaRPr lang="en-US" dirty="0" smtClean="0"/>
          </a:p>
          <a:p>
            <a:r>
              <a:rPr lang="en-US" dirty="0" smtClean="0"/>
              <a:t>C/S occur when renal absorptive capacity for glucose  is overwhelmed (~ 10mmol/L; 180mg/dl) </a:t>
            </a:r>
            <a:endParaRPr lang="en-US" dirty="0"/>
          </a:p>
          <a:p>
            <a:endParaRPr lang="en-US" dirty="0"/>
          </a:p>
          <a:p>
            <a:endParaRPr lang="en-US" dirty="0"/>
          </a:p>
        </p:txBody>
      </p:sp>
    </p:spTree>
    <p:extLst>
      <p:ext uri="{BB962C8B-B14F-4D97-AF65-F5344CB8AC3E}">
        <p14:creationId xmlns:p14="http://schemas.microsoft.com/office/powerpoint/2010/main" val="3188358153"/>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p:txBody>
          <a:bodyPr>
            <a:normAutofit/>
          </a:bodyPr>
          <a:lstStyle/>
          <a:p>
            <a:pPr marL="36576" indent="0">
              <a:buNone/>
            </a:pPr>
            <a:r>
              <a:rPr lang="en-US" sz="2800" dirty="0" smtClean="0"/>
              <a:t>Based on:</a:t>
            </a:r>
          </a:p>
          <a:p>
            <a:r>
              <a:rPr lang="en-US" sz="2800" dirty="0" smtClean="0"/>
              <a:t>Clinical signs</a:t>
            </a:r>
          </a:p>
          <a:p>
            <a:r>
              <a:rPr lang="en-US" sz="2800" dirty="0" smtClean="0"/>
              <a:t>Persistent hyperglycemia</a:t>
            </a:r>
          </a:p>
          <a:p>
            <a:r>
              <a:rPr lang="en-US" sz="2800" dirty="0" err="1" smtClean="0"/>
              <a:t>Glucosuria</a:t>
            </a:r>
            <a:endParaRPr lang="en-US" sz="2800" dirty="0" smtClean="0"/>
          </a:p>
          <a:p>
            <a:pPr marL="36576" indent="0">
              <a:buNone/>
            </a:pPr>
            <a:endParaRPr lang="en-US" sz="2800" dirty="0" smtClean="0"/>
          </a:p>
          <a:p>
            <a:pPr marL="36576" indent="0">
              <a:buNone/>
            </a:pPr>
            <a:r>
              <a:rPr lang="en-US" sz="2800" dirty="0" smtClean="0"/>
              <a:t>Additional diagnostics</a:t>
            </a:r>
          </a:p>
          <a:p>
            <a:r>
              <a:rPr lang="en-US" sz="2800" dirty="0" err="1" smtClean="0"/>
              <a:t>Fructosamine</a:t>
            </a:r>
            <a:r>
              <a:rPr lang="en-US" sz="2800" dirty="0" smtClean="0"/>
              <a:t> </a:t>
            </a:r>
          </a:p>
          <a:p>
            <a:r>
              <a:rPr lang="en-US" sz="2800" dirty="0" smtClean="0"/>
              <a:t>Glycosylated hemoglobin (</a:t>
            </a:r>
            <a:r>
              <a:rPr lang="en-US" sz="2800" dirty="0" err="1" smtClean="0"/>
              <a:t>GHb</a:t>
            </a:r>
            <a:r>
              <a:rPr lang="en-US" sz="2800" dirty="0" smtClean="0"/>
              <a:t>)</a:t>
            </a:r>
            <a:endParaRPr lang="en-US" sz="2800" dirty="0"/>
          </a:p>
          <a:p>
            <a:pPr lvl="1"/>
            <a:endParaRPr lang="en-US" sz="2400" dirty="0" smtClean="0">
              <a:solidFill>
                <a:srgbClr val="CCFFCC"/>
              </a:solidFill>
            </a:endParaRPr>
          </a:p>
          <a:p>
            <a:endParaRPr lang="en-US" dirty="0"/>
          </a:p>
        </p:txBody>
      </p:sp>
    </p:spTree>
    <p:extLst>
      <p:ext uri="{BB962C8B-B14F-4D97-AF65-F5344CB8AC3E}">
        <p14:creationId xmlns:p14="http://schemas.microsoft.com/office/powerpoint/2010/main" val="2219600370"/>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a:xfrm>
            <a:off x="248488" y="1600200"/>
            <a:ext cx="7676312" cy="4525963"/>
          </a:xfrm>
        </p:spPr>
        <p:txBody>
          <a:bodyPr/>
          <a:lstStyle/>
          <a:p>
            <a:r>
              <a:rPr lang="en-US" dirty="0" err="1" smtClean="0"/>
              <a:t>Fructosamine</a:t>
            </a:r>
            <a:r>
              <a:rPr lang="en-US" dirty="0" smtClean="0"/>
              <a:t>:</a:t>
            </a:r>
          </a:p>
          <a:p>
            <a:pPr lvl="1"/>
            <a:r>
              <a:rPr lang="en-US" sz="2400" dirty="0">
                <a:solidFill>
                  <a:srgbClr val="CCFFCC"/>
                </a:solidFill>
              </a:rPr>
              <a:t>Product of an irreversible reaction between glucose and amino groups on plasma proteins</a:t>
            </a:r>
          </a:p>
          <a:p>
            <a:pPr lvl="1"/>
            <a:r>
              <a:rPr lang="en-US" sz="2400" dirty="0">
                <a:solidFill>
                  <a:srgbClr val="CCFFCC"/>
                </a:solidFill>
              </a:rPr>
              <a:t>R</a:t>
            </a:r>
            <a:r>
              <a:rPr lang="en-US" sz="2400" dirty="0" smtClean="0">
                <a:solidFill>
                  <a:srgbClr val="CCFFCC"/>
                </a:solidFill>
              </a:rPr>
              <a:t>eflects </a:t>
            </a:r>
            <a:r>
              <a:rPr lang="en-US" sz="2400" dirty="0">
                <a:solidFill>
                  <a:srgbClr val="CCFFCC"/>
                </a:solidFill>
              </a:rPr>
              <a:t>the mean blood glucose concentration in the preceding 1-2 weeks</a:t>
            </a:r>
          </a:p>
          <a:p>
            <a:pPr lvl="1"/>
            <a:r>
              <a:rPr lang="en-US" sz="2400" dirty="0">
                <a:solidFill>
                  <a:srgbClr val="CCFFCC"/>
                </a:solidFill>
              </a:rPr>
              <a:t>Not affected by short-term changes in BG </a:t>
            </a:r>
          </a:p>
          <a:p>
            <a:pPr lvl="1"/>
            <a:r>
              <a:rPr lang="en-US" sz="2400" dirty="0">
                <a:solidFill>
                  <a:srgbClr val="CCFFCC"/>
                </a:solidFill>
              </a:rPr>
              <a:t>May be normal in  a diabetic due to: diabetes of very short duration (&lt; 5 days) </a:t>
            </a:r>
            <a:r>
              <a:rPr lang="en-US" sz="2400" dirty="0" smtClean="0">
                <a:solidFill>
                  <a:srgbClr val="CCFFCC"/>
                </a:solidFill>
              </a:rPr>
              <a:t>or </a:t>
            </a:r>
            <a:r>
              <a:rPr lang="en-US" sz="2400" dirty="0" err="1" smtClean="0">
                <a:solidFill>
                  <a:srgbClr val="CCFFCC"/>
                </a:solidFill>
              </a:rPr>
              <a:t>hypoproteinemia</a:t>
            </a:r>
            <a:r>
              <a:rPr lang="en-US" sz="2400" dirty="0" smtClean="0">
                <a:solidFill>
                  <a:srgbClr val="CCFFCC"/>
                </a:solidFill>
              </a:rPr>
              <a:t> </a:t>
            </a:r>
            <a:endParaRPr lang="en-US" sz="2400" dirty="0">
              <a:solidFill>
                <a:srgbClr val="CCFFCC"/>
              </a:solidFill>
            </a:endParaRPr>
          </a:p>
          <a:p>
            <a:endParaRPr lang="en-US" dirty="0"/>
          </a:p>
        </p:txBody>
      </p:sp>
    </p:spTree>
    <p:extLst>
      <p:ext uri="{BB962C8B-B14F-4D97-AF65-F5344CB8AC3E}">
        <p14:creationId xmlns:p14="http://schemas.microsoft.com/office/powerpoint/2010/main" val="2541793622"/>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p:txBody>
          <a:bodyPr>
            <a:normAutofit/>
          </a:bodyPr>
          <a:lstStyle/>
          <a:p>
            <a:r>
              <a:rPr lang="en-US" dirty="0" err="1" smtClean="0"/>
              <a:t>Gylcosylated</a:t>
            </a:r>
            <a:r>
              <a:rPr lang="en-US" dirty="0" smtClean="0"/>
              <a:t> hemoglobin:</a:t>
            </a:r>
          </a:p>
          <a:p>
            <a:pPr marL="795528" lvl="1" indent="-457200"/>
            <a:r>
              <a:rPr lang="en-US" dirty="0">
                <a:solidFill>
                  <a:srgbClr val="CCFFCC"/>
                </a:solidFill>
              </a:rPr>
              <a:t>P</a:t>
            </a:r>
            <a:r>
              <a:rPr lang="en-US" dirty="0" smtClean="0">
                <a:solidFill>
                  <a:srgbClr val="CCFFCC"/>
                </a:solidFill>
              </a:rPr>
              <a:t>roduct </a:t>
            </a:r>
            <a:r>
              <a:rPr lang="en-US" dirty="0">
                <a:solidFill>
                  <a:srgbClr val="CCFFCC"/>
                </a:solidFill>
              </a:rPr>
              <a:t>of an </a:t>
            </a:r>
            <a:r>
              <a:rPr lang="en-US" dirty="0" smtClean="0">
                <a:solidFill>
                  <a:srgbClr val="CCFFCC"/>
                </a:solidFill>
              </a:rPr>
              <a:t>irreversible</a:t>
            </a:r>
            <a:r>
              <a:rPr lang="en-US" dirty="0">
                <a:solidFill>
                  <a:srgbClr val="CCFFCC"/>
                </a:solidFill>
              </a:rPr>
              <a:t>, </a:t>
            </a:r>
            <a:r>
              <a:rPr lang="en-US" dirty="0" err="1">
                <a:solidFill>
                  <a:srgbClr val="CCFFCC"/>
                </a:solidFill>
              </a:rPr>
              <a:t>nonenzymatic</a:t>
            </a:r>
            <a:r>
              <a:rPr lang="en-US" dirty="0">
                <a:solidFill>
                  <a:srgbClr val="CCFFCC"/>
                </a:solidFill>
              </a:rPr>
              <a:t>, non-insulin-dependent binding of glucose to hemoglobin </a:t>
            </a:r>
            <a:endParaRPr lang="en-US" dirty="0" smtClean="0">
              <a:solidFill>
                <a:srgbClr val="CCFFCC"/>
              </a:solidFill>
            </a:endParaRPr>
          </a:p>
          <a:p>
            <a:pPr marL="795528" lvl="1" indent="-457200"/>
            <a:r>
              <a:rPr lang="en-US" dirty="0">
                <a:solidFill>
                  <a:srgbClr val="CCFFCC"/>
                </a:solidFill>
              </a:rPr>
              <a:t>H</a:t>
            </a:r>
            <a:r>
              <a:rPr lang="en-US" dirty="0" smtClean="0">
                <a:solidFill>
                  <a:srgbClr val="CCFFCC"/>
                </a:solidFill>
              </a:rPr>
              <a:t>alf</a:t>
            </a:r>
            <a:r>
              <a:rPr lang="en-US" dirty="0">
                <a:solidFill>
                  <a:srgbClr val="CCFFCC"/>
                </a:solidFill>
              </a:rPr>
              <a:t>-life of circulating </a:t>
            </a:r>
            <a:r>
              <a:rPr lang="en-US" dirty="0" err="1">
                <a:solidFill>
                  <a:srgbClr val="CCFFCC"/>
                </a:solidFill>
              </a:rPr>
              <a:t>GHb</a:t>
            </a:r>
            <a:r>
              <a:rPr lang="en-US" dirty="0">
                <a:solidFill>
                  <a:srgbClr val="CCFFCC"/>
                </a:solidFill>
              </a:rPr>
              <a:t> is directly related to the </a:t>
            </a:r>
            <a:r>
              <a:rPr lang="en-US" dirty="0" smtClean="0">
                <a:solidFill>
                  <a:srgbClr val="CCFFCC"/>
                </a:solidFill>
              </a:rPr>
              <a:t>RBC lifespan</a:t>
            </a:r>
          </a:p>
          <a:p>
            <a:pPr marL="795528" lvl="1" indent="-457200"/>
            <a:r>
              <a:rPr lang="en-US" dirty="0" smtClean="0">
                <a:solidFill>
                  <a:srgbClr val="CCFFCC"/>
                </a:solidFill>
              </a:rPr>
              <a:t>Used </a:t>
            </a:r>
            <a:r>
              <a:rPr lang="en-US" dirty="0">
                <a:solidFill>
                  <a:srgbClr val="CCFFCC"/>
                </a:solidFill>
              </a:rPr>
              <a:t>to measure long-term glucose regulation over the previous 10- to 14-week period in the dog and 6- to 9-week period in the cat </a:t>
            </a:r>
          </a:p>
          <a:p>
            <a:endParaRPr lang="en-US" dirty="0" smtClean="0"/>
          </a:p>
          <a:p>
            <a:endParaRPr lang="en-US" dirty="0"/>
          </a:p>
          <a:p>
            <a:endParaRPr lang="en-US" dirty="0"/>
          </a:p>
        </p:txBody>
      </p:sp>
    </p:spTree>
    <p:extLst>
      <p:ext uri="{BB962C8B-B14F-4D97-AF65-F5344CB8AC3E}">
        <p14:creationId xmlns:p14="http://schemas.microsoft.com/office/powerpoint/2010/main" val="3233792133"/>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p:txBody>
          <a:bodyPr/>
          <a:lstStyle/>
          <a:p>
            <a:r>
              <a:rPr lang="en-US" dirty="0" smtClean="0"/>
              <a:t>Diagnosis of concurrent conditions</a:t>
            </a:r>
          </a:p>
          <a:p>
            <a:r>
              <a:rPr lang="en-US" dirty="0" smtClean="0"/>
              <a:t>Work up:</a:t>
            </a:r>
          </a:p>
          <a:p>
            <a:pPr marL="795528" lvl="1" indent="-457200"/>
            <a:r>
              <a:rPr lang="en-US" dirty="0" smtClean="0">
                <a:solidFill>
                  <a:srgbClr val="CCFFCC"/>
                </a:solidFill>
              </a:rPr>
              <a:t>CBC/</a:t>
            </a:r>
            <a:r>
              <a:rPr lang="en-US" dirty="0" err="1" smtClean="0">
                <a:solidFill>
                  <a:srgbClr val="CCFFCC"/>
                </a:solidFill>
              </a:rPr>
              <a:t>Chem</a:t>
            </a:r>
            <a:r>
              <a:rPr lang="en-US" dirty="0" smtClean="0">
                <a:solidFill>
                  <a:srgbClr val="CCFFCC"/>
                </a:solidFill>
              </a:rPr>
              <a:t>/U/A</a:t>
            </a:r>
          </a:p>
          <a:p>
            <a:pPr marL="795528" lvl="1" indent="-457200"/>
            <a:r>
              <a:rPr lang="en-US" dirty="0" smtClean="0">
                <a:solidFill>
                  <a:srgbClr val="CCFFCC"/>
                </a:solidFill>
              </a:rPr>
              <a:t>Urine culture</a:t>
            </a:r>
          </a:p>
          <a:p>
            <a:pPr marL="795528" lvl="1" indent="-457200"/>
            <a:r>
              <a:rPr lang="en-US" dirty="0" smtClean="0">
                <a:solidFill>
                  <a:srgbClr val="CCFFCC"/>
                </a:solidFill>
              </a:rPr>
              <a:t>Radiographs</a:t>
            </a:r>
          </a:p>
          <a:p>
            <a:pPr marL="795528" lvl="1" indent="-457200"/>
            <a:r>
              <a:rPr lang="en-US" dirty="0" smtClean="0">
                <a:solidFill>
                  <a:srgbClr val="CCFFCC"/>
                </a:solidFill>
              </a:rPr>
              <a:t>Ultrasound</a:t>
            </a:r>
          </a:p>
          <a:p>
            <a:pPr marL="795528" lvl="1" indent="-457200"/>
            <a:r>
              <a:rPr lang="en-US" dirty="0" smtClean="0">
                <a:solidFill>
                  <a:srgbClr val="CCFFCC"/>
                </a:solidFill>
              </a:rPr>
              <a:t>TLI/</a:t>
            </a:r>
            <a:r>
              <a:rPr lang="en-US" dirty="0" err="1" smtClean="0">
                <a:solidFill>
                  <a:srgbClr val="CCFFCC"/>
                </a:solidFill>
              </a:rPr>
              <a:t>cPLI</a:t>
            </a:r>
            <a:endParaRPr lang="en-US" dirty="0" smtClean="0">
              <a:solidFill>
                <a:srgbClr val="CCFFCC"/>
              </a:solidFill>
            </a:endParaRPr>
          </a:p>
          <a:p>
            <a:endParaRPr lang="en-US" dirty="0"/>
          </a:p>
        </p:txBody>
      </p:sp>
    </p:spTree>
    <p:extLst>
      <p:ext uri="{BB962C8B-B14F-4D97-AF65-F5344CB8AC3E}">
        <p14:creationId xmlns:p14="http://schemas.microsoft.com/office/powerpoint/2010/main" val="194200049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02563"/>
            <a:ext cx="7467600" cy="1435797"/>
          </a:xfrm>
        </p:spPr>
        <p:txBody>
          <a:bodyPr/>
          <a:lstStyle/>
          <a:p>
            <a:pPr algn="ctr"/>
            <a:r>
              <a:rPr lang="en-US" dirty="0" smtClean="0"/>
              <a:t>Insulin</a:t>
            </a:r>
            <a:endParaRPr lang="en-US" dirty="0"/>
          </a:p>
        </p:txBody>
      </p:sp>
    </p:spTree>
    <p:extLst>
      <p:ext uri="{BB962C8B-B14F-4D97-AF65-F5344CB8AC3E}">
        <p14:creationId xmlns:p14="http://schemas.microsoft.com/office/powerpoint/2010/main" val="2441530767"/>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pPr marL="36576" indent="0">
              <a:buNone/>
            </a:pPr>
            <a:r>
              <a:rPr lang="en-US" dirty="0" smtClean="0"/>
              <a:t>Aims:</a:t>
            </a:r>
          </a:p>
          <a:p>
            <a:r>
              <a:rPr lang="en-US" dirty="0" smtClean="0"/>
              <a:t>Eliminate symptoms</a:t>
            </a:r>
          </a:p>
          <a:p>
            <a:r>
              <a:rPr lang="en-US" dirty="0" smtClean="0"/>
              <a:t>Prevent short term complications (DKA, hypoglycemia)</a:t>
            </a:r>
          </a:p>
          <a:p>
            <a:r>
              <a:rPr lang="en-US" dirty="0" smtClean="0"/>
              <a:t>Not necessary to achieve normal BG</a:t>
            </a:r>
          </a:p>
          <a:p>
            <a:r>
              <a:rPr lang="en-US" dirty="0" smtClean="0"/>
              <a:t>Most patients do well between 5-15mmol/L (90-270mg/dl)</a:t>
            </a:r>
          </a:p>
          <a:p>
            <a:pPr marL="338328" lvl="1" indent="0">
              <a:buNone/>
            </a:pPr>
            <a:endParaRPr lang="en-US" dirty="0"/>
          </a:p>
        </p:txBody>
      </p:sp>
    </p:spTree>
    <p:extLst>
      <p:ext uri="{BB962C8B-B14F-4D97-AF65-F5344CB8AC3E}">
        <p14:creationId xmlns:p14="http://schemas.microsoft.com/office/powerpoint/2010/main" val="2799712528"/>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a:xfrm>
            <a:off x="457200" y="1600200"/>
            <a:ext cx="3918943" cy="4525963"/>
          </a:xfrm>
        </p:spPr>
        <p:txBody>
          <a:bodyPr/>
          <a:lstStyle/>
          <a:p>
            <a:r>
              <a:rPr lang="en-US" dirty="0" smtClean="0"/>
              <a:t>Insulin therapy</a:t>
            </a:r>
          </a:p>
          <a:p>
            <a:pPr marL="36576" indent="0">
              <a:buNone/>
            </a:pPr>
            <a:endParaRPr lang="en-US" dirty="0" smtClean="0"/>
          </a:p>
          <a:p>
            <a:r>
              <a:rPr lang="en-US" dirty="0" smtClean="0"/>
              <a:t>Dietary management</a:t>
            </a:r>
          </a:p>
          <a:p>
            <a:pPr marL="36576" indent="0">
              <a:buNone/>
            </a:pPr>
            <a:endParaRPr lang="en-US" dirty="0" smtClean="0"/>
          </a:p>
          <a:p>
            <a:r>
              <a:rPr lang="en-US" dirty="0" smtClean="0"/>
              <a:t>Weight reduction</a:t>
            </a:r>
            <a:endParaRPr lang="en-US" dirty="0"/>
          </a:p>
        </p:txBody>
      </p:sp>
      <p:pic>
        <p:nvPicPr>
          <p:cNvPr id="5" name="Picture 4"/>
          <p:cNvPicPr>
            <a:picLocks noChangeAspect="1"/>
          </p:cNvPicPr>
          <p:nvPr/>
        </p:nvPicPr>
        <p:blipFill>
          <a:blip r:embed="rId3"/>
          <a:stretch>
            <a:fillRect/>
          </a:stretch>
        </p:blipFill>
        <p:spPr>
          <a:xfrm>
            <a:off x="4638436" y="1459824"/>
            <a:ext cx="3951650" cy="4666339"/>
          </a:xfrm>
          <a:prstGeom prst="rect">
            <a:avLst/>
          </a:prstGeom>
        </p:spPr>
      </p:pic>
    </p:spTree>
    <p:extLst>
      <p:ext uri="{BB962C8B-B14F-4D97-AF65-F5344CB8AC3E}">
        <p14:creationId xmlns:p14="http://schemas.microsoft.com/office/powerpoint/2010/main" val="1414283500"/>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normAutofit/>
          </a:bodyPr>
          <a:lstStyle/>
          <a:p>
            <a:r>
              <a:rPr lang="en-US" dirty="0" smtClean="0"/>
              <a:t>Insulin:</a:t>
            </a:r>
          </a:p>
          <a:p>
            <a:pPr marL="795528" lvl="1" indent="-457200"/>
            <a:r>
              <a:rPr lang="en-US" dirty="0" smtClean="0"/>
              <a:t>Preparations </a:t>
            </a:r>
            <a:r>
              <a:rPr lang="en-US" dirty="0"/>
              <a:t>are categorized according to duration of </a:t>
            </a:r>
            <a:r>
              <a:rPr lang="en-US" dirty="0" smtClean="0"/>
              <a:t>action</a:t>
            </a:r>
          </a:p>
          <a:p>
            <a:pPr marL="795528" lvl="1" indent="-457200"/>
            <a:r>
              <a:rPr lang="en-US" dirty="0" smtClean="0"/>
              <a:t>Short</a:t>
            </a:r>
            <a:r>
              <a:rPr lang="en-US" dirty="0"/>
              <a:t>-, intermediate-, and long-acting </a:t>
            </a:r>
          </a:p>
          <a:p>
            <a:pPr marL="795528" lvl="1" indent="-457200"/>
            <a:r>
              <a:rPr lang="en-US" dirty="0"/>
              <a:t>D</a:t>
            </a:r>
            <a:r>
              <a:rPr lang="en-US" dirty="0" smtClean="0"/>
              <a:t>ogs </a:t>
            </a:r>
            <a:r>
              <a:rPr lang="en-US" dirty="0"/>
              <a:t>with uncomplicated </a:t>
            </a:r>
            <a:r>
              <a:rPr lang="en-US" dirty="0" smtClean="0"/>
              <a:t>diabetes</a:t>
            </a:r>
            <a:r>
              <a:rPr lang="en-US" dirty="0"/>
              <a:t>-</a:t>
            </a:r>
            <a:r>
              <a:rPr lang="en-US" dirty="0" smtClean="0"/>
              <a:t> treat with </a:t>
            </a:r>
            <a:r>
              <a:rPr lang="en-US" dirty="0"/>
              <a:t>an intermediate-acting insulin, which is porcine-derived, </a:t>
            </a:r>
            <a:r>
              <a:rPr lang="en-US" i="1" dirty="0" err="1"/>
              <a:t>lente</a:t>
            </a:r>
            <a:r>
              <a:rPr lang="en-US" dirty="0"/>
              <a:t>-type insulin </a:t>
            </a:r>
            <a:endParaRPr lang="en-US" dirty="0" smtClean="0"/>
          </a:p>
          <a:p>
            <a:pPr marL="621792" lvl="2" indent="0">
              <a:buNone/>
            </a:pPr>
            <a:r>
              <a:rPr lang="en-US" dirty="0"/>
              <a:t> </a:t>
            </a:r>
            <a:r>
              <a:rPr lang="en-US" dirty="0" smtClean="0"/>
              <a:t>   </a:t>
            </a:r>
            <a:r>
              <a:rPr lang="en-US" dirty="0" smtClean="0">
                <a:solidFill>
                  <a:srgbClr val="CCFFCC"/>
                </a:solidFill>
              </a:rPr>
              <a:t> (</a:t>
            </a:r>
            <a:r>
              <a:rPr lang="en-US" dirty="0" err="1">
                <a:solidFill>
                  <a:srgbClr val="CCFFCC"/>
                </a:solidFill>
              </a:rPr>
              <a:t>Caninsulin</a:t>
            </a:r>
            <a:r>
              <a:rPr lang="en-US" dirty="0">
                <a:solidFill>
                  <a:srgbClr val="CCFFCC"/>
                </a:solidFill>
              </a:rPr>
              <a:t>®/</a:t>
            </a:r>
            <a:r>
              <a:rPr lang="en-US" dirty="0" err="1">
                <a:solidFill>
                  <a:srgbClr val="CCFFCC"/>
                </a:solidFill>
              </a:rPr>
              <a:t>Vetsulin</a:t>
            </a:r>
            <a:r>
              <a:rPr lang="en-US" dirty="0">
                <a:solidFill>
                  <a:srgbClr val="CCFFCC"/>
                </a:solidFill>
              </a:rPr>
              <a:t>®, </a:t>
            </a:r>
            <a:r>
              <a:rPr lang="en-US" dirty="0" err="1">
                <a:solidFill>
                  <a:srgbClr val="CCFFCC"/>
                </a:solidFill>
              </a:rPr>
              <a:t>Intervet</a:t>
            </a:r>
            <a:r>
              <a:rPr lang="en-US" dirty="0" smtClean="0">
                <a:solidFill>
                  <a:srgbClr val="CCFFCC"/>
                </a:solidFill>
              </a:rPr>
              <a:t>)</a:t>
            </a:r>
            <a:endParaRPr lang="en-US" dirty="0">
              <a:solidFill>
                <a:srgbClr val="CCFFCC"/>
              </a:solidFill>
            </a:endParaRPr>
          </a:p>
          <a:p>
            <a:pPr marL="795528" lvl="1" indent="-457200"/>
            <a:r>
              <a:rPr lang="en-US" dirty="0" smtClean="0">
                <a:solidFill>
                  <a:srgbClr val="FFFFFF"/>
                </a:solidFill>
              </a:rPr>
              <a:t>Or with a long acting insulin</a:t>
            </a:r>
          </a:p>
          <a:p>
            <a:pPr marL="896112" lvl="3" indent="0">
              <a:buNone/>
            </a:pPr>
            <a:r>
              <a:rPr lang="en-US" dirty="0" smtClean="0">
                <a:solidFill>
                  <a:srgbClr val="CCFFCC"/>
                </a:solidFill>
              </a:rPr>
              <a:t>(</a:t>
            </a:r>
            <a:r>
              <a:rPr lang="en-US" dirty="0" err="1" smtClean="0">
                <a:solidFill>
                  <a:srgbClr val="CCFFCC"/>
                </a:solidFill>
              </a:rPr>
              <a:t>Galrgine</a:t>
            </a:r>
            <a:r>
              <a:rPr lang="en-US" dirty="0" smtClean="0">
                <a:solidFill>
                  <a:srgbClr val="CCFFCC"/>
                </a:solidFill>
              </a:rPr>
              <a:t>)</a:t>
            </a:r>
            <a:endParaRPr lang="en-US" dirty="0" smtClean="0">
              <a:solidFill>
                <a:srgbClr val="FFFFFF"/>
              </a:solidFill>
            </a:endParaRPr>
          </a:p>
          <a:p>
            <a:endParaRPr lang="en-US" dirty="0"/>
          </a:p>
        </p:txBody>
      </p:sp>
    </p:spTree>
    <p:extLst>
      <p:ext uri="{BB962C8B-B14F-4D97-AF65-F5344CB8AC3E}">
        <p14:creationId xmlns:p14="http://schemas.microsoft.com/office/powerpoint/2010/main" val="3758592732"/>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a:xfrm>
            <a:off x="139688" y="1600200"/>
            <a:ext cx="5202796" cy="4525963"/>
          </a:xfrm>
        </p:spPr>
        <p:txBody>
          <a:bodyPr/>
          <a:lstStyle/>
          <a:p>
            <a:pPr marL="36576" indent="0">
              <a:buNone/>
            </a:pPr>
            <a:r>
              <a:rPr lang="en-US" dirty="0" err="1" smtClean="0"/>
              <a:t>Lente</a:t>
            </a:r>
            <a:r>
              <a:rPr lang="en-US" dirty="0" smtClean="0"/>
              <a:t> insulin:</a:t>
            </a:r>
          </a:p>
          <a:p>
            <a:r>
              <a:rPr lang="en-US" dirty="0"/>
              <a:t>M</a:t>
            </a:r>
            <a:r>
              <a:rPr lang="en-US" dirty="0" smtClean="0"/>
              <a:t>ixture </a:t>
            </a:r>
            <a:r>
              <a:rPr lang="en-US" dirty="0"/>
              <a:t>of 30 % short-acting amorphous and 70 % long-</a:t>
            </a:r>
            <a:r>
              <a:rPr lang="en-US" dirty="0" smtClean="0"/>
              <a:t>acting </a:t>
            </a:r>
            <a:r>
              <a:rPr lang="en-US" dirty="0"/>
              <a:t>crystalline </a:t>
            </a:r>
            <a:r>
              <a:rPr lang="en-US" dirty="0" smtClean="0"/>
              <a:t>insulin</a:t>
            </a:r>
          </a:p>
          <a:p>
            <a:r>
              <a:rPr lang="en-US" dirty="0" smtClean="0"/>
              <a:t>The </a:t>
            </a:r>
            <a:r>
              <a:rPr lang="en-US" dirty="0"/>
              <a:t>starting dose is 0.25–0.5 U/kg, administered twice </a:t>
            </a:r>
            <a:r>
              <a:rPr lang="en-US" dirty="0" smtClean="0"/>
              <a:t>daily</a:t>
            </a:r>
            <a:endParaRPr lang="en-US" dirty="0"/>
          </a:p>
          <a:p>
            <a:endParaRPr lang="en-US" dirty="0"/>
          </a:p>
        </p:txBody>
      </p:sp>
      <p:pic>
        <p:nvPicPr>
          <p:cNvPr id="4" name="Picture 3"/>
          <p:cNvPicPr>
            <a:picLocks noChangeAspect="1"/>
          </p:cNvPicPr>
          <p:nvPr/>
        </p:nvPicPr>
        <p:blipFill>
          <a:blip r:embed="rId3"/>
          <a:stretch>
            <a:fillRect/>
          </a:stretch>
        </p:blipFill>
        <p:spPr>
          <a:xfrm>
            <a:off x="5190629" y="2057400"/>
            <a:ext cx="3733297" cy="2730500"/>
          </a:xfrm>
          <a:prstGeom prst="rect">
            <a:avLst/>
          </a:prstGeom>
        </p:spPr>
      </p:pic>
    </p:spTree>
    <p:extLst>
      <p:ext uri="{BB962C8B-B14F-4D97-AF65-F5344CB8AC3E}">
        <p14:creationId xmlns:p14="http://schemas.microsoft.com/office/powerpoint/2010/main" val="2858374753"/>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a:xfrm>
            <a:off x="110439" y="1600200"/>
            <a:ext cx="8144873" cy="4525963"/>
          </a:xfrm>
        </p:spPr>
        <p:txBody>
          <a:bodyPr/>
          <a:lstStyle/>
          <a:p>
            <a:pPr marL="36576" indent="0">
              <a:buNone/>
            </a:pPr>
            <a:r>
              <a:rPr lang="en-US" dirty="0" smtClean="0"/>
              <a:t>Insulin and diet:</a:t>
            </a:r>
          </a:p>
          <a:p>
            <a:r>
              <a:rPr lang="en-US" dirty="0" smtClean="0"/>
              <a:t>Meals </a:t>
            </a:r>
            <a:r>
              <a:rPr lang="en-US" dirty="0"/>
              <a:t>of constant composition and caloric </a:t>
            </a:r>
            <a:r>
              <a:rPr lang="en-US" dirty="0" smtClean="0"/>
              <a:t>content</a:t>
            </a:r>
            <a:endParaRPr lang="en-US" dirty="0"/>
          </a:p>
          <a:p>
            <a:r>
              <a:rPr lang="en-US" dirty="0"/>
              <a:t>F</a:t>
            </a:r>
            <a:r>
              <a:rPr lang="en-US" dirty="0" smtClean="0"/>
              <a:t>ed </a:t>
            </a:r>
            <a:r>
              <a:rPr lang="en-US" dirty="0"/>
              <a:t>at the same times each day, just before each dose of </a:t>
            </a:r>
            <a:r>
              <a:rPr lang="en-US" dirty="0" smtClean="0"/>
              <a:t>insulin</a:t>
            </a:r>
          </a:p>
          <a:p>
            <a:r>
              <a:rPr lang="en-US" dirty="0" smtClean="0"/>
              <a:t>A </a:t>
            </a:r>
            <a:r>
              <a:rPr lang="en-US" dirty="0"/>
              <a:t>high- fiber diet </a:t>
            </a:r>
            <a:r>
              <a:rPr lang="en-US" dirty="0" smtClean="0"/>
              <a:t>(&gt; 8 </a:t>
            </a:r>
            <a:r>
              <a:rPr lang="en-US" dirty="0"/>
              <a:t>% fiber on a dry-matter basis) is preferred </a:t>
            </a:r>
          </a:p>
          <a:p>
            <a:endParaRPr lang="en-US" dirty="0"/>
          </a:p>
        </p:txBody>
      </p:sp>
    </p:spTree>
    <p:extLst>
      <p:ext uri="{BB962C8B-B14F-4D97-AF65-F5344CB8AC3E}">
        <p14:creationId xmlns:p14="http://schemas.microsoft.com/office/powerpoint/2010/main" val="3795100060"/>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r>
              <a:rPr lang="en-US" dirty="0" smtClean="0"/>
              <a:t>Intact females should be spayed</a:t>
            </a:r>
          </a:p>
          <a:p>
            <a:pPr marL="338328" lvl="1" indent="0">
              <a:buNone/>
            </a:pPr>
            <a:r>
              <a:rPr lang="en-US" sz="2400" dirty="0" smtClean="0">
                <a:solidFill>
                  <a:srgbClr val="CCFFCC"/>
                </a:solidFill>
              </a:rPr>
              <a:t>Prevent progesterone induced </a:t>
            </a:r>
            <a:r>
              <a:rPr lang="en-US" sz="2400" dirty="0" err="1" smtClean="0">
                <a:solidFill>
                  <a:srgbClr val="CCFFCC"/>
                </a:solidFill>
              </a:rPr>
              <a:t>hypersecretion</a:t>
            </a:r>
            <a:r>
              <a:rPr lang="en-US" sz="2400" dirty="0" smtClean="0">
                <a:solidFill>
                  <a:srgbClr val="CCFFCC"/>
                </a:solidFill>
              </a:rPr>
              <a:t> of mammary derived growth hormone during </a:t>
            </a:r>
            <a:r>
              <a:rPr lang="en-US" sz="2400" dirty="0" err="1" smtClean="0">
                <a:solidFill>
                  <a:srgbClr val="CCFFCC"/>
                </a:solidFill>
              </a:rPr>
              <a:t>diestrus</a:t>
            </a:r>
            <a:endParaRPr lang="en-US" sz="2400" dirty="0" smtClean="0">
              <a:solidFill>
                <a:srgbClr val="CCFFCC"/>
              </a:solidFill>
            </a:endParaRPr>
          </a:p>
          <a:p>
            <a:pPr marL="338328" lvl="1" indent="0">
              <a:buNone/>
            </a:pPr>
            <a:endParaRPr lang="en-US" sz="2400" dirty="0" smtClean="0">
              <a:solidFill>
                <a:srgbClr val="CCFFCC"/>
              </a:solidFill>
            </a:endParaRPr>
          </a:p>
          <a:p>
            <a:r>
              <a:rPr lang="en-US" dirty="0" smtClean="0"/>
              <a:t>If unable to spay </a:t>
            </a:r>
            <a:r>
              <a:rPr lang="en-US" dirty="0" smtClean="0">
                <a:sym typeface="Wingdings"/>
              </a:rPr>
              <a:t> </a:t>
            </a:r>
            <a:r>
              <a:rPr lang="en-US" dirty="0" smtClean="0"/>
              <a:t>progesterone receptor </a:t>
            </a:r>
            <a:r>
              <a:rPr lang="en-US" dirty="0" smtClean="0"/>
              <a:t>antagonist </a:t>
            </a:r>
            <a:endParaRPr lang="en-US" dirty="0" smtClean="0"/>
          </a:p>
          <a:p>
            <a:pPr marL="338328" lvl="1" indent="0">
              <a:buNone/>
            </a:pPr>
            <a:r>
              <a:rPr lang="en-US" sz="2400" dirty="0" err="1">
                <a:solidFill>
                  <a:srgbClr val="CCFFCC"/>
                </a:solidFill>
              </a:rPr>
              <a:t>A</a:t>
            </a:r>
            <a:r>
              <a:rPr lang="en-US" sz="2400" dirty="0" err="1" smtClean="0">
                <a:solidFill>
                  <a:srgbClr val="CCFFCC"/>
                </a:solidFill>
              </a:rPr>
              <a:t>glepristone</a:t>
            </a:r>
            <a:endParaRPr lang="en-US" sz="2400" dirty="0" smtClean="0">
              <a:solidFill>
                <a:srgbClr val="CCFFCC"/>
              </a:solidFill>
            </a:endParaRPr>
          </a:p>
          <a:p>
            <a:pPr marL="36576" indent="0">
              <a:buNone/>
            </a:pPr>
            <a:endParaRPr lang="en-US" dirty="0"/>
          </a:p>
        </p:txBody>
      </p:sp>
    </p:spTree>
    <p:extLst>
      <p:ext uri="{BB962C8B-B14F-4D97-AF65-F5344CB8AC3E}">
        <p14:creationId xmlns:p14="http://schemas.microsoft.com/office/powerpoint/2010/main" val="3838331358"/>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r>
              <a:rPr lang="en-US" dirty="0" smtClean="0"/>
              <a:t>Start of insulin - Inpatient </a:t>
            </a:r>
            <a:r>
              <a:rPr lang="en-US" dirty="0" err="1" smtClean="0"/>
              <a:t>vs</a:t>
            </a:r>
            <a:r>
              <a:rPr lang="en-US" dirty="0" smtClean="0"/>
              <a:t> outpatient </a:t>
            </a:r>
          </a:p>
          <a:p>
            <a:r>
              <a:rPr lang="en-US" dirty="0" smtClean="0"/>
              <a:t>Inpatient:</a:t>
            </a:r>
          </a:p>
          <a:p>
            <a:pPr marL="795528" lvl="1" indent="-457200"/>
            <a:r>
              <a:rPr lang="en-US" dirty="0" smtClean="0">
                <a:solidFill>
                  <a:srgbClr val="CCFFCC"/>
                </a:solidFill>
              </a:rPr>
              <a:t>BG monitoring (BG q6hrs)</a:t>
            </a:r>
          </a:p>
          <a:p>
            <a:pPr marL="795528" lvl="1" indent="-457200"/>
            <a:r>
              <a:rPr lang="en-US" dirty="0" smtClean="0">
                <a:solidFill>
                  <a:srgbClr val="CCFFCC"/>
                </a:solidFill>
              </a:rPr>
              <a:t>Reduce dose if BG &lt; 5mmol/L</a:t>
            </a:r>
          </a:p>
          <a:p>
            <a:pPr marL="795528" lvl="1" indent="-457200"/>
            <a:r>
              <a:rPr lang="en-US" dirty="0" smtClean="0">
                <a:solidFill>
                  <a:srgbClr val="CCFFCC"/>
                </a:solidFill>
              </a:rPr>
              <a:t>If BG &gt; 15mmol/L no need to increase dose</a:t>
            </a:r>
          </a:p>
        </p:txBody>
      </p:sp>
    </p:spTree>
    <p:extLst>
      <p:ext uri="{BB962C8B-B14F-4D97-AF65-F5344CB8AC3E}">
        <p14:creationId xmlns:p14="http://schemas.microsoft.com/office/powerpoint/2010/main" val="2427273019"/>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r>
              <a:rPr lang="en-US" dirty="0"/>
              <a:t>Training owners</a:t>
            </a:r>
          </a:p>
          <a:p>
            <a:pPr marL="795528" lvl="1" indent="-457200"/>
            <a:r>
              <a:rPr lang="en-US" dirty="0" smtClean="0">
                <a:solidFill>
                  <a:srgbClr val="CCFFCC"/>
                </a:solidFill>
              </a:rPr>
              <a:t>Insulin storage – refrigerated upright</a:t>
            </a:r>
          </a:p>
          <a:p>
            <a:pPr marL="795528" lvl="1" indent="-457200"/>
            <a:r>
              <a:rPr lang="en-US" dirty="0" smtClean="0">
                <a:solidFill>
                  <a:srgbClr val="CCFFCC"/>
                </a:solidFill>
              </a:rPr>
              <a:t>Insulin </a:t>
            </a:r>
            <a:r>
              <a:rPr lang="en-US" dirty="0">
                <a:solidFill>
                  <a:srgbClr val="CCFFCC"/>
                </a:solidFill>
              </a:rPr>
              <a:t>handling and </a:t>
            </a:r>
            <a:r>
              <a:rPr lang="en-US" dirty="0" smtClean="0">
                <a:solidFill>
                  <a:srgbClr val="CCFFCC"/>
                </a:solidFill>
              </a:rPr>
              <a:t>administration</a:t>
            </a:r>
          </a:p>
          <a:p>
            <a:pPr marL="795528" lvl="1" indent="-457200"/>
            <a:r>
              <a:rPr lang="en-US" dirty="0" smtClean="0">
                <a:solidFill>
                  <a:srgbClr val="CCFFCC"/>
                </a:solidFill>
              </a:rPr>
              <a:t>U-40 syringes </a:t>
            </a:r>
            <a:r>
              <a:rPr lang="en-US" dirty="0" err="1" smtClean="0">
                <a:solidFill>
                  <a:srgbClr val="CCFFCC"/>
                </a:solidFill>
              </a:rPr>
              <a:t>vs</a:t>
            </a:r>
            <a:r>
              <a:rPr lang="en-US" dirty="0" smtClean="0">
                <a:solidFill>
                  <a:srgbClr val="CCFFCC"/>
                </a:solidFill>
              </a:rPr>
              <a:t> U-100</a:t>
            </a:r>
            <a:endParaRPr lang="en-US" dirty="0">
              <a:solidFill>
                <a:srgbClr val="CCFFCC"/>
              </a:solidFill>
            </a:endParaRPr>
          </a:p>
          <a:p>
            <a:pPr marL="795528" lvl="1" indent="-457200"/>
            <a:r>
              <a:rPr lang="en-US" dirty="0">
                <a:solidFill>
                  <a:srgbClr val="CCFFCC"/>
                </a:solidFill>
              </a:rPr>
              <a:t>Recognition of </a:t>
            </a:r>
            <a:r>
              <a:rPr lang="en-US" dirty="0" err="1">
                <a:solidFill>
                  <a:srgbClr val="CCFFCC"/>
                </a:solidFill>
              </a:rPr>
              <a:t>hypoglyemia</a:t>
            </a:r>
            <a:endParaRPr lang="en-US" dirty="0">
              <a:solidFill>
                <a:srgbClr val="CCFFCC"/>
              </a:solidFill>
            </a:endParaRPr>
          </a:p>
          <a:p>
            <a:pPr marL="795528" lvl="1" indent="-457200"/>
            <a:r>
              <a:rPr lang="en-US" dirty="0">
                <a:solidFill>
                  <a:srgbClr val="CCFFCC"/>
                </a:solidFill>
              </a:rPr>
              <a:t>Return of clinical signs</a:t>
            </a:r>
          </a:p>
          <a:p>
            <a:pPr marL="795528" lvl="1" indent="-457200"/>
            <a:r>
              <a:rPr lang="en-US" dirty="0">
                <a:solidFill>
                  <a:srgbClr val="CCFFCC"/>
                </a:solidFill>
              </a:rPr>
              <a:t>Symptoms of DKA</a:t>
            </a:r>
          </a:p>
          <a:p>
            <a:endParaRPr lang="en-US" dirty="0"/>
          </a:p>
        </p:txBody>
      </p:sp>
    </p:spTree>
    <p:extLst>
      <p:ext uri="{BB962C8B-B14F-4D97-AF65-F5344CB8AC3E}">
        <p14:creationId xmlns:p14="http://schemas.microsoft.com/office/powerpoint/2010/main" val="612542937"/>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Long term management</a:t>
            </a:r>
            <a:endParaRPr lang="en-US" dirty="0"/>
          </a:p>
        </p:txBody>
      </p:sp>
      <p:sp>
        <p:nvSpPr>
          <p:cNvPr id="3" name="Content Placeholder 2"/>
          <p:cNvSpPr>
            <a:spLocks noGrp="1"/>
          </p:cNvSpPr>
          <p:nvPr>
            <p:ph idx="1"/>
          </p:nvPr>
        </p:nvSpPr>
        <p:spPr>
          <a:xfrm>
            <a:off x="457199" y="1600200"/>
            <a:ext cx="7949965" cy="4525963"/>
          </a:xfrm>
        </p:spPr>
        <p:txBody>
          <a:bodyPr>
            <a:normAutofit/>
          </a:bodyPr>
          <a:lstStyle/>
          <a:p>
            <a:r>
              <a:rPr lang="en-US" dirty="0"/>
              <a:t>T</a:t>
            </a:r>
            <a:r>
              <a:rPr lang="en-US" dirty="0" smtClean="0"/>
              <a:t>akes  ~ 2-3 months </a:t>
            </a:r>
            <a:r>
              <a:rPr lang="en-US" dirty="0"/>
              <a:t>for reasonable glycemic </a:t>
            </a:r>
            <a:r>
              <a:rPr lang="en-US" dirty="0" smtClean="0"/>
              <a:t>control</a:t>
            </a:r>
          </a:p>
          <a:p>
            <a:r>
              <a:rPr lang="en-US" dirty="0"/>
              <a:t>L</a:t>
            </a:r>
            <a:r>
              <a:rPr lang="en-US" dirty="0" smtClean="0"/>
              <a:t>ifelong </a:t>
            </a:r>
            <a:r>
              <a:rPr lang="en-US" dirty="0"/>
              <a:t>supervision and periodic adjustment of therapy is usually </a:t>
            </a:r>
            <a:r>
              <a:rPr lang="en-US" dirty="0" smtClean="0"/>
              <a:t>needed</a:t>
            </a:r>
          </a:p>
          <a:p>
            <a:r>
              <a:rPr lang="en-US" dirty="0" smtClean="0"/>
              <a:t>Follow</a:t>
            </a:r>
            <a:r>
              <a:rPr lang="en-US" dirty="0"/>
              <a:t>-up </a:t>
            </a:r>
            <a:r>
              <a:rPr lang="en-US" dirty="0" smtClean="0"/>
              <a:t>examinations </a:t>
            </a:r>
            <a:r>
              <a:rPr lang="en-US" dirty="0"/>
              <a:t>should be made </a:t>
            </a:r>
            <a:r>
              <a:rPr lang="en-US" dirty="0" smtClean="0"/>
              <a:t>at:</a:t>
            </a:r>
          </a:p>
          <a:p>
            <a:pPr marL="795528" lvl="1" indent="-457200"/>
            <a:r>
              <a:rPr lang="en-US" dirty="0" smtClean="0">
                <a:solidFill>
                  <a:srgbClr val="CCFFCC"/>
                </a:solidFill>
              </a:rPr>
              <a:t>1,3, 6-8, 10-12 weeks after diagnosis</a:t>
            </a:r>
          </a:p>
          <a:p>
            <a:pPr marL="795528" lvl="1" indent="-457200"/>
            <a:r>
              <a:rPr lang="en-US" dirty="0" smtClean="0">
                <a:solidFill>
                  <a:srgbClr val="CCFFCC"/>
                </a:solidFill>
              </a:rPr>
              <a:t>Then once every 4 </a:t>
            </a:r>
            <a:r>
              <a:rPr lang="en-US" dirty="0" smtClean="0">
                <a:solidFill>
                  <a:srgbClr val="CCFFCC"/>
                </a:solidFill>
              </a:rPr>
              <a:t>months</a:t>
            </a:r>
            <a:endParaRPr lang="en-US" dirty="0" smtClean="0">
              <a:solidFill>
                <a:srgbClr val="CCFFCC"/>
              </a:solidFill>
            </a:endParaRPr>
          </a:p>
        </p:txBody>
      </p:sp>
    </p:spTree>
    <p:extLst>
      <p:ext uri="{BB962C8B-B14F-4D97-AF65-F5344CB8AC3E}">
        <p14:creationId xmlns:p14="http://schemas.microsoft.com/office/powerpoint/2010/main" val="2876938320"/>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Long term management</a:t>
            </a:r>
            <a:endParaRPr lang="en-US" dirty="0"/>
          </a:p>
        </p:txBody>
      </p:sp>
      <p:sp>
        <p:nvSpPr>
          <p:cNvPr id="3" name="Content Placeholder 2"/>
          <p:cNvSpPr>
            <a:spLocks noGrp="1"/>
          </p:cNvSpPr>
          <p:nvPr>
            <p:ph idx="1"/>
          </p:nvPr>
        </p:nvSpPr>
        <p:spPr/>
        <p:txBody>
          <a:bodyPr>
            <a:normAutofit lnSpcReduction="10000"/>
          </a:bodyPr>
          <a:lstStyle/>
          <a:p>
            <a:r>
              <a:rPr lang="en-US" dirty="0" smtClean="0"/>
              <a:t>Recheck </a:t>
            </a:r>
            <a:r>
              <a:rPr lang="en-US" dirty="0"/>
              <a:t>examination </a:t>
            </a:r>
            <a:r>
              <a:rPr lang="en-US" dirty="0" smtClean="0"/>
              <a:t>includes:</a:t>
            </a:r>
          </a:p>
          <a:p>
            <a:pPr marL="795528" lvl="1" indent="-457200"/>
            <a:r>
              <a:rPr lang="en-US" dirty="0">
                <a:solidFill>
                  <a:srgbClr val="CCFFCC"/>
                </a:solidFill>
              </a:rPr>
              <a:t>A</a:t>
            </a:r>
            <a:r>
              <a:rPr lang="en-US" dirty="0" smtClean="0">
                <a:solidFill>
                  <a:srgbClr val="CCFFCC"/>
                </a:solidFill>
              </a:rPr>
              <a:t>ssessment </a:t>
            </a:r>
            <a:r>
              <a:rPr lang="en-US" dirty="0">
                <a:solidFill>
                  <a:srgbClr val="CCFFCC"/>
                </a:solidFill>
              </a:rPr>
              <a:t>of the owner’s observations of </a:t>
            </a:r>
            <a:r>
              <a:rPr lang="en-US" dirty="0" smtClean="0">
                <a:solidFill>
                  <a:srgbClr val="CCFFCC"/>
                </a:solidFill>
              </a:rPr>
              <a:t>symptoms</a:t>
            </a:r>
            <a:endParaRPr lang="en-US" dirty="0">
              <a:solidFill>
                <a:srgbClr val="CCFFCC"/>
              </a:solidFill>
            </a:endParaRPr>
          </a:p>
          <a:p>
            <a:pPr marL="795528" lvl="1" indent="-457200"/>
            <a:r>
              <a:rPr lang="en-US" dirty="0">
                <a:solidFill>
                  <a:srgbClr val="CCFFCC"/>
                </a:solidFill>
              </a:rPr>
              <a:t>B</a:t>
            </a:r>
            <a:r>
              <a:rPr lang="en-US" dirty="0" smtClean="0">
                <a:solidFill>
                  <a:srgbClr val="CCFFCC"/>
                </a:solidFill>
              </a:rPr>
              <a:t>ody weight</a:t>
            </a:r>
          </a:p>
          <a:p>
            <a:pPr marL="795528" lvl="1" indent="-457200"/>
            <a:r>
              <a:rPr lang="en-US" dirty="0">
                <a:solidFill>
                  <a:srgbClr val="CCFFCC"/>
                </a:solidFill>
              </a:rPr>
              <a:t>M</a:t>
            </a:r>
            <a:r>
              <a:rPr lang="en-US" dirty="0" smtClean="0">
                <a:solidFill>
                  <a:srgbClr val="CCFFCC"/>
                </a:solidFill>
              </a:rPr>
              <a:t>easurement </a:t>
            </a:r>
            <a:r>
              <a:rPr lang="en-US" dirty="0">
                <a:solidFill>
                  <a:srgbClr val="CCFFCC"/>
                </a:solidFill>
              </a:rPr>
              <a:t>of blood </a:t>
            </a:r>
            <a:r>
              <a:rPr lang="en-US" dirty="0" smtClean="0">
                <a:solidFill>
                  <a:srgbClr val="CCFFCC"/>
                </a:solidFill>
              </a:rPr>
              <a:t>glucose</a:t>
            </a:r>
          </a:p>
          <a:p>
            <a:pPr marL="795528" lvl="1" indent="-457200"/>
            <a:r>
              <a:rPr lang="en-US" dirty="0" err="1">
                <a:solidFill>
                  <a:srgbClr val="CCFFCC"/>
                </a:solidFill>
              </a:rPr>
              <a:t>F</a:t>
            </a:r>
            <a:r>
              <a:rPr lang="en-US" dirty="0" err="1" smtClean="0">
                <a:solidFill>
                  <a:srgbClr val="CCFFCC"/>
                </a:solidFill>
              </a:rPr>
              <a:t>ructosamine</a:t>
            </a:r>
            <a:r>
              <a:rPr lang="en-US" dirty="0" smtClean="0">
                <a:solidFill>
                  <a:srgbClr val="CCFFCC"/>
                </a:solidFill>
              </a:rPr>
              <a:t> concentrations</a:t>
            </a:r>
          </a:p>
          <a:p>
            <a:r>
              <a:rPr lang="en-US" dirty="0" smtClean="0"/>
              <a:t>The </a:t>
            </a:r>
            <a:r>
              <a:rPr lang="en-US" dirty="0"/>
              <a:t>presence or absence </a:t>
            </a:r>
            <a:r>
              <a:rPr lang="en-US" dirty="0" smtClean="0"/>
              <a:t>of PU/PD, </a:t>
            </a:r>
            <a:r>
              <a:rPr lang="en-US" dirty="0"/>
              <a:t>polyphagia, lethargy, and weight loss are used to assess the quality of metabolic </a:t>
            </a:r>
            <a:r>
              <a:rPr lang="en-US" dirty="0" smtClean="0"/>
              <a:t>control</a:t>
            </a:r>
            <a:endParaRPr lang="en-US" dirty="0"/>
          </a:p>
          <a:p>
            <a:endParaRPr lang="en-US" dirty="0"/>
          </a:p>
        </p:txBody>
      </p:sp>
    </p:spTree>
    <p:extLst>
      <p:ext uri="{BB962C8B-B14F-4D97-AF65-F5344CB8AC3E}">
        <p14:creationId xmlns:p14="http://schemas.microsoft.com/office/powerpoint/2010/main" val="16970868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a:t>
            </a:r>
            <a:endParaRPr lang="en-US" dirty="0"/>
          </a:p>
        </p:txBody>
      </p:sp>
      <p:sp>
        <p:nvSpPr>
          <p:cNvPr id="3" name="Content Placeholder 2"/>
          <p:cNvSpPr>
            <a:spLocks noGrp="1"/>
          </p:cNvSpPr>
          <p:nvPr>
            <p:ph idx="1"/>
          </p:nvPr>
        </p:nvSpPr>
        <p:spPr>
          <a:xfrm>
            <a:off x="262293" y="1600200"/>
            <a:ext cx="4555607" cy="4998942"/>
          </a:xfrm>
        </p:spPr>
        <p:txBody>
          <a:bodyPr>
            <a:normAutofit lnSpcReduction="10000"/>
          </a:bodyPr>
          <a:lstStyle/>
          <a:p>
            <a:r>
              <a:rPr lang="en-US" dirty="0" smtClean="0"/>
              <a:t>Hormone</a:t>
            </a:r>
          </a:p>
          <a:p>
            <a:r>
              <a:rPr lang="en-US" dirty="0" smtClean="0"/>
              <a:t>Decreases blood glucose levels</a:t>
            </a:r>
          </a:p>
          <a:p>
            <a:r>
              <a:rPr lang="en-US" dirty="0" smtClean="0"/>
              <a:t>Synthesis:</a:t>
            </a:r>
          </a:p>
          <a:p>
            <a:pPr marL="36576" indent="0">
              <a:buNone/>
            </a:pPr>
            <a:r>
              <a:rPr lang="en-US" dirty="0"/>
              <a:t> </a:t>
            </a:r>
            <a:r>
              <a:rPr lang="en-US" dirty="0" smtClean="0"/>
              <a:t>    </a:t>
            </a:r>
            <a:r>
              <a:rPr lang="en-US" dirty="0" err="1" smtClean="0">
                <a:solidFill>
                  <a:srgbClr val="CCFFCC"/>
                </a:solidFill>
              </a:rPr>
              <a:t>Preproinsulin</a:t>
            </a:r>
            <a:endParaRPr lang="en-US" dirty="0" smtClean="0">
              <a:solidFill>
                <a:srgbClr val="CCFFCC"/>
              </a:solidFill>
            </a:endParaRPr>
          </a:p>
          <a:p>
            <a:pPr marL="36576" indent="0">
              <a:buNone/>
            </a:pPr>
            <a:r>
              <a:rPr lang="en-US" dirty="0">
                <a:solidFill>
                  <a:srgbClr val="CCFFCC"/>
                </a:solidFill>
              </a:rPr>
              <a:t> </a:t>
            </a:r>
            <a:r>
              <a:rPr lang="en-US" dirty="0" smtClean="0">
                <a:solidFill>
                  <a:srgbClr val="CCFFCC"/>
                </a:solidFill>
              </a:rPr>
              <a:t>    </a:t>
            </a:r>
            <a:r>
              <a:rPr lang="en-US" dirty="0" err="1" smtClean="0">
                <a:solidFill>
                  <a:srgbClr val="CCFFCC"/>
                </a:solidFill>
              </a:rPr>
              <a:t>Proinsulin</a:t>
            </a:r>
            <a:endParaRPr lang="en-US" dirty="0" smtClean="0">
              <a:solidFill>
                <a:srgbClr val="CCFFCC"/>
              </a:solidFill>
            </a:endParaRPr>
          </a:p>
          <a:p>
            <a:pPr marL="36576" indent="0">
              <a:buNone/>
            </a:pPr>
            <a:r>
              <a:rPr lang="en-US" dirty="0">
                <a:solidFill>
                  <a:srgbClr val="CCFFCC"/>
                </a:solidFill>
              </a:rPr>
              <a:t> </a:t>
            </a:r>
            <a:r>
              <a:rPr lang="en-US" dirty="0" smtClean="0">
                <a:solidFill>
                  <a:srgbClr val="CCFFCC"/>
                </a:solidFill>
              </a:rPr>
              <a:t>    Insulin</a:t>
            </a:r>
          </a:p>
          <a:p>
            <a:r>
              <a:rPr lang="en-US" sz="2600" dirty="0"/>
              <a:t>C</a:t>
            </a:r>
            <a:r>
              <a:rPr lang="en-US" sz="2600" dirty="0" smtClean="0"/>
              <a:t>oncentration </a:t>
            </a:r>
            <a:r>
              <a:rPr lang="en-US" sz="2600" dirty="0"/>
              <a:t>of C-peptide in plasma is an indicator of </a:t>
            </a:r>
            <a:r>
              <a:rPr lang="en-US" sz="2600" dirty="0" smtClean="0"/>
              <a:t>β-</a:t>
            </a:r>
            <a:r>
              <a:rPr lang="en-US" sz="2600" dirty="0"/>
              <a:t>cell function </a:t>
            </a:r>
          </a:p>
          <a:p>
            <a:endParaRPr lang="en-US" dirty="0"/>
          </a:p>
        </p:txBody>
      </p:sp>
      <p:pic>
        <p:nvPicPr>
          <p:cNvPr id="4" name="Picture 3"/>
          <p:cNvPicPr>
            <a:picLocks noChangeAspect="1"/>
          </p:cNvPicPr>
          <p:nvPr/>
        </p:nvPicPr>
        <p:blipFill>
          <a:blip r:embed="rId3"/>
          <a:stretch>
            <a:fillRect/>
          </a:stretch>
        </p:blipFill>
        <p:spPr>
          <a:xfrm>
            <a:off x="4817900" y="138056"/>
            <a:ext cx="3826932" cy="6461085"/>
          </a:xfrm>
          <a:prstGeom prst="rect">
            <a:avLst/>
          </a:prstGeom>
        </p:spPr>
      </p:pic>
    </p:spTree>
    <p:extLst>
      <p:ext uri="{BB962C8B-B14F-4D97-AF65-F5344CB8AC3E}">
        <p14:creationId xmlns:p14="http://schemas.microsoft.com/office/powerpoint/2010/main" val="1127875756"/>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Fructosamine</a:t>
            </a:r>
            <a:endParaRPr lang="en-US" dirty="0"/>
          </a:p>
        </p:txBody>
      </p:sp>
      <p:sp>
        <p:nvSpPr>
          <p:cNvPr id="3" name="Content Placeholder 2"/>
          <p:cNvSpPr>
            <a:spLocks noGrp="1"/>
          </p:cNvSpPr>
          <p:nvPr>
            <p:ph idx="1"/>
          </p:nvPr>
        </p:nvSpPr>
        <p:spPr>
          <a:xfrm>
            <a:off x="220878" y="1600200"/>
            <a:ext cx="7979214" cy="4778051"/>
          </a:xfrm>
        </p:spPr>
        <p:txBody>
          <a:bodyPr>
            <a:normAutofit fontScale="92500" lnSpcReduction="10000"/>
          </a:bodyPr>
          <a:lstStyle/>
          <a:p>
            <a:r>
              <a:rPr lang="en-US" dirty="0"/>
              <a:t>C</a:t>
            </a:r>
            <a:r>
              <a:rPr lang="en-US" dirty="0" smtClean="0"/>
              <a:t>oncentration </a:t>
            </a:r>
            <a:r>
              <a:rPr lang="en-US" dirty="0"/>
              <a:t>increases when glycemic control </a:t>
            </a:r>
            <a:r>
              <a:rPr lang="en-US" dirty="0" smtClean="0"/>
              <a:t>worsens; decreases when control improves</a:t>
            </a:r>
          </a:p>
          <a:p>
            <a:r>
              <a:rPr lang="en-US" dirty="0"/>
              <a:t>W</a:t>
            </a:r>
            <a:r>
              <a:rPr lang="en-US" dirty="0" smtClean="0"/>
              <a:t>ell</a:t>
            </a:r>
            <a:r>
              <a:rPr lang="en-US" dirty="0"/>
              <a:t>-controlled diabetic dogs are slightly to </a:t>
            </a:r>
            <a:r>
              <a:rPr lang="en-US" dirty="0" smtClean="0"/>
              <a:t>moderately </a:t>
            </a:r>
            <a:r>
              <a:rPr lang="en-US" dirty="0"/>
              <a:t>hyperglycemic throughout the </a:t>
            </a:r>
            <a:r>
              <a:rPr lang="en-US" dirty="0" smtClean="0"/>
              <a:t>day</a:t>
            </a:r>
            <a:endParaRPr lang="en-US" dirty="0"/>
          </a:p>
          <a:p>
            <a:pPr marL="621792" lvl="2" indent="0">
              <a:buNone/>
            </a:pPr>
            <a:r>
              <a:rPr lang="en-US" dirty="0" err="1" smtClean="0">
                <a:solidFill>
                  <a:srgbClr val="CCFFCC"/>
                </a:solidFill>
              </a:rPr>
              <a:t>fructosamine</a:t>
            </a:r>
            <a:r>
              <a:rPr lang="en-US" dirty="0" smtClean="0">
                <a:solidFill>
                  <a:srgbClr val="CCFFCC"/>
                </a:solidFill>
              </a:rPr>
              <a:t> </a:t>
            </a:r>
            <a:r>
              <a:rPr lang="en-US" dirty="0">
                <a:solidFill>
                  <a:srgbClr val="CCFFCC"/>
                </a:solidFill>
              </a:rPr>
              <a:t>does not usually become completely normal during </a:t>
            </a:r>
            <a:r>
              <a:rPr lang="en-US" dirty="0" smtClean="0">
                <a:solidFill>
                  <a:srgbClr val="CCFFCC"/>
                </a:solidFill>
              </a:rPr>
              <a:t>therapy</a:t>
            </a:r>
          </a:p>
          <a:p>
            <a:r>
              <a:rPr lang="en-US" dirty="0" smtClean="0"/>
              <a:t>The </a:t>
            </a:r>
            <a:r>
              <a:rPr lang="en-US" dirty="0"/>
              <a:t>finding of a normal </a:t>
            </a:r>
            <a:r>
              <a:rPr lang="en-US" dirty="0" err="1" smtClean="0"/>
              <a:t>fructosamine</a:t>
            </a:r>
            <a:r>
              <a:rPr lang="en-US" dirty="0"/>
              <a:t> </a:t>
            </a:r>
            <a:r>
              <a:rPr lang="en-US" dirty="0" smtClean="0"/>
              <a:t>(especially </a:t>
            </a:r>
            <a:r>
              <a:rPr lang="en-US" dirty="0"/>
              <a:t>in the lower half of the reference range) should raise concern about the possibility of prolonged periods of </a:t>
            </a:r>
            <a:r>
              <a:rPr lang="en-US" dirty="0" smtClean="0"/>
              <a:t>hypoglycemia </a:t>
            </a:r>
            <a:r>
              <a:rPr lang="en-US" dirty="0"/>
              <a:t>due to insulin </a:t>
            </a:r>
            <a:r>
              <a:rPr lang="en-US" dirty="0" err="1" smtClean="0"/>
              <a:t>overdosage</a:t>
            </a:r>
            <a:r>
              <a:rPr lang="en-US" dirty="0" smtClean="0"/>
              <a:t> </a:t>
            </a:r>
            <a:endParaRPr lang="en-US" dirty="0"/>
          </a:p>
        </p:txBody>
      </p:sp>
    </p:spTree>
    <p:extLst>
      <p:ext uri="{BB962C8B-B14F-4D97-AF65-F5344CB8AC3E}">
        <p14:creationId xmlns:p14="http://schemas.microsoft.com/office/powerpoint/2010/main" val="1156089141"/>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Fructosamine</a:t>
            </a:r>
            <a:endParaRPr lang="en-US" dirty="0"/>
          </a:p>
        </p:txBody>
      </p:sp>
      <p:sp>
        <p:nvSpPr>
          <p:cNvPr id="3" name="Content Placeholder 2"/>
          <p:cNvSpPr>
            <a:spLocks noGrp="1"/>
          </p:cNvSpPr>
          <p:nvPr>
            <p:ph idx="1"/>
          </p:nvPr>
        </p:nvSpPr>
        <p:spPr>
          <a:xfrm>
            <a:off x="317512" y="1600200"/>
            <a:ext cx="7607288" cy="4525963"/>
          </a:xfrm>
        </p:spPr>
        <p:txBody>
          <a:bodyPr/>
          <a:lstStyle/>
          <a:p>
            <a:pPr marL="36576" indent="0">
              <a:buNone/>
            </a:pPr>
            <a:r>
              <a:rPr lang="en-US" dirty="0" err="1"/>
              <a:t>Fructosamine</a:t>
            </a:r>
            <a:r>
              <a:rPr lang="en-US" dirty="0"/>
              <a:t> </a:t>
            </a:r>
            <a:r>
              <a:rPr lang="en-US" dirty="0" smtClean="0"/>
              <a:t>levels:</a:t>
            </a:r>
          </a:p>
          <a:p>
            <a:r>
              <a:rPr lang="en-US" dirty="0" smtClean="0"/>
              <a:t> 350</a:t>
            </a:r>
            <a:r>
              <a:rPr lang="en-US" dirty="0"/>
              <a:t>–450 </a:t>
            </a:r>
            <a:r>
              <a:rPr lang="en-US" dirty="0" err="1"/>
              <a:t>μmol</a:t>
            </a:r>
            <a:r>
              <a:rPr lang="en-US" dirty="0"/>
              <a:t>/l indicate good metabolic </a:t>
            </a:r>
            <a:r>
              <a:rPr lang="en-US" dirty="0" smtClean="0"/>
              <a:t>control</a:t>
            </a:r>
            <a:endParaRPr lang="en-US" dirty="0"/>
          </a:p>
          <a:p>
            <a:r>
              <a:rPr lang="en-US" dirty="0" smtClean="0"/>
              <a:t>450</a:t>
            </a:r>
            <a:r>
              <a:rPr lang="en-US" dirty="0"/>
              <a:t>–550 </a:t>
            </a:r>
            <a:r>
              <a:rPr lang="en-US" dirty="0" err="1"/>
              <a:t>μmol</a:t>
            </a:r>
            <a:r>
              <a:rPr lang="en-US" dirty="0"/>
              <a:t>/l indicate moderate </a:t>
            </a:r>
            <a:r>
              <a:rPr lang="en-US" dirty="0" smtClean="0"/>
              <a:t>control</a:t>
            </a:r>
            <a:endParaRPr lang="en-US" dirty="0"/>
          </a:p>
          <a:p>
            <a:r>
              <a:rPr lang="en-US" dirty="0" smtClean="0"/>
              <a:t>above </a:t>
            </a:r>
            <a:r>
              <a:rPr lang="en-US" dirty="0"/>
              <a:t>550 </a:t>
            </a:r>
            <a:r>
              <a:rPr lang="en-US" dirty="0" err="1"/>
              <a:t>μmol</a:t>
            </a:r>
            <a:r>
              <a:rPr lang="en-US" dirty="0"/>
              <a:t>/l indicate poor control </a:t>
            </a:r>
          </a:p>
          <a:p>
            <a:endParaRPr lang="en-US" dirty="0"/>
          </a:p>
        </p:txBody>
      </p:sp>
    </p:spTree>
    <p:extLst>
      <p:ext uri="{BB962C8B-B14F-4D97-AF65-F5344CB8AC3E}">
        <p14:creationId xmlns:p14="http://schemas.microsoft.com/office/powerpoint/2010/main" val="2440979379"/>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Fructosamine</a:t>
            </a:r>
            <a:endParaRPr lang="en-US" dirty="0"/>
          </a:p>
        </p:txBody>
      </p:sp>
      <p:sp>
        <p:nvSpPr>
          <p:cNvPr id="3" name="Content Placeholder 2"/>
          <p:cNvSpPr>
            <a:spLocks noGrp="1"/>
          </p:cNvSpPr>
          <p:nvPr>
            <p:ph idx="1"/>
          </p:nvPr>
        </p:nvSpPr>
        <p:spPr>
          <a:xfrm>
            <a:off x="303707" y="1600200"/>
            <a:ext cx="8034433" cy="4525963"/>
          </a:xfrm>
        </p:spPr>
        <p:txBody>
          <a:bodyPr>
            <a:normAutofit/>
          </a:bodyPr>
          <a:lstStyle/>
          <a:p>
            <a:r>
              <a:rPr lang="en-US" dirty="0"/>
              <a:t>High </a:t>
            </a:r>
            <a:r>
              <a:rPr lang="en-US" dirty="0" err="1" smtClean="0"/>
              <a:t>fructosamine</a:t>
            </a:r>
            <a:r>
              <a:rPr lang="en-US" dirty="0" smtClean="0"/>
              <a:t> </a:t>
            </a:r>
            <a:r>
              <a:rPr lang="en-US" dirty="0"/>
              <a:t>levels indicate poor control </a:t>
            </a:r>
            <a:endParaRPr lang="en-US" dirty="0" smtClean="0"/>
          </a:p>
          <a:p>
            <a:r>
              <a:rPr lang="en-US" dirty="0" smtClean="0"/>
              <a:t>Does </a:t>
            </a:r>
            <a:r>
              <a:rPr lang="en-US" dirty="0"/>
              <a:t>not help to identify the cause </a:t>
            </a:r>
            <a:r>
              <a:rPr lang="en-US" dirty="0" smtClean="0"/>
              <a:t> </a:t>
            </a:r>
          </a:p>
          <a:p>
            <a:r>
              <a:rPr lang="en-US" dirty="0"/>
              <a:t>T</a:t>
            </a:r>
            <a:r>
              <a:rPr lang="en-US" dirty="0" smtClean="0"/>
              <a:t>hus </a:t>
            </a:r>
            <a:r>
              <a:rPr lang="en-US" dirty="0"/>
              <a:t>all possibilities must be </a:t>
            </a:r>
            <a:r>
              <a:rPr lang="en-US" dirty="0" smtClean="0"/>
              <a:t>considered:</a:t>
            </a:r>
          </a:p>
          <a:p>
            <a:pPr marL="795528" lvl="1" indent="-457200"/>
            <a:r>
              <a:rPr lang="en-US" dirty="0">
                <a:solidFill>
                  <a:srgbClr val="CCFFCC"/>
                </a:solidFill>
              </a:rPr>
              <a:t>I</a:t>
            </a:r>
            <a:r>
              <a:rPr lang="en-US" dirty="0" smtClean="0">
                <a:solidFill>
                  <a:srgbClr val="CCFFCC"/>
                </a:solidFill>
              </a:rPr>
              <a:t>nsulin </a:t>
            </a:r>
            <a:r>
              <a:rPr lang="en-US" dirty="0" err="1" smtClean="0">
                <a:solidFill>
                  <a:srgbClr val="CCFFCC"/>
                </a:solidFill>
              </a:rPr>
              <a:t>underdosage</a:t>
            </a:r>
            <a:endParaRPr lang="en-US" dirty="0">
              <a:solidFill>
                <a:srgbClr val="CCFFCC"/>
              </a:solidFill>
            </a:endParaRPr>
          </a:p>
          <a:p>
            <a:pPr marL="795528" lvl="1" indent="-457200"/>
            <a:r>
              <a:rPr lang="en-US" dirty="0">
                <a:solidFill>
                  <a:srgbClr val="CCFFCC"/>
                </a:solidFill>
              </a:rPr>
              <a:t>S</a:t>
            </a:r>
            <a:r>
              <a:rPr lang="en-US" dirty="0" smtClean="0">
                <a:solidFill>
                  <a:srgbClr val="CCFFCC"/>
                </a:solidFill>
              </a:rPr>
              <a:t>hort </a:t>
            </a:r>
            <a:r>
              <a:rPr lang="en-US" dirty="0">
                <a:solidFill>
                  <a:srgbClr val="CCFFCC"/>
                </a:solidFill>
              </a:rPr>
              <a:t>duration of insulin </a:t>
            </a:r>
            <a:r>
              <a:rPr lang="en-US" dirty="0" smtClean="0">
                <a:solidFill>
                  <a:srgbClr val="CCFFCC"/>
                </a:solidFill>
              </a:rPr>
              <a:t>effect</a:t>
            </a:r>
            <a:endParaRPr lang="en-US" dirty="0">
              <a:solidFill>
                <a:srgbClr val="CCFFCC"/>
              </a:solidFill>
            </a:endParaRPr>
          </a:p>
          <a:p>
            <a:pPr marL="795528" lvl="1" indent="-457200"/>
            <a:r>
              <a:rPr lang="en-US" dirty="0">
                <a:solidFill>
                  <a:srgbClr val="CCFFCC"/>
                </a:solidFill>
              </a:rPr>
              <a:t>D</a:t>
            </a:r>
            <a:r>
              <a:rPr lang="en-US" dirty="0" smtClean="0">
                <a:solidFill>
                  <a:srgbClr val="CCFFCC"/>
                </a:solidFill>
              </a:rPr>
              <a:t>iseases </a:t>
            </a:r>
            <a:r>
              <a:rPr lang="en-US" dirty="0">
                <a:solidFill>
                  <a:srgbClr val="CCFFCC"/>
                </a:solidFill>
              </a:rPr>
              <a:t>causing insulin </a:t>
            </a:r>
            <a:r>
              <a:rPr lang="en-US" dirty="0" smtClean="0">
                <a:solidFill>
                  <a:srgbClr val="CCFFCC"/>
                </a:solidFill>
              </a:rPr>
              <a:t>resistance</a:t>
            </a:r>
          </a:p>
          <a:p>
            <a:pPr marL="795528" lvl="1" indent="-457200"/>
            <a:r>
              <a:rPr lang="en-US" dirty="0" err="1" smtClean="0">
                <a:solidFill>
                  <a:srgbClr val="CCFFCC"/>
                </a:solidFill>
              </a:rPr>
              <a:t>Somogyi</a:t>
            </a:r>
            <a:r>
              <a:rPr lang="en-US" dirty="0" smtClean="0">
                <a:solidFill>
                  <a:srgbClr val="CCFFCC"/>
                </a:solidFill>
              </a:rPr>
              <a:t> </a:t>
            </a:r>
            <a:r>
              <a:rPr lang="en-US" dirty="0">
                <a:solidFill>
                  <a:srgbClr val="CCFFCC"/>
                </a:solidFill>
              </a:rPr>
              <a:t>effect </a:t>
            </a:r>
          </a:p>
          <a:p>
            <a:endParaRPr lang="en-US" dirty="0"/>
          </a:p>
        </p:txBody>
      </p:sp>
    </p:spTree>
    <p:extLst>
      <p:ext uri="{BB962C8B-B14F-4D97-AF65-F5344CB8AC3E}">
        <p14:creationId xmlns:p14="http://schemas.microsoft.com/office/powerpoint/2010/main" val="2680741959"/>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glucose measurements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BG </a:t>
            </a:r>
            <a:r>
              <a:rPr lang="en-US" dirty="0"/>
              <a:t>measurements are required to characterize the </a:t>
            </a:r>
            <a:r>
              <a:rPr lang="en-US" dirty="0" smtClean="0"/>
              <a:t>problems </a:t>
            </a:r>
            <a:r>
              <a:rPr lang="en-US" dirty="0"/>
              <a:t>and evaluate the action of insulin </a:t>
            </a:r>
            <a:endParaRPr lang="en-US" dirty="0" smtClean="0"/>
          </a:p>
          <a:p>
            <a:r>
              <a:rPr lang="en-US" dirty="0" smtClean="0"/>
              <a:t>Single </a:t>
            </a:r>
            <a:r>
              <a:rPr lang="en-US" dirty="0"/>
              <a:t>measurements are sufficient </a:t>
            </a:r>
            <a:r>
              <a:rPr lang="en-US" dirty="0" smtClean="0"/>
              <a:t>when all of the following are true:</a:t>
            </a:r>
          </a:p>
          <a:p>
            <a:pPr marL="795528" lvl="1" indent="-457200"/>
            <a:r>
              <a:rPr lang="en-US" dirty="0">
                <a:solidFill>
                  <a:srgbClr val="CCFFCC"/>
                </a:solidFill>
              </a:rPr>
              <a:t>S</a:t>
            </a:r>
            <a:r>
              <a:rPr lang="en-US" dirty="0" smtClean="0">
                <a:solidFill>
                  <a:srgbClr val="CCFFCC"/>
                </a:solidFill>
              </a:rPr>
              <a:t>ymptoms </a:t>
            </a:r>
            <a:r>
              <a:rPr lang="en-US" dirty="0">
                <a:solidFill>
                  <a:srgbClr val="CCFFCC"/>
                </a:solidFill>
              </a:rPr>
              <a:t>of diabetes have been resolved </a:t>
            </a:r>
            <a:endParaRPr lang="en-US" dirty="0" smtClean="0">
              <a:solidFill>
                <a:srgbClr val="CCFFCC"/>
              </a:solidFill>
            </a:endParaRPr>
          </a:p>
          <a:p>
            <a:pPr marL="795528" lvl="1" indent="-457200"/>
            <a:r>
              <a:rPr lang="en-US" dirty="0" smtClean="0">
                <a:solidFill>
                  <a:srgbClr val="CCFFCC"/>
                </a:solidFill>
              </a:rPr>
              <a:t>BG around </a:t>
            </a:r>
            <a:r>
              <a:rPr lang="en-US" dirty="0">
                <a:solidFill>
                  <a:srgbClr val="CCFFCC"/>
                </a:solidFill>
              </a:rPr>
              <a:t>the time of insulin administration is found to be 10–15 </a:t>
            </a:r>
            <a:r>
              <a:rPr lang="en-US" dirty="0" err="1">
                <a:solidFill>
                  <a:srgbClr val="CCFFCC"/>
                </a:solidFill>
              </a:rPr>
              <a:t>mmol</a:t>
            </a:r>
            <a:r>
              <a:rPr lang="en-US" dirty="0">
                <a:solidFill>
                  <a:srgbClr val="CCFFCC"/>
                </a:solidFill>
              </a:rPr>
              <a:t>/</a:t>
            </a:r>
            <a:r>
              <a:rPr lang="en-US" dirty="0" smtClean="0">
                <a:solidFill>
                  <a:srgbClr val="CCFFCC"/>
                </a:solidFill>
              </a:rPr>
              <a:t>l</a:t>
            </a:r>
          </a:p>
          <a:p>
            <a:pPr marL="795528" lvl="1" indent="-457200"/>
            <a:r>
              <a:rPr lang="en-US" dirty="0" err="1">
                <a:solidFill>
                  <a:srgbClr val="CCFFCC"/>
                </a:solidFill>
              </a:rPr>
              <a:t>F</a:t>
            </a:r>
            <a:r>
              <a:rPr lang="en-US" dirty="0" err="1" smtClean="0">
                <a:solidFill>
                  <a:srgbClr val="CCFFCC"/>
                </a:solidFill>
              </a:rPr>
              <a:t>ructosamine</a:t>
            </a:r>
            <a:r>
              <a:rPr lang="en-US" dirty="0" smtClean="0">
                <a:solidFill>
                  <a:srgbClr val="CCFFCC"/>
                </a:solidFill>
              </a:rPr>
              <a:t> </a:t>
            </a:r>
            <a:r>
              <a:rPr lang="en-US" dirty="0">
                <a:solidFill>
                  <a:srgbClr val="CCFFCC"/>
                </a:solidFill>
              </a:rPr>
              <a:t>is 350– 450 </a:t>
            </a:r>
            <a:r>
              <a:rPr lang="en-US" dirty="0" err="1">
                <a:solidFill>
                  <a:srgbClr val="CCFFCC"/>
                </a:solidFill>
              </a:rPr>
              <a:t>μmol</a:t>
            </a:r>
            <a:r>
              <a:rPr lang="en-US" dirty="0">
                <a:solidFill>
                  <a:srgbClr val="CCFFCC"/>
                </a:solidFill>
              </a:rPr>
              <a:t>/</a:t>
            </a:r>
            <a:r>
              <a:rPr lang="en-US" dirty="0" smtClean="0">
                <a:solidFill>
                  <a:srgbClr val="CCFFCC"/>
                </a:solidFill>
              </a:rPr>
              <a:t>l</a:t>
            </a:r>
          </a:p>
          <a:p>
            <a:r>
              <a:rPr lang="en-US" dirty="0" smtClean="0"/>
              <a:t>This </a:t>
            </a:r>
            <a:r>
              <a:rPr lang="en-US" dirty="0"/>
              <a:t>indicates satisfactory control and additional blood glucose measurements are </a:t>
            </a:r>
            <a:r>
              <a:rPr lang="en-US" dirty="0" smtClean="0"/>
              <a:t>unnecessary</a:t>
            </a:r>
            <a:endParaRPr lang="en-US" dirty="0"/>
          </a:p>
          <a:p>
            <a:endParaRPr lang="en-US" dirty="0"/>
          </a:p>
          <a:p>
            <a:endParaRPr lang="en-US" dirty="0"/>
          </a:p>
        </p:txBody>
      </p:sp>
    </p:spTree>
    <p:extLst>
      <p:ext uri="{BB962C8B-B14F-4D97-AF65-F5344CB8AC3E}">
        <p14:creationId xmlns:p14="http://schemas.microsoft.com/office/powerpoint/2010/main" val="969522884"/>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glucose measurements</a:t>
            </a:r>
            <a:endParaRPr lang="en-US" dirty="0"/>
          </a:p>
        </p:txBody>
      </p:sp>
      <p:sp>
        <p:nvSpPr>
          <p:cNvPr id="3" name="Content Placeholder 2"/>
          <p:cNvSpPr>
            <a:spLocks noGrp="1"/>
          </p:cNvSpPr>
          <p:nvPr>
            <p:ph idx="1"/>
          </p:nvPr>
        </p:nvSpPr>
        <p:spPr/>
        <p:txBody>
          <a:bodyPr>
            <a:normAutofit/>
          </a:bodyPr>
          <a:lstStyle/>
          <a:p>
            <a:r>
              <a:rPr lang="en-US" dirty="0" smtClean="0"/>
              <a:t>Serial BG measurements should be obtained when:</a:t>
            </a:r>
          </a:p>
          <a:p>
            <a:pPr marL="795528" lvl="1" indent="-457200"/>
            <a:r>
              <a:rPr lang="en-US" dirty="0" smtClean="0">
                <a:solidFill>
                  <a:srgbClr val="CCFFCC"/>
                </a:solidFill>
              </a:rPr>
              <a:t>Persistence of PU/PD</a:t>
            </a:r>
          </a:p>
          <a:p>
            <a:pPr marL="795528" lvl="1" indent="-457200"/>
            <a:r>
              <a:rPr lang="en-US" dirty="0" smtClean="0">
                <a:solidFill>
                  <a:srgbClr val="CCFFCC"/>
                </a:solidFill>
              </a:rPr>
              <a:t>Weight loss</a:t>
            </a:r>
          </a:p>
          <a:p>
            <a:pPr marL="795528" lvl="1" indent="-457200"/>
            <a:r>
              <a:rPr lang="en-US" dirty="0" err="1" smtClean="0">
                <a:solidFill>
                  <a:srgbClr val="CCFFCC"/>
                </a:solidFill>
              </a:rPr>
              <a:t>Fructosamine</a:t>
            </a:r>
            <a:r>
              <a:rPr lang="en-US" dirty="0" smtClean="0">
                <a:solidFill>
                  <a:srgbClr val="CCFFCC"/>
                </a:solidFill>
              </a:rPr>
              <a:t> &gt; 550umol/L</a:t>
            </a:r>
            <a:endParaRPr lang="en-US" dirty="0">
              <a:solidFill>
                <a:srgbClr val="CCFFCC"/>
              </a:solidFill>
            </a:endParaRPr>
          </a:p>
          <a:p>
            <a:pPr marL="36576" indent="0">
              <a:buNone/>
            </a:pPr>
            <a:endParaRPr lang="en-US" dirty="0" smtClean="0"/>
          </a:p>
          <a:p>
            <a:r>
              <a:rPr lang="en-US" dirty="0" smtClean="0"/>
              <a:t>For </a:t>
            </a:r>
            <a:r>
              <a:rPr lang="en-US" dirty="0"/>
              <a:t>determination of the BGC, </a:t>
            </a:r>
            <a:r>
              <a:rPr lang="en-US" dirty="0" smtClean="0"/>
              <a:t>BG is </a:t>
            </a:r>
            <a:r>
              <a:rPr lang="en-US" dirty="0"/>
              <a:t>measured before insulin injection (fasting) and then every </a:t>
            </a:r>
            <a:r>
              <a:rPr lang="en-US" dirty="0" smtClean="0"/>
              <a:t>2hr</a:t>
            </a:r>
            <a:endParaRPr lang="en-US" dirty="0" smtClean="0">
              <a:solidFill>
                <a:srgbClr val="CCFFCC"/>
              </a:solidFill>
            </a:endParaRPr>
          </a:p>
        </p:txBody>
      </p:sp>
    </p:spTree>
    <p:extLst>
      <p:ext uri="{BB962C8B-B14F-4D97-AF65-F5344CB8AC3E}">
        <p14:creationId xmlns:p14="http://schemas.microsoft.com/office/powerpoint/2010/main" val="1111659734"/>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glucose curve (BGC)</a:t>
            </a:r>
            <a:endParaRPr lang="en-US" dirty="0"/>
          </a:p>
        </p:txBody>
      </p:sp>
      <p:sp>
        <p:nvSpPr>
          <p:cNvPr id="3" name="Content Placeholder 2"/>
          <p:cNvSpPr>
            <a:spLocks noGrp="1"/>
          </p:cNvSpPr>
          <p:nvPr>
            <p:ph idx="1"/>
          </p:nvPr>
        </p:nvSpPr>
        <p:spPr>
          <a:xfrm>
            <a:off x="457199" y="1600200"/>
            <a:ext cx="8046599" cy="4525963"/>
          </a:xfrm>
        </p:spPr>
        <p:txBody>
          <a:bodyPr>
            <a:normAutofit/>
          </a:bodyPr>
          <a:lstStyle/>
          <a:p>
            <a:r>
              <a:rPr lang="en-US" dirty="0"/>
              <a:t>The most important variables evaluated by the BGC </a:t>
            </a:r>
            <a:r>
              <a:rPr lang="en-US" dirty="0" smtClean="0"/>
              <a:t>are:</a:t>
            </a:r>
          </a:p>
          <a:p>
            <a:pPr marL="795528" lvl="1" indent="-457200"/>
            <a:r>
              <a:rPr lang="en-US" dirty="0">
                <a:solidFill>
                  <a:srgbClr val="CCFFCC"/>
                </a:solidFill>
              </a:rPr>
              <a:t>I</a:t>
            </a:r>
            <a:r>
              <a:rPr lang="en-US" dirty="0" smtClean="0">
                <a:solidFill>
                  <a:srgbClr val="CCFFCC"/>
                </a:solidFill>
              </a:rPr>
              <a:t>nsulin efficacy</a:t>
            </a:r>
            <a:endParaRPr lang="en-US" dirty="0">
              <a:solidFill>
                <a:srgbClr val="CCFFCC"/>
              </a:solidFill>
            </a:endParaRPr>
          </a:p>
          <a:p>
            <a:pPr marL="795528" lvl="1" indent="-457200"/>
            <a:r>
              <a:rPr lang="en-US" dirty="0">
                <a:solidFill>
                  <a:srgbClr val="CCFFCC"/>
                </a:solidFill>
              </a:rPr>
              <a:t>G</a:t>
            </a:r>
            <a:r>
              <a:rPr lang="en-US" dirty="0" smtClean="0">
                <a:solidFill>
                  <a:srgbClr val="CCFFCC"/>
                </a:solidFill>
              </a:rPr>
              <a:t>lucose nadir</a:t>
            </a:r>
            <a:endParaRPr lang="en-US" dirty="0">
              <a:solidFill>
                <a:srgbClr val="CCFFCC"/>
              </a:solidFill>
            </a:endParaRPr>
          </a:p>
          <a:p>
            <a:pPr marL="795528" lvl="1" indent="-457200"/>
            <a:r>
              <a:rPr lang="en-US" dirty="0" smtClean="0">
                <a:solidFill>
                  <a:srgbClr val="CCFFCC"/>
                </a:solidFill>
              </a:rPr>
              <a:t>The duration </a:t>
            </a:r>
            <a:r>
              <a:rPr lang="en-US" dirty="0">
                <a:solidFill>
                  <a:srgbClr val="CCFFCC"/>
                </a:solidFill>
              </a:rPr>
              <a:t>of </a:t>
            </a:r>
            <a:r>
              <a:rPr lang="en-US" dirty="0" smtClean="0">
                <a:solidFill>
                  <a:srgbClr val="CCFFCC"/>
                </a:solidFill>
              </a:rPr>
              <a:t>effect</a:t>
            </a:r>
          </a:p>
          <a:p>
            <a:pPr marL="338328" lvl="1" indent="0">
              <a:buNone/>
            </a:pPr>
            <a:endParaRPr lang="en-US" dirty="0" smtClean="0">
              <a:solidFill>
                <a:srgbClr val="CCFFCC"/>
              </a:solidFill>
            </a:endParaRPr>
          </a:p>
          <a:p>
            <a:pPr marL="36576" indent="0">
              <a:buNone/>
            </a:pPr>
            <a:endParaRPr lang="en-US" dirty="0"/>
          </a:p>
        </p:txBody>
      </p:sp>
    </p:spTree>
    <p:extLst>
      <p:ext uri="{BB962C8B-B14F-4D97-AF65-F5344CB8AC3E}">
        <p14:creationId xmlns:p14="http://schemas.microsoft.com/office/powerpoint/2010/main" val="2200675953"/>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glucose curve</a:t>
            </a:r>
            <a:endParaRPr lang="en-US" dirty="0"/>
          </a:p>
        </p:txBody>
      </p:sp>
      <p:sp>
        <p:nvSpPr>
          <p:cNvPr id="3" name="Content Placeholder 2"/>
          <p:cNvSpPr>
            <a:spLocks noGrp="1"/>
          </p:cNvSpPr>
          <p:nvPr>
            <p:ph idx="1"/>
          </p:nvPr>
        </p:nvSpPr>
        <p:spPr/>
        <p:txBody>
          <a:bodyPr/>
          <a:lstStyle/>
          <a:p>
            <a:pPr marL="36576" indent="0">
              <a:buNone/>
            </a:pPr>
            <a:r>
              <a:rPr lang="en-US" dirty="0">
                <a:solidFill>
                  <a:srgbClr val="CCFFCC"/>
                </a:solidFill>
              </a:rPr>
              <a:t>Insulin </a:t>
            </a:r>
            <a:r>
              <a:rPr lang="en-US" dirty="0" smtClean="0">
                <a:solidFill>
                  <a:srgbClr val="CCFFCC"/>
                </a:solidFill>
              </a:rPr>
              <a:t>efficacy</a:t>
            </a:r>
          </a:p>
          <a:p>
            <a:r>
              <a:rPr lang="en-US" dirty="0" smtClean="0"/>
              <a:t>Is defined as the difference </a:t>
            </a:r>
            <a:r>
              <a:rPr lang="en-US" dirty="0"/>
              <a:t>between the highest and the lowest glucose </a:t>
            </a:r>
            <a:r>
              <a:rPr lang="en-US" dirty="0" smtClean="0"/>
              <a:t>concentration</a:t>
            </a:r>
          </a:p>
          <a:p>
            <a:r>
              <a:rPr lang="en-US" dirty="0" smtClean="0"/>
              <a:t>Interpreted </a:t>
            </a:r>
            <a:r>
              <a:rPr lang="en-US" dirty="0"/>
              <a:t>with reference to the highest blood glucose concentration and the insulin dose</a:t>
            </a:r>
          </a:p>
          <a:p>
            <a:endParaRPr lang="en-US" dirty="0"/>
          </a:p>
        </p:txBody>
      </p:sp>
    </p:spTree>
    <p:extLst>
      <p:ext uri="{BB962C8B-B14F-4D97-AF65-F5344CB8AC3E}">
        <p14:creationId xmlns:p14="http://schemas.microsoft.com/office/powerpoint/2010/main" val="3817504551"/>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83200"/>
            <a:ext cx="7467600" cy="1118265"/>
          </a:xfrm>
        </p:spPr>
        <p:txBody>
          <a:bodyPr>
            <a:normAutofit fontScale="90000"/>
          </a:bodyPr>
          <a:lstStyle/>
          <a:p>
            <a:pPr algn="ctr"/>
            <a:r>
              <a:rPr lang="en-US" dirty="0" smtClean="0"/>
              <a:t>Blood glucose curve</a:t>
            </a:r>
            <a:br>
              <a:rPr lang="en-US" dirty="0" smtClean="0"/>
            </a:br>
            <a:r>
              <a:rPr lang="en-US" dirty="0" smtClean="0"/>
              <a:t> </a:t>
            </a:r>
            <a:r>
              <a:rPr lang="en-US" dirty="0" smtClean="0">
                <a:solidFill>
                  <a:srgbClr val="CCFFCC"/>
                </a:solidFill>
              </a:rPr>
              <a:t>Nadir </a:t>
            </a:r>
            <a:r>
              <a:rPr lang="en-US" dirty="0" smtClean="0">
                <a:solidFill>
                  <a:srgbClr val="CCFFCC"/>
                </a:solidFill>
              </a:rPr>
              <a:t>(Ideally </a:t>
            </a:r>
            <a:r>
              <a:rPr lang="en-US" dirty="0">
                <a:solidFill>
                  <a:srgbClr val="CCFFCC"/>
                </a:solidFill>
              </a:rPr>
              <a:t>5–8 </a:t>
            </a:r>
            <a:r>
              <a:rPr lang="en-US" dirty="0" err="1">
                <a:solidFill>
                  <a:srgbClr val="CCFFCC"/>
                </a:solidFill>
              </a:rPr>
              <a:t>mmol</a:t>
            </a:r>
            <a:r>
              <a:rPr lang="en-US" dirty="0">
                <a:solidFill>
                  <a:srgbClr val="CCFFCC"/>
                </a:solidFill>
              </a:rPr>
              <a:t>/</a:t>
            </a:r>
            <a:r>
              <a:rPr lang="en-US" dirty="0" smtClean="0">
                <a:solidFill>
                  <a:srgbClr val="CCFFCC"/>
                </a:solidFill>
              </a:rPr>
              <a:t>l; 90-144mg/</a:t>
            </a:r>
            <a:r>
              <a:rPr lang="en-US" dirty="0" err="1" smtClean="0">
                <a:solidFill>
                  <a:srgbClr val="CCFFCC"/>
                </a:solidFill>
              </a:rPr>
              <a:t>dL</a:t>
            </a:r>
            <a:r>
              <a:rPr lang="en-US" dirty="0" smtClean="0">
                <a:solidFill>
                  <a:srgbClr val="CCFFCC"/>
                </a:solidFill>
              </a:rPr>
              <a:t>)</a:t>
            </a:r>
            <a:r>
              <a:rPr lang="en-US" dirty="0">
                <a:solidFill>
                  <a:srgbClr val="CCFFCC"/>
                </a:solidFill>
              </a:rPr>
              <a:t/>
            </a:r>
            <a:br>
              <a:rPr lang="en-US" dirty="0">
                <a:solidFill>
                  <a:srgbClr val="CCFFCC"/>
                </a:solidFill>
              </a:rPr>
            </a:br>
            <a:endParaRPr lang="en-US" dirty="0">
              <a:solidFill>
                <a:srgbClr val="CCFFCC"/>
              </a:solidFill>
            </a:endParaRPr>
          </a:p>
        </p:txBody>
      </p:sp>
      <p:sp>
        <p:nvSpPr>
          <p:cNvPr id="5" name="Content Placeholder 4"/>
          <p:cNvSpPr>
            <a:spLocks noGrp="1"/>
          </p:cNvSpPr>
          <p:nvPr>
            <p:ph sz="half" idx="1"/>
          </p:nvPr>
        </p:nvSpPr>
        <p:spPr>
          <a:xfrm>
            <a:off x="151854" y="2015638"/>
            <a:ext cx="3962946" cy="4307390"/>
          </a:xfrm>
        </p:spPr>
        <p:txBody>
          <a:bodyPr>
            <a:normAutofit lnSpcReduction="10000"/>
          </a:bodyPr>
          <a:lstStyle/>
          <a:p>
            <a:r>
              <a:rPr lang="en-US" dirty="0"/>
              <a:t>A lower nadir can be caused by:</a:t>
            </a:r>
          </a:p>
          <a:p>
            <a:pPr marL="795528" lvl="1" indent="-457200"/>
            <a:r>
              <a:rPr lang="en-US" dirty="0">
                <a:solidFill>
                  <a:srgbClr val="CCFFCC"/>
                </a:solidFill>
              </a:rPr>
              <a:t>an insulin dose that is too high</a:t>
            </a:r>
          </a:p>
          <a:p>
            <a:pPr marL="795528" lvl="1" indent="-457200"/>
            <a:r>
              <a:rPr lang="en-US" dirty="0">
                <a:solidFill>
                  <a:srgbClr val="CCFFCC"/>
                </a:solidFill>
              </a:rPr>
              <a:t>excessive overlap of insulin actions</a:t>
            </a:r>
          </a:p>
          <a:p>
            <a:pPr marL="795528" lvl="1" indent="-457200"/>
            <a:r>
              <a:rPr lang="en-US" dirty="0">
                <a:solidFill>
                  <a:srgbClr val="CCFFCC"/>
                </a:solidFill>
              </a:rPr>
              <a:t>lack of food intake</a:t>
            </a:r>
          </a:p>
          <a:p>
            <a:pPr marL="795528" lvl="1" indent="-457200"/>
            <a:r>
              <a:rPr lang="en-US" dirty="0">
                <a:solidFill>
                  <a:srgbClr val="CCFFCC"/>
                </a:solidFill>
              </a:rPr>
              <a:t>strenuous exercise</a:t>
            </a:r>
          </a:p>
          <a:p>
            <a:endParaRPr lang="en-US" dirty="0"/>
          </a:p>
        </p:txBody>
      </p:sp>
      <p:sp>
        <p:nvSpPr>
          <p:cNvPr id="6" name="Content Placeholder 5"/>
          <p:cNvSpPr>
            <a:spLocks noGrp="1"/>
          </p:cNvSpPr>
          <p:nvPr>
            <p:ph sz="half" idx="2"/>
          </p:nvPr>
        </p:nvSpPr>
        <p:spPr>
          <a:xfrm>
            <a:off x="4267200" y="2015638"/>
            <a:ext cx="4278014" cy="4528281"/>
          </a:xfrm>
        </p:spPr>
        <p:txBody>
          <a:bodyPr>
            <a:normAutofit lnSpcReduction="10000"/>
          </a:bodyPr>
          <a:lstStyle/>
          <a:p>
            <a:r>
              <a:rPr lang="en-US" dirty="0"/>
              <a:t>A </a:t>
            </a:r>
            <a:r>
              <a:rPr lang="en-US" dirty="0" smtClean="0"/>
              <a:t>nadir </a:t>
            </a:r>
            <a:r>
              <a:rPr lang="en-US" dirty="0"/>
              <a:t>&gt; 9 </a:t>
            </a:r>
            <a:r>
              <a:rPr lang="en-US" dirty="0" err="1"/>
              <a:t>mmol</a:t>
            </a:r>
            <a:r>
              <a:rPr lang="en-US" dirty="0"/>
              <a:t>/l </a:t>
            </a:r>
            <a:r>
              <a:rPr lang="en-US" dirty="0" smtClean="0"/>
              <a:t>can be cause by:</a:t>
            </a:r>
            <a:endParaRPr lang="en-US" dirty="0"/>
          </a:p>
          <a:p>
            <a:pPr marL="795528" lvl="1" indent="-457200"/>
            <a:r>
              <a:rPr lang="en-US" dirty="0">
                <a:solidFill>
                  <a:srgbClr val="CCFFCC"/>
                </a:solidFill>
              </a:rPr>
              <a:t>I</a:t>
            </a:r>
            <a:r>
              <a:rPr lang="en-US" dirty="0" smtClean="0">
                <a:solidFill>
                  <a:srgbClr val="CCFFCC"/>
                </a:solidFill>
              </a:rPr>
              <a:t>nsulin </a:t>
            </a:r>
            <a:r>
              <a:rPr lang="en-US" dirty="0">
                <a:solidFill>
                  <a:srgbClr val="CCFFCC"/>
                </a:solidFill>
              </a:rPr>
              <a:t>dose that is too low</a:t>
            </a:r>
          </a:p>
          <a:p>
            <a:pPr marL="795528" lvl="1" indent="-457200"/>
            <a:r>
              <a:rPr lang="en-US" dirty="0">
                <a:solidFill>
                  <a:srgbClr val="CCFFCC"/>
                </a:solidFill>
              </a:rPr>
              <a:t>Stress</a:t>
            </a:r>
          </a:p>
          <a:p>
            <a:pPr marL="795528" lvl="1" indent="-457200"/>
            <a:r>
              <a:rPr lang="en-US" dirty="0">
                <a:solidFill>
                  <a:srgbClr val="CCFFCC"/>
                </a:solidFill>
              </a:rPr>
              <a:t>The </a:t>
            </a:r>
            <a:r>
              <a:rPr lang="en-US" dirty="0" err="1">
                <a:solidFill>
                  <a:srgbClr val="CCFFCC"/>
                </a:solidFill>
              </a:rPr>
              <a:t>counterregulatory</a:t>
            </a:r>
            <a:r>
              <a:rPr lang="en-US" dirty="0">
                <a:solidFill>
                  <a:srgbClr val="CCFFCC"/>
                </a:solidFill>
              </a:rPr>
              <a:t> phase of the </a:t>
            </a:r>
            <a:r>
              <a:rPr lang="en-US" dirty="0" err="1">
                <a:solidFill>
                  <a:srgbClr val="CCFFCC"/>
                </a:solidFill>
              </a:rPr>
              <a:t>Somogyi</a:t>
            </a:r>
            <a:r>
              <a:rPr lang="en-US" dirty="0">
                <a:solidFill>
                  <a:srgbClr val="CCFFCC"/>
                </a:solidFill>
              </a:rPr>
              <a:t> effect</a:t>
            </a:r>
          </a:p>
          <a:p>
            <a:pPr marL="795528" lvl="1" indent="-457200"/>
            <a:r>
              <a:rPr lang="en-US" dirty="0">
                <a:solidFill>
                  <a:srgbClr val="CCFFCC"/>
                </a:solidFill>
              </a:rPr>
              <a:t>Technical problems of the owners </a:t>
            </a:r>
          </a:p>
          <a:p>
            <a:pPr marL="795528" lvl="1" indent="-457200"/>
            <a:r>
              <a:rPr lang="en-US" dirty="0">
                <a:solidFill>
                  <a:srgbClr val="CCFFCC"/>
                </a:solidFill>
              </a:rPr>
              <a:t>In an animal already being treated with high doses, insulin resistance is also possible</a:t>
            </a:r>
          </a:p>
          <a:p>
            <a:endParaRPr lang="en-US" dirty="0"/>
          </a:p>
        </p:txBody>
      </p:sp>
    </p:spTree>
    <p:extLst>
      <p:ext uri="{BB962C8B-B14F-4D97-AF65-F5344CB8AC3E}">
        <p14:creationId xmlns:p14="http://schemas.microsoft.com/office/powerpoint/2010/main" val="3987077388"/>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Blood glucose </a:t>
            </a:r>
            <a:r>
              <a:rPr lang="en-US" dirty="0"/>
              <a:t>curve </a:t>
            </a:r>
            <a:r>
              <a:rPr lang="en-US" dirty="0" smtClean="0"/>
              <a:t> </a:t>
            </a:r>
            <a:br>
              <a:rPr lang="en-US" dirty="0" smtClean="0"/>
            </a:br>
            <a:r>
              <a:rPr lang="en-US" dirty="0" smtClean="0">
                <a:solidFill>
                  <a:srgbClr val="CCFFCC"/>
                </a:solidFill>
              </a:rPr>
              <a:t>Duration </a:t>
            </a:r>
            <a:r>
              <a:rPr lang="en-US" dirty="0">
                <a:solidFill>
                  <a:srgbClr val="CCFFCC"/>
                </a:solidFill>
              </a:rPr>
              <a:t>of insulin effect:</a:t>
            </a:r>
            <a:r>
              <a:rPr lang="en-US" dirty="0"/>
              <a:t/>
            </a:r>
            <a:br>
              <a:rPr lang="en-US" dirty="0"/>
            </a:br>
            <a:endParaRPr lang="en-US" dirty="0"/>
          </a:p>
        </p:txBody>
      </p:sp>
      <p:sp>
        <p:nvSpPr>
          <p:cNvPr id="3" name="Content Placeholder 2"/>
          <p:cNvSpPr>
            <a:spLocks noGrp="1"/>
          </p:cNvSpPr>
          <p:nvPr>
            <p:ph idx="1"/>
          </p:nvPr>
        </p:nvSpPr>
        <p:spPr>
          <a:xfrm>
            <a:off x="457200" y="1417638"/>
            <a:ext cx="7467600" cy="5074721"/>
          </a:xfrm>
        </p:spPr>
        <p:txBody>
          <a:bodyPr>
            <a:normAutofit lnSpcReduction="10000"/>
          </a:bodyPr>
          <a:lstStyle/>
          <a:p>
            <a:r>
              <a:rPr lang="en-US" dirty="0" smtClean="0"/>
              <a:t>Defined as </a:t>
            </a:r>
            <a:r>
              <a:rPr lang="en-US" dirty="0"/>
              <a:t>the time from the injection through the glucose nadir until the </a:t>
            </a:r>
            <a:r>
              <a:rPr lang="en-US" dirty="0" smtClean="0"/>
              <a:t>BG returns </a:t>
            </a:r>
            <a:r>
              <a:rPr lang="en-US" dirty="0"/>
              <a:t>to 12–15 </a:t>
            </a:r>
            <a:r>
              <a:rPr lang="en-US" dirty="0" err="1"/>
              <a:t>mmol</a:t>
            </a:r>
            <a:r>
              <a:rPr lang="en-US" dirty="0"/>
              <a:t>/l </a:t>
            </a:r>
            <a:endParaRPr lang="en-US" dirty="0" smtClean="0"/>
          </a:p>
          <a:p>
            <a:pPr marL="795528" lvl="1" indent="-457200"/>
            <a:r>
              <a:rPr lang="en-US" sz="2800" dirty="0" smtClean="0">
                <a:solidFill>
                  <a:srgbClr val="CCFFCC"/>
                </a:solidFill>
              </a:rPr>
              <a:t>If duration &lt; 8</a:t>
            </a:r>
            <a:r>
              <a:rPr lang="en-US" sz="2800" dirty="0">
                <a:solidFill>
                  <a:srgbClr val="CCFFCC"/>
                </a:solidFill>
              </a:rPr>
              <a:t>–10 h, there is usually polyuria, polydipsia, and other symptoms of </a:t>
            </a:r>
            <a:r>
              <a:rPr lang="en-US" sz="2800" dirty="0" smtClean="0">
                <a:solidFill>
                  <a:srgbClr val="CCFFCC"/>
                </a:solidFill>
              </a:rPr>
              <a:t>diabetes</a:t>
            </a:r>
          </a:p>
          <a:p>
            <a:pPr marL="795528" lvl="1" indent="-457200"/>
            <a:r>
              <a:rPr lang="en-US" sz="2800" dirty="0" smtClean="0">
                <a:solidFill>
                  <a:srgbClr val="CCFFCC"/>
                </a:solidFill>
              </a:rPr>
              <a:t>If </a:t>
            </a:r>
            <a:r>
              <a:rPr lang="en-US" sz="2800" dirty="0">
                <a:solidFill>
                  <a:srgbClr val="CCFFCC"/>
                </a:solidFill>
              </a:rPr>
              <a:t>more </a:t>
            </a:r>
            <a:r>
              <a:rPr lang="en-US" sz="2800" dirty="0" smtClean="0">
                <a:solidFill>
                  <a:srgbClr val="CCFFCC"/>
                </a:solidFill>
              </a:rPr>
              <a:t>&gt; 14 </a:t>
            </a:r>
            <a:r>
              <a:rPr lang="en-US" sz="2800" dirty="0">
                <a:solidFill>
                  <a:srgbClr val="CCFFCC"/>
                </a:solidFill>
              </a:rPr>
              <a:t>h there is a risk of hypoglycemia or the </a:t>
            </a:r>
            <a:r>
              <a:rPr lang="en-US" sz="2800" dirty="0" err="1">
                <a:solidFill>
                  <a:srgbClr val="CCFFCC"/>
                </a:solidFill>
              </a:rPr>
              <a:t>Somogyi</a:t>
            </a:r>
            <a:r>
              <a:rPr lang="en-US" sz="2800" dirty="0">
                <a:solidFill>
                  <a:srgbClr val="CCFFCC"/>
                </a:solidFill>
              </a:rPr>
              <a:t> </a:t>
            </a:r>
            <a:r>
              <a:rPr lang="en-US" sz="2800" dirty="0" smtClean="0">
                <a:solidFill>
                  <a:srgbClr val="CCFFCC"/>
                </a:solidFill>
              </a:rPr>
              <a:t>effect</a:t>
            </a:r>
          </a:p>
          <a:p>
            <a:r>
              <a:rPr lang="en-US" dirty="0" smtClean="0"/>
              <a:t>If </a:t>
            </a:r>
            <a:r>
              <a:rPr lang="en-US" dirty="0"/>
              <a:t>unacceptable duration, then changing to an insulin with a different action profile is indicated </a:t>
            </a:r>
          </a:p>
          <a:p>
            <a:endParaRPr lang="en-US" dirty="0" smtClean="0"/>
          </a:p>
          <a:p>
            <a:endParaRPr lang="en-US" dirty="0"/>
          </a:p>
          <a:p>
            <a:endParaRPr lang="en-US" dirty="0"/>
          </a:p>
        </p:txBody>
      </p:sp>
    </p:spTree>
    <p:extLst>
      <p:ext uri="{BB962C8B-B14F-4D97-AF65-F5344CB8AC3E}">
        <p14:creationId xmlns:p14="http://schemas.microsoft.com/office/powerpoint/2010/main" val="897229296"/>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86878" y="0"/>
            <a:ext cx="7496042" cy="6858000"/>
          </a:xfrm>
          <a:prstGeom prst="rect">
            <a:avLst/>
          </a:prstGeom>
        </p:spPr>
      </p:pic>
    </p:spTree>
    <p:extLst>
      <p:ext uri="{BB962C8B-B14F-4D97-AF65-F5344CB8AC3E}">
        <p14:creationId xmlns:p14="http://schemas.microsoft.com/office/powerpoint/2010/main" val="66472722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a:t>
            </a:r>
            <a:endParaRPr lang="en-US" dirty="0"/>
          </a:p>
        </p:txBody>
      </p:sp>
      <p:sp>
        <p:nvSpPr>
          <p:cNvPr id="3" name="Content Placeholder 2"/>
          <p:cNvSpPr>
            <a:spLocks noGrp="1"/>
          </p:cNvSpPr>
          <p:nvPr>
            <p:ph idx="1"/>
          </p:nvPr>
        </p:nvSpPr>
        <p:spPr>
          <a:xfrm>
            <a:off x="457200" y="1600200"/>
            <a:ext cx="7467600" cy="4791856"/>
          </a:xfrm>
        </p:spPr>
        <p:txBody>
          <a:bodyPr>
            <a:normAutofit lnSpcReduction="10000"/>
          </a:bodyPr>
          <a:lstStyle/>
          <a:p>
            <a:r>
              <a:rPr lang="en-US" dirty="0" smtClean="0"/>
              <a:t>2 polypeptide chains</a:t>
            </a:r>
          </a:p>
          <a:p>
            <a:pPr marL="36576" indent="0">
              <a:buNone/>
            </a:pPr>
            <a:r>
              <a:rPr lang="en-US" dirty="0" smtClean="0">
                <a:solidFill>
                  <a:srgbClr val="CCFFCC"/>
                </a:solidFill>
              </a:rPr>
              <a:t>               A chain 21 amino acids</a:t>
            </a:r>
          </a:p>
          <a:p>
            <a:pPr marL="36576" indent="0">
              <a:buNone/>
            </a:pPr>
            <a:r>
              <a:rPr lang="en-US" dirty="0" smtClean="0">
                <a:solidFill>
                  <a:srgbClr val="CCFFCC"/>
                </a:solidFill>
              </a:rPr>
              <a:t>               B chain 30 amino acids</a:t>
            </a:r>
          </a:p>
          <a:p>
            <a:r>
              <a:rPr lang="en-US" dirty="0"/>
              <a:t>H</a:t>
            </a:r>
            <a:r>
              <a:rPr lang="en-US" dirty="0" smtClean="0"/>
              <a:t>ighly conserved structure </a:t>
            </a:r>
          </a:p>
          <a:p>
            <a:r>
              <a:rPr lang="en-US" sz="3200" dirty="0"/>
              <a:t>Canine insulin is identical to porcine insulin </a:t>
            </a:r>
            <a:endParaRPr lang="en-US" sz="3200" dirty="0" smtClean="0"/>
          </a:p>
          <a:p>
            <a:r>
              <a:rPr lang="en-US" dirty="0" smtClean="0"/>
              <a:t>Feline </a:t>
            </a:r>
            <a:r>
              <a:rPr lang="en-US" dirty="0"/>
              <a:t>insulin is most similar to bovine </a:t>
            </a:r>
            <a:r>
              <a:rPr lang="en-US" dirty="0" smtClean="0"/>
              <a:t>insulin</a:t>
            </a:r>
            <a:r>
              <a:rPr lang="en-US" dirty="0"/>
              <a:t> </a:t>
            </a:r>
            <a:r>
              <a:rPr lang="en-US" dirty="0" smtClean="0"/>
              <a:t>differing </a:t>
            </a:r>
            <a:r>
              <a:rPr lang="en-US" dirty="0"/>
              <a:t>in only one amino </a:t>
            </a:r>
            <a:r>
              <a:rPr lang="en-US" dirty="0" smtClean="0"/>
              <a:t>acid </a:t>
            </a:r>
            <a:endParaRPr lang="en-US" dirty="0"/>
          </a:p>
          <a:p>
            <a:r>
              <a:rPr lang="en-US" dirty="0" smtClean="0"/>
              <a:t>Feline differs from </a:t>
            </a:r>
            <a:r>
              <a:rPr lang="en-US" dirty="0"/>
              <a:t>canine </a:t>
            </a:r>
            <a:r>
              <a:rPr lang="en-US" dirty="0" smtClean="0"/>
              <a:t>at 3 </a:t>
            </a:r>
            <a:r>
              <a:rPr lang="en-US" dirty="0"/>
              <a:t>positions </a:t>
            </a:r>
          </a:p>
          <a:p>
            <a:endParaRPr lang="en-US" dirty="0" smtClean="0"/>
          </a:p>
          <a:p>
            <a:endParaRPr lang="en-US" dirty="0" smtClean="0"/>
          </a:p>
          <a:p>
            <a:endParaRPr lang="en-US" dirty="0"/>
          </a:p>
        </p:txBody>
      </p:sp>
    </p:spTree>
    <p:extLst>
      <p:ext uri="{BB962C8B-B14F-4D97-AF65-F5344CB8AC3E}">
        <p14:creationId xmlns:p14="http://schemas.microsoft.com/office/powerpoint/2010/main" val="2623496712"/>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 alterations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Based on BGC changing insulin dose or type may be indicated</a:t>
            </a:r>
          </a:p>
          <a:p>
            <a:r>
              <a:rPr lang="en-US" dirty="0"/>
              <a:t>C</a:t>
            </a:r>
            <a:r>
              <a:rPr lang="en-US" dirty="0" smtClean="0"/>
              <a:t>hanges </a:t>
            </a:r>
            <a:r>
              <a:rPr lang="en-US" dirty="0"/>
              <a:t>in the dose should be of the order of 10–25 </a:t>
            </a:r>
            <a:r>
              <a:rPr lang="en-US" dirty="0" smtClean="0"/>
              <a:t>%</a:t>
            </a:r>
            <a:endParaRPr lang="en-US" dirty="0"/>
          </a:p>
          <a:p>
            <a:pPr marL="795528" lvl="1" indent="-457200"/>
            <a:r>
              <a:rPr lang="en-US" sz="2800" dirty="0" smtClean="0">
                <a:solidFill>
                  <a:srgbClr val="CCFFCC"/>
                </a:solidFill>
              </a:rPr>
              <a:t>Except </a:t>
            </a:r>
            <a:r>
              <a:rPr lang="en-US" sz="2800" dirty="0">
                <a:solidFill>
                  <a:srgbClr val="CCFFCC"/>
                </a:solidFill>
              </a:rPr>
              <a:t>following hypoglycemia or the </a:t>
            </a:r>
            <a:r>
              <a:rPr lang="en-US" sz="2800" dirty="0" err="1" smtClean="0">
                <a:solidFill>
                  <a:srgbClr val="CCFFCC"/>
                </a:solidFill>
              </a:rPr>
              <a:t>Somogyi</a:t>
            </a:r>
            <a:r>
              <a:rPr lang="en-US" sz="2800" dirty="0" smtClean="0">
                <a:solidFill>
                  <a:srgbClr val="CCFFCC"/>
                </a:solidFill>
              </a:rPr>
              <a:t> </a:t>
            </a:r>
            <a:r>
              <a:rPr lang="en-US" sz="2800" dirty="0">
                <a:solidFill>
                  <a:srgbClr val="CCFFCC"/>
                </a:solidFill>
              </a:rPr>
              <a:t>effect, </a:t>
            </a:r>
            <a:r>
              <a:rPr lang="en-US" sz="2800" dirty="0" smtClean="0">
                <a:solidFill>
                  <a:srgbClr val="CCFFCC"/>
                </a:solidFill>
              </a:rPr>
              <a:t>dose </a:t>
            </a:r>
            <a:r>
              <a:rPr lang="en-US" sz="2800" dirty="0">
                <a:solidFill>
                  <a:srgbClr val="CCFFCC"/>
                </a:solidFill>
              </a:rPr>
              <a:t>should be decreased by at least 50 </a:t>
            </a:r>
            <a:r>
              <a:rPr lang="en-US" sz="2800" dirty="0" smtClean="0">
                <a:solidFill>
                  <a:srgbClr val="CCFFCC"/>
                </a:solidFill>
              </a:rPr>
              <a:t>%</a:t>
            </a:r>
            <a:endParaRPr lang="en-US" sz="2800" dirty="0">
              <a:solidFill>
                <a:srgbClr val="CCFFCC"/>
              </a:solidFill>
            </a:endParaRPr>
          </a:p>
          <a:p>
            <a:r>
              <a:rPr lang="en-US" dirty="0" smtClean="0"/>
              <a:t>Changes </a:t>
            </a:r>
            <a:r>
              <a:rPr lang="en-US" dirty="0"/>
              <a:t>should not be made more frequently than every five to seven </a:t>
            </a:r>
            <a:r>
              <a:rPr lang="en-US" dirty="0" smtClean="0"/>
              <a:t>days</a:t>
            </a:r>
            <a:endParaRPr lang="en-US" dirty="0"/>
          </a:p>
          <a:p>
            <a:pPr marL="795528" lvl="1" indent="-457200"/>
            <a:r>
              <a:rPr lang="en-US" sz="2800" dirty="0">
                <a:solidFill>
                  <a:srgbClr val="CCFFCC"/>
                </a:solidFill>
              </a:rPr>
              <a:t>E</a:t>
            </a:r>
            <a:r>
              <a:rPr lang="en-US" sz="2800" dirty="0" smtClean="0">
                <a:solidFill>
                  <a:srgbClr val="CCFFCC"/>
                </a:solidFill>
              </a:rPr>
              <a:t>xcept </a:t>
            </a:r>
            <a:r>
              <a:rPr lang="en-US" sz="2800" dirty="0">
                <a:solidFill>
                  <a:srgbClr val="CCFFCC"/>
                </a:solidFill>
              </a:rPr>
              <a:t>in case of repeated </a:t>
            </a:r>
            <a:r>
              <a:rPr lang="en-US" sz="2800" dirty="0" smtClean="0">
                <a:solidFill>
                  <a:srgbClr val="CCFFCC"/>
                </a:solidFill>
              </a:rPr>
              <a:t>hypoglycemia</a:t>
            </a:r>
            <a:endParaRPr lang="en-US" dirty="0">
              <a:solidFill>
                <a:srgbClr val="CCFFCC"/>
              </a:solidFill>
            </a:endParaRPr>
          </a:p>
          <a:p>
            <a:endParaRPr lang="en-US" dirty="0" smtClean="0"/>
          </a:p>
          <a:p>
            <a:endParaRPr lang="en-US" dirty="0" smtClean="0"/>
          </a:p>
          <a:p>
            <a:endParaRPr lang="en-US" dirty="0"/>
          </a:p>
        </p:txBody>
      </p:sp>
    </p:spTree>
    <p:extLst>
      <p:ext uri="{BB962C8B-B14F-4D97-AF65-F5344CB8AC3E}">
        <p14:creationId xmlns:p14="http://schemas.microsoft.com/office/powerpoint/2010/main" val="3926053997"/>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Diabetes Mellitus- Feline</a:t>
            </a:r>
            <a:endParaRPr lang="en-US" dirty="0"/>
          </a:p>
        </p:txBody>
      </p:sp>
      <p:pic>
        <p:nvPicPr>
          <p:cNvPr id="4" name="Picture 3"/>
          <p:cNvPicPr>
            <a:picLocks noChangeAspect="1"/>
          </p:cNvPicPr>
          <p:nvPr/>
        </p:nvPicPr>
        <p:blipFill>
          <a:blip r:embed="rId2"/>
          <a:stretch>
            <a:fillRect/>
          </a:stretch>
        </p:blipFill>
        <p:spPr>
          <a:xfrm>
            <a:off x="1615170" y="1803399"/>
            <a:ext cx="5756630" cy="3801729"/>
          </a:xfrm>
          <a:prstGeom prst="rect">
            <a:avLst/>
          </a:prstGeom>
        </p:spPr>
      </p:pic>
    </p:spTree>
    <p:extLst>
      <p:ext uri="{BB962C8B-B14F-4D97-AF65-F5344CB8AC3E}">
        <p14:creationId xmlns:p14="http://schemas.microsoft.com/office/powerpoint/2010/main" val="3545333291"/>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Diabetes Feline</a:t>
            </a:r>
            <a:endParaRPr lang="en-US" dirty="0"/>
          </a:p>
        </p:txBody>
      </p:sp>
      <p:sp>
        <p:nvSpPr>
          <p:cNvPr id="3" name="Content Placeholder 2"/>
          <p:cNvSpPr>
            <a:spLocks noGrp="1"/>
          </p:cNvSpPr>
          <p:nvPr>
            <p:ph idx="1"/>
          </p:nvPr>
        </p:nvSpPr>
        <p:spPr>
          <a:xfrm>
            <a:off x="457199" y="1600200"/>
            <a:ext cx="8190891" cy="5123194"/>
          </a:xfrm>
        </p:spPr>
        <p:txBody>
          <a:bodyPr>
            <a:normAutofit fontScale="92500" lnSpcReduction="10000"/>
          </a:bodyPr>
          <a:lstStyle/>
          <a:p>
            <a:r>
              <a:rPr lang="en-US" dirty="0" smtClean="0"/>
              <a:t>Prevalence ~ 1.2%</a:t>
            </a:r>
          </a:p>
          <a:p>
            <a:r>
              <a:rPr lang="en-US" dirty="0" smtClean="0"/>
              <a:t>Similar to type 2 diabetes (~ 80% of cats)</a:t>
            </a:r>
          </a:p>
          <a:p>
            <a:pPr marL="795528" lvl="1" indent="-457200"/>
            <a:r>
              <a:rPr lang="en-US" dirty="0" smtClean="0">
                <a:solidFill>
                  <a:srgbClr val="CCFFCC"/>
                </a:solidFill>
              </a:rPr>
              <a:t>Combination of insulin resistance and β cell failure</a:t>
            </a:r>
          </a:p>
          <a:p>
            <a:r>
              <a:rPr lang="en-US" dirty="0" smtClean="0"/>
              <a:t>Environmental </a:t>
            </a:r>
            <a:r>
              <a:rPr lang="en-US" dirty="0"/>
              <a:t>and genetic factors play a role </a:t>
            </a:r>
            <a:endParaRPr lang="en-US" dirty="0" smtClean="0"/>
          </a:p>
          <a:p>
            <a:r>
              <a:rPr lang="en-US" dirty="0" smtClean="0"/>
              <a:t>Additional </a:t>
            </a:r>
            <a:r>
              <a:rPr lang="en-US" dirty="0"/>
              <a:t>risk factors </a:t>
            </a:r>
            <a:r>
              <a:rPr lang="en-US" dirty="0" smtClean="0"/>
              <a:t>include:</a:t>
            </a:r>
          </a:p>
          <a:p>
            <a:pPr marL="795528" lvl="1" indent="-457200"/>
            <a:r>
              <a:rPr lang="en-US" dirty="0" smtClean="0">
                <a:solidFill>
                  <a:srgbClr val="CCFFCC"/>
                </a:solidFill>
              </a:rPr>
              <a:t>increasing age</a:t>
            </a:r>
            <a:endParaRPr lang="en-US" dirty="0">
              <a:solidFill>
                <a:srgbClr val="CCFFCC"/>
              </a:solidFill>
            </a:endParaRPr>
          </a:p>
          <a:p>
            <a:pPr marL="795528" lvl="1" indent="-457200"/>
            <a:r>
              <a:rPr lang="en-US" dirty="0" smtClean="0">
                <a:solidFill>
                  <a:srgbClr val="CCFFCC"/>
                </a:solidFill>
              </a:rPr>
              <a:t>male gender</a:t>
            </a:r>
            <a:endParaRPr lang="en-US" dirty="0">
              <a:solidFill>
                <a:srgbClr val="CCFFCC"/>
              </a:solidFill>
            </a:endParaRPr>
          </a:p>
          <a:p>
            <a:pPr marL="795528" lvl="1" indent="-457200"/>
            <a:r>
              <a:rPr lang="en-US" dirty="0" smtClean="0">
                <a:solidFill>
                  <a:srgbClr val="CCFFCC"/>
                </a:solidFill>
              </a:rPr>
              <a:t>being neutered</a:t>
            </a:r>
            <a:endParaRPr lang="en-US" dirty="0">
              <a:solidFill>
                <a:srgbClr val="CCFFCC"/>
              </a:solidFill>
            </a:endParaRPr>
          </a:p>
          <a:p>
            <a:pPr marL="795528" lvl="1" indent="-457200"/>
            <a:r>
              <a:rPr lang="en-US" dirty="0" smtClean="0">
                <a:solidFill>
                  <a:srgbClr val="CCFFCC"/>
                </a:solidFill>
              </a:rPr>
              <a:t>physical inactivity</a:t>
            </a:r>
            <a:endParaRPr lang="en-US" dirty="0">
              <a:solidFill>
                <a:srgbClr val="CCFFCC"/>
              </a:solidFill>
            </a:endParaRPr>
          </a:p>
          <a:p>
            <a:pPr marL="795528" lvl="1" indent="-457200"/>
            <a:r>
              <a:rPr lang="en-US" dirty="0" smtClean="0">
                <a:solidFill>
                  <a:srgbClr val="CCFFCC"/>
                </a:solidFill>
              </a:rPr>
              <a:t>glucocorticoid </a:t>
            </a:r>
            <a:r>
              <a:rPr lang="en-US" dirty="0">
                <a:solidFill>
                  <a:srgbClr val="CCFFCC"/>
                </a:solidFill>
              </a:rPr>
              <a:t>and progestin </a:t>
            </a:r>
            <a:r>
              <a:rPr lang="en-US" dirty="0" smtClean="0">
                <a:solidFill>
                  <a:srgbClr val="CCFFCC"/>
                </a:solidFill>
              </a:rPr>
              <a:t>administration</a:t>
            </a:r>
            <a:endParaRPr lang="en-US" dirty="0">
              <a:solidFill>
                <a:srgbClr val="CCFFCC"/>
              </a:solidFill>
            </a:endParaRPr>
          </a:p>
          <a:p>
            <a:pPr marL="795528" lvl="1" indent="-457200"/>
            <a:r>
              <a:rPr lang="en-US" dirty="0" smtClean="0">
                <a:solidFill>
                  <a:srgbClr val="CCFFCC"/>
                </a:solidFill>
              </a:rPr>
              <a:t>obesity</a:t>
            </a:r>
            <a:endParaRPr lang="en-US" dirty="0">
              <a:solidFill>
                <a:srgbClr val="CCFFCC"/>
              </a:solidFill>
            </a:endParaRPr>
          </a:p>
          <a:p>
            <a:endParaRPr lang="en-US" dirty="0"/>
          </a:p>
          <a:p>
            <a:endParaRPr lang="en-US" dirty="0" smtClean="0"/>
          </a:p>
        </p:txBody>
      </p:sp>
    </p:spTree>
    <p:extLst>
      <p:ext uri="{BB962C8B-B14F-4D97-AF65-F5344CB8AC3E}">
        <p14:creationId xmlns:p14="http://schemas.microsoft.com/office/powerpoint/2010/main" val="3868679162"/>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Diabetes Feline</a:t>
            </a:r>
            <a:endParaRPr lang="en-US" dirty="0"/>
          </a:p>
        </p:txBody>
      </p:sp>
      <p:sp>
        <p:nvSpPr>
          <p:cNvPr id="3" name="Content Placeholder 2"/>
          <p:cNvSpPr>
            <a:spLocks noGrp="1"/>
          </p:cNvSpPr>
          <p:nvPr>
            <p:ph idx="1"/>
          </p:nvPr>
        </p:nvSpPr>
        <p:spPr/>
        <p:txBody>
          <a:bodyPr>
            <a:normAutofit lnSpcReduction="10000"/>
          </a:bodyPr>
          <a:lstStyle/>
          <a:p>
            <a:r>
              <a:rPr lang="en-US" dirty="0"/>
              <a:t>As in humans, the most important risk factor in cats is </a:t>
            </a:r>
            <a:r>
              <a:rPr lang="en-US" dirty="0" smtClean="0"/>
              <a:t>obesity</a:t>
            </a:r>
          </a:p>
          <a:p>
            <a:r>
              <a:rPr lang="en-US" dirty="0"/>
              <a:t>I</a:t>
            </a:r>
            <a:r>
              <a:rPr lang="en-US" dirty="0" smtClean="0"/>
              <a:t>t </a:t>
            </a:r>
            <a:r>
              <a:rPr lang="en-US" dirty="0"/>
              <a:t>has been shown that obese cats are 3.9 times more likely to develop diabetes than those of optimal </a:t>
            </a:r>
            <a:r>
              <a:rPr lang="en-US" dirty="0" smtClean="0"/>
              <a:t>weight</a:t>
            </a:r>
          </a:p>
          <a:p>
            <a:r>
              <a:rPr lang="en-US" dirty="0" smtClean="0"/>
              <a:t> Adipose tissue functions as an </a:t>
            </a:r>
            <a:r>
              <a:rPr lang="en-US" dirty="0" err="1" smtClean="0"/>
              <a:t>endorcine</a:t>
            </a:r>
            <a:r>
              <a:rPr lang="en-US" dirty="0" smtClean="0"/>
              <a:t> organ</a:t>
            </a:r>
          </a:p>
          <a:p>
            <a:pPr marL="795528" lvl="1" indent="-457200"/>
            <a:r>
              <a:rPr lang="en-US" dirty="0" err="1" smtClean="0">
                <a:solidFill>
                  <a:srgbClr val="CCFFCC"/>
                </a:solidFill>
              </a:rPr>
              <a:t>Adipokines</a:t>
            </a:r>
            <a:r>
              <a:rPr lang="en-US" dirty="0" smtClean="0">
                <a:solidFill>
                  <a:srgbClr val="CCFFCC"/>
                </a:solidFill>
              </a:rPr>
              <a:t> influence insulin </a:t>
            </a:r>
            <a:r>
              <a:rPr lang="en-US" dirty="0" smtClean="0">
                <a:solidFill>
                  <a:srgbClr val="CCFFCC"/>
                </a:solidFill>
              </a:rPr>
              <a:t>sensitivity</a:t>
            </a:r>
          </a:p>
          <a:p>
            <a:pPr marL="795528" lvl="1" indent="-457200"/>
            <a:r>
              <a:rPr lang="en-US" sz="2400" dirty="0" err="1" smtClean="0">
                <a:solidFill>
                  <a:srgbClr val="CCFFCC"/>
                </a:solidFill>
              </a:rPr>
              <a:t>Leptin</a:t>
            </a:r>
            <a:r>
              <a:rPr lang="en-US" sz="2400" dirty="0">
                <a:solidFill>
                  <a:srgbClr val="CCFFCC"/>
                </a:solidFill>
              </a:rPr>
              <a:t>, </a:t>
            </a:r>
            <a:r>
              <a:rPr lang="en-US" sz="2400" dirty="0" err="1">
                <a:solidFill>
                  <a:srgbClr val="CCFFCC"/>
                </a:solidFill>
              </a:rPr>
              <a:t>adiponectin</a:t>
            </a:r>
            <a:r>
              <a:rPr lang="en-US" sz="2400" dirty="0">
                <a:solidFill>
                  <a:srgbClr val="CCFFCC"/>
                </a:solidFill>
              </a:rPr>
              <a:t>, </a:t>
            </a:r>
            <a:r>
              <a:rPr lang="en-US" sz="2400" dirty="0" smtClean="0">
                <a:solidFill>
                  <a:srgbClr val="CCFFCC"/>
                </a:solidFill>
              </a:rPr>
              <a:t>cytokines </a:t>
            </a:r>
            <a:r>
              <a:rPr lang="en-US" sz="2400" dirty="0">
                <a:solidFill>
                  <a:srgbClr val="CCFFCC"/>
                </a:solidFill>
              </a:rPr>
              <a:t>such as TNF-a and IL-6 </a:t>
            </a:r>
            <a:endParaRPr lang="en-US" sz="2400" dirty="0">
              <a:solidFill>
                <a:srgbClr val="CCFFCC"/>
              </a:solidFill>
            </a:endParaRPr>
          </a:p>
          <a:p>
            <a:endParaRPr lang="en-US" dirty="0"/>
          </a:p>
        </p:txBody>
      </p:sp>
    </p:spTree>
    <p:extLst>
      <p:ext uri="{BB962C8B-B14F-4D97-AF65-F5344CB8AC3E}">
        <p14:creationId xmlns:p14="http://schemas.microsoft.com/office/powerpoint/2010/main" val="532398307"/>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Diabetes Feline</a:t>
            </a:r>
            <a:endParaRPr lang="en-US" dirty="0"/>
          </a:p>
        </p:txBody>
      </p:sp>
      <p:sp>
        <p:nvSpPr>
          <p:cNvPr id="3" name="Content Placeholder 2"/>
          <p:cNvSpPr>
            <a:spLocks noGrp="1"/>
          </p:cNvSpPr>
          <p:nvPr>
            <p:ph idx="1"/>
          </p:nvPr>
        </p:nvSpPr>
        <p:spPr/>
        <p:txBody>
          <a:bodyPr>
            <a:normAutofit/>
          </a:bodyPr>
          <a:lstStyle/>
          <a:p>
            <a:r>
              <a:rPr lang="en-US" dirty="0"/>
              <a:t>When </a:t>
            </a:r>
            <a:r>
              <a:rPr lang="en-US" dirty="0" smtClean="0"/>
              <a:t>β-</a:t>
            </a:r>
            <a:r>
              <a:rPr lang="en-US" dirty="0"/>
              <a:t>cells are healthy, the adaptive response to obesity and insulin resistance is an increase in insulin </a:t>
            </a:r>
            <a:r>
              <a:rPr lang="en-US" dirty="0" smtClean="0"/>
              <a:t>secretion</a:t>
            </a:r>
          </a:p>
          <a:p>
            <a:r>
              <a:rPr lang="en-US" dirty="0"/>
              <a:t>N</a:t>
            </a:r>
            <a:r>
              <a:rPr lang="en-US" dirty="0" smtClean="0"/>
              <a:t>ormal </a:t>
            </a:r>
            <a:r>
              <a:rPr lang="en-US" dirty="0"/>
              <a:t>glucose tolerance is </a:t>
            </a:r>
            <a:r>
              <a:rPr lang="en-US" dirty="0" smtClean="0"/>
              <a:t>maintained</a:t>
            </a:r>
          </a:p>
          <a:p>
            <a:r>
              <a:rPr lang="en-US" dirty="0"/>
              <a:t>W</a:t>
            </a:r>
            <a:r>
              <a:rPr lang="en-US" dirty="0" smtClean="0"/>
              <a:t>hen </a:t>
            </a:r>
            <a:r>
              <a:rPr lang="en-US" dirty="0"/>
              <a:t>there is </a:t>
            </a:r>
            <a:r>
              <a:rPr lang="en-US" dirty="0" smtClean="0"/>
              <a:t>β-</a:t>
            </a:r>
            <a:r>
              <a:rPr lang="en-US" dirty="0"/>
              <a:t>cell dysfunction, glucose tolerance is impaired </a:t>
            </a:r>
            <a:r>
              <a:rPr lang="en-US" dirty="0" smtClean="0">
                <a:sym typeface="Wingdings"/>
              </a:rPr>
              <a:t> </a:t>
            </a:r>
            <a:r>
              <a:rPr lang="en-US" dirty="0" smtClean="0"/>
              <a:t>type </a:t>
            </a:r>
            <a:r>
              <a:rPr lang="en-US" dirty="0"/>
              <a:t>2 diabetes </a:t>
            </a:r>
            <a:r>
              <a:rPr lang="en-US" dirty="0" smtClean="0"/>
              <a:t>results</a:t>
            </a:r>
          </a:p>
          <a:p>
            <a:endParaRPr lang="en-US" dirty="0"/>
          </a:p>
        </p:txBody>
      </p:sp>
    </p:spTree>
    <p:extLst>
      <p:ext uri="{BB962C8B-B14F-4D97-AF65-F5344CB8AC3E}">
        <p14:creationId xmlns:p14="http://schemas.microsoft.com/office/powerpoint/2010/main" val="2464810918"/>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Diabetes Feline</a:t>
            </a:r>
            <a:endParaRPr lang="en-US" dirty="0"/>
          </a:p>
        </p:txBody>
      </p:sp>
      <p:sp>
        <p:nvSpPr>
          <p:cNvPr id="3" name="Content Placeholder 2"/>
          <p:cNvSpPr>
            <a:spLocks noGrp="1"/>
          </p:cNvSpPr>
          <p:nvPr>
            <p:ph idx="1"/>
          </p:nvPr>
        </p:nvSpPr>
        <p:spPr/>
        <p:txBody>
          <a:bodyPr/>
          <a:lstStyle/>
          <a:p>
            <a:r>
              <a:rPr lang="en-US" sz="2800" dirty="0"/>
              <a:t>It is not </a:t>
            </a:r>
            <a:r>
              <a:rPr lang="en-US" sz="2800" dirty="0" smtClean="0"/>
              <a:t>known </a:t>
            </a:r>
            <a:r>
              <a:rPr lang="en-US" sz="2800" dirty="0"/>
              <a:t>what is responsible for the reduction in </a:t>
            </a:r>
            <a:r>
              <a:rPr lang="en-US" sz="2800" dirty="0" smtClean="0"/>
              <a:t>insulin </a:t>
            </a:r>
            <a:r>
              <a:rPr lang="en-US" sz="2800" dirty="0"/>
              <a:t>secretion and the progression to diabetes: </a:t>
            </a:r>
            <a:endParaRPr lang="en-US" sz="2800" dirty="0" smtClean="0"/>
          </a:p>
          <a:p>
            <a:pPr lvl="1"/>
            <a:r>
              <a:rPr lang="en-US" dirty="0">
                <a:solidFill>
                  <a:srgbClr val="CCFFCC"/>
                </a:solidFill>
              </a:rPr>
              <a:t>A</a:t>
            </a:r>
            <a:r>
              <a:rPr lang="en-US" dirty="0" smtClean="0">
                <a:solidFill>
                  <a:srgbClr val="CCFFCC"/>
                </a:solidFill>
              </a:rPr>
              <a:t>myloid deposition</a:t>
            </a:r>
            <a:r>
              <a:rPr lang="en-US" dirty="0">
                <a:solidFill>
                  <a:srgbClr val="CCFFCC"/>
                </a:solidFill>
              </a:rPr>
              <a:t>?</a:t>
            </a:r>
            <a:r>
              <a:rPr lang="en-US" dirty="0" smtClean="0">
                <a:solidFill>
                  <a:srgbClr val="CCFFCC"/>
                </a:solidFill>
              </a:rPr>
              <a:t> </a:t>
            </a:r>
            <a:endParaRPr lang="en-US" dirty="0">
              <a:solidFill>
                <a:srgbClr val="CCFFCC"/>
              </a:solidFill>
            </a:endParaRPr>
          </a:p>
          <a:p>
            <a:pPr lvl="1"/>
            <a:r>
              <a:rPr lang="en-US" dirty="0" err="1" smtClean="0">
                <a:solidFill>
                  <a:srgbClr val="CCFFCC"/>
                </a:solidFill>
              </a:rPr>
              <a:t>Glucotoxicity</a:t>
            </a:r>
            <a:r>
              <a:rPr lang="en-US" dirty="0" smtClean="0">
                <a:solidFill>
                  <a:srgbClr val="CCFFCC"/>
                </a:solidFill>
              </a:rPr>
              <a:t>?</a:t>
            </a:r>
            <a:endParaRPr lang="en-US" dirty="0">
              <a:solidFill>
                <a:srgbClr val="CCFFCC"/>
              </a:solidFill>
            </a:endParaRPr>
          </a:p>
          <a:p>
            <a:pPr lvl="1"/>
            <a:r>
              <a:rPr lang="en-US" dirty="0" err="1" smtClean="0">
                <a:solidFill>
                  <a:srgbClr val="CCFFCC"/>
                </a:solidFill>
              </a:rPr>
              <a:t>Lipotoxicity</a:t>
            </a:r>
            <a:r>
              <a:rPr lang="en-US" dirty="0" smtClean="0">
                <a:solidFill>
                  <a:srgbClr val="CCFFCC"/>
                </a:solidFill>
              </a:rPr>
              <a:t> </a:t>
            </a:r>
            <a:r>
              <a:rPr lang="en-US" dirty="0" smtClean="0">
                <a:solidFill>
                  <a:srgbClr val="CCFFCC"/>
                </a:solidFill>
              </a:rPr>
              <a:t>?</a:t>
            </a:r>
            <a:endParaRPr lang="en-US" dirty="0" smtClean="0">
              <a:solidFill>
                <a:srgbClr val="CCFFCC"/>
              </a:solidFill>
            </a:endParaRPr>
          </a:p>
        </p:txBody>
      </p:sp>
    </p:spTree>
    <p:extLst>
      <p:ext uri="{BB962C8B-B14F-4D97-AF65-F5344CB8AC3E}">
        <p14:creationId xmlns:p14="http://schemas.microsoft.com/office/powerpoint/2010/main" val="214118973"/>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Diabetes Feline</a:t>
            </a:r>
            <a:endParaRPr lang="en-US" dirty="0"/>
          </a:p>
        </p:txBody>
      </p:sp>
      <p:sp>
        <p:nvSpPr>
          <p:cNvPr id="3" name="Content Placeholder 2"/>
          <p:cNvSpPr>
            <a:spLocks noGrp="1"/>
          </p:cNvSpPr>
          <p:nvPr>
            <p:ph idx="1"/>
          </p:nvPr>
        </p:nvSpPr>
        <p:spPr>
          <a:xfrm>
            <a:off x="457200" y="1600200"/>
            <a:ext cx="7467600" cy="4750439"/>
          </a:xfrm>
        </p:spPr>
        <p:txBody>
          <a:bodyPr>
            <a:normAutofit/>
          </a:bodyPr>
          <a:lstStyle/>
          <a:p>
            <a:r>
              <a:rPr lang="en-US" sz="2800" dirty="0">
                <a:solidFill>
                  <a:srgbClr val="CCFFCC"/>
                </a:solidFill>
              </a:rPr>
              <a:t>Amyloid deposition </a:t>
            </a:r>
            <a:r>
              <a:rPr lang="en-US" sz="2800" dirty="0"/>
              <a:t>is found in about 90 % of cats with diabetes, but it is also a frequent finding in older healthy cats </a:t>
            </a:r>
            <a:endParaRPr lang="en-US" sz="2800" dirty="0" smtClean="0"/>
          </a:p>
          <a:p>
            <a:pPr marL="36576" indent="0">
              <a:buNone/>
            </a:pPr>
            <a:endParaRPr lang="en-US" sz="2800" dirty="0"/>
          </a:p>
          <a:p>
            <a:r>
              <a:rPr lang="en-US" sz="2800" dirty="0">
                <a:solidFill>
                  <a:srgbClr val="CCFFCC"/>
                </a:solidFill>
              </a:rPr>
              <a:t>Glucose toxicity </a:t>
            </a:r>
            <a:r>
              <a:rPr lang="en-US" sz="2800" dirty="0"/>
              <a:t>is the concept that prolonged hyperglycemia impairs insulin secretion by the b-</a:t>
            </a:r>
            <a:r>
              <a:rPr lang="en-US" sz="2800" dirty="0" smtClean="0"/>
              <a:t>cells; reversible initially</a:t>
            </a:r>
          </a:p>
          <a:p>
            <a:pPr marL="36576" indent="0">
              <a:buNone/>
            </a:pPr>
            <a:endParaRPr lang="en-US" sz="2800" dirty="0"/>
          </a:p>
          <a:p>
            <a:r>
              <a:rPr lang="en-US" sz="2800" dirty="0" err="1">
                <a:solidFill>
                  <a:srgbClr val="CCFFCC"/>
                </a:solidFill>
              </a:rPr>
              <a:t>Lipotoxicity</a:t>
            </a:r>
            <a:r>
              <a:rPr lang="en-US" sz="2800" dirty="0">
                <a:solidFill>
                  <a:srgbClr val="CCFFCC"/>
                </a:solidFill>
              </a:rPr>
              <a:t> </a:t>
            </a:r>
            <a:r>
              <a:rPr lang="en-US" sz="2800" dirty="0"/>
              <a:t>is the analogous effect of </a:t>
            </a:r>
            <a:r>
              <a:rPr lang="en-US" sz="2800" dirty="0" smtClean="0"/>
              <a:t>excessive </a:t>
            </a:r>
            <a:r>
              <a:rPr lang="en-US" sz="2800" dirty="0"/>
              <a:t>fatty acids on the b-cells </a:t>
            </a:r>
          </a:p>
          <a:p>
            <a:endParaRPr lang="en-US" dirty="0"/>
          </a:p>
          <a:p>
            <a:endParaRPr lang="en-US" dirty="0"/>
          </a:p>
        </p:txBody>
      </p:sp>
    </p:spTree>
    <p:extLst>
      <p:ext uri="{BB962C8B-B14F-4D97-AF65-F5344CB8AC3E}">
        <p14:creationId xmlns:p14="http://schemas.microsoft.com/office/powerpoint/2010/main" val="2765172817"/>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Diabetes Feline</a:t>
            </a:r>
            <a:endParaRPr lang="en-US" dirty="0"/>
          </a:p>
        </p:txBody>
      </p:sp>
      <p:sp>
        <p:nvSpPr>
          <p:cNvPr id="3" name="Content Placeholder 2"/>
          <p:cNvSpPr>
            <a:spLocks noGrp="1"/>
          </p:cNvSpPr>
          <p:nvPr>
            <p:ph idx="1"/>
          </p:nvPr>
        </p:nvSpPr>
        <p:spPr/>
        <p:txBody>
          <a:bodyPr>
            <a:normAutofit/>
          </a:bodyPr>
          <a:lstStyle/>
          <a:p>
            <a:r>
              <a:rPr lang="en-US" dirty="0" smtClean="0"/>
              <a:t>~ 20% of cats have other specific types of diabetes</a:t>
            </a:r>
          </a:p>
          <a:p>
            <a:r>
              <a:rPr lang="en-US" dirty="0" smtClean="0"/>
              <a:t>The </a:t>
            </a:r>
            <a:r>
              <a:rPr lang="en-US" dirty="0"/>
              <a:t>causes </a:t>
            </a:r>
            <a:r>
              <a:rPr lang="en-US" dirty="0" smtClean="0"/>
              <a:t>include:</a:t>
            </a:r>
          </a:p>
          <a:p>
            <a:pPr marL="795528" lvl="1" indent="-457200"/>
            <a:r>
              <a:rPr lang="en-US" dirty="0" smtClean="0">
                <a:solidFill>
                  <a:srgbClr val="CCFFCC"/>
                </a:solidFill>
              </a:rPr>
              <a:t>Pancreatitis</a:t>
            </a:r>
          </a:p>
          <a:p>
            <a:pPr marL="795528" lvl="1" indent="-457200"/>
            <a:r>
              <a:rPr lang="en-US" dirty="0" err="1" smtClean="0">
                <a:solidFill>
                  <a:srgbClr val="CCFFCC"/>
                </a:solidFill>
              </a:rPr>
              <a:t>Hypercortisolism</a:t>
            </a:r>
            <a:endParaRPr lang="en-US" dirty="0">
              <a:solidFill>
                <a:srgbClr val="CCFFCC"/>
              </a:solidFill>
            </a:endParaRPr>
          </a:p>
          <a:p>
            <a:pPr marL="795528" lvl="1" indent="-457200"/>
            <a:r>
              <a:rPr lang="en-US" dirty="0" err="1" smtClean="0">
                <a:solidFill>
                  <a:srgbClr val="CCFFCC"/>
                </a:solidFill>
              </a:rPr>
              <a:t>Hypersomatotropism</a:t>
            </a:r>
            <a:r>
              <a:rPr lang="en-US" dirty="0" smtClean="0">
                <a:solidFill>
                  <a:srgbClr val="CCFFCC"/>
                </a:solidFill>
              </a:rPr>
              <a:t> </a:t>
            </a:r>
            <a:r>
              <a:rPr lang="en-US" dirty="0">
                <a:solidFill>
                  <a:srgbClr val="CCFFCC"/>
                </a:solidFill>
              </a:rPr>
              <a:t>(acromegaly</a:t>
            </a:r>
            <a:r>
              <a:rPr lang="en-US" dirty="0" smtClean="0">
                <a:solidFill>
                  <a:srgbClr val="CCFFCC"/>
                </a:solidFill>
              </a:rPr>
              <a:t>)</a:t>
            </a:r>
            <a:endParaRPr lang="en-US" dirty="0">
              <a:solidFill>
                <a:srgbClr val="CCFFCC"/>
              </a:solidFill>
            </a:endParaRPr>
          </a:p>
          <a:p>
            <a:pPr marL="795528" lvl="1" indent="-457200"/>
            <a:r>
              <a:rPr lang="en-US" dirty="0">
                <a:solidFill>
                  <a:srgbClr val="CCFFCC"/>
                </a:solidFill>
              </a:rPr>
              <a:t>E</a:t>
            </a:r>
            <a:r>
              <a:rPr lang="en-US" dirty="0" smtClean="0">
                <a:solidFill>
                  <a:srgbClr val="CCFFCC"/>
                </a:solidFill>
              </a:rPr>
              <a:t>xposure </a:t>
            </a:r>
            <a:r>
              <a:rPr lang="en-US" dirty="0">
                <a:solidFill>
                  <a:srgbClr val="CCFFCC"/>
                </a:solidFill>
              </a:rPr>
              <a:t>to </a:t>
            </a:r>
            <a:r>
              <a:rPr lang="en-US" dirty="0" err="1">
                <a:solidFill>
                  <a:srgbClr val="CCFFCC"/>
                </a:solidFill>
              </a:rPr>
              <a:t>diabetogenic</a:t>
            </a:r>
            <a:r>
              <a:rPr lang="en-US" dirty="0">
                <a:solidFill>
                  <a:srgbClr val="CCFFCC"/>
                </a:solidFill>
              </a:rPr>
              <a:t> hormones (</a:t>
            </a:r>
            <a:r>
              <a:rPr lang="en-US" dirty="0" err="1">
                <a:solidFill>
                  <a:srgbClr val="CCFFCC"/>
                </a:solidFill>
              </a:rPr>
              <a:t>progestins</a:t>
            </a:r>
            <a:r>
              <a:rPr lang="en-US" dirty="0">
                <a:solidFill>
                  <a:srgbClr val="CCFFCC"/>
                </a:solidFill>
              </a:rPr>
              <a:t>, glucocorticoids</a:t>
            </a:r>
            <a:r>
              <a:rPr lang="en-US" dirty="0" smtClean="0">
                <a:solidFill>
                  <a:srgbClr val="CCFFCC"/>
                </a:solidFill>
              </a:rPr>
              <a:t>)</a:t>
            </a:r>
            <a:endParaRPr lang="en-US" dirty="0">
              <a:solidFill>
                <a:srgbClr val="CCFFCC"/>
              </a:solidFill>
            </a:endParaRPr>
          </a:p>
          <a:p>
            <a:endParaRPr lang="en-US" dirty="0"/>
          </a:p>
        </p:txBody>
      </p:sp>
    </p:spTree>
    <p:extLst>
      <p:ext uri="{BB962C8B-B14F-4D97-AF65-F5344CB8AC3E}">
        <p14:creationId xmlns:p14="http://schemas.microsoft.com/office/powerpoint/2010/main" val="434078887"/>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Signalment</a:t>
            </a:r>
            <a:r>
              <a:rPr lang="en-US" dirty="0" smtClean="0"/>
              <a:t>:</a:t>
            </a:r>
            <a:endParaRPr lang="en-US" dirty="0"/>
          </a:p>
        </p:txBody>
      </p:sp>
      <p:sp>
        <p:nvSpPr>
          <p:cNvPr id="3" name="Content Placeholder 2"/>
          <p:cNvSpPr>
            <a:spLocks noGrp="1"/>
          </p:cNvSpPr>
          <p:nvPr>
            <p:ph idx="1"/>
          </p:nvPr>
        </p:nvSpPr>
        <p:spPr>
          <a:xfrm>
            <a:off x="457199" y="1600200"/>
            <a:ext cx="7687673" cy="4525963"/>
          </a:xfrm>
        </p:spPr>
        <p:txBody>
          <a:bodyPr>
            <a:normAutofit lnSpcReduction="10000"/>
          </a:bodyPr>
          <a:lstStyle/>
          <a:p>
            <a:r>
              <a:rPr lang="en-US" dirty="0"/>
              <a:t>O</a:t>
            </a:r>
            <a:r>
              <a:rPr lang="en-US" dirty="0" smtClean="0"/>
              <a:t>ccurs </a:t>
            </a:r>
            <a:r>
              <a:rPr lang="en-US" dirty="0"/>
              <a:t>most often in middle-aged to elderly </a:t>
            </a:r>
            <a:r>
              <a:rPr lang="en-US" dirty="0" smtClean="0"/>
              <a:t>cats</a:t>
            </a:r>
            <a:endParaRPr lang="en-US" dirty="0"/>
          </a:p>
          <a:p>
            <a:pPr marL="795528" lvl="1" indent="-457200"/>
            <a:r>
              <a:rPr lang="en-US" dirty="0" smtClean="0">
                <a:solidFill>
                  <a:srgbClr val="CCFFCC"/>
                </a:solidFill>
              </a:rPr>
              <a:t>more </a:t>
            </a:r>
            <a:r>
              <a:rPr lang="en-US" dirty="0">
                <a:solidFill>
                  <a:srgbClr val="CCFFCC"/>
                </a:solidFill>
              </a:rPr>
              <a:t>than 95 % being older than five </a:t>
            </a:r>
            <a:r>
              <a:rPr lang="en-US" dirty="0" smtClean="0">
                <a:solidFill>
                  <a:srgbClr val="CCFFCC"/>
                </a:solidFill>
              </a:rPr>
              <a:t>years</a:t>
            </a:r>
          </a:p>
          <a:p>
            <a:r>
              <a:rPr lang="en-US" dirty="0"/>
              <a:t>S</a:t>
            </a:r>
            <a:r>
              <a:rPr lang="en-US" dirty="0" smtClean="0"/>
              <a:t>trong </a:t>
            </a:r>
            <a:r>
              <a:rPr lang="en-US" dirty="0"/>
              <a:t>sex </a:t>
            </a:r>
            <a:r>
              <a:rPr lang="en-US" dirty="0" smtClean="0"/>
              <a:t>predilection ~ 70 </a:t>
            </a:r>
            <a:r>
              <a:rPr lang="en-US" dirty="0"/>
              <a:t>% being </a:t>
            </a:r>
            <a:r>
              <a:rPr lang="en-US" dirty="0" smtClean="0"/>
              <a:t>male</a:t>
            </a:r>
          </a:p>
          <a:p>
            <a:r>
              <a:rPr lang="en-US" dirty="0" smtClean="0"/>
              <a:t>Burmese </a:t>
            </a:r>
            <a:r>
              <a:rPr lang="en-US" dirty="0"/>
              <a:t>cats are at </a:t>
            </a:r>
            <a:r>
              <a:rPr lang="en-US" dirty="0" smtClean="0"/>
              <a:t>risk</a:t>
            </a:r>
          </a:p>
          <a:p>
            <a:r>
              <a:rPr lang="en-US" dirty="0" smtClean="0"/>
              <a:t>~ 60 </a:t>
            </a:r>
            <a:r>
              <a:rPr lang="en-US" dirty="0"/>
              <a:t>% of diabetic cats are overweight </a:t>
            </a:r>
          </a:p>
          <a:p>
            <a:r>
              <a:rPr lang="en-US" dirty="0" smtClean="0"/>
              <a:t>~ 35 </a:t>
            </a:r>
            <a:r>
              <a:rPr lang="en-US" dirty="0"/>
              <a:t>% are of normal </a:t>
            </a:r>
            <a:r>
              <a:rPr lang="en-US" dirty="0" smtClean="0"/>
              <a:t>weight</a:t>
            </a:r>
            <a:endParaRPr lang="en-US" dirty="0"/>
          </a:p>
          <a:p>
            <a:r>
              <a:rPr lang="en-US" dirty="0" smtClean="0"/>
              <a:t>~ 5 </a:t>
            </a:r>
            <a:r>
              <a:rPr lang="en-US" dirty="0"/>
              <a:t>% are </a:t>
            </a:r>
            <a:r>
              <a:rPr lang="en-US" dirty="0" smtClean="0"/>
              <a:t>underweight</a:t>
            </a:r>
            <a:endParaRPr lang="en-US" dirty="0"/>
          </a:p>
          <a:p>
            <a:endParaRPr lang="en-US" dirty="0"/>
          </a:p>
        </p:txBody>
      </p:sp>
    </p:spTree>
    <p:extLst>
      <p:ext uri="{BB962C8B-B14F-4D97-AF65-F5344CB8AC3E}">
        <p14:creationId xmlns:p14="http://schemas.microsoft.com/office/powerpoint/2010/main" val="1699874602"/>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Signs</a:t>
            </a:r>
            <a:endParaRPr lang="en-US" dirty="0"/>
          </a:p>
        </p:txBody>
      </p:sp>
      <p:sp>
        <p:nvSpPr>
          <p:cNvPr id="3" name="Content Placeholder 2"/>
          <p:cNvSpPr>
            <a:spLocks noGrp="1"/>
          </p:cNvSpPr>
          <p:nvPr>
            <p:ph idx="1"/>
          </p:nvPr>
        </p:nvSpPr>
        <p:spPr>
          <a:xfrm>
            <a:off x="151854" y="1600200"/>
            <a:ext cx="4514192" cy="4929914"/>
          </a:xfrm>
        </p:spPr>
        <p:txBody>
          <a:bodyPr>
            <a:normAutofit fontScale="92500" lnSpcReduction="10000"/>
          </a:bodyPr>
          <a:lstStyle/>
          <a:p>
            <a:r>
              <a:rPr lang="en-US" dirty="0" smtClean="0"/>
              <a:t>PU/PD</a:t>
            </a:r>
          </a:p>
          <a:p>
            <a:r>
              <a:rPr lang="en-US" dirty="0" smtClean="0"/>
              <a:t>Polyphagia</a:t>
            </a:r>
          </a:p>
          <a:p>
            <a:r>
              <a:rPr lang="en-US" dirty="0" smtClean="0"/>
              <a:t>Weight loss</a:t>
            </a:r>
          </a:p>
          <a:p>
            <a:r>
              <a:rPr lang="en-US" dirty="0" smtClean="0"/>
              <a:t>~ 10% have </a:t>
            </a:r>
            <a:r>
              <a:rPr lang="en-US" dirty="0"/>
              <a:t>overt signs of diabetic </a:t>
            </a:r>
            <a:r>
              <a:rPr lang="en-US" dirty="0" smtClean="0"/>
              <a:t>neuropathy</a:t>
            </a:r>
            <a:endParaRPr lang="en-US" dirty="0"/>
          </a:p>
          <a:p>
            <a:pPr marL="795528" lvl="1" indent="-457200"/>
            <a:r>
              <a:rPr lang="en-US" dirty="0">
                <a:solidFill>
                  <a:srgbClr val="CCFFCC"/>
                </a:solidFill>
              </a:rPr>
              <a:t>H</a:t>
            </a:r>
            <a:r>
              <a:rPr lang="en-US" dirty="0" smtClean="0">
                <a:solidFill>
                  <a:srgbClr val="CCFFCC"/>
                </a:solidFill>
              </a:rPr>
              <a:t>ind </a:t>
            </a:r>
            <a:r>
              <a:rPr lang="en-US" dirty="0">
                <a:solidFill>
                  <a:srgbClr val="CCFFCC"/>
                </a:solidFill>
              </a:rPr>
              <a:t>limb weakness, decreased ability to jump, and </a:t>
            </a:r>
            <a:r>
              <a:rPr lang="en-US" dirty="0" err="1">
                <a:solidFill>
                  <a:srgbClr val="CCFFCC"/>
                </a:solidFill>
              </a:rPr>
              <a:t>plantigrade</a:t>
            </a:r>
            <a:r>
              <a:rPr lang="en-US" dirty="0">
                <a:solidFill>
                  <a:srgbClr val="CCFFCC"/>
                </a:solidFill>
              </a:rPr>
              <a:t> posture </a:t>
            </a:r>
          </a:p>
          <a:p>
            <a:r>
              <a:rPr lang="en-US" dirty="0" smtClean="0"/>
              <a:t>Diabetic cataracts</a:t>
            </a:r>
          </a:p>
          <a:p>
            <a:pPr marL="795528" lvl="1" indent="-457200"/>
            <a:r>
              <a:rPr lang="en-US" dirty="0" smtClean="0">
                <a:solidFill>
                  <a:srgbClr val="CCFFCC"/>
                </a:solidFill>
              </a:rPr>
              <a:t>Less pronounced than dogs</a:t>
            </a:r>
            <a:r>
              <a:rPr lang="en-US" dirty="0" smtClean="0"/>
              <a:t> </a:t>
            </a:r>
            <a:endParaRPr lang="en-US" dirty="0"/>
          </a:p>
        </p:txBody>
      </p:sp>
      <p:pic>
        <p:nvPicPr>
          <p:cNvPr id="5" name="Picture 4"/>
          <p:cNvPicPr>
            <a:picLocks noChangeAspect="1"/>
          </p:cNvPicPr>
          <p:nvPr/>
        </p:nvPicPr>
        <p:blipFill>
          <a:blip r:embed="rId3"/>
          <a:stretch>
            <a:fillRect/>
          </a:stretch>
        </p:blipFill>
        <p:spPr>
          <a:xfrm>
            <a:off x="4666046" y="1786309"/>
            <a:ext cx="4056182" cy="3943072"/>
          </a:xfrm>
          <a:prstGeom prst="rect">
            <a:avLst/>
          </a:prstGeom>
        </p:spPr>
      </p:pic>
    </p:spTree>
    <p:extLst>
      <p:ext uri="{BB962C8B-B14F-4D97-AF65-F5344CB8AC3E}">
        <p14:creationId xmlns:p14="http://schemas.microsoft.com/office/powerpoint/2010/main" val="200901068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chnic">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ゴシック"/>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Technic.thmx</Template>
  <TotalTime>25168</TotalTime>
  <Words>13238</Words>
  <Application>Microsoft Macintosh PowerPoint</Application>
  <PresentationFormat>On-screen Show (4:3)</PresentationFormat>
  <Paragraphs>1059</Paragraphs>
  <Slides>135</Slides>
  <Notes>100</Notes>
  <HiddenSlides>0</HiddenSlides>
  <MMClips>0</MMClips>
  <ScaleCrop>false</ScaleCrop>
  <HeadingPairs>
    <vt:vector size="4" baseType="variant">
      <vt:variant>
        <vt:lpstr>Theme</vt:lpstr>
      </vt:variant>
      <vt:variant>
        <vt:i4>1</vt:i4>
      </vt:variant>
      <vt:variant>
        <vt:lpstr>Slide Titles</vt:lpstr>
      </vt:variant>
      <vt:variant>
        <vt:i4>135</vt:i4>
      </vt:variant>
    </vt:vector>
  </HeadingPairs>
  <TitlesOfParts>
    <vt:vector size="136" baseType="lpstr">
      <vt:lpstr>Technic</vt:lpstr>
      <vt:lpstr>DIABETES MELLITUS</vt:lpstr>
      <vt:lpstr>Outline</vt:lpstr>
      <vt:lpstr>The Endocrine Pancreas</vt:lpstr>
      <vt:lpstr>Endocrine pancreas</vt:lpstr>
      <vt:lpstr>Endocrine pancreas</vt:lpstr>
      <vt:lpstr>Endocrine pancreas</vt:lpstr>
      <vt:lpstr>Insulin</vt:lpstr>
      <vt:lpstr>Insulin</vt:lpstr>
      <vt:lpstr>Insulin</vt:lpstr>
      <vt:lpstr>Insulin</vt:lpstr>
      <vt:lpstr>Insulin</vt:lpstr>
      <vt:lpstr>Regulation of insulin secretion</vt:lpstr>
      <vt:lpstr>Regulation of insulin secretion</vt:lpstr>
      <vt:lpstr>Regulation of insulin secretion</vt:lpstr>
      <vt:lpstr>Regulation of insulin secretion</vt:lpstr>
      <vt:lpstr>PowerPoint Presentation</vt:lpstr>
      <vt:lpstr>Regulation of insulin secretion</vt:lpstr>
      <vt:lpstr>Insulin secretion following IV glucose bolus</vt:lpstr>
      <vt:lpstr>PowerPoint Presentation</vt:lpstr>
      <vt:lpstr>Oral glucose and insulin response</vt:lpstr>
      <vt:lpstr>Stimuli of insulin release</vt:lpstr>
      <vt:lpstr>Actions of insulin</vt:lpstr>
      <vt:lpstr>Actions of Insulin</vt:lpstr>
      <vt:lpstr>Actions of Insulin</vt:lpstr>
      <vt:lpstr>Actions of Insulin</vt:lpstr>
      <vt:lpstr>Actions of Insulin</vt:lpstr>
      <vt:lpstr>Action of Insulin</vt:lpstr>
      <vt:lpstr>Action of Insulin</vt:lpstr>
      <vt:lpstr>PowerPoint Presentation</vt:lpstr>
      <vt:lpstr>Insulin independent glucose uptake </vt:lpstr>
      <vt:lpstr>Functions of insulin</vt:lpstr>
      <vt:lpstr>Insulin functions</vt:lpstr>
      <vt:lpstr>Insulin functions - Carbohydrates</vt:lpstr>
      <vt:lpstr>Insulin functions - Fats</vt:lpstr>
      <vt:lpstr>Insulin functions - Proteins</vt:lpstr>
      <vt:lpstr>PowerPoint Presentation</vt:lpstr>
      <vt:lpstr>Glucagon</vt:lpstr>
      <vt:lpstr>Insulin Resistance</vt:lpstr>
      <vt:lpstr>Insulin resistance</vt:lpstr>
      <vt:lpstr>PowerPoint Presentation</vt:lpstr>
      <vt:lpstr>Insulin resistance - mechanisms</vt:lpstr>
      <vt:lpstr>Insulin resistance – Pre-receptor</vt:lpstr>
      <vt:lpstr>Insulin resistance – AutoAbs </vt:lpstr>
      <vt:lpstr>Insulin resistance – receptor and post receptor</vt:lpstr>
      <vt:lpstr>Diabetes Mellitus</vt:lpstr>
      <vt:lpstr>Diabetes mellitus</vt:lpstr>
      <vt:lpstr>Diabetes mellitus – 1-4</vt:lpstr>
      <vt:lpstr>Diabetes mellitus</vt:lpstr>
      <vt:lpstr>Diabetes mellitus</vt:lpstr>
      <vt:lpstr>Diabetes mellitus</vt:lpstr>
      <vt:lpstr>Diabetes mellitus</vt:lpstr>
      <vt:lpstr>Diabetes Mellitus</vt:lpstr>
      <vt:lpstr>Metabolic disturbances and DM</vt:lpstr>
      <vt:lpstr>Hyperglycemia</vt:lpstr>
      <vt:lpstr>Hyperglycemia</vt:lpstr>
      <vt:lpstr>Lipid metabolism</vt:lpstr>
      <vt:lpstr>Lipid metabolism</vt:lpstr>
      <vt:lpstr>Protein metabolism</vt:lpstr>
      <vt:lpstr>PowerPoint Presentation</vt:lpstr>
      <vt:lpstr>Diabetes Mellitus Caine</vt:lpstr>
      <vt:lpstr>Diabetes Canine</vt:lpstr>
      <vt:lpstr>Diabetes Canine</vt:lpstr>
      <vt:lpstr>Diabetes Canine</vt:lpstr>
      <vt:lpstr>Signalment</vt:lpstr>
      <vt:lpstr>Clinical signs</vt:lpstr>
      <vt:lpstr>Diagnosis</vt:lpstr>
      <vt:lpstr>Diagnosis</vt:lpstr>
      <vt:lpstr>Diagnosis</vt:lpstr>
      <vt:lpstr>Diagnosis</vt:lpstr>
      <vt:lpstr>Treatment</vt:lpstr>
      <vt:lpstr>Treatment:</vt:lpstr>
      <vt:lpstr>Treatment</vt:lpstr>
      <vt:lpstr>Treatment:</vt:lpstr>
      <vt:lpstr>Treatment</vt:lpstr>
      <vt:lpstr>Treatment</vt:lpstr>
      <vt:lpstr>Treatment</vt:lpstr>
      <vt:lpstr>Treatment</vt:lpstr>
      <vt:lpstr>Long term management</vt:lpstr>
      <vt:lpstr>Long term management</vt:lpstr>
      <vt:lpstr>Fructosamine</vt:lpstr>
      <vt:lpstr>Fructosamine</vt:lpstr>
      <vt:lpstr>Fructosamine</vt:lpstr>
      <vt:lpstr>Blood glucose measurements</vt:lpstr>
      <vt:lpstr>Blood glucose measurements</vt:lpstr>
      <vt:lpstr>Blood glucose curve (BGC)</vt:lpstr>
      <vt:lpstr>Blood glucose curve</vt:lpstr>
      <vt:lpstr>Blood glucose curve  Nadir (Ideally 5–8 mmol/l; 90-144mg/dL) </vt:lpstr>
      <vt:lpstr>Blood glucose curve   Duration of insulin effect: </vt:lpstr>
      <vt:lpstr>PowerPoint Presentation</vt:lpstr>
      <vt:lpstr>Insulin alterations</vt:lpstr>
      <vt:lpstr>Diabetes Mellitus- Feline</vt:lpstr>
      <vt:lpstr>Diabetes Feline</vt:lpstr>
      <vt:lpstr>Diabetes Feline</vt:lpstr>
      <vt:lpstr>Diabetes Feline</vt:lpstr>
      <vt:lpstr>Diabetes Feline</vt:lpstr>
      <vt:lpstr>Diabetes Feline</vt:lpstr>
      <vt:lpstr>Diabetes Feline</vt:lpstr>
      <vt:lpstr>Signalment:</vt:lpstr>
      <vt:lpstr>Clinical Signs</vt:lpstr>
      <vt:lpstr>Diagnosis</vt:lpstr>
      <vt:lpstr>Diagnosis</vt:lpstr>
      <vt:lpstr>Diagnosis</vt:lpstr>
      <vt:lpstr>Treatment</vt:lpstr>
      <vt:lpstr>Treatment</vt:lpstr>
      <vt:lpstr>Treatment - Insulin</vt:lpstr>
      <vt:lpstr>Treatment - Insulin</vt:lpstr>
      <vt:lpstr>Treatment - Insulin</vt:lpstr>
      <vt:lpstr>Treatment - Insulin</vt:lpstr>
      <vt:lpstr>Treatment – Oral hypoglycemics</vt:lpstr>
      <vt:lpstr>Treatment – Oral hypoglycemics</vt:lpstr>
      <vt:lpstr>Treatment – Oral hypoglycemics</vt:lpstr>
      <vt:lpstr>Treatment – Oral Hypoglycemics</vt:lpstr>
      <vt:lpstr>Treatment – Oral hypoglycemics</vt:lpstr>
      <vt:lpstr>Management</vt:lpstr>
      <vt:lpstr>Problems with Regulation</vt:lpstr>
      <vt:lpstr>Literature Review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End</vt:lpstr>
      <vt:lpstr>References</vt:lpstr>
      <vt:lpstr>References:</vt:lpstr>
      <vt:lpstr>References:</vt:lpstr>
      <vt:lpstr>References: </vt:lpstr>
    </vt:vector>
  </TitlesOfParts>
  <Company>Cornell University College of Veterinary Medicine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DIABETES MELLITUS</dc:title>
  <dc:creator>valerie madden</dc:creator>
  <cp:lastModifiedBy>valerie madden</cp:lastModifiedBy>
  <cp:revision>525</cp:revision>
  <dcterms:created xsi:type="dcterms:W3CDTF">2014-01-22T20:29:23Z</dcterms:created>
  <dcterms:modified xsi:type="dcterms:W3CDTF">2014-02-11T17:14:14Z</dcterms:modified>
</cp:coreProperties>
</file>