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5"/>
  </p:notesMasterIdLst>
  <p:sldIdLst>
    <p:sldId id="256" r:id="rId2"/>
    <p:sldId id="257" r:id="rId3"/>
    <p:sldId id="258" r:id="rId4"/>
    <p:sldId id="292" r:id="rId5"/>
    <p:sldId id="259" r:id="rId6"/>
    <p:sldId id="312" r:id="rId7"/>
    <p:sldId id="309" r:id="rId8"/>
    <p:sldId id="311" r:id="rId9"/>
    <p:sldId id="310" r:id="rId10"/>
    <p:sldId id="260" r:id="rId11"/>
    <p:sldId id="261" r:id="rId12"/>
    <p:sldId id="262" r:id="rId13"/>
    <p:sldId id="301" r:id="rId14"/>
    <p:sldId id="268" r:id="rId15"/>
    <p:sldId id="267" r:id="rId16"/>
    <p:sldId id="269" r:id="rId17"/>
    <p:sldId id="293" r:id="rId18"/>
    <p:sldId id="305" r:id="rId19"/>
    <p:sldId id="302" r:id="rId20"/>
    <p:sldId id="291" r:id="rId21"/>
    <p:sldId id="270" r:id="rId22"/>
    <p:sldId id="294" r:id="rId23"/>
    <p:sldId id="271" r:id="rId24"/>
    <p:sldId id="272" r:id="rId25"/>
    <p:sldId id="273" r:id="rId26"/>
    <p:sldId id="263" r:id="rId27"/>
    <p:sldId id="265" r:id="rId28"/>
    <p:sldId id="266" r:id="rId29"/>
    <p:sldId id="313" r:id="rId30"/>
    <p:sldId id="282" r:id="rId31"/>
    <p:sldId id="274" r:id="rId32"/>
    <p:sldId id="276" r:id="rId33"/>
    <p:sldId id="277" r:id="rId34"/>
    <p:sldId id="278" r:id="rId35"/>
    <p:sldId id="280" r:id="rId36"/>
    <p:sldId id="303" r:id="rId37"/>
    <p:sldId id="304" r:id="rId38"/>
    <p:sldId id="295" r:id="rId39"/>
    <p:sldId id="317" r:id="rId40"/>
    <p:sldId id="283" r:id="rId41"/>
    <p:sldId id="284" r:id="rId42"/>
    <p:sldId id="285" r:id="rId43"/>
    <p:sldId id="286" r:id="rId44"/>
    <p:sldId id="306" r:id="rId45"/>
    <p:sldId id="307" r:id="rId46"/>
    <p:sldId id="298" r:id="rId47"/>
    <p:sldId id="290" r:id="rId48"/>
    <p:sldId id="300" r:id="rId49"/>
    <p:sldId id="299" r:id="rId50"/>
    <p:sldId id="308" r:id="rId51"/>
    <p:sldId id="287" r:id="rId52"/>
    <p:sldId id="318" r:id="rId53"/>
    <p:sldId id="296" r:id="rId54"/>
    <p:sldId id="288" r:id="rId55"/>
    <p:sldId id="289" r:id="rId56"/>
    <p:sldId id="297" r:id="rId57"/>
    <p:sldId id="315" r:id="rId58"/>
    <p:sldId id="316" r:id="rId59"/>
    <p:sldId id="319" r:id="rId60"/>
    <p:sldId id="320" r:id="rId61"/>
    <p:sldId id="321" r:id="rId62"/>
    <p:sldId id="264" r:id="rId63"/>
    <p:sldId id="314"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5" autoAdjust="0"/>
    <p:restoredTop sz="94660"/>
  </p:normalViewPr>
  <p:slideViewPr>
    <p:cSldViewPr>
      <p:cViewPr varScale="1">
        <p:scale>
          <a:sx n="87" d="100"/>
          <a:sy n="87" d="100"/>
        </p:scale>
        <p:origin x="-134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14447D-16DB-4D82-A149-41C7AA6DA8A7}" type="datetimeFigureOut">
              <a:rPr lang="en-US" smtClean="0"/>
              <a:t>2/18/2014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31D140-703A-400F-B9F9-CC9BB2DBD350}" type="slidenum">
              <a:rPr lang="en-US" smtClean="0"/>
              <a:t>‹#›</a:t>
            </a:fld>
            <a:endParaRPr lang="en-US"/>
          </a:p>
        </p:txBody>
      </p:sp>
    </p:spTree>
    <p:extLst>
      <p:ext uri="{BB962C8B-B14F-4D97-AF65-F5344CB8AC3E}">
        <p14:creationId xmlns:p14="http://schemas.microsoft.com/office/powerpoint/2010/main" val="417058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a:t>
            </a:fld>
            <a:endParaRPr lang="en-US"/>
          </a:p>
        </p:txBody>
      </p:sp>
    </p:spTree>
    <p:extLst>
      <p:ext uri="{BB962C8B-B14F-4D97-AF65-F5344CB8AC3E}">
        <p14:creationId xmlns:p14="http://schemas.microsoft.com/office/powerpoint/2010/main" val="97592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uncomplicated</a:t>
            </a:r>
            <a:r>
              <a:rPr lang="en-US" baseline="0" dirty="0" smtClean="0"/>
              <a:t> by precipitating conditions</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13</a:t>
            </a:fld>
            <a:endParaRPr lang="en-US"/>
          </a:p>
        </p:txBody>
      </p:sp>
    </p:spTree>
    <p:extLst>
      <p:ext uri="{BB962C8B-B14F-4D97-AF65-F5344CB8AC3E}">
        <p14:creationId xmlns:p14="http://schemas.microsoft.com/office/powerpoint/2010/main" val="106724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Glucosuria</a:t>
            </a:r>
            <a:r>
              <a:rPr lang="en-US" baseline="0" dirty="0" smtClean="0"/>
              <a:t> and </a:t>
            </a:r>
            <a:r>
              <a:rPr lang="en-US" baseline="0" dirty="0" err="1" smtClean="0"/>
              <a:t>ketonuria</a:t>
            </a:r>
            <a:r>
              <a:rPr lang="en-US" baseline="0" dirty="0" smtClean="0"/>
              <a:t> result in an osmotic diuresis that results in severe fluid losses through intercellular fluid movement and renal losses</a:t>
            </a:r>
          </a:p>
          <a:p>
            <a:r>
              <a:rPr lang="en-US" baseline="0" dirty="0" smtClean="0"/>
              <a:t>In DKA, urinary </a:t>
            </a:r>
            <a:r>
              <a:rPr lang="en-US" baseline="0" dirty="0" err="1" smtClean="0"/>
              <a:t>ketoanion</a:t>
            </a:r>
            <a:r>
              <a:rPr lang="en-US" baseline="0" dirty="0" smtClean="0"/>
              <a:t> excretion is less than that of glucose</a:t>
            </a:r>
          </a:p>
          <a:p>
            <a:r>
              <a:rPr lang="en-US" baseline="0" dirty="0" smtClean="0"/>
              <a:t>Excretion of </a:t>
            </a:r>
            <a:r>
              <a:rPr lang="en-US" baseline="0" dirty="0" err="1" smtClean="0"/>
              <a:t>ketoanions</a:t>
            </a:r>
            <a:r>
              <a:rPr lang="en-US" baseline="0" dirty="0" smtClean="0"/>
              <a:t> obligates urinary </a:t>
            </a:r>
            <a:r>
              <a:rPr lang="en-US" baseline="0" dirty="0" err="1" smtClean="0"/>
              <a:t>cation</a:t>
            </a:r>
            <a:r>
              <a:rPr lang="en-US" baseline="0" dirty="0" smtClean="0"/>
              <a:t> excretion as sodium, potassium and ammonium salts, which contributes to the solute diuresis</a:t>
            </a:r>
            <a:endParaRPr lang="en-US" dirty="0" smtClean="0"/>
          </a:p>
          <a:p>
            <a:r>
              <a:rPr lang="en-US" dirty="0" smtClean="0"/>
              <a:t>Coexisting disease processes, decreased intake and loss through vomiting/diarrhea also contribute to significant fluid losses</a:t>
            </a:r>
          </a:p>
        </p:txBody>
      </p:sp>
      <p:sp>
        <p:nvSpPr>
          <p:cNvPr id="4" name="Slide Number Placeholder 3"/>
          <p:cNvSpPr>
            <a:spLocks noGrp="1"/>
          </p:cNvSpPr>
          <p:nvPr>
            <p:ph type="sldNum" sz="quarter" idx="10"/>
          </p:nvPr>
        </p:nvSpPr>
        <p:spPr/>
        <p:txBody>
          <a:bodyPr/>
          <a:lstStyle/>
          <a:p>
            <a:fld id="{7531D140-703A-400F-B9F9-CC9BB2DBD350}" type="slidenum">
              <a:rPr lang="en-US" smtClean="0"/>
              <a:t>14</a:t>
            </a:fld>
            <a:endParaRPr lang="en-US"/>
          </a:p>
        </p:txBody>
      </p:sp>
    </p:spTree>
    <p:extLst>
      <p:ext uri="{BB962C8B-B14F-4D97-AF65-F5344CB8AC3E}">
        <p14:creationId xmlns:p14="http://schemas.microsoft.com/office/powerpoint/2010/main" val="2964812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t>
            </a:r>
            <a:r>
              <a:rPr lang="en-US" dirty="0" err="1" smtClean="0"/>
              <a:t>hydroxybutyrate</a:t>
            </a:r>
            <a:r>
              <a:rPr lang="en-US" baseline="0" dirty="0" smtClean="0"/>
              <a:t> and acetoacetate dissociate completely at physiologic pH resulting in the production of hydrogen ions and </a:t>
            </a:r>
            <a:r>
              <a:rPr lang="en-US" baseline="0" dirty="0" err="1" smtClean="0"/>
              <a:t>ketoanions</a:t>
            </a:r>
            <a:endParaRPr lang="en-US" baseline="0" dirty="0" smtClean="0"/>
          </a:p>
          <a:p>
            <a:r>
              <a:rPr lang="en-US" baseline="0" dirty="0" smtClean="0"/>
              <a:t>Rapid accumulation of hydrogen ions saturates the bicarbonate buffering system and metabolic acidosis develops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Loss of </a:t>
            </a:r>
            <a:r>
              <a:rPr lang="en-US" baseline="0" dirty="0" err="1" smtClean="0"/>
              <a:t>ketoacids</a:t>
            </a:r>
            <a:r>
              <a:rPr lang="en-US" baseline="0" dirty="0" smtClean="0"/>
              <a:t> in urine results in buffering by plasma bicarbonate.  Urinary bicarbonate excretion contributes to metabolic acidosis induced by accumulation of </a:t>
            </a:r>
            <a:r>
              <a:rPr lang="en-US" baseline="0" dirty="0" err="1" smtClean="0"/>
              <a:t>ketoacids</a:t>
            </a:r>
            <a:r>
              <a:rPr lang="en-US" baseline="0" dirty="0" smtClean="0"/>
              <a:t>.  </a:t>
            </a:r>
          </a:p>
          <a:p>
            <a:r>
              <a:rPr lang="en-US" baseline="0" dirty="0" smtClean="0"/>
              <a:t>Although acetone is present in high concentrations in DKA it does not contribute to acidosis because it does not dissociate</a:t>
            </a:r>
          </a:p>
          <a:p>
            <a:r>
              <a:rPr lang="en-US" baseline="0" dirty="0" err="1" smtClean="0"/>
              <a:t>Hypovolemia</a:t>
            </a:r>
            <a:r>
              <a:rPr lang="en-US" baseline="0" dirty="0" smtClean="0"/>
              <a:t> causes </a:t>
            </a:r>
            <a:r>
              <a:rPr lang="en-US" baseline="0" dirty="0" err="1" smtClean="0"/>
              <a:t>lacctic</a:t>
            </a:r>
            <a:r>
              <a:rPr lang="en-US" baseline="0" dirty="0" smtClean="0"/>
              <a:t> acidosis</a:t>
            </a:r>
          </a:p>
        </p:txBody>
      </p:sp>
      <p:sp>
        <p:nvSpPr>
          <p:cNvPr id="4" name="Slide Number Placeholder 3"/>
          <p:cNvSpPr>
            <a:spLocks noGrp="1"/>
          </p:cNvSpPr>
          <p:nvPr>
            <p:ph type="sldNum" sz="quarter" idx="10"/>
          </p:nvPr>
        </p:nvSpPr>
        <p:spPr/>
        <p:txBody>
          <a:bodyPr/>
          <a:lstStyle/>
          <a:p>
            <a:fld id="{7531D140-703A-400F-B9F9-CC9BB2DBD350}" type="slidenum">
              <a:rPr lang="en-US" smtClean="0"/>
              <a:t>15</a:t>
            </a:fld>
            <a:endParaRPr lang="en-US"/>
          </a:p>
        </p:txBody>
      </p:sp>
    </p:spTree>
    <p:extLst>
      <p:ext uri="{BB962C8B-B14F-4D97-AF65-F5344CB8AC3E}">
        <p14:creationId xmlns:p14="http://schemas.microsoft.com/office/powerpoint/2010/main" val="3867105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Severe hyperglycemia can only occur with</a:t>
            </a:r>
            <a:r>
              <a:rPr lang="en-US" baseline="0" dirty="0" smtClean="0"/>
              <a:t> reduced GFR because most glucose entering kidney in excess of renal threshold should be excreted in the urine (there is no maximum renal tubular transport rate for glucose)</a:t>
            </a:r>
          </a:p>
          <a:p>
            <a:r>
              <a:rPr lang="en-US" baseline="0" dirty="0" smtClean="0"/>
              <a:t>Studies have </a:t>
            </a:r>
            <a:r>
              <a:rPr lang="en-US" baseline="0" dirty="0" err="1" smtClean="0"/>
              <a:t>demonsrated</a:t>
            </a:r>
            <a:r>
              <a:rPr lang="en-US" baseline="0" dirty="0" smtClean="0"/>
              <a:t> an inverse correlation between GFR and serum glucose in diabetic humans</a:t>
            </a:r>
          </a:p>
          <a:p>
            <a:r>
              <a:rPr lang="en-US" baseline="0" dirty="0" smtClean="0"/>
              <a:t>Profound hyperglycemia then exacerbates the osmotic diuresis</a:t>
            </a:r>
          </a:p>
          <a:p>
            <a:r>
              <a:rPr lang="en-US" dirty="0" smtClean="0">
                <a:effectLst/>
              </a:rPr>
              <a:t>The scarcity of data available in HHS prevents firm conclusions as to whether or not differences in stress hormone profiles contribute to the less prominent ketosis in that setting. Available data are consistent with multiple contributing factors, with the most consistent differences being lower growth hormone and higher insulin in HHS than in DKA The higher insulin levels (demonstrated by high basal and stimulated C-peptide) in HHS provide enough insulin to inhibit lipolysis in HHS (since it takes less insulin for </a:t>
            </a:r>
            <a:r>
              <a:rPr lang="en-US" dirty="0" err="1" smtClean="0">
                <a:effectLst/>
              </a:rPr>
              <a:t>antilipolysis</a:t>
            </a:r>
            <a:r>
              <a:rPr lang="en-US" dirty="0" smtClean="0">
                <a:effectLst/>
              </a:rPr>
              <a:t> than for peripheral glucose uptake but not enough for optimal carbohydrate metabolism.</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16</a:t>
            </a:fld>
            <a:endParaRPr lang="en-US"/>
          </a:p>
        </p:txBody>
      </p:sp>
    </p:spTree>
    <p:extLst>
      <p:ext uri="{BB962C8B-B14F-4D97-AF65-F5344CB8AC3E}">
        <p14:creationId xmlns:p14="http://schemas.microsoft.com/office/powerpoint/2010/main" val="2620374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17</a:t>
            </a:fld>
            <a:endParaRPr lang="en-US"/>
          </a:p>
        </p:txBody>
      </p:sp>
    </p:spTree>
    <p:extLst>
      <p:ext uri="{BB962C8B-B14F-4D97-AF65-F5344CB8AC3E}">
        <p14:creationId xmlns:p14="http://schemas.microsoft.com/office/powerpoint/2010/main" val="2475324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 classification</a:t>
            </a:r>
          </a:p>
          <a:p>
            <a:r>
              <a:rPr lang="en-US" dirty="0" smtClean="0"/>
              <a:t>KPD</a:t>
            </a:r>
            <a:r>
              <a:rPr lang="en-US" baseline="0" dirty="0" smtClean="0"/>
              <a:t> Type 1A- individuals with permanent and complete B-cell failure with serologic markers of islet cell autoimmunity who require lifelong insulin therapy</a:t>
            </a:r>
          </a:p>
          <a:p>
            <a:r>
              <a:rPr lang="en-US" baseline="0" dirty="0" smtClean="0"/>
              <a:t>KPD Type 1B- individuals with permanent and complete B-cell failure but lack of serologic markers of islet cell autoimmunity who require lifelong insulin therapy</a:t>
            </a:r>
          </a:p>
          <a:p>
            <a:r>
              <a:rPr lang="en-US" baseline="0" dirty="0" smtClean="0"/>
              <a:t>KPD Type 2A- individuals with present B-cell function and with serologic markers of islet cell autoimmunity.  Some experience progressive disease requiring lifelong insulin therapy, in others insulin can be discontinued</a:t>
            </a:r>
          </a:p>
          <a:p>
            <a:r>
              <a:rPr lang="en-US" baseline="0" dirty="0" smtClean="0"/>
              <a:t>KPD Type 2B- individuals with preserved B-cell function and lack of serologic markers of islet cell autoimmunity.  Aggressive management results in </a:t>
            </a:r>
            <a:r>
              <a:rPr lang="en-US" baseline="0" dirty="0" err="1" smtClean="0"/>
              <a:t>signfiicant</a:t>
            </a:r>
            <a:r>
              <a:rPr lang="en-US" baseline="0" dirty="0" smtClean="0"/>
              <a:t> improvement in Beta-cell function and insulin sensitivity followed by absence of insulin requirement for months to years.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18</a:t>
            </a:fld>
            <a:endParaRPr lang="en-US"/>
          </a:p>
        </p:txBody>
      </p:sp>
    </p:spTree>
    <p:extLst>
      <p:ext uri="{BB962C8B-B14F-4D97-AF65-F5344CB8AC3E}">
        <p14:creationId xmlns:p14="http://schemas.microsoft.com/office/powerpoint/2010/main" val="2966121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Hume- median age</a:t>
            </a:r>
            <a:r>
              <a:rPr lang="en-US" baseline="0" dirty="0" smtClean="0"/>
              <a:t> 8 y/o</a:t>
            </a:r>
          </a:p>
          <a:p>
            <a:r>
              <a:rPr lang="en-US" baseline="0" dirty="0" smtClean="0"/>
              <a:t>Dogs- mixed breed, Poodles, </a:t>
            </a:r>
            <a:r>
              <a:rPr lang="en-US" baseline="0" dirty="0" err="1" smtClean="0"/>
              <a:t>Rottweilers</a:t>
            </a:r>
            <a:r>
              <a:rPr lang="en-US" baseline="0" dirty="0" smtClean="0"/>
              <a:t>, Yorkshire Terriers</a:t>
            </a:r>
          </a:p>
          <a:p>
            <a:r>
              <a:rPr lang="en-US" baseline="0" dirty="0" err="1" smtClean="0"/>
              <a:t>Trotman</a:t>
            </a:r>
            <a:r>
              <a:rPr lang="en-US" baseline="0" dirty="0" smtClean="0"/>
              <a:t>-</a:t>
            </a:r>
          </a:p>
          <a:p>
            <a:r>
              <a:rPr lang="en-US" baseline="0" dirty="0" smtClean="0"/>
              <a:t>Mean age 9.7 +/- 3.1 </a:t>
            </a:r>
            <a:r>
              <a:rPr lang="en-US" baseline="0" dirty="0" err="1" smtClean="0"/>
              <a:t>yrs</a:t>
            </a: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Hyperosmolar hyperglycemic syndrome- Dogs- mixed breed, Miniature Poodles, Yorkshire Terriers, Maltese, Bichon </a:t>
            </a:r>
            <a:r>
              <a:rPr lang="en-US" dirty="0" err="1" smtClean="0"/>
              <a:t>Frise</a:t>
            </a:r>
            <a:r>
              <a:rPr lang="en-US" dirty="0" smtClean="0"/>
              <a:t>, Miniature Schnauzers, Toy Poodles, Labrador Retrievers, </a:t>
            </a:r>
            <a:r>
              <a:rPr lang="en-US" dirty="0" err="1" smtClean="0"/>
              <a:t>Rottweilers</a:t>
            </a:r>
            <a:r>
              <a:rPr lang="en-US" dirty="0" smtClean="0"/>
              <a:t>, Dachshunds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err="1" smtClean="0"/>
              <a:t>Bruskiewicz</a:t>
            </a:r>
            <a:r>
              <a:rPr lang="en-US" dirty="0" smtClean="0"/>
              <a:t> study-</a:t>
            </a:r>
            <a:r>
              <a:rPr lang="en-US" baseline="0" dirty="0" smtClean="0"/>
              <a:t> </a:t>
            </a:r>
            <a:endParaRPr lang="en-US" dirty="0" smtClean="0"/>
          </a:p>
          <a:p>
            <a:r>
              <a:rPr lang="en-US" dirty="0" smtClean="0"/>
              <a:t>Koenig- mean age 12.6 +/- 3.2 years;</a:t>
            </a:r>
            <a:r>
              <a:rPr lang="en-US" baseline="0" dirty="0" smtClean="0"/>
              <a:t> 16 DSH, 1 </a:t>
            </a:r>
            <a:r>
              <a:rPr lang="en-US" baseline="0" dirty="0" err="1" smtClean="0"/>
              <a:t>siamese</a:t>
            </a:r>
            <a:endParaRPr lang="en-US" dirty="0" smtClean="0"/>
          </a:p>
        </p:txBody>
      </p:sp>
      <p:sp>
        <p:nvSpPr>
          <p:cNvPr id="4" name="Slide Number Placeholder 3"/>
          <p:cNvSpPr>
            <a:spLocks noGrp="1"/>
          </p:cNvSpPr>
          <p:nvPr>
            <p:ph type="sldNum" sz="quarter" idx="10"/>
          </p:nvPr>
        </p:nvSpPr>
        <p:spPr/>
        <p:txBody>
          <a:bodyPr/>
          <a:lstStyle/>
          <a:p>
            <a:fld id="{7531D140-703A-400F-B9F9-CC9BB2DBD350}" type="slidenum">
              <a:rPr lang="en-US" smtClean="0"/>
              <a:t>20</a:t>
            </a:fld>
            <a:endParaRPr lang="en-US"/>
          </a:p>
        </p:txBody>
      </p:sp>
    </p:spTree>
    <p:extLst>
      <p:ext uri="{BB962C8B-B14F-4D97-AF65-F5344CB8AC3E}">
        <p14:creationId xmlns:p14="http://schemas.microsoft.com/office/powerpoint/2010/main" val="829731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65% dogs in Hume</a:t>
            </a:r>
            <a:r>
              <a:rPr lang="en-US" baseline="0" dirty="0" smtClean="0"/>
              <a:t> study diagnosed with DKA at time of initial diagnosis of DM; 62-73% cats in </a:t>
            </a:r>
            <a:r>
              <a:rPr lang="en-US" baseline="0" dirty="0" err="1" smtClean="0"/>
              <a:t>Bruskiewicz</a:t>
            </a:r>
            <a:r>
              <a:rPr lang="en-US" baseline="0" dirty="0" smtClean="0"/>
              <a:t> study and Marshall study newly diagnosed diabetic; 53% newly diagnosed diabetics in </a:t>
            </a:r>
            <a:r>
              <a:rPr lang="en-US" baseline="0" dirty="0" err="1" smtClean="0"/>
              <a:t>Trotman</a:t>
            </a:r>
            <a:r>
              <a:rPr lang="en-US" baseline="0" dirty="0" smtClean="0"/>
              <a:t> study (hyperglycemic hyperosmolar diabetic dogs)</a:t>
            </a:r>
          </a:p>
          <a:p>
            <a:r>
              <a:rPr lang="en-US" baseline="0" dirty="0" smtClean="0"/>
              <a:t>30% cats in Koenig study (evaluating hyperglycemic hyperosmolar </a:t>
            </a:r>
            <a:r>
              <a:rPr lang="en-US" baseline="0" dirty="0" err="1" smtClean="0"/>
              <a:t>nonketotic</a:t>
            </a:r>
            <a:r>
              <a:rPr lang="en-US" baseline="0" dirty="0" smtClean="0"/>
              <a:t> diabetic cats) newly diagnosed diabetics at time diagnosis</a:t>
            </a:r>
          </a:p>
          <a:p>
            <a:r>
              <a:rPr lang="en-US" baseline="0" dirty="0" smtClean="0"/>
              <a:t>Go through other clinical signs</a:t>
            </a:r>
            <a:endParaRPr lang="en-US" dirty="0" smtClean="0"/>
          </a:p>
          <a:p>
            <a:r>
              <a:rPr lang="en-US" dirty="0" smtClean="0"/>
              <a:t>Humans</a:t>
            </a:r>
            <a:r>
              <a:rPr lang="en-US" baseline="0" dirty="0" smtClean="0"/>
              <a:t> with HHS have a more insidious onset of clinical signs.  Retrospective in dogs evaluating HHS- dogs with hyperglycemic hyperosmolar </a:t>
            </a:r>
            <a:r>
              <a:rPr lang="en-US" baseline="0" dirty="0" err="1" smtClean="0"/>
              <a:t>ketotic</a:t>
            </a:r>
            <a:r>
              <a:rPr lang="en-US" baseline="0" dirty="0" smtClean="0"/>
              <a:t> diabetes had a significantly shorter duration of clinical signs than dogs with hyperglycemic hyperosmolar </a:t>
            </a:r>
            <a:r>
              <a:rPr lang="en-US" baseline="0" dirty="0" err="1" smtClean="0"/>
              <a:t>nonketotic</a:t>
            </a:r>
            <a:r>
              <a:rPr lang="en-US" baseline="0" dirty="0" smtClean="0"/>
              <a:t> diabetes.  </a:t>
            </a:r>
          </a:p>
          <a:p>
            <a:r>
              <a:rPr lang="en-US" baseline="0" dirty="0" smtClean="0"/>
              <a:t>Koenig study- compared with cats with DKA, cats with hyperglycemic hyperosmolar syndrome had a shorter mean duration of illness prior to presentation.  Hyperosmolar state would be expected to develop over a longer period of time than ketoacidosis.  HHS may develop insidiously over long periods, then clinical signs progress quickly once the metabolic derangements are severe; while clinical signs manifest early in the disease process in DKA patients due to he presence of </a:t>
            </a:r>
            <a:r>
              <a:rPr lang="en-US" baseline="0" dirty="0" err="1" smtClean="0"/>
              <a:t>ketoacids</a:t>
            </a:r>
            <a:r>
              <a:rPr lang="en-US" baseline="0" dirty="0" smtClean="0"/>
              <a:t>.</a:t>
            </a:r>
          </a:p>
          <a:p>
            <a:r>
              <a:rPr lang="en-US" baseline="0" dirty="0" smtClean="0"/>
              <a:t>Cats with HHS were less likely to have anorexia and weight loss than DKA cats- lower frequency of weight loss may be a factor of the shorter duration of illness, longer maintenance of appetite and reduced lipolysis compared with DKA group</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21</a:t>
            </a:fld>
            <a:endParaRPr lang="en-US"/>
          </a:p>
        </p:txBody>
      </p:sp>
    </p:spTree>
    <p:extLst>
      <p:ext uri="{BB962C8B-B14F-4D97-AF65-F5344CB8AC3E}">
        <p14:creationId xmlns:p14="http://schemas.microsoft.com/office/powerpoint/2010/main" val="1609989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people correlation between severity of </a:t>
            </a:r>
            <a:r>
              <a:rPr lang="en-US" dirty="0" err="1" smtClean="0"/>
              <a:t>hyperosmolality</a:t>
            </a:r>
            <a:r>
              <a:rPr lang="en-US" baseline="0" dirty="0" smtClean="0"/>
              <a:t> and degree of mental alteration</a:t>
            </a:r>
          </a:p>
          <a:p>
            <a:r>
              <a:rPr lang="en-US" baseline="0" dirty="0" err="1" smtClean="0"/>
              <a:t>Neuro</a:t>
            </a:r>
            <a:r>
              <a:rPr lang="en-US" baseline="0" dirty="0" smtClean="0"/>
              <a:t> signs occurred much more frequently in HHS cats than in DKA or DM group</a:t>
            </a:r>
          </a:p>
          <a:p>
            <a:r>
              <a:rPr lang="en-US" baseline="0" dirty="0" smtClean="0"/>
              <a:t>In </a:t>
            </a:r>
            <a:r>
              <a:rPr lang="en-US" baseline="0" dirty="0" err="1" smtClean="0"/>
              <a:t>Trotman</a:t>
            </a:r>
            <a:r>
              <a:rPr lang="en-US" baseline="0" dirty="0" smtClean="0"/>
              <a:t> study- association between osmolality and abnormal mentation not documented; same with Koenig study</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22</a:t>
            </a:fld>
            <a:endParaRPr lang="en-US"/>
          </a:p>
        </p:txBody>
      </p:sp>
    </p:spTree>
    <p:extLst>
      <p:ext uri="{BB962C8B-B14F-4D97-AF65-F5344CB8AC3E}">
        <p14:creationId xmlns:p14="http://schemas.microsoft.com/office/powerpoint/2010/main" val="1717868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read. </a:t>
            </a:r>
            <a:r>
              <a:rPr lang="en-US" dirty="0" err="1" smtClean="0"/>
              <a:t>Trotman</a:t>
            </a:r>
            <a:r>
              <a:rPr lang="en-US" dirty="0" smtClean="0"/>
              <a:t> study-</a:t>
            </a:r>
            <a:r>
              <a:rPr lang="en-US" baseline="0" dirty="0" smtClean="0"/>
              <a:t> PE exam findings evaluated included BCS, body temperature (dogs with HK had a </a:t>
            </a:r>
            <a:r>
              <a:rPr lang="en-US" baseline="0" dirty="0" err="1" smtClean="0"/>
              <a:t>signfiicantly</a:t>
            </a:r>
            <a:r>
              <a:rPr lang="en-US" baseline="0" dirty="0" smtClean="0"/>
              <a:t> higher body temperature than those with HNK, though median body temp in both groups was still within the normal range.  Body temp was not associated with outcome), mental status (abnormal mental status was associated with poor outcome- coma associated with poor outcome specifically with euthanasia.  No association between mental status and calculated/effective osmolality, BUN, sodium, glucose concentrations), cranial </a:t>
            </a:r>
            <a:r>
              <a:rPr lang="en-US" baseline="0" dirty="0" err="1" smtClean="0"/>
              <a:t>organomegaly</a:t>
            </a:r>
            <a:r>
              <a:rPr lang="en-US" baseline="0" dirty="0" smtClean="0"/>
              <a:t>, abdominal pain, respiratory abnormalities</a:t>
            </a:r>
          </a:p>
          <a:p>
            <a:r>
              <a:rPr lang="en-US" baseline="0" dirty="0" smtClean="0"/>
              <a:t>Koenig study- median rectal temp for HHS group was </a:t>
            </a:r>
            <a:r>
              <a:rPr lang="en-US" baseline="0" dirty="0" err="1" smtClean="0"/>
              <a:t>signiicantly</a:t>
            </a:r>
            <a:r>
              <a:rPr lang="en-US" baseline="0" dirty="0" smtClean="0"/>
              <a:t> lower than median temp for DM group, but no different from DKA group</a:t>
            </a:r>
          </a:p>
          <a:p>
            <a:r>
              <a:rPr lang="en-US" baseline="0" dirty="0" smtClean="0"/>
              <a:t>Mentation findings for HHS group did not differ significantly from either comparison group.  More likely to have neurologic signs than DKA cats and DM cats.</a:t>
            </a:r>
          </a:p>
          <a:p>
            <a:r>
              <a:rPr lang="en-US" baseline="0" dirty="0" smtClean="0"/>
              <a:t>Dental disease noted in 59% HHS cats</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23</a:t>
            </a:fld>
            <a:endParaRPr lang="en-US"/>
          </a:p>
        </p:txBody>
      </p:sp>
    </p:spTree>
    <p:extLst>
      <p:ext uri="{BB962C8B-B14F-4D97-AF65-F5344CB8AC3E}">
        <p14:creationId xmlns:p14="http://schemas.microsoft.com/office/powerpoint/2010/main" val="3713169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ADA</a:t>
            </a:r>
            <a:r>
              <a:rPr lang="en-US" baseline="0" dirty="0" smtClean="0"/>
              <a:t> defines BG&gt; 600, pH&gt; 7.3, </a:t>
            </a:r>
            <a:r>
              <a:rPr lang="en-US" baseline="0" dirty="0" err="1" smtClean="0"/>
              <a:t>bicarb</a:t>
            </a:r>
            <a:r>
              <a:rPr lang="en-US" baseline="0" dirty="0" smtClean="0"/>
              <a:t> &gt; 15, AG&lt; 12, effective serum </a:t>
            </a:r>
            <a:r>
              <a:rPr lang="en-US" baseline="0" dirty="0" err="1" smtClean="0"/>
              <a:t>hyperosmolality</a:t>
            </a:r>
            <a:r>
              <a:rPr lang="en-US" baseline="0" dirty="0" smtClean="0"/>
              <a:t> &gt; 320 </a:t>
            </a:r>
            <a:r>
              <a:rPr lang="en-US" baseline="0" dirty="0" err="1" smtClean="0"/>
              <a:t>mOsm</a:t>
            </a:r>
            <a:r>
              <a:rPr lang="en-US" baseline="0" dirty="0" smtClean="0"/>
              <a:t>/kg, +/- small urine/serum ketones</a:t>
            </a:r>
          </a:p>
          <a:p>
            <a:r>
              <a:rPr lang="en-US" baseline="0" dirty="0" smtClean="0"/>
              <a:t>Nelson and Feldman define as BG&gt;600mg/</a:t>
            </a:r>
            <a:r>
              <a:rPr lang="en-US" baseline="0" dirty="0" err="1" smtClean="0"/>
              <a:t>dL</a:t>
            </a:r>
            <a:r>
              <a:rPr lang="en-US" baseline="0" dirty="0" smtClean="0"/>
              <a:t>, absence of ketones, serum osmolality &gt; 350mOsm/kg (what was used in Koenig paper- </a:t>
            </a:r>
            <a:r>
              <a:rPr lang="en-US" baseline="0" dirty="0" err="1" smtClean="0"/>
              <a:t>evaluted</a:t>
            </a:r>
            <a:r>
              <a:rPr lang="en-US" baseline="0" dirty="0" smtClean="0"/>
              <a:t> hyperosmolar cats)</a:t>
            </a:r>
          </a:p>
          <a:p>
            <a:r>
              <a:rPr lang="en-US" baseline="0" dirty="0" err="1" smtClean="0"/>
              <a:t>Trotman</a:t>
            </a:r>
            <a:r>
              <a:rPr lang="en-US" baseline="0" dirty="0" smtClean="0"/>
              <a:t> paper used 325 as their cutoff (hyperosmolar dogs)</a:t>
            </a:r>
            <a:endParaRPr lang="en-US" dirty="0" smtClean="0"/>
          </a:p>
          <a:p>
            <a:r>
              <a:rPr lang="en-US" dirty="0" smtClean="0"/>
              <a:t>Historically,</a:t>
            </a:r>
            <a:r>
              <a:rPr lang="en-US" baseline="0" dirty="0" smtClean="0"/>
              <a:t> hyperglycemic hyperosmolar syndrome only referred to </a:t>
            </a:r>
            <a:r>
              <a:rPr lang="en-US" baseline="0" dirty="0" err="1" smtClean="0"/>
              <a:t>nonketonuric</a:t>
            </a:r>
            <a:r>
              <a:rPr lang="en-US" baseline="0" dirty="0" smtClean="0"/>
              <a:t> diabetics.  More recently, it has become apparent that features of DKA and HNK can develop simultaneously.  30% human patients evaluated for a diabetic emergency have a mixed state of DKA and HNK diabetes characterized by both ketoacidosis and </a:t>
            </a:r>
            <a:r>
              <a:rPr lang="en-US" baseline="0" dirty="0" err="1" smtClean="0"/>
              <a:t>hyperosmolarity</a:t>
            </a:r>
            <a:r>
              <a:rPr lang="en-US" baseline="0" dirty="0" smtClean="0"/>
              <a:t>.  Recent retrospective in dogs identified that 51% dogs with HHS had HK, 38% had HNK and remaining 11% didn’t have UA performed.  The Koenig study evaluated HNK cats and DK/DKAs mutually exclusively.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a:t>
            </a:fld>
            <a:endParaRPr lang="en-US"/>
          </a:p>
        </p:txBody>
      </p:sp>
    </p:spTree>
    <p:extLst>
      <p:ext uri="{BB962C8B-B14F-4D97-AF65-F5344CB8AC3E}">
        <p14:creationId xmlns:p14="http://schemas.microsoft.com/office/powerpoint/2010/main" val="76513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Elevated </a:t>
            </a:r>
            <a:r>
              <a:rPr lang="en-US" dirty="0" err="1" smtClean="0"/>
              <a:t>Hct</a:t>
            </a:r>
            <a:r>
              <a:rPr lang="en-US" dirty="0" smtClean="0"/>
              <a:t> secondary to </a:t>
            </a:r>
            <a:r>
              <a:rPr lang="en-US" dirty="0" err="1" smtClean="0"/>
              <a:t>hemoconcentration</a:t>
            </a:r>
            <a:endParaRPr lang="en-US" dirty="0" smtClean="0"/>
          </a:p>
          <a:p>
            <a:r>
              <a:rPr lang="en-US" dirty="0" smtClean="0"/>
              <a:t>In Hume</a:t>
            </a:r>
            <a:r>
              <a:rPr lang="en-US" baseline="0" dirty="0" smtClean="0"/>
              <a:t> study leukocytosis was associated with increased time to SQ insulin administration, but not to survival.  Presence of leukocytosis was significantly correlated to pH and bicarbonate concentration- potentially reflective of severity of DKA and not infection</a:t>
            </a:r>
            <a:endParaRPr lang="en-US" dirty="0" smtClean="0"/>
          </a:p>
          <a:p>
            <a:r>
              <a:rPr lang="en-US" dirty="0" smtClean="0"/>
              <a:t>\</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24</a:t>
            </a:fld>
            <a:endParaRPr lang="en-US"/>
          </a:p>
        </p:txBody>
      </p:sp>
    </p:spTree>
    <p:extLst>
      <p:ext uri="{BB962C8B-B14F-4D97-AF65-F5344CB8AC3E}">
        <p14:creationId xmlns:p14="http://schemas.microsoft.com/office/powerpoint/2010/main" val="1279735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read</a:t>
            </a:r>
          </a:p>
          <a:p>
            <a:r>
              <a:rPr lang="en-US" dirty="0" smtClean="0"/>
              <a:t>With </a:t>
            </a:r>
            <a:r>
              <a:rPr lang="en-US" dirty="0" err="1" smtClean="0"/>
              <a:t>hypovolemia</a:t>
            </a:r>
            <a:r>
              <a:rPr lang="en-US" dirty="0" smtClean="0"/>
              <a:t>- decreased hepatic perfusion and hepatocellular damage, can lead to increased serum liver enzyme activity</a:t>
            </a:r>
          </a:p>
          <a:p>
            <a:r>
              <a:rPr lang="en-US" dirty="0" smtClean="0"/>
              <a:t>Increased transaminase activity can also be seen in cats- especially those with concurrent hepatic </a:t>
            </a:r>
            <a:r>
              <a:rPr lang="en-US" dirty="0" err="1" smtClean="0"/>
              <a:t>lipidosis</a:t>
            </a:r>
            <a:endParaRPr lang="en-US" dirty="0" smtClean="0"/>
          </a:p>
          <a:p>
            <a:r>
              <a:rPr lang="en-US" dirty="0" smtClean="0"/>
              <a:t>Increased ALP, hypertriglyceridemia, and hypercholesterolemia are common in dogs with Cushing’s or pancreatitis</a:t>
            </a:r>
          </a:p>
          <a:p>
            <a:r>
              <a:rPr lang="en-US" dirty="0" smtClean="0"/>
              <a:t>Most dogs and cats are severely dehydrated- azotemia common- </a:t>
            </a:r>
            <a:r>
              <a:rPr lang="en-US" dirty="0" err="1" smtClean="0"/>
              <a:t>prerenal</a:t>
            </a:r>
            <a:r>
              <a:rPr lang="en-US" dirty="0" smtClean="0"/>
              <a:t> vs. renal</a:t>
            </a:r>
          </a:p>
          <a:p>
            <a:r>
              <a:rPr lang="en-US" dirty="0" err="1" smtClean="0"/>
              <a:t>Trotman</a:t>
            </a:r>
            <a:r>
              <a:rPr lang="en-US" baseline="0" dirty="0" smtClean="0"/>
              <a:t> study- BUN, </a:t>
            </a:r>
            <a:r>
              <a:rPr lang="en-US" baseline="0" dirty="0" err="1" smtClean="0"/>
              <a:t>creatinine</a:t>
            </a:r>
            <a:r>
              <a:rPr lang="en-US" baseline="0" dirty="0" smtClean="0"/>
              <a:t>, K, calculated osmolality significantly higher in HNK group compared to HK group</a:t>
            </a:r>
          </a:p>
          <a:p>
            <a:r>
              <a:rPr lang="en-US" baseline="0" dirty="0" smtClean="0"/>
              <a:t>Effective </a:t>
            </a:r>
            <a:r>
              <a:rPr lang="en-US" baseline="0" dirty="0" err="1" smtClean="0"/>
              <a:t>osmolaliy</a:t>
            </a:r>
            <a:r>
              <a:rPr lang="en-US" baseline="0" dirty="0" smtClean="0"/>
              <a:t> significantly higher in HK group compared to HNK group</a:t>
            </a:r>
          </a:p>
          <a:p>
            <a:r>
              <a:rPr lang="en-US" baseline="0" dirty="0" smtClean="0"/>
              <a:t>Outcome not </a:t>
            </a:r>
            <a:r>
              <a:rPr lang="en-US" baseline="0" dirty="0" err="1" smtClean="0"/>
              <a:t>singificantly</a:t>
            </a:r>
            <a:r>
              <a:rPr lang="en-US" baseline="0" dirty="0" smtClean="0"/>
              <a:t> associated with WBC count, BUN, sodium, corrected sodium, glucose concentrations, nor associated with calculated/effective </a:t>
            </a:r>
            <a:r>
              <a:rPr lang="en-US" baseline="0" dirty="0" err="1" smtClean="0"/>
              <a:t>omsolality</a:t>
            </a:r>
            <a:r>
              <a:rPr lang="en-US" baseline="0" dirty="0" smtClean="0"/>
              <a:t/>
            </a:r>
            <a:br>
              <a:rPr lang="en-US" baseline="0" dirty="0" smtClean="0"/>
            </a:br>
            <a:r>
              <a:rPr lang="en-US" baseline="0" dirty="0" smtClean="0"/>
              <a:t>Mean venous pH associated with outcome in HHS study- significantly lower in dogs that did not survive to discharge</a:t>
            </a:r>
          </a:p>
          <a:p>
            <a:r>
              <a:rPr lang="en-US" baseline="0" dirty="0" smtClean="0"/>
              <a:t>Koenig study- HHS cats had a slightly lower plasma pH than DKA cats.  Lower venous pCO2- may be representative of more effective respiratory compensation for metabolic acidosis in DKA group.  Central </a:t>
            </a:r>
            <a:r>
              <a:rPr lang="en-US" baseline="0" dirty="0" err="1" smtClean="0"/>
              <a:t>neuro</a:t>
            </a:r>
            <a:r>
              <a:rPr lang="en-US" baseline="0" dirty="0" smtClean="0"/>
              <a:t> depression in HHS cats may have impaired their ability to produce a respiratory compensatory drive.  Plasma lactate significantly higher in HHS cats.  Also associated with azotemia which was prevalent in HHS group.</a:t>
            </a:r>
          </a:p>
          <a:p>
            <a:r>
              <a:rPr lang="en-US" baseline="0" dirty="0" smtClean="0"/>
              <a:t>Electrolyte derangements are common.  Secondary to diuresis and obligate </a:t>
            </a:r>
            <a:r>
              <a:rPr lang="en-US" baseline="0" dirty="0" err="1" smtClean="0"/>
              <a:t>cation</a:t>
            </a:r>
            <a:r>
              <a:rPr lang="en-US" baseline="0" dirty="0" smtClean="0"/>
              <a:t> excretion that accompanies </a:t>
            </a:r>
            <a:r>
              <a:rPr lang="en-US" baseline="0" dirty="0" err="1" smtClean="0"/>
              <a:t>ketoacid</a:t>
            </a:r>
            <a:r>
              <a:rPr lang="en-US" baseline="0" dirty="0" smtClean="0"/>
              <a:t> excretion.  Insulin deficiency also results in loss of </a:t>
            </a:r>
            <a:r>
              <a:rPr lang="en-US" baseline="0" dirty="0" err="1" smtClean="0"/>
              <a:t>lytes</a:t>
            </a:r>
            <a:r>
              <a:rPr lang="en-US" baseline="0" dirty="0" smtClean="0"/>
              <a:t> because insulin is required for normal Na, </a:t>
            </a:r>
            <a:r>
              <a:rPr lang="en-US" baseline="0" dirty="0" err="1" smtClean="0"/>
              <a:t>Cl</a:t>
            </a:r>
            <a:r>
              <a:rPr lang="en-US" baseline="0" dirty="0" smtClean="0"/>
              <a:t>, K, </a:t>
            </a:r>
            <a:r>
              <a:rPr lang="en-US" baseline="0" dirty="0" err="1" smtClean="0"/>
              <a:t>Phos</a:t>
            </a:r>
            <a:r>
              <a:rPr lang="en-US" baseline="0" dirty="0" smtClean="0"/>
              <a:t> reabsorption in tubular epithelial cells.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25</a:t>
            </a:fld>
            <a:endParaRPr lang="en-US"/>
          </a:p>
        </p:txBody>
      </p:sp>
    </p:spTree>
    <p:extLst>
      <p:ext uri="{BB962C8B-B14F-4D97-AF65-F5344CB8AC3E}">
        <p14:creationId xmlns:p14="http://schemas.microsoft.com/office/powerpoint/2010/main" val="1411090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Glucosuria</a:t>
            </a:r>
            <a:r>
              <a:rPr lang="en-US" baseline="0" dirty="0" smtClean="0"/>
              <a:t> and </a:t>
            </a:r>
            <a:r>
              <a:rPr lang="en-US" baseline="0" dirty="0" err="1" smtClean="0"/>
              <a:t>ketonuria</a:t>
            </a:r>
            <a:r>
              <a:rPr lang="en-US" baseline="0" dirty="0" smtClean="0"/>
              <a:t> result in an osmotic diuresis that results in severe fluid losses through intercellular fluid movement and renal losses</a:t>
            </a:r>
          </a:p>
          <a:p>
            <a:r>
              <a:rPr lang="en-US" baseline="0" dirty="0" smtClean="0"/>
              <a:t>In DKA, urinary </a:t>
            </a:r>
            <a:r>
              <a:rPr lang="en-US" baseline="0" dirty="0" err="1" smtClean="0"/>
              <a:t>ketoanion</a:t>
            </a:r>
            <a:r>
              <a:rPr lang="en-US" baseline="0" dirty="0" smtClean="0"/>
              <a:t> excretion is less than that of glucose</a:t>
            </a:r>
          </a:p>
          <a:p>
            <a:r>
              <a:rPr lang="en-US" baseline="0" dirty="0" smtClean="0"/>
              <a:t>Excretion of </a:t>
            </a:r>
            <a:r>
              <a:rPr lang="en-US" baseline="0" dirty="0" err="1" smtClean="0"/>
              <a:t>ketoanions</a:t>
            </a:r>
            <a:r>
              <a:rPr lang="en-US" baseline="0" dirty="0" smtClean="0"/>
              <a:t> obligates urinary </a:t>
            </a:r>
            <a:r>
              <a:rPr lang="en-US" baseline="0" dirty="0" err="1" smtClean="0"/>
              <a:t>cation</a:t>
            </a:r>
            <a:r>
              <a:rPr lang="en-US" baseline="0" dirty="0" smtClean="0"/>
              <a:t> excretion including sodium (also potassium and ammonium salts) which contributes to the solute diuresis</a:t>
            </a:r>
          </a:p>
          <a:p>
            <a:r>
              <a:rPr lang="en-US" baseline="0" dirty="0" err="1" smtClean="0"/>
              <a:t>Hyponatremia</a:t>
            </a:r>
            <a:r>
              <a:rPr lang="en-US" baseline="0" dirty="0" smtClean="0"/>
              <a:t> also results from the effects of hyperglycemia as free water shifts from the intracellular to the extracellular compartment causing a dilution of plasma sodium- for every 100mg/</a:t>
            </a:r>
            <a:r>
              <a:rPr lang="en-US" baseline="0" dirty="0" err="1" smtClean="0"/>
              <a:t>dL</a:t>
            </a:r>
            <a:r>
              <a:rPr lang="en-US" baseline="0" dirty="0" smtClean="0"/>
              <a:t> increase in serum glucose there is a decrease in serum sodium by dilution of 1.6mmol/L.  </a:t>
            </a:r>
          </a:p>
          <a:p>
            <a:r>
              <a:rPr lang="en-US" baseline="0" dirty="0" smtClean="0"/>
              <a:t>Insulin deficiency can also contribute to solute loss because insulin stimulates Na and water reabsorption in the proximal and distal tubules</a:t>
            </a:r>
          </a:p>
          <a:p>
            <a:r>
              <a:rPr lang="en-US" baseline="0" dirty="0" smtClean="0"/>
              <a:t>Present in 40-54% dogs, 34-81% cats with DKA.</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26</a:t>
            </a:fld>
            <a:endParaRPr lang="en-US"/>
          </a:p>
        </p:txBody>
      </p:sp>
    </p:spTree>
    <p:extLst>
      <p:ext uri="{BB962C8B-B14F-4D97-AF65-F5344CB8AC3E}">
        <p14:creationId xmlns:p14="http://schemas.microsoft.com/office/powerpoint/2010/main" val="1035856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Volume depletion d/t decreased intake + GI losses + osmotic diuresis results in secondary </a:t>
            </a:r>
            <a:r>
              <a:rPr lang="en-US" sz="1200" kern="1200" dirty="0" err="1" smtClean="0">
                <a:solidFill>
                  <a:schemeClr val="tx1"/>
                </a:solidFill>
                <a:effectLst/>
                <a:latin typeface="+mn-lt"/>
                <a:ea typeface="+mn-ea"/>
                <a:cs typeface="+mn-cs"/>
              </a:rPr>
              <a:t>hyperaldosteronism</a:t>
            </a:r>
            <a:r>
              <a:rPr lang="en-US" sz="1200" kern="1200" dirty="0" smtClean="0">
                <a:solidFill>
                  <a:schemeClr val="tx1"/>
                </a:solidFill>
                <a:effectLst/>
                <a:latin typeface="+mn-lt"/>
                <a:ea typeface="+mn-ea"/>
                <a:cs typeface="+mn-cs"/>
              </a:rPr>
              <a:t> which promotes urinary potassium excretion</a:t>
            </a:r>
          </a:p>
          <a:p>
            <a:r>
              <a:rPr lang="en-US" sz="1200" kern="1200" dirty="0" smtClean="0">
                <a:solidFill>
                  <a:schemeClr val="tx1"/>
                </a:solidFill>
                <a:effectLst/>
                <a:latin typeface="+mn-lt"/>
                <a:ea typeface="+mn-ea"/>
                <a:cs typeface="+mn-cs"/>
              </a:rPr>
              <a:t>Decreased dietary intake of potassium and loss through vomiting exacerbates whole body potassium depletion</a:t>
            </a:r>
          </a:p>
          <a:p>
            <a:r>
              <a:rPr lang="en-US" sz="1200" kern="1200" dirty="0" smtClean="0">
                <a:solidFill>
                  <a:schemeClr val="tx1"/>
                </a:solidFill>
                <a:effectLst/>
                <a:latin typeface="+mn-lt"/>
                <a:ea typeface="+mn-ea"/>
                <a:cs typeface="+mn-cs"/>
              </a:rPr>
              <a:t>Renal dysfunction by </a:t>
            </a:r>
            <a:r>
              <a:rPr lang="en-US" sz="1200" kern="1200" dirty="0" err="1" smtClean="0">
                <a:solidFill>
                  <a:schemeClr val="tx1"/>
                </a:solidFill>
                <a:effectLst/>
                <a:latin typeface="+mn-lt"/>
                <a:ea typeface="+mn-ea"/>
                <a:cs typeface="+mn-cs"/>
              </a:rPr>
              <a:t>promtoing</a:t>
            </a:r>
            <a:r>
              <a:rPr lang="en-US" sz="1200" kern="1200" dirty="0" smtClean="0">
                <a:solidFill>
                  <a:schemeClr val="tx1"/>
                </a:solidFill>
                <a:effectLst/>
                <a:latin typeface="+mn-lt"/>
                <a:ea typeface="+mn-ea"/>
                <a:cs typeface="+mn-cs"/>
              </a:rPr>
              <a:t> hyperglycemia and reducing urinary potassium excretion contributes to potassium balance</a:t>
            </a:r>
          </a:p>
          <a:p>
            <a:r>
              <a:rPr lang="en-US" sz="1200" kern="1200" dirty="0" smtClean="0">
                <a:solidFill>
                  <a:schemeClr val="tx1"/>
                </a:solidFill>
                <a:effectLst/>
                <a:latin typeface="+mn-lt"/>
                <a:ea typeface="+mn-ea"/>
                <a:cs typeface="+mn-cs"/>
              </a:rPr>
              <a:t>Serum potassium concentration is not always reflective of total body potassium status</a:t>
            </a:r>
          </a:p>
          <a:p>
            <a:r>
              <a:rPr lang="en-US" sz="1200" kern="1200" dirty="0" smtClean="0">
                <a:solidFill>
                  <a:schemeClr val="tx1"/>
                </a:solidFill>
                <a:effectLst/>
                <a:latin typeface="+mn-lt"/>
                <a:ea typeface="+mn-ea"/>
                <a:cs typeface="+mn-cs"/>
              </a:rPr>
              <a:t>Acidosis, hyperglycemia and </a:t>
            </a:r>
            <a:r>
              <a:rPr lang="en-US" sz="1200" kern="1200" dirty="0" err="1" smtClean="0">
                <a:solidFill>
                  <a:schemeClr val="tx1"/>
                </a:solidFill>
                <a:effectLst/>
                <a:latin typeface="+mn-lt"/>
                <a:ea typeface="+mn-ea"/>
                <a:cs typeface="+mn-cs"/>
              </a:rPr>
              <a:t>hypoinsulinemia</a:t>
            </a:r>
            <a:r>
              <a:rPr lang="en-US" sz="1200" kern="1200" dirty="0" smtClean="0">
                <a:solidFill>
                  <a:schemeClr val="tx1"/>
                </a:solidFill>
                <a:effectLst/>
                <a:latin typeface="+mn-lt"/>
                <a:ea typeface="+mn-ea"/>
                <a:cs typeface="+mn-cs"/>
              </a:rPr>
              <a:t> of DKA leads to displacement of potassium from intracellular stores to extracellular space in exchange for hydrogen ions</a:t>
            </a:r>
          </a:p>
          <a:p>
            <a:r>
              <a:rPr lang="en-US" sz="1200" kern="1200" dirty="0" smtClean="0">
                <a:solidFill>
                  <a:schemeClr val="tx1"/>
                </a:solidFill>
                <a:effectLst/>
                <a:latin typeface="+mn-lt"/>
                <a:ea typeface="+mn-ea"/>
                <a:cs typeface="+mn-cs"/>
              </a:rPr>
              <a:t>Osmotic diuresis caused by </a:t>
            </a:r>
            <a:r>
              <a:rPr lang="en-US" sz="1200" kern="1200" dirty="0" err="1" smtClean="0">
                <a:solidFill>
                  <a:schemeClr val="tx1"/>
                </a:solidFill>
                <a:effectLst/>
                <a:latin typeface="+mn-lt"/>
                <a:ea typeface="+mn-ea"/>
                <a:cs typeface="+mn-cs"/>
              </a:rPr>
              <a:t>glucosuria</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ketonuria</a:t>
            </a:r>
            <a:r>
              <a:rPr lang="en-US" sz="1200" kern="1200" dirty="0" smtClean="0">
                <a:solidFill>
                  <a:schemeClr val="tx1"/>
                </a:solidFill>
                <a:effectLst/>
                <a:latin typeface="+mn-lt"/>
                <a:ea typeface="+mn-ea"/>
                <a:cs typeface="+mn-cs"/>
              </a:rPr>
              <a:t> leads to fluid shifts from intracellular to extracellular compartment upsetting balance between IC and EC potassium and this leads to potassium movement out of cell- change in gradient.  This extracellular shift of potassium and phosphorus is enhanced by the presence of acidosis and </a:t>
            </a:r>
            <a:r>
              <a:rPr lang="en-US" sz="1200" kern="1200" dirty="0" err="1" smtClean="0">
                <a:solidFill>
                  <a:schemeClr val="tx1"/>
                </a:solidFill>
                <a:effectLst/>
                <a:latin typeface="+mn-lt"/>
                <a:ea typeface="+mn-ea"/>
                <a:cs typeface="+mn-cs"/>
              </a:rPr>
              <a:t>hypoinsulinemia</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Also severe </a:t>
            </a:r>
            <a:r>
              <a:rPr lang="en-US" sz="1200" kern="1200" dirty="0" err="1" smtClean="0">
                <a:solidFill>
                  <a:schemeClr val="tx1"/>
                </a:solidFill>
                <a:effectLst/>
                <a:latin typeface="+mn-lt"/>
                <a:ea typeface="+mn-ea"/>
                <a:cs typeface="+mn-cs"/>
              </a:rPr>
              <a:t>hyperosmolality</a:t>
            </a:r>
            <a:r>
              <a:rPr lang="en-US" sz="1200" kern="1200" dirty="0" smtClean="0">
                <a:solidFill>
                  <a:schemeClr val="tx1"/>
                </a:solidFill>
                <a:effectLst/>
                <a:latin typeface="+mn-lt"/>
                <a:ea typeface="+mn-ea"/>
                <a:cs typeface="+mn-cs"/>
              </a:rPr>
              <a:t> has been linked to passive efflux of potassium from cells</a:t>
            </a:r>
          </a:p>
          <a:p>
            <a:r>
              <a:rPr lang="en-US" sz="1200" kern="1200" dirty="0" smtClean="0">
                <a:solidFill>
                  <a:schemeClr val="tx1"/>
                </a:solidFill>
                <a:effectLst/>
                <a:latin typeface="+mn-lt"/>
                <a:ea typeface="+mn-ea"/>
                <a:cs typeface="+mn-cs"/>
              </a:rPr>
              <a:t>Hume study- Hypokalemia initially documented in 45% patients; developed in 84%</a:t>
            </a:r>
          </a:p>
          <a:p>
            <a:r>
              <a:rPr lang="en-US" dirty="0" smtClean="0"/>
              <a:t>Retrospective</a:t>
            </a:r>
            <a:r>
              <a:rPr lang="en-US" baseline="0" dirty="0" smtClean="0"/>
              <a:t> in cats documented that hypokalemia was a common pretreatment finding and occurred in 27/42 cases with treatment.</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27</a:t>
            </a:fld>
            <a:endParaRPr lang="en-US"/>
          </a:p>
        </p:txBody>
      </p:sp>
    </p:spTree>
    <p:extLst>
      <p:ext uri="{BB962C8B-B14F-4D97-AF65-F5344CB8AC3E}">
        <p14:creationId xmlns:p14="http://schemas.microsoft.com/office/powerpoint/2010/main" val="2571922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Hume</a:t>
            </a:r>
            <a:r>
              <a:rPr lang="en-US" baseline="0" dirty="0" smtClean="0"/>
              <a:t> </a:t>
            </a:r>
            <a:r>
              <a:rPr lang="en-US" baseline="0" dirty="0" smtClean="0"/>
              <a:t>study- hypophosphatemia documented in 29% dogs initially; developed in 48% dogs with </a:t>
            </a:r>
            <a:r>
              <a:rPr lang="en-US" baseline="0" dirty="0" err="1" smtClean="0"/>
              <a:t>tx</a:t>
            </a:r>
            <a:endParaRPr lang="en-US" dirty="0" smtClean="0"/>
          </a:p>
        </p:txBody>
      </p:sp>
      <p:sp>
        <p:nvSpPr>
          <p:cNvPr id="4" name="Slide Number Placeholder 3"/>
          <p:cNvSpPr>
            <a:spLocks noGrp="1"/>
          </p:cNvSpPr>
          <p:nvPr>
            <p:ph type="sldNum" sz="quarter" idx="10"/>
          </p:nvPr>
        </p:nvSpPr>
        <p:spPr/>
        <p:txBody>
          <a:bodyPr/>
          <a:lstStyle/>
          <a:p>
            <a:fld id="{7531D140-703A-400F-B9F9-CC9BB2DBD350}" type="slidenum">
              <a:rPr lang="en-US" smtClean="0"/>
              <a:t>28</a:t>
            </a:fld>
            <a:endParaRPr lang="en-US"/>
          </a:p>
        </p:txBody>
      </p:sp>
    </p:spTree>
    <p:extLst>
      <p:ext uri="{BB962C8B-B14F-4D97-AF65-F5344CB8AC3E}">
        <p14:creationId xmlns:p14="http://schemas.microsoft.com/office/powerpoint/2010/main" val="3849052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Prospective study evaluating total and ionized serum magnesium concentrations in cats with DM and DKA found ionized serum magnesium concentration to be a more sensitive indicator of </a:t>
            </a:r>
            <a:r>
              <a:rPr lang="en-US" dirty="0" err="1" smtClean="0"/>
              <a:t>hypomag</a:t>
            </a:r>
            <a:r>
              <a:rPr lang="en-US" dirty="0" smtClean="0"/>
              <a:t> </a:t>
            </a:r>
            <a:r>
              <a:rPr lang="en-US" dirty="0" err="1" smtClean="0"/>
              <a:t>nesemia</a:t>
            </a:r>
            <a:r>
              <a:rPr lang="en-US" dirty="0" smtClean="0"/>
              <a:t> than total serum magnesium concentration.  In that study, urinary fractional excretion of magnesium was </a:t>
            </a:r>
            <a:r>
              <a:rPr lang="en-US" dirty="0" err="1" smtClean="0"/>
              <a:t>signfiicantly</a:t>
            </a:r>
            <a:r>
              <a:rPr lang="en-US" dirty="0" smtClean="0"/>
              <a:t> higher in cats with DM and DKA than in control cats.  Total serum </a:t>
            </a:r>
            <a:r>
              <a:rPr lang="en-US" dirty="0" err="1" smtClean="0"/>
              <a:t>hypomagnesemia</a:t>
            </a:r>
            <a:r>
              <a:rPr lang="en-US" dirty="0" smtClean="0"/>
              <a:t> documented in 11% cats, ionized serum </a:t>
            </a:r>
            <a:r>
              <a:rPr lang="en-US" dirty="0" err="1" smtClean="0"/>
              <a:t>hypomagnesemia</a:t>
            </a:r>
            <a:r>
              <a:rPr lang="en-US" dirty="0" smtClean="0"/>
              <a:t> documented in 61% diabetic cats.  Total serum magnesium concentration in cats with DKA decreased significantly with </a:t>
            </a:r>
            <a:r>
              <a:rPr lang="en-US" dirty="0" err="1" smtClean="0"/>
              <a:t>treatmnet</a:t>
            </a:r>
            <a:r>
              <a:rPr lang="en-US" dirty="0" smtClean="0"/>
              <a:t>.  Systemic hypertension or poor glycemic control not observed more commonly in cats with </a:t>
            </a:r>
            <a:r>
              <a:rPr lang="en-US" dirty="0" err="1" smtClean="0"/>
              <a:t>hypomagnesemia</a:t>
            </a:r>
            <a:r>
              <a:rPr lang="en-US" dirty="0" smtClean="0"/>
              <a:t> (humans with </a:t>
            </a:r>
            <a:r>
              <a:rPr lang="en-US" dirty="0" err="1" smtClean="0"/>
              <a:t>hypomagnesemia</a:t>
            </a:r>
            <a:r>
              <a:rPr lang="en-US" dirty="0" smtClean="0"/>
              <a:t> have associated insulin resistance, poor glycemic control, hypertension and retinopathy).  </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Findings of </a:t>
            </a:r>
            <a:r>
              <a:rPr lang="en-US" dirty="0" err="1" smtClean="0"/>
              <a:t>Fincham</a:t>
            </a:r>
            <a:r>
              <a:rPr lang="en-US" dirty="0" smtClean="0"/>
              <a:t> study- </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Hypothesized because of effect of pH on Mg binding- As pH decreases, more abundant hydrogen ions displace magnesium from protein binding sites, resulting in a relative increase in the ionized fraction.  Also because kidney is the main homeostatic regulator of total body magnesium content, defects in renal perfusion or function can result in renal retention of magnesium- decreased renal blood flow could result in decreased delivery of magnesium to the LOH and decreased renal excretion of magnesium </a:t>
            </a:r>
          </a:p>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In </a:t>
            </a:r>
            <a:r>
              <a:rPr lang="en-US" dirty="0" err="1" smtClean="0"/>
              <a:t>Dibartola</a:t>
            </a:r>
            <a:r>
              <a:rPr lang="en-US" dirty="0" smtClean="0"/>
              <a:t>- Because clinical signs such as arrhythmias,</a:t>
            </a:r>
            <a:r>
              <a:rPr lang="en-US" baseline="0" dirty="0" smtClean="0"/>
              <a:t> weakness, seizures and </a:t>
            </a:r>
            <a:r>
              <a:rPr lang="en-US" baseline="0" dirty="0" err="1" smtClean="0"/>
              <a:t>rfractory</a:t>
            </a:r>
            <a:r>
              <a:rPr lang="en-US" baseline="0" dirty="0" smtClean="0"/>
              <a:t> </a:t>
            </a:r>
            <a:r>
              <a:rPr lang="en-US" baseline="0" dirty="0" err="1" smtClean="0"/>
              <a:t>hypocalcemia</a:t>
            </a:r>
            <a:r>
              <a:rPr lang="en-US" baseline="0" dirty="0" smtClean="0"/>
              <a:t> and hypokalemia have not been documented to result from </a:t>
            </a:r>
            <a:r>
              <a:rPr lang="en-US" baseline="0" dirty="0" err="1" smtClean="0"/>
              <a:t>hypomagnesemia</a:t>
            </a:r>
            <a:r>
              <a:rPr lang="en-US" baseline="0" dirty="0" smtClean="0"/>
              <a:t> in dogs or cats with DKA, magnesium supplementation is not recommended.</a:t>
            </a:r>
            <a:endParaRPr lang="en-US" dirty="0" smtClean="0"/>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29</a:t>
            </a:fld>
            <a:endParaRPr lang="en-US"/>
          </a:p>
        </p:txBody>
      </p:sp>
    </p:spTree>
    <p:extLst>
      <p:ext uri="{BB962C8B-B14F-4D97-AF65-F5344CB8AC3E}">
        <p14:creationId xmlns:p14="http://schemas.microsoft.com/office/powerpoint/2010/main" val="1971086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Hume study-</a:t>
            </a:r>
            <a:r>
              <a:rPr lang="en-US" baseline="0" dirty="0" smtClean="0"/>
              <a:t> majority </a:t>
            </a:r>
            <a:r>
              <a:rPr lang="en-US" baseline="0" dirty="0" err="1" smtClean="0"/>
              <a:t>hypersthenuric</a:t>
            </a:r>
            <a:r>
              <a:rPr lang="en-US" baseline="0" dirty="0" smtClean="0"/>
              <a:t>; can be anywhere d/t dehydration and osmotic diuresis </a:t>
            </a:r>
            <a:endParaRPr lang="en-US" dirty="0" smtClean="0"/>
          </a:p>
          <a:p>
            <a:r>
              <a:rPr lang="en-US" dirty="0" err="1" smtClean="0"/>
              <a:t>E.coli</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30</a:t>
            </a:fld>
            <a:endParaRPr lang="en-US"/>
          </a:p>
        </p:txBody>
      </p:sp>
    </p:spTree>
    <p:extLst>
      <p:ext uri="{BB962C8B-B14F-4D97-AF65-F5344CB8AC3E}">
        <p14:creationId xmlns:p14="http://schemas.microsoft.com/office/powerpoint/2010/main" val="1823804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Hyperglycemia alters serum osmolality</a:t>
            </a:r>
          </a:p>
          <a:p>
            <a:r>
              <a:rPr lang="en-US" dirty="0" smtClean="0"/>
              <a:t>Severity</a:t>
            </a:r>
            <a:r>
              <a:rPr lang="en-US" baseline="0" dirty="0" smtClean="0"/>
              <a:t> of </a:t>
            </a:r>
            <a:r>
              <a:rPr lang="en-US" baseline="0" dirty="0" err="1" smtClean="0"/>
              <a:t>hyperosmolality</a:t>
            </a:r>
            <a:r>
              <a:rPr lang="en-US" baseline="0" dirty="0" smtClean="0"/>
              <a:t> can be variable in DK/DKA but patients with HHS have hyperosmolar serum by definition</a:t>
            </a:r>
          </a:p>
          <a:p>
            <a:r>
              <a:rPr lang="en-US" baseline="0" dirty="0" smtClean="0"/>
              <a:t>Osmolality is measured by an </a:t>
            </a:r>
            <a:r>
              <a:rPr lang="en-US" baseline="0" dirty="0" err="1" smtClean="0"/>
              <a:t>osmometer</a:t>
            </a:r>
            <a:r>
              <a:rPr lang="en-US" baseline="0" dirty="0" smtClean="0"/>
              <a:t> that uses the freezing point of a solution to estimate the amount of </a:t>
            </a:r>
            <a:r>
              <a:rPr lang="en-US" baseline="0" dirty="0" err="1" smtClean="0"/>
              <a:t>osmotically</a:t>
            </a:r>
            <a:r>
              <a:rPr lang="en-US" baseline="0" dirty="0" smtClean="0"/>
              <a:t> active particles</a:t>
            </a:r>
          </a:p>
          <a:p>
            <a:r>
              <a:rPr lang="en-US" baseline="0" dirty="0" smtClean="0"/>
              <a:t>Measurement enables measurement of volatile substances in solution</a:t>
            </a:r>
          </a:p>
          <a:p>
            <a:r>
              <a:rPr lang="en-US" baseline="0" dirty="0" smtClean="0"/>
              <a:t>Normal calculated=290-310mOsm/kg</a:t>
            </a:r>
          </a:p>
          <a:p>
            <a:r>
              <a:rPr lang="en-US" baseline="0" dirty="0" smtClean="0"/>
              <a:t>Because sodium and glucose are the two solutes that contribute the most to serum tonicity and urea is considered an ineffective </a:t>
            </a:r>
            <a:r>
              <a:rPr lang="en-US" baseline="0" dirty="0" err="1" smtClean="0"/>
              <a:t>osmole</a:t>
            </a:r>
            <a:r>
              <a:rPr lang="en-US" baseline="0" dirty="0" smtClean="0"/>
              <a:t> given its ability to diffuse across membranes, effective osmolality only includes sodium and glucose.</a:t>
            </a:r>
          </a:p>
          <a:p>
            <a:r>
              <a:rPr lang="en-US" baseline="0" dirty="0" err="1" smtClean="0"/>
              <a:t>Hypertonicity</a:t>
            </a:r>
            <a:r>
              <a:rPr lang="en-US" baseline="0" dirty="0" smtClean="0"/>
              <a:t> results from an increase in the concentration of solutes that do not cross cell membrane. </a:t>
            </a:r>
          </a:p>
          <a:p>
            <a:r>
              <a:rPr lang="en-US" baseline="0" dirty="0" smtClean="0"/>
              <a:t>With an increase in the tonicity of the extracellular fluid, cellular dehydration results as water shifts from intracellular compartment to extracellular compartment</a:t>
            </a:r>
          </a:p>
          <a:p>
            <a:r>
              <a:rPr lang="en-US" baseline="0" dirty="0" smtClean="0"/>
              <a:t>With formation of </a:t>
            </a:r>
            <a:r>
              <a:rPr lang="en-US" baseline="0" dirty="0" err="1" smtClean="0"/>
              <a:t>idiogenic</a:t>
            </a:r>
            <a:r>
              <a:rPr lang="en-US" baseline="0" dirty="0" smtClean="0"/>
              <a:t> </a:t>
            </a:r>
            <a:r>
              <a:rPr lang="en-US" baseline="0" dirty="0" err="1" smtClean="0"/>
              <a:t>osmoles</a:t>
            </a:r>
            <a:r>
              <a:rPr lang="en-US" baseline="0" dirty="0" smtClean="0"/>
              <a:t>, there is diminished osmotic movement of water out of cells</a:t>
            </a:r>
          </a:p>
        </p:txBody>
      </p:sp>
      <p:sp>
        <p:nvSpPr>
          <p:cNvPr id="4" name="Slide Number Placeholder 3"/>
          <p:cNvSpPr>
            <a:spLocks noGrp="1"/>
          </p:cNvSpPr>
          <p:nvPr>
            <p:ph type="sldNum" sz="quarter" idx="10"/>
          </p:nvPr>
        </p:nvSpPr>
        <p:spPr/>
        <p:txBody>
          <a:bodyPr/>
          <a:lstStyle/>
          <a:p>
            <a:fld id="{7531D140-703A-400F-B9F9-CC9BB2DBD350}" type="slidenum">
              <a:rPr lang="en-US" smtClean="0"/>
              <a:t>31</a:t>
            </a:fld>
            <a:endParaRPr lang="en-US"/>
          </a:p>
        </p:txBody>
      </p:sp>
    </p:spTree>
    <p:extLst>
      <p:ext uri="{BB962C8B-B14F-4D97-AF65-F5344CB8AC3E}">
        <p14:creationId xmlns:p14="http://schemas.microsoft.com/office/powerpoint/2010/main" val="3550540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Historical</a:t>
            </a:r>
            <a:r>
              <a:rPr lang="en-US" baseline="0" dirty="0" smtClean="0"/>
              <a:t> studies have demonstrated that elevations in total serum osmolality and ST are common in cats with DKA at the time of presentation to the hospital.  Because osmotic complications arise when serum tonicity changes at a rate that does not allow adequate equilibration with the intracellular </a:t>
            </a:r>
            <a:r>
              <a:rPr lang="en-US" baseline="0" dirty="0" err="1" smtClean="0"/>
              <a:t>compartmnet</a:t>
            </a:r>
            <a:r>
              <a:rPr lang="en-US" baseline="0" dirty="0" smtClean="0"/>
              <a:t>, a rapid decrease in serum glucose concentration </a:t>
            </a:r>
            <a:r>
              <a:rPr lang="en-US" baseline="0" dirty="0" smtClean="0"/>
              <a:t>was thought to be </a:t>
            </a:r>
            <a:r>
              <a:rPr lang="en-US" baseline="0" dirty="0" smtClean="0"/>
              <a:t>1 possible mechanism to induce intracellular edema.  Severe </a:t>
            </a:r>
            <a:r>
              <a:rPr lang="en-US" baseline="0" dirty="0" err="1" smtClean="0"/>
              <a:t>neuro</a:t>
            </a:r>
            <a:r>
              <a:rPr lang="en-US" baseline="0" dirty="0" smtClean="0"/>
              <a:t> signs related to </a:t>
            </a:r>
            <a:r>
              <a:rPr lang="en-US" baseline="0" dirty="0" err="1" smtClean="0"/>
              <a:t>hypertonicity</a:t>
            </a:r>
            <a:r>
              <a:rPr lang="en-US" baseline="0" dirty="0" smtClean="0"/>
              <a:t> were not reported </a:t>
            </a:r>
            <a:r>
              <a:rPr lang="en-US" baseline="0" dirty="0" smtClean="0"/>
              <a:t>in cats with HHS, </a:t>
            </a:r>
            <a:r>
              <a:rPr lang="en-US" baseline="0" dirty="0" smtClean="0"/>
              <a:t>even in cats with marked hyperglycemia.  That observation along with anecdotal observations in the veterinary literature that the risk of severe </a:t>
            </a:r>
            <a:r>
              <a:rPr lang="en-US" baseline="0" dirty="0" err="1" smtClean="0"/>
              <a:t>neuro</a:t>
            </a:r>
            <a:r>
              <a:rPr lang="en-US" baseline="0" dirty="0" smtClean="0"/>
              <a:t> </a:t>
            </a:r>
            <a:r>
              <a:rPr lang="en-US" baseline="0" dirty="0" err="1" smtClean="0"/>
              <a:t>sequelae</a:t>
            </a:r>
            <a:r>
              <a:rPr lang="en-US" baseline="0" dirty="0" smtClean="0"/>
              <a:t> during treatment in diabetic cats is overestimated suggests that changes in ST during treatment for DKA may be minimal.</a:t>
            </a:r>
            <a:endParaRPr lang="en-US" dirty="0" smtClean="0"/>
          </a:p>
          <a:p>
            <a:r>
              <a:rPr lang="en-US" dirty="0" smtClean="0"/>
              <a:t>Study hypothesis</a:t>
            </a:r>
            <a:r>
              <a:rPr lang="en-US" baseline="0" dirty="0" smtClean="0"/>
              <a:t> was that cats with DK do not experience rapid changes in ST during treatment because volume replacement with isotonic sodium chloride solution mitigates rapid changes in ST as serum glucose is lowered.</a:t>
            </a:r>
          </a:p>
          <a:p>
            <a:r>
              <a:rPr lang="en-US" baseline="0" dirty="0" smtClean="0"/>
              <a:t>13 cats</a:t>
            </a:r>
          </a:p>
          <a:p>
            <a:r>
              <a:rPr lang="en-US" baseline="0" dirty="0" err="1" smtClean="0"/>
              <a:t>Hypertonicity</a:t>
            </a:r>
            <a:r>
              <a:rPr lang="en-US" baseline="0" dirty="0" smtClean="0"/>
              <a:t> (ST&gt;310mOsm/L) present in 85% (11/13) cats</a:t>
            </a:r>
          </a:p>
          <a:p>
            <a:r>
              <a:rPr lang="en-US" baseline="0" dirty="0" smtClean="0"/>
              <a:t>Within group with </a:t>
            </a:r>
            <a:r>
              <a:rPr lang="en-US" baseline="0" dirty="0" err="1" smtClean="0"/>
              <a:t>hypertonicitiy</a:t>
            </a:r>
            <a:r>
              <a:rPr lang="en-US" baseline="0" dirty="0" smtClean="0"/>
              <a:t>, marked </a:t>
            </a:r>
            <a:r>
              <a:rPr lang="en-US" baseline="0" dirty="0" err="1" smtClean="0"/>
              <a:t>hypertonicity</a:t>
            </a:r>
            <a:r>
              <a:rPr lang="en-US" baseline="0" dirty="0" smtClean="0"/>
              <a:t> (ST&gt;330mOsm/L) observed in 45% (5/11) cats</a:t>
            </a:r>
          </a:p>
          <a:p>
            <a:r>
              <a:rPr lang="en-US" baseline="0" dirty="0" smtClean="0"/>
              <a:t>Median ST=323mOsm/L</a:t>
            </a:r>
          </a:p>
          <a:p>
            <a:r>
              <a:rPr lang="en-US" baseline="0" dirty="0" smtClean="0"/>
              <a:t>Median Na=147mEq/L- prevalence of abnormal sodium at presentation 62% (8/13) cats</a:t>
            </a:r>
          </a:p>
          <a:p>
            <a:r>
              <a:rPr lang="en-US" baseline="0" dirty="0" err="1" smtClean="0"/>
              <a:t>Hyponatremia</a:t>
            </a:r>
            <a:r>
              <a:rPr lang="en-US" baseline="0" dirty="0" smtClean="0"/>
              <a:t> most common- observed in 7 cats- generally mild</a:t>
            </a:r>
          </a:p>
          <a:p>
            <a:r>
              <a:rPr lang="en-US" baseline="0" dirty="0" smtClean="0"/>
              <a:t>After adjusting for influence of glucose, corrected serum sodium was within ref range in 4/7 </a:t>
            </a:r>
            <a:r>
              <a:rPr lang="en-US" baseline="0" dirty="0" err="1" smtClean="0"/>
              <a:t>hyponatremic</a:t>
            </a:r>
            <a:r>
              <a:rPr lang="en-US" baseline="0" dirty="0" smtClean="0"/>
              <a:t> cats</a:t>
            </a:r>
          </a:p>
          <a:p>
            <a:r>
              <a:rPr lang="en-US" baseline="0" dirty="0" smtClean="0"/>
              <a:t>Sodium deficit in cats with correct </a:t>
            </a:r>
            <a:r>
              <a:rPr lang="en-US" baseline="0" dirty="0" err="1" smtClean="0"/>
              <a:t>hypontremia</a:t>
            </a:r>
            <a:r>
              <a:rPr lang="en-US" baseline="0" dirty="0" smtClean="0"/>
              <a:t> was mild in 2 cats and modest in 1 cat</a:t>
            </a:r>
          </a:p>
          <a:p>
            <a:r>
              <a:rPr lang="en-US" baseline="0" dirty="0" smtClean="0"/>
              <a:t>All cats had hyperglycemia on admission</a:t>
            </a:r>
          </a:p>
          <a:p>
            <a:r>
              <a:rPr lang="en-US" baseline="0" dirty="0" err="1" smtClean="0"/>
              <a:t>Corrrelation</a:t>
            </a:r>
            <a:r>
              <a:rPr lang="en-US" baseline="0" dirty="0" smtClean="0"/>
              <a:t> of serum sodium and glucose with ST at the time of admission- serum sodium sig correlated to ST; serum glucose did not correlate with ST</a:t>
            </a:r>
          </a:p>
          <a:p>
            <a:r>
              <a:rPr lang="en-US" sz="1200" b="0" i="0" u="none" strike="noStrike" kern="1200" baseline="0" dirty="0" smtClean="0">
                <a:solidFill>
                  <a:schemeClr val="tx1"/>
                </a:solidFill>
                <a:latin typeface="+mn-lt"/>
                <a:ea typeface="+mn-ea"/>
                <a:cs typeface="+mn-cs"/>
              </a:rPr>
              <a:t>At all time points examined, sodium</a:t>
            </a:r>
          </a:p>
          <a:p>
            <a:r>
              <a:rPr lang="en-US" sz="1200" b="0" i="0" u="none" strike="noStrike" kern="1200" baseline="0" dirty="0" smtClean="0">
                <a:solidFill>
                  <a:schemeClr val="tx1"/>
                </a:solidFill>
                <a:latin typeface="+mn-lt"/>
                <a:ea typeface="+mn-ea"/>
                <a:cs typeface="+mn-cs"/>
              </a:rPr>
              <a:t>was the major determinant of ST with lesser contributions</a:t>
            </a:r>
          </a:p>
          <a:p>
            <a:r>
              <a:rPr lang="en-US" sz="1200" b="0" i="0" u="none" strike="noStrike" kern="1200" baseline="0" dirty="0" smtClean="0">
                <a:solidFill>
                  <a:schemeClr val="tx1"/>
                </a:solidFill>
                <a:latin typeface="+mn-lt"/>
                <a:ea typeface="+mn-ea"/>
                <a:cs typeface="+mn-cs"/>
              </a:rPr>
              <a:t>by glucose and potassium. The overall</a:t>
            </a:r>
          </a:p>
          <a:p>
            <a:r>
              <a:rPr lang="en-US" sz="1200" b="0" i="0" u="none" strike="noStrike" kern="1200" baseline="0" dirty="0" smtClean="0">
                <a:solidFill>
                  <a:schemeClr val="tx1"/>
                </a:solidFill>
                <a:latin typeface="+mn-lt"/>
                <a:ea typeface="+mn-ea"/>
                <a:cs typeface="+mn-cs"/>
              </a:rPr>
              <a:t>sodium contribution to ST was lowest at admission</a:t>
            </a:r>
          </a:p>
          <a:p>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approx</a:t>
            </a:r>
            <a:r>
              <a:rPr lang="en-US" sz="1200" b="0" i="0" u="none" strike="noStrike" kern="1200" baseline="0" dirty="0" smtClean="0">
                <a:solidFill>
                  <a:schemeClr val="tx1"/>
                </a:solidFill>
                <a:latin typeface="+mn-lt"/>
                <a:ea typeface="+mn-ea"/>
                <a:cs typeface="+mn-cs"/>
              </a:rPr>
              <a:t> 92%) and actually increased slightly during</a:t>
            </a:r>
          </a:p>
          <a:p>
            <a:r>
              <a:rPr lang="en-US" sz="1200" b="0" i="0" u="none" strike="noStrike" kern="1200" baseline="0" dirty="0" smtClean="0">
                <a:solidFill>
                  <a:schemeClr val="tx1"/>
                </a:solidFill>
                <a:latin typeface="+mn-lt"/>
                <a:ea typeface="+mn-ea"/>
                <a:cs typeface="+mn-cs"/>
              </a:rPr>
              <a:t>treatment (</a:t>
            </a:r>
            <a:r>
              <a:rPr lang="en-US" sz="1200" b="0" i="0" u="none" strike="noStrike" kern="1200" baseline="0" dirty="0" err="1" smtClean="0">
                <a:solidFill>
                  <a:schemeClr val="tx1"/>
                </a:solidFill>
                <a:latin typeface="+mn-lt"/>
                <a:ea typeface="+mn-ea"/>
                <a:cs typeface="+mn-cs"/>
              </a:rPr>
              <a:t>approx</a:t>
            </a:r>
            <a:r>
              <a:rPr lang="en-US" sz="1200" b="0" i="0" u="none" strike="noStrike" kern="1200" baseline="0" dirty="0" smtClean="0">
                <a:solidFill>
                  <a:schemeClr val="tx1"/>
                </a:solidFill>
                <a:latin typeface="+mn-lt"/>
                <a:ea typeface="+mn-ea"/>
                <a:cs typeface="+mn-cs"/>
              </a:rPr>
              <a:t> 95% at 72 hours). The contribution of</a:t>
            </a:r>
          </a:p>
          <a:p>
            <a:r>
              <a:rPr lang="en-US" sz="1200" b="0" i="0" u="none" strike="noStrike" kern="1200" baseline="0" dirty="0" smtClean="0">
                <a:solidFill>
                  <a:schemeClr val="tx1"/>
                </a:solidFill>
                <a:latin typeface="+mn-lt"/>
                <a:ea typeface="+mn-ea"/>
                <a:cs typeface="+mn-cs"/>
              </a:rPr>
              <a:t>glucose to ST is minor. At admission, when the median</a:t>
            </a:r>
          </a:p>
          <a:p>
            <a:r>
              <a:rPr lang="en-US" sz="1200" b="0" i="0" u="none" strike="noStrike" kern="1200" baseline="0" dirty="0" smtClean="0">
                <a:solidFill>
                  <a:schemeClr val="tx1"/>
                </a:solidFill>
                <a:latin typeface="+mn-lt"/>
                <a:ea typeface="+mn-ea"/>
                <a:cs typeface="+mn-cs"/>
              </a:rPr>
              <a:t>glucose concentration was highest, 6% of total ST was</a:t>
            </a:r>
          </a:p>
          <a:p>
            <a:r>
              <a:rPr lang="en-US" sz="1200" b="0" i="0" u="none" strike="noStrike" kern="1200" baseline="0" dirty="0" smtClean="0">
                <a:solidFill>
                  <a:schemeClr val="tx1"/>
                </a:solidFill>
                <a:latin typeface="+mn-lt"/>
                <a:ea typeface="+mn-ea"/>
                <a:cs typeface="+mn-cs"/>
              </a:rPr>
              <a:t>due to glucose. After 24 hours of treatment, the glucose</a:t>
            </a:r>
          </a:p>
          <a:p>
            <a:r>
              <a:rPr lang="en-US" sz="1200" b="0" i="0" u="none" strike="noStrike" kern="1200" baseline="0" dirty="0" smtClean="0">
                <a:solidFill>
                  <a:schemeClr val="tx1"/>
                </a:solidFill>
                <a:latin typeface="+mn-lt"/>
                <a:ea typeface="+mn-ea"/>
                <a:cs typeface="+mn-cs"/>
              </a:rPr>
              <a:t>contribution fell to about 5% and had declined to about</a:t>
            </a:r>
          </a:p>
          <a:p>
            <a:r>
              <a:rPr lang="en-US" sz="1200" b="0" i="0" u="none" strike="noStrike" kern="1200" baseline="0" dirty="0" smtClean="0">
                <a:solidFill>
                  <a:schemeClr val="tx1"/>
                </a:solidFill>
                <a:latin typeface="+mn-lt"/>
                <a:ea typeface="+mn-ea"/>
                <a:cs typeface="+mn-cs"/>
              </a:rPr>
              <a:t>3% after 72 hours of treatment. The contribution of potassium</a:t>
            </a:r>
          </a:p>
          <a:p>
            <a:r>
              <a:rPr lang="en-US" sz="1200" b="0" i="0" u="none" strike="noStrike" kern="1200" baseline="0" dirty="0" smtClean="0">
                <a:solidFill>
                  <a:schemeClr val="tx1"/>
                </a:solidFill>
                <a:latin typeface="+mn-lt"/>
                <a:ea typeface="+mn-ea"/>
                <a:cs typeface="+mn-cs"/>
              </a:rPr>
              <a:t>to tonicity was small at all time points examined</a:t>
            </a:r>
          </a:p>
          <a:p>
            <a:r>
              <a:rPr lang="en-US" sz="1200" b="0" i="0" u="none" strike="noStrike" kern="1200" baseline="0" dirty="0" smtClean="0">
                <a:solidFill>
                  <a:schemeClr val="tx1"/>
                </a:solidFill>
                <a:latin typeface="+mn-lt"/>
                <a:ea typeface="+mn-ea"/>
                <a:cs typeface="+mn-cs"/>
              </a:rPr>
              <a:t>with a maximal contribution of 2.1%, which was</a:t>
            </a:r>
          </a:p>
          <a:p>
            <a:r>
              <a:rPr lang="en-US" sz="1200" b="0" i="0" u="none" strike="noStrike" kern="1200" baseline="0" dirty="0" smtClean="0">
                <a:solidFill>
                  <a:schemeClr val="tx1"/>
                </a:solidFill>
                <a:latin typeface="+mn-lt"/>
                <a:ea typeface="+mn-ea"/>
                <a:cs typeface="+mn-cs"/>
              </a:rPr>
              <a:t>observed at the 24-hour time period.</a:t>
            </a:r>
          </a:p>
          <a:p>
            <a:r>
              <a:rPr lang="en-US" sz="1200" b="0" i="0" u="none" strike="noStrike" kern="1200" baseline="0" dirty="0" smtClean="0">
                <a:solidFill>
                  <a:schemeClr val="tx1"/>
                </a:solidFill>
                <a:latin typeface="+mn-lt"/>
                <a:ea typeface="+mn-ea"/>
                <a:cs typeface="+mn-cs"/>
              </a:rPr>
              <a:t>Among the serum </a:t>
            </a:r>
            <a:r>
              <a:rPr lang="en-US" sz="1200" b="0" i="0" u="none" strike="noStrike" kern="1200" baseline="0" dirty="0" err="1" smtClean="0">
                <a:solidFill>
                  <a:schemeClr val="tx1"/>
                </a:solidFill>
                <a:latin typeface="+mn-lt"/>
                <a:ea typeface="+mn-ea"/>
                <a:cs typeface="+mn-cs"/>
              </a:rPr>
              <a:t>osmolytes</a:t>
            </a:r>
            <a:r>
              <a:rPr lang="en-US" sz="1200" b="0" i="0" u="none" strike="noStrike" kern="1200" baseline="0" dirty="0" smtClean="0">
                <a:solidFill>
                  <a:schemeClr val="tx1"/>
                </a:solidFill>
                <a:latin typeface="+mn-lt"/>
                <a:ea typeface="+mn-ea"/>
                <a:cs typeface="+mn-cs"/>
              </a:rPr>
              <a:t> examined, the glucose</a:t>
            </a:r>
          </a:p>
          <a:p>
            <a:r>
              <a:rPr lang="en-US" sz="1200" b="0" i="0" u="none" strike="noStrike" kern="1200" baseline="0" dirty="0" smtClean="0">
                <a:solidFill>
                  <a:schemeClr val="tx1"/>
                </a:solidFill>
                <a:latin typeface="+mn-lt"/>
                <a:ea typeface="+mn-ea"/>
                <a:cs typeface="+mn-cs"/>
              </a:rPr>
              <a:t>concentration showed the largest overall change</a:t>
            </a:r>
          </a:p>
          <a:p>
            <a:r>
              <a:rPr lang="en-US" sz="1200" b="0" i="0" u="none" strike="noStrike" kern="1200" baseline="0" dirty="0" smtClean="0">
                <a:solidFill>
                  <a:schemeClr val="tx1"/>
                </a:solidFill>
                <a:latin typeface="+mn-lt"/>
                <a:ea typeface="+mn-ea"/>
                <a:cs typeface="+mn-cs"/>
              </a:rPr>
              <a:t>and decreased by a median of 122% (range 1–1230%)</a:t>
            </a:r>
          </a:p>
          <a:p>
            <a:r>
              <a:rPr lang="en-US" sz="1200" b="0" i="0" u="none" strike="noStrike" kern="1200" baseline="0" dirty="0" smtClean="0">
                <a:solidFill>
                  <a:schemeClr val="tx1"/>
                </a:solidFill>
                <a:latin typeface="+mn-lt"/>
                <a:ea typeface="+mn-ea"/>
                <a:cs typeface="+mn-cs"/>
              </a:rPr>
              <a:t>from the value at admission. In contrast, the overall</a:t>
            </a:r>
          </a:p>
          <a:p>
            <a:r>
              <a:rPr lang="en-US" sz="1200" b="0" i="0" u="none" strike="noStrike" kern="1200" baseline="0" dirty="0" smtClean="0">
                <a:solidFill>
                  <a:schemeClr val="tx1"/>
                </a:solidFill>
                <a:latin typeface="+mn-lt"/>
                <a:ea typeface="+mn-ea"/>
                <a:cs typeface="+mn-cs"/>
              </a:rPr>
              <a:t>change in sodium was much smaller than glucose. Serum</a:t>
            </a:r>
          </a:p>
          <a:p>
            <a:r>
              <a:rPr lang="en-US" sz="1200" b="0" i="0" u="none" strike="noStrike" kern="1200" baseline="0" dirty="0" smtClean="0">
                <a:solidFill>
                  <a:schemeClr val="tx1"/>
                </a:solidFill>
                <a:latin typeface="+mn-lt"/>
                <a:ea typeface="+mn-ea"/>
                <a:cs typeface="+mn-cs"/>
              </a:rPr>
              <a:t>sodium at the 72-hour time period was higher than</a:t>
            </a:r>
          </a:p>
          <a:p>
            <a:r>
              <a:rPr lang="en-US" sz="1200" b="0" i="0" u="none" strike="noStrike" kern="1200" baseline="0" dirty="0" smtClean="0">
                <a:solidFill>
                  <a:schemeClr val="tx1"/>
                </a:solidFill>
                <a:latin typeface="+mn-lt"/>
                <a:ea typeface="+mn-ea"/>
                <a:cs typeface="+mn-cs"/>
              </a:rPr>
              <a:t>the admission value in 7 cats and lower in 1 cat (the</a:t>
            </a:r>
          </a:p>
          <a:p>
            <a:r>
              <a:rPr lang="en-US" sz="1200" b="0" i="0" u="none" strike="noStrike" kern="1200" baseline="0" dirty="0" smtClean="0">
                <a:solidFill>
                  <a:schemeClr val="tx1"/>
                </a:solidFill>
                <a:latin typeface="+mn-lt"/>
                <a:ea typeface="+mn-ea"/>
                <a:cs typeface="+mn-cs"/>
              </a:rPr>
              <a:t>latter cat had the highest sodium value at admission</a:t>
            </a:r>
          </a:p>
          <a:p>
            <a:r>
              <a:rPr lang="en-US" sz="1200" b="0" i="0" u="none" strike="noStrike" kern="1200" baseline="0" dirty="0" smtClean="0">
                <a:solidFill>
                  <a:schemeClr val="tx1"/>
                </a:solidFill>
                <a:latin typeface="+mn-lt"/>
                <a:ea typeface="+mn-ea"/>
                <a:cs typeface="+mn-cs"/>
              </a:rPr>
              <a:t>in the 72-HR GROUP). The median percentage of</a:t>
            </a:r>
          </a:p>
          <a:p>
            <a:r>
              <a:rPr lang="en-US" sz="1200" b="0" i="0" u="none" strike="noStrike" kern="1200" baseline="0" dirty="0" smtClean="0">
                <a:solidFill>
                  <a:schemeClr val="tx1"/>
                </a:solidFill>
                <a:latin typeface="+mn-lt"/>
                <a:ea typeface="+mn-ea"/>
                <a:cs typeface="+mn-cs"/>
              </a:rPr>
              <a:t>change (irrespective of direction) for all 8 cats was 5.4%</a:t>
            </a:r>
          </a:p>
          <a:p>
            <a:r>
              <a:rPr lang="en-US" sz="1200" b="0" i="0" u="none" strike="noStrike" kern="1200" baseline="0" dirty="0" smtClean="0">
                <a:solidFill>
                  <a:schemeClr val="tx1"/>
                </a:solidFill>
                <a:latin typeface="+mn-lt"/>
                <a:ea typeface="+mn-ea"/>
                <a:cs typeface="+mn-cs"/>
              </a:rPr>
              <a:t>(range 1.3–11.6%). Despite the large changes in serum</a:t>
            </a:r>
          </a:p>
          <a:p>
            <a:r>
              <a:rPr lang="en-US" sz="1200" b="0" i="0" u="none" strike="noStrike" kern="1200" baseline="0" dirty="0" smtClean="0">
                <a:solidFill>
                  <a:schemeClr val="tx1"/>
                </a:solidFill>
                <a:latin typeface="+mn-lt"/>
                <a:ea typeface="+mn-ea"/>
                <a:cs typeface="+mn-cs"/>
              </a:rPr>
              <a:t>glucose observed over 72 hours, fluctuations in ST in</a:t>
            </a:r>
          </a:p>
          <a:p>
            <a:r>
              <a:rPr lang="en-US" sz="1200" b="0" i="0" u="none" strike="noStrike" kern="1200" baseline="0" dirty="0" smtClean="0">
                <a:solidFill>
                  <a:schemeClr val="tx1"/>
                </a:solidFill>
                <a:latin typeface="+mn-lt"/>
                <a:ea typeface="+mn-ea"/>
                <a:cs typeface="+mn-cs"/>
              </a:rPr>
              <a:t>the study cats were remarkably small. ST at the 72-hour</a:t>
            </a:r>
          </a:p>
          <a:p>
            <a:r>
              <a:rPr lang="en-US" sz="1200" b="0" i="0" u="none" strike="noStrike" kern="1200" baseline="0" dirty="0" smtClean="0">
                <a:solidFill>
                  <a:schemeClr val="tx1"/>
                </a:solidFill>
                <a:latin typeface="+mn-lt"/>
                <a:ea typeface="+mn-ea"/>
                <a:cs typeface="+mn-cs"/>
              </a:rPr>
              <a:t>time period was increased over the admission value in</a:t>
            </a:r>
          </a:p>
          <a:p>
            <a:r>
              <a:rPr lang="en-US" sz="1200" b="0" i="0" u="none" strike="noStrike" kern="1200" baseline="0" dirty="0" smtClean="0">
                <a:solidFill>
                  <a:schemeClr val="tx1"/>
                </a:solidFill>
                <a:latin typeface="+mn-lt"/>
                <a:ea typeface="+mn-ea"/>
                <a:cs typeface="+mn-cs"/>
              </a:rPr>
              <a:t>4 cats and decreased in 4 cats. The median percentage</a:t>
            </a:r>
          </a:p>
          <a:p>
            <a:r>
              <a:rPr lang="en-US" sz="1200" b="0" i="0" u="none" strike="noStrike" kern="1200" baseline="0" dirty="0" smtClean="0">
                <a:solidFill>
                  <a:schemeClr val="tx1"/>
                </a:solidFill>
                <a:latin typeface="+mn-lt"/>
                <a:ea typeface="+mn-ea"/>
                <a:cs typeface="+mn-cs"/>
              </a:rPr>
              <a:t>of change (irrespective of direction) in ST was only 2.9%</a:t>
            </a:r>
          </a:p>
          <a:p>
            <a:r>
              <a:rPr lang="en-US" sz="1200" b="0" i="0" u="none" strike="noStrike" kern="1200" baseline="0" dirty="0" smtClean="0">
                <a:solidFill>
                  <a:schemeClr val="tx1"/>
                </a:solidFill>
                <a:latin typeface="+mn-lt"/>
                <a:ea typeface="+mn-ea"/>
                <a:cs typeface="+mn-cs"/>
              </a:rPr>
              <a:t>(range 1.4–5.7%) over the 72-hour treatment period. In</a:t>
            </a:r>
          </a:p>
          <a:p>
            <a:r>
              <a:rPr lang="en-US" sz="1200" b="0" i="0" u="none" strike="noStrike" kern="1200" baseline="0" dirty="0" smtClean="0">
                <a:solidFill>
                  <a:schemeClr val="tx1"/>
                </a:solidFill>
                <a:latin typeface="+mn-lt"/>
                <a:ea typeface="+mn-ea"/>
                <a:cs typeface="+mn-cs"/>
              </a:rPr>
              <a:t>the 4 cats that had a decrease in ST, the median decrease</a:t>
            </a:r>
          </a:p>
          <a:p>
            <a:r>
              <a:rPr lang="en-US" sz="1200" b="0" i="0" u="none" strike="noStrike" kern="1200" baseline="0" dirty="0" smtClean="0">
                <a:solidFill>
                  <a:schemeClr val="tx1"/>
                </a:solidFill>
                <a:latin typeface="+mn-lt"/>
                <a:ea typeface="+mn-ea"/>
                <a:cs typeface="+mn-cs"/>
              </a:rPr>
              <a:t>was 4.3%; in the 4 cats that had an increase in ST, the</a:t>
            </a:r>
          </a:p>
          <a:p>
            <a:r>
              <a:rPr lang="en-US" sz="1200" b="0" i="0" u="none" strike="noStrike" kern="1200" baseline="0" dirty="0" smtClean="0">
                <a:solidFill>
                  <a:schemeClr val="tx1"/>
                </a:solidFill>
                <a:latin typeface="+mn-lt"/>
                <a:ea typeface="+mn-ea"/>
                <a:cs typeface="+mn-cs"/>
              </a:rPr>
              <a:t>median increase was 2.1%.</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32</a:t>
            </a:fld>
            <a:endParaRPr lang="en-US"/>
          </a:p>
        </p:txBody>
      </p:sp>
    </p:spTree>
    <p:extLst>
      <p:ext uri="{BB962C8B-B14F-4D97-AF65-F5344CB8AC3E}">
        <p14:creationId xmlns:p14="http://schemas.microsoft.com/office/powerpoint/2010/main" val="3822392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diabetic dogs and cats, </a:t>
            </a:r>
            <a:r>
              <a:rPr lang="en-US" sz="1200" b="0" i="0" u="none" strike="noStrike" kern="1200" baseline="0" dirty="0" err="1" smtClean="0">
                <a:solidFill>
                  <a:schemeClr val="tx1"/>
                </a:solidFill>
                <a:latin typeface="+mn-lt"/>
                <a:ea typeface="+mn-ea"/>
                <a:cs typeface="+mn-cs"/>
              </a:rPr>
              <a:t>OsmE</a:t>
            </a:r>
            <a:r>
              <a:rPr lang="en-US" sz="1200" b="0" i="0" u="none" strike="noStrike" kern="1200" baseline="0" dirty="0" smtClean="0">
                <a:solidFill>
                  <a:schemeClr val="tx1"/>
                </a:solidFill>
                <a:latin typeface="+mn-lt"/>
                <a:ea typeface="+mn-ea"/>
                <a:cs typeface="+mn-cs"/>
              </a:rPr>
              <a:t> correlated</a:t>
            </a:r>
          </a:p>
          <a:p>
            <a:r>
              <a:rPr lang="en-US" sz="1200" b="0" i="0" u="none" strike="noStrike" kern="1200" baseline="0" dirty="0" smtClean="0">
                <a:solidFill>
                  <a:schemeClr val="tx1"/>
                </a:solidFill>
                <a:latin typeface="+mn-lt"/>
                <a:ea typeface="+mn-ea"/>
                <a:cs typeface="+mn-cs"/>
              </a:rPr>
              <a:t>best with the serum sodium, even in animals with</a:t>
            </a:r>
          </a:p>
          <a:p>
            <a:r>
              <a:rPr lang="en-US" sz="1200" b="0" i="0" u="none" strike="noStrike" kern="1200" baseline="0" dirty="0" smtClean="0">
                <a:solidFill>
                  <a:schemeClr val="tx1"/>
                </a:solidFill>
                <a:latin typeface="+mn-lt"/>
                <a:ea typeface="+mn-ea"/>
                <a:cs typeface="+mn-cs"/>
              </a:rPr>
              <a:t>marked hyperglycemia. Thus, sodium was the most</a:t>
            </a:r>
          </a:p>
          <a:p>
            <a:r>
              <a:rPr lang="en-US" sz="1200" b="0" i="0" u="none" strike="noStrike" kern="1200" baseline="0" dirty="0" smtClean="0">
                <a:solidFill>
                  <a:schemeClr val="tx1"/>
                </a:solidFill>
                <a:latin typeface="+mn-lt"/>
                <a:ea typeface="+mn-ea"/>
                <a:cs typeface="+mn-cs"/>
              </a:rPr>
              <a:t>important determinant of </a:t>
            </a:r>
            <a:r>
              <a:rPr lang="en-US" sz="1200" b="0" i="0" u="none" strike="noStrike" kern="1200" baseline="0" dirty="0" err="1" smtClean="0">
                <a:solidFill>
                  <a:schemeClr val="tx1"/>
                </a:solidFill>
                <a:latin typeface="+mn-lt"/>
                <a:ea typeface="+mn-ea"/>
                <a:cs typeface="+mn-cs"/>
              </a:rPr>
              <a:t>OsmE</a:t>
            </a:r>
            <a:r>
              <a:rPr lang="en-US" sz="1200" b="0" i="0" u="none" strike="noStrike" kern="1200" baseline="0" dirty="0" smtClean="0">
                <a:solidFill>
                  <a:schemeClr val="tx1"/>
                </a:solidFill>
                <a:latin typeface="+mn-lt"/>
                <a:ea typeface="+mn-ea"/>
                <a:cs typeface="+mn-cs"/>
              </a:rPr>
              <a:t> in the diabetic dogs</a:t>
            </a:r>
          </a:p>
          <a:p>
            <a:r>
              <a:rPr lang="en-US" sz="1200" b="0" i="0" u="none" strike="noStrike" kern="1200" baseline="0" dirty="0" smtClean="0">
                <a:solidFill>
                  <a:schemeClr val="tx1"/>
                </a:solidFill>
                <a:latin typeface="+mn-lt"/>
                <a:ea typeface="+mn-ea"/>
                <a:cs typeface="+mn-cs"/>
              </a:rPr>
              <a:t>and cats in this study as it is in normal animals.6 This</a:t>
            </a:r>
          </a:p>
          <a:p>
            <a:r>
              <a:rPr lang="en-US" sz="1200" b="0" i="0" u="none" strike="noStrike" kern="1200" baseline="0" dirty="0" smtClean="0">
                <a:solidFill>
                  <a:schemeClr val="tx1"/>
                </a:solidFill>
                <a:latin typeface="+mn-lt"/>
                <a:ea typeface="+mn-ea"/>
                <a:cs typeface="+mn-cs"/>
              </a:rPr>
              <a:t>finding indicates that changes in serum sodium probably</a:t>
            </a:r>
          </a:p>
          <a:p>
            <a:r>
              <a:rPr lang="en-US" sz="1200" b="0" i="0" u="none" strike="noStrike" kern="1200" baseline="0" dirty="0" smtClean="0">
                <a:solidFill>
                  <a:schemeClr val="tx1"/>
                </a:solidFill>
                <a:latin typeface="+mn-lt"/>
                <a:ea typeface="+mn-ea"/>
                <a:cs typeface="+mn-cs"/>
              </a:rPr>
              <a:t>exert greater influence on osmotic changes than do</a:t>
            </a:r>
          </a:p>
          <a:p>
            <a:r>
              <a:rPr lang="en-US" sz="1200" b="0" i="0" u="none" strike="noStrike" kern="1200" baseline="0" dirty="0" smtClean="0">
                <a:solidFill>
                  <a:schemeClr val="tx1"/>
                </a:solidFill>
                <a:latin typeface="+mn-lt"/>
                <a:ea typeface="+mn-ea"/>
                <a:cs typeface="+mn-cs"/>
              </a:rPr>
              <a:t>changes in glucose in treated diabetic dogs</a:t>
            </a:r>
          </a:p>
          <a:p>
            <a:r>
              <a:rPr lang="en-US" sz="1200" b="0" i="0" u="none" strike="noStrike" kern="1200" baseline="0" dirty="0" smtClean="0">
                <a:solidFill>
                  <a:schemeClr val="tx1"/>
                </a:solidFill>
                <a:latin typeface="+mn-lt"/>
                <a:ea typeface="+mn-ea"/>
                <a:cs typeface="+mn-cs"/>
              </a:rPr>
              <a:t>and cats.</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33</a:t>
            </a:fld>
            <a:endParaRPr lang="en-US"/>
          </a:p>
        </p:txBody>
      </p:sp>
    </p:spTree>
    <p:extLst>
      <p:ext uri="{BB962C8B-B14F-4D97-AF65-F5344CB8AC3E}">
        <p14:creationId xmlns:p14="http://schemas.microsoft.com/office/powerpoint/2010/main" val="692300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Absolute/relative deficiency</a:t>
            </a:r>
            <a:r>
              <a:rPr lang="en-US" baseline="0" dirty="0" smtClean="0"/>
              <a:t/>
            </a:r>
            <a:br>
              <a:rPr lang="en-US" baseline="0" dirty="0" smtClean="0"/>
            </a:br>
            <a:r>
              <a:rPr lang="en-US" baseline="0" dirty="0" smtClean="0"/>
              <a:t>Increased glucagon and B-adrenergic activation by </a:t>
            </a:r>
            <a:r>
              <a:rPr lang="en-US" baseline="0" dirty="0" err="1" smtClean="0"/>
              <a:t>catecholamines</a:t>
            </a:r>
            <a:r>
              <a:rPr lang="en-US" baseline="0" dirty="0" smtClean="0"/>
              <a:t> in the face of inadequate insulin stimulate glycolysis and gluconeogenesis.  Dehydration and </a:t>
            </a:r>
            <a:r>
              <a:rPr lang="en-US" baseline="0" dirty="0" err="1" smtClean="0"/>
              <a:t>hypoperfusion</a:t>
            </a:r>
            <a:r>
              <a:rPr lang="en-US" baseline="0" dirty="0" smtClean="0"/>
              <a:t> may cause decreased insulin delivery to sensitive tissues.  In addition, antagonism by GH and cortisol contribute to insulin resistance.</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a:t>
            </a:fld>
            <a:endParaRPr lang="en-US"/>
          </a:p>
        </p:txBody>
      </p:sp>
    </p:spTree>
    <p:extLst>
      <p:ext uri="{BB962C8B-B14F-4D97-AF65-F5344CB8AC3E}">
        <p14:creationId xmlns:p14="http://schemas.microsoft.com/office/powerpoint/2010/main" val="911211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Urine testing can miss up to 12%</a:t>
            </a:r>
            <a:r>
              <a:rPr lang="en-US" baseline="0" dirty="0" smtClean="0"/>
              <a:t> </a:t>
            </a:r>
            <a:r>
              <a:rPr lang="en-US" baseline="0" dirty="0" err="1" smtClean="0"/>
              <a:t>ketoacidotic</a:t>
            </a:r>
            <a:r>
              <a:rPr lang="en-US" baseline="0" dirty="0" smtClean="0"/>
              <a:t> cats because B-</a:t>
            </a:r>
            <a:r>
              <a:rPr lang="en-US" baseline="0" dirty="0" err="1" smtClean="0"/>
              <a:t>hydroxybutyrate</a:t>
            </a:r>
            <a:r>
              <a:rPr lang="en-US" baseline="0" dirty="0" smtClean="0"/>
              <a:t> not tested</a:t>
            </a:r>
          </a:p>
          <a:p>
            <a:r>
              <a:rPr lang="en-US" dirty="0" smtClean="0"/>
              <a:t>Beta-</a:t>
            </a:r>
            <a:r>
              <a:rPr lang="en-US" dirty="0" err="1" smtClean="0"/>
              <a:t>hydroxybutyrate</a:t>
            </a:r>
            <a:r>
              <a:rPr lang="en-US" dirty="0" smtClean="0"/>
              <a:t> </a:t>
            </a:r>
            <a:r>
              <a:rPr lang="en-US" dirty="0" smtClean="0"/>
              <a:t>is formed from acetoacetate in the presence of hydrogen ions- more acidotic</a:t>
            </a:r>
            <a:r>
              <a:rPr lang="en-US" baseline="0" dirty="0" smtClean="0"/>
              <a:t> is an animal, more beta-</a:t>
            </a:r>
            <a:r>
              <a:rPr lang="en-US" baseline="0" dirty="0" err="1" smtClean="0"/>
              <a:t>hydroxybutyrate</a:t>
            </a:r>
            <a:r>
              <a:rPr lang="en-US" baseline="0" dirty="0" smtClean="0"/>
              <a:t> is </a:t>
            </a:r>
            <a:r>
              <a:rPr lang="en-US" baseline="0" dirty="0" smtClean="0"/>
              <a:t>formed</a:t>
            </a:r>
          </a:p>
          <a:p>
            <a:r>
              <a:rPr lang="en-US" baseline="0" dirty="0" smtClean="0"/>
              <a:t>Ratio of </a:t>
            </a:r>
            <a:r>
              <a:rPr lang="en-US" baseline="0" dirty="0" err="1" smtClean="0"/>
              <a:t>Beta-hydroxybutyrate:acetoacetate</a:t>
            </a:r>
            <a:r>
              <a:rPr lang="en-US" baseline="0" dirty="0" smtClean="0"/>
              <a:t> therefore rises to considerable levels &gt;3:1, frequently 20:1</a:t>
            </a:r>
            <a:endParaRPr lang="en-US" baseline="0" dirty="0" smtClean="0"/>
          </a:p>
          <a:p>
            <a:r>
              <a:rPr lang="en-US" baseline="0" dirty="0" smtClean="0"/>
              <a:t>Smith et al: although it is possible to convert beta-</a:t>
            </a:r>
            <a:r>
              <a:rPr lang="en-US" baseline="0" dirty="0" err="1" smtClean="0"/>
              <a:t>hydroybutyrate</a:t>
            </a:r>
            <a:r>
              <a:rPr lang="en-US" baseline="0" dirty="0" smtClean="0"/>
              <a:t> to acetoacetate by adding hydrogen peroxide to the urine containing beta-</a:t>
            </a:r>
            <a:r>
              <a:rPr lang="en-US" baseline="0" dirty="0" err="1" smtClean="0"/>
              <a:t>hydroxybutyrate</a:t>
            </a:r>
            <a:r>
              <a:rPr lang="en-US" baseline="0" dirty="0" smtClean="0"/>
              <a:t>, the concentration of urine beta-</a:t>
            </a:r>
            <a:r>
              <a:rPr lang="en-US" baseline="0" dirty="0" err="1" smtClean="0"/>
              <a:t>hydroxybutyrate</a:t>
            </a:r>
            <a:r>
              <a:rPr lang="en-US" baseline="0" dirty="0" smtClean="0"/>
              <a:t> </a:t>
            </a:r>
            <a:r>
              <a:rPr lang="en-US" baseline="0" dirty="0" err="1" smtClean="0"/>
              <a:t>neeed</a:t>
            </a:r>
            <a:r>
              <a:rPr lang="en-US" baseline="0" dirty="0" smtClean="0"/>
              <a:t> for this o show a positive </a:t>
            </a:r>
            <a:r>
              <a:rPr lang="en-US" baseline="0" dirty="0" err="1" smtClean="0"/>
              <a:t>nitroprusside</a:t>
            </a:r>
            <a:r>
              <a:rPr lang="en-US" baseline="0" dirty="0" smtClean="0"/>
              <a:t> reaction has to be very high.  At such high concentrations, concentration of acetoacetate in the urine is also </a:t>
            </a:r>
            <a:r>
              <a:rPr lang="en-US" baseline="0" dirty="0" err="1" smtClean="0"/>
              <a:t>hgih</a:t>
            </a:r>
            <a:r>
              <a:rPr lang="en-US" baseline="0" dirty="0" smtClean="0"/>
              <a:t>.  Therefore, not clinically helpful since the concurrently increased acetoacetate will already be detected via standard method</a:t>
            </a:r>
          </a:p>
          <a:p>
            <a:r>
              <a:rPr lang="en-US" baseline="0" dirty="0" smtClean="0"/>
              <a:t>Same urine reagent strips used to detect urine ketones can be used to detect ketones in plasma</a:t>
            </a:r>
          </a:p>
          <a:p>
            <a:r>
              <a:rPr lang="en-US" baseline="0" dirty="0" smtClean="0"/>
              <a:t>Results of one study on cats showed that the sensitivity of urine reagent strips is higher for ketone detection in plasma than it is for </a:t>
            </a:r>
            <a:r>
              <a:rPr lang="en-US" baseline="0" dirty="0" smtClean="0"/>
              <a:t>urine (</a:t>
            </a:r>
            <a:r>
              <a:rPr lang="en-US" baseline="0" dirty="0" err="1" smtClean="0"/>
              <a:t>zeugswetter</a:t>
            </a:r>
            <a:r>
              <a:rPr lang="en-US" baseline="0" dirty="0" smtClean="0"/>
              <a:t> and </a:t>
            </a:r>
            <a:r>
              <a:rPr lang="en-US" baseline="0" dirty="0" err="1" smtClean="0"/>
              <a:t>Pagitz</a:t>
            </a:r>
            <a:r>
              <a:rPr lang="en-US" baseline="0" dirty="0" smtClean="0"/>
              <a:t>)</a:t>
            </a:r>
            <a:endParaRPr lang="en-US" baseline="0" dirty="0" smtClean="0"/>
          </a:p>
          <a:p>
            <a:r>
              <a:rPr lang="en-US" dirty="0" smtClean="0"/>
              <a:t>Study in cats: </a:t>
            </a:r>
            <a:r>
              <a:rPr lang="en-US" dirty="0" err="1" smtClean="0"/>
              <a:t>Zeugswetter</a:t>
            </a:r>
            <a:r>
              <a:rPr lang="en-US" dirty="0" smtClean="0"/>
              <a:t> F, </a:t>
            </a:r>
            <a:r>
              <a:rPr lang="en-US" dirty="0" err="1" smtClean="0"/>
              <a:t>Pagitz</a:t>
            </a:r>
            <a:r>
              <a:rPr lang="en-US" dirty="0" smtClean="0"/>
              <a:t> M: Ketone</a:t>
            </a:r>
            <a:r>
              <a:rPr lang="en-US" baseline="0" dirty="0" smtClean="0"/>
              <a:t> measurements using dipstick methodology in cats with diabetes mellitus.  JSAP 2009; 50: 4-8.</a:t>
            </a:r>
          </a:p>
          <a:p>
            <a:r>
              <a:rPr lang="en-US" baseline="0" dirty="0" smtClean="0"/>
              <a:t>Brady M, Dennis J, Wagner-Mann C: evaluating the use of plasma hematocrit samples to detect ketones utilizing urine dipstick </a:t>
            </a:r>
            <a:r>
              <a:rPr lang="en-US" baseline="0" dirty="0" err="1" smtClean="0"/>
              <a:t>colorimetricmethodology</a:t>
            </a:r>
            <a:r>
              <a:rPr lang="en-US" baseline="0" dirty="0" smtClean="0"/>
              <a:t> in diabetic dogs and cats.  JVECC 2003; 13: 1-6.</a:t>
            </a:r>
          </a:p>
          <a:p>
            <a:r>
              <a:rPr lang="en-US" baseline="0" dirty="0" smtClean="0"/>
              <a:t>Smith SW, </a:t>
            </a:r>
            <a:r>
              <a:rPr lang="en-US" baseline="0" dirty="0" err="1" smtClean="0"/>
              <a:t>Manini</a:t>
            </a:r>
            <a:r>
              <a:rPr lang="en-US" baseline="0" dirty="0" smtClean="0"/>
              <a:t> AF, </a:t>
            </a:r>
            <a:r>
              <a:rPr lang="en-US" baseline="0" dirty="0" err="1" smtClean="0"/>
              <a:t>Szekely</a:t>
            </a:r>
            <a:r>
              <a:rPr lang="en-US" baseline="0" dirty="0" smtClean="0"/>
              <a:t> T, Hoffman RS: Bedside detection of urine beta-</a:t>
            </a:r>
            <a:r>
              <a:rPr lang="en-US" baseline="0" dirty="0" err="1" smtClean="0"/>
              <a:t>hydroxybutyrate</a:t>
            </a:r>
            <a:r>
              <a:rPr lang="en-US" baseline="0" dirty="0" smtClean="0"/>
              <a:t> in diagnosing metabolic acidosis. </a:t>
            </a:r>
            <a:r>
              <a:rPr lang="en-US" baseline="0" dirty="0" err="1" smtClean="0"/>
              <a:t>Acad</a:t>
            </a:r>
            <a:r>
              <a:rPr lang="en-US" baseline="0" dirty="0" smtClean="0"/>
              <a:t> </a:t>
            </a:r>
            <a:r>
              <a:rPr lang="en-US" baseline="0" dirty="0" err="1" smtClean="0"/>
              <a:t>Emerg</a:t>
            </a:r>
            <a:r>
              <a:rPr lang="en-US" baseline="0" dirty="0" smtClean="0"/>
              <a:t> Med. 2008; 15: 751-756.</a:t>
            </a:r>
          </a:p>
          <a:p>
            <a:r>
              <a:rPr lang="en-US" baseline="0" dirty="0" err="1" smtClean="0"/>
              <a:t>Hoenig</a:t>
            </a:r>
            <a:r>
              <a:rPr lang="en-US" baseline="0" dirty="0" smtClean="0"/>
              <a:t> M, </a:t>
            </a:r>
            <a:r>
              <a:rPr lang="en-US" baseline="0" dirty="0" err="1" smtClean="0"/>
              <a:t>Dorfman</a:t>
            </a:r>
            <a:r>
              <a:rPr lang="en-US" baseline="0" dirty="0" smtClean="0"/>
              <a:t> M, Koenig A: Use of a hand-held meter for the </a:t>
            </a:r>
            <a:r>
              <a:rPr lang="en-US" baseline="0" dirty="0" err="1" smtClean="0"/>
              <a:t>measuremenet</a:t>
            </a:r>
            <a:r>
              <a:rPr lang="en-US" baseline="0" dirty="0" smtClean="0"/>
              <a:t> of blood beta-</a:t>
            </a:r>
            <a:r>
              <a:rPr lang="en-US" baseline="0" dirty="0" err="1" smtClean="0"/>
              <a:t>hydroxybutyrate</a:t>
            </a:r>
            <a:r>
              <a:rPr lang="en-US" baseline="0" dirty="0" smtClean="0"/>
              <a:t> in dogs and cats.  JVECC 2008; 18: 86-87.  </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34</a:t>
            </a:fld>
            <a:endParaRPr lang="en-US"/>
          </a:p>
        </p:txBody>
      </p:sp>
    </p:spTree>
    <p:extLst>
      <p:ext uri="{BB962C8B-B14F-4D97-AF65-F5344CB8AC3E}">
        <p14:creationId xmlns:p14="http://schemas.microsoft.com/office/powerpoint/2010/main" val="222245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It is also important to remember that as </a:t>
            </a:r>
            <a:r>
              <a:rPr lang="en-US" baseline="0" dirty="0" smtClean="0"/>
              <a:t>DK/DKA resolves- beta-</a:t>
            </a:r>
            <a:r>
              <a:rPr lang="en-US" baseline="0" dirty="0" err="1" smtClean="0"/>
              <a:t>hydroxybutyrate</a:t>
            </a:r>
            <a:r>
              <a:rPr lang="en-US" baseline="0" dirty="0" smtClean="0"/>
              <a:t> are metabolized to acetoacetate- concentration of beta-</a:t>
            </a:r>
            <a:r>
              <a:rPr lang="en-US" baseline="0" dirty="0" err="1" smtClean="0"/>
              <a:t>hydroxybutyrate</a:t>
            </a:r>
            <a:r>
              <a:rPr lang="en-US" baseline="0" dirty="0" smtClean="0"/>
              <a:t> decreases and concentration of acetoacetate increases</a:t>
            </a:r>
          </a:p>
          <a:p>
            <a:r>
              <a:rPr lang="en-US" baseline="0" dirty="0" smtClean="0"/>
              <a:t>By measuring urine or plasma ketones using only the urine reagent strips, the ketosis status of the patient will be overestimated and impending resolution of DKA will not be </a:t>
            </a:r>
            <a:r>
              <a:rPr lang="en-US" baseline="0" dirty="0" smtClean="0"/>
              <a:t>detected</a:t>
            </a:r>
          </a:p>
          <a:p>
            <a:r>
              <a:rPr lang="en-US" dirty="0" err="1" smtClean="0"/>
              <a:t>Tommaso</a:t>
            </a:r>
            <a:r>
              <a:rPr lang="en-US" dirty="0" smtClean="0"/>
              <a:t> M, </a:t>
            </a:r>
            <a:r>
              <a:rPr lang="en-US" dirty="0" err="1" smtClean="0"/>
              <a:t>Aste</a:t>
            </a:r>
            <a:r>
              <a:rPr lang="en-US" dirty="0" smtClean="0"/>
              <a:t> G, </a:t>
            </a:r>
            <a:r>
              <a:rPr lang="en-US" dirty="0" err="1" smtClean="0"/>
              <a:t>Rocconi</a:t>
            </a:r>
            <a:r>
              <a:rPr lang="en-US" dirty="0" smtClean="0"/>
              <a:t> F, </a:t>
            </a:r>
            <a:r>
              <a:rPr lang="en-US" dirty="0" err="1" smtClean="0"/>
              <a:t>Guglielmini</a:t>
            </a:r>
            <a:r>
              <a:rPr lang="en-US" dirty="0" smtClean="0"/>
              <a:t> C, </a:t>
            </a:r>
            <a:r>
              <a:rPr lang="en-US" dirty="0" err="1" smtClean="0"/>
              <a:t>Boari</a:t>
            </a:r>
            <a:r>
              <a:rPr lang="en-US" dirty="0" smtClean="0"/>
              <a:t> A: evaluation of a portable meter to measure </a:t>
            </a:r>
            <a:r>
              <a:rPr lang="en-US" dirty="0" err="1" smtClean="0"/>
              <a:t>ketonemiaand</a:t>
            </a:r>
            <a:r>
              <a:rPr lang="en-US" dirty="0" smtClean="0"/>
              <a:t> comparison with </a:t>
            </a:r>
            <a:r>
              <a:rPr lang="en-US" dirty="0" err="1" smtClean="0"/>
              <a:t>ketonuria</a:t>
            </a:r>
            <a:r>
              <a:rPr lang="en-US" dirty="0" smtClean="0"/>
              <a:t> for the diagnosis of canine diabetic ketoacidosis.</a:t>
            </a:r>
            <a:r>
              <a:rPr lang="en-US" baseline="0" dirty="0" smtClean="0"/>
              <a:t>  JVIM 2009;23: 466-471.</a:t>
            </a:r>
          </a:p>
          <a:p>
            <a:r>
              <a:rPr lang="en-US" baseline="0" dirty="0" err="1" smtClean="0"/>
              <a:t>Hoenig</a:t>
            </a:r>
            <a:r>
              <a:rPr lang="en-US" baseline="0" dirty="0" smtClean="0"/>
              <a:t> M, </a:t>
            </a:r>
            <a:r>
              <a:rPr lang="en-US" baseline="0" dirty="0" err="1" smtClean="0"/>
              <a:t>Dorfman</a:t>
            </a:r>
            <a:r>
              <a:rPr lang="en-US" baseline="0" dirty="0" smtClean="0"/>
              <a:t> M, Koenig A: Use of a hand-held meter for the measurement of blood beta-</a:t>
            </a:r>
            <a:r>
              <a:rPr lang="en-US" baseline="0" dirty="0" err="1" smtClean="0"/>
              <a:t>hydroxybutyrate</a:t>
            </a:r>
            <a:r>
              <a:rPr lang="en-US" baseline="0" dirty="0" smtClean="0"/>
              <a:t> in dogs and cats.  JVECC 2008; 18: 86-87.</a:t>
            </a:r>
          </a:p>
          <a:p>
            <a:r>
              <a:rPr lang="en-US" baseline="0" dirty="0" smtClean="0"/>
              <a:t>Previous </a:t>
            </a:r>
            <a:r>
              <a:rPr lang="en-US" baseline="0" dirty="0" smtClean="0"/>
              <a:t>study- ketone body cutoff 3.8 correlated best with risk for DKA- Duarte R, et al: Accuracy of serum beta-</a:t>
            </a:r>
            <a:r>
              <a:rPr lang="en-US" baseline="0" dirty="0" err="1" smtClean="0"/>
              <a:t>hydroxybutyrate</a:t>
            </a:r>
            <a:r>
              <a:rPr lang="en-US" baseline="0" dirty="0" smtClean="0"/>
              <a:t> measurements for the </a:t>
            </a:r>
            <a:r>
              <a:rPr lang="en-US" baseline="0" dirty="0" err="1" smtClean="0"/>
              <a:t>diagnosiss</a:t>
            </a:r>
            <a:r>
              <a:rPr lang="en-US" baseline="0" dirty="0" smtClean="0"/>
              <a:t> of diabetic ketoacidosis in 116 dogs.  JVIM 2002; 16 (4): 411-417.</a:t>
            </a:r>
          </a:p>
          <a:p>
            <a:r>
              <a:rPr lang="en-US" baseline="0" dirty="0" err="1" smtClean="0"/>
              <a:t>Zeugswetter</a:t>
            </a:r>
            <a:r>
              <a:rPr lang="en-US" baseline="0" dirty="0" smtClean="0"/>
              <a:t> 2012 study- 25 healthy cats measured- blood ketones &lt;0.2mmol/L</a:t>
            </a:r>
          </a:p>
          <a:p>
            <a:r>
              <a:rPr lang="en-US" baseline="0" dirty="0" err="1" smtClean="0"/>
              <a:t>Weingart</a:t>
            </a:r>
            <a:r>
              <a:rPr lang="en-US" baseline="0" dirty="0" smtClean="0"/>
              <a:t> et al (measuring via spectrophotometry)- evaluated 11 healthy cats, 19 non-</a:t>
            </a:r>
            <a:r>
              <a:rPr lang="en-US" baseline="0" dirty="0" err="1" smtClean="0"/>
              <a:t>ketotic</a:t>
            </a:r>
            <a:r>
              <a:rPr lang="en-US" baseline="0" dirty="0" smtClean="0"/>
              <a:t> diabetics, 11 DKs (as assessed by urine dipsticks), 21 DKAs</a:t>
            </a:r>
          </a:p>
        </p:txBody>
      </p:sp>
      <p:sp>
        <p:nvSpPr>
          <p:cNvPr id="4" name="Slide Number Placeholder 3"/>
          <p:cNvSpPr>
            <a:spLocks noGrp="1"/>
          </p:cNvSpPr>
          <p:nvPr>
            <p:ph type="sldNum" sz="quarter" idx="10"/>
          </p:nvPr>
        </p:nvSpPr>
        <p:spPr/>
        <p:txBody>
          <a:bodyPr/>
          <a:lstStyle/>
          <a:p>
            <a:fld id="{7531D140-703A-400F-B9F9-CC9BB2DBD350}" type="slidenum">
              <a:rPr lang="en-US" smtClean="0"/>
              <a:t>35</a:t>
            </a:fld>
            <a:endParaRPr lang="en-US"/>
          </a:p>
        </p:txBody>
      </p:sp>
    </p:spTree>
    <p:extLst>
      <p:ext uri="{BB962C8B-B14F-4D97-AF65-F5344CB8AC3E}">
        <p14:creationId xmlns:p14="http://schemas.microsoft.com/office/powerpoint/2010/main" val="26043189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ketone levels can also be</a:t>
            </a:r>
            <a:r>
              <a:rPr lang="en-US" baseline="0" dirty="0" smtClean="0"/>
              <a:t> elevated by other illnesses, notably hepatic </a:t>
            </a:r>
            <a:r>
              <a:rPr lang="en-US" baseline="0" dirty="0" err="1" smtClean="0"/>
              <a:t>lipidosis</a:t>
            </a:r>
            <a:endParaRPr lang="en-US" baseline="0" dirty="0" smtClean="0"/>
          </a:p>
          <a:p>
            <a:r>
              <a:rPr lang="en-US" baseline="0" dirty="0" smtClean="0"/>
              <a:t>Normal B-</a:t>
            </a:r>
            <a:r>
              <a:rPr lang="en-US" baseline="0" dirty="0" err="1" smtClean="0"/>
              <a:t>hydroxybutyrate</a:t>
            </a:r>
            <a:r>
              <a:rPr lang="en-US" baseline="0" dirty="0" smtClean="0"/>
              <a:t> &lt;0.5mmol/L, whereas 99% sick cats with </a:t>
            </a:r>
            <a:r>
              <a:rPr lang="en-US" baseline="0" dirty="0" err="1" smtClean="0"/>
              <a:t>nondiabetic</a:t>
            </a:r>
            <a:r>
              <a:rPr lang="en-US" baseline="0" dirty="0" smtClean="0"/>
              <a:t> illness have beta-</a:t>
            </a:r>
            <a:r>
              <a:rPr lang="en-US" baseline="0" dirty="0" err="1" smtClean="0"/>
              <a:t>hydroxbutyrate</a:t>
            </a:r>
            <a:r>
              <a:rPr lang="en-US" baseline="0" dirty="0" smtClean="0"/>
              <a:t> less than 0.58mmol/L ; 25 healthy cats evaluated in study by </a:t>
            </a:r>
            <a:r>
              <a:rPr lang="en-US" baseline="0" dirty="0" err="1" smtClean="0"/>
              <a:t>Zeugswetter</a:t>
            </a:r>
            <a:r>
              <a:rPr lang="en-US" baseline="0" dirty="0" smtClean="0"/>
              <a:t> and </a:t>
            </a:r>
            <a:r>
              <a:rPr lang="en-US" baseline="0" dirty="0" err="1" smtClean="0"/>
              <a:t>Rebuzzi</a:t>
            </a:r>
            <a:r>
              <a:rPr lang="en-US" baseline="0" dirty="0" smtClean="0"/>
              <a:t> &lt;</a:t>
            </a:r>
            <a:r>
              <a:rPr lang="en-US" baseline="0" dirty="0" smtClean="0"/>
              <a:t>0.2mmol/L</a:t>
            </a:r>
          </a:p>
          <a:p>
            <a:r>
              <a:rPr lang="en-US" baseline="0" dirty="0" err="1" smtClean="0"/>
              <a:t>Weingert</a:t>
            </a:r>
            <a:r>
              <a:rPr lang="en-US" baseline="0" dirty="0" smtClean="0"/>
              <a:t> &lt;0.1mmol/L</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36</a:t>
            </a:fld>
            <a:endParaRPr lang="en-US"/>
          </a:p>
        </p:txBody>
      </p:sp>
    </p:spTree>
    <p:extLst>
      <p:ext uri="{BB962C8B-B14F-4D97-AF65-F5344CB8AC3E}">
        <p14:creationId xmlns:p14="http://schemas.microsoft.com/office/powerpoint/2010/main" val="3162770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instrument consists of a recording device and a flexible glucose sensor electrode.  The sensor is implanted in the SC space and is connected to a small monitor that is worn by the patient or placed nearby in the cage. The sensor contains a glucose </a:t>
            </a:r>
            <a:r>
              <a:rPr lang="it-IT" sz="1200" b="0" i="0" u="none" strike="noStrike" kern="1200" baseline="0" dirty="0" smtClean="0">
                <a:solidFill>
                  <a:schemeClr val="tx1"/>
                </a:solidFill>
                <a:latin typeface="+mn-lt"/>
                <a:ea typeface="+mn-ea"/>
                <a:cs typeface="+mn-cs"/>
              </a:rPr>
              <a:t>diffusion limiting membrane containing glucose </a:t>
            </a:r>
            <a:r>
              <a:rPr lang="en-US" sz="1200" b="0" i="0" u="none" strike="noStrike" kern="1200" baseline="0" dirty="0" smtClean="0">
                <a:solidFill>
                  <a:schemeClr val="tx1"/>
                </a:solidFill>
                <a:latin typeface="+mn-lt"/>
                <a:ea typeface="+mn-ea"/>
                <a:cs typeface="+mn-cs"/>
              </a:rPr>
              <a:t>oxidase. In the presence of oxygen, when the membrane</a:t>
            </a:r>
          </a:p>
          <a:p>
            <a:r>
              <a:rPr lang="en-US" sz="1200" b="0" i="0" u="none" strike="noStrike" kern="1200" baseline="0" dirty="0" smtClean="0">
                <a:solidFill>
                  <a:schemeClr val="tx1"/>
                </a:solidFill>
                <a:latin typeface="+mn-lt"/>
                <a:ea typeface="+mn-ea"/>
                <a:cs typeface="+mn-cs"/>
              </a:rPr>
              <a:t>is exposed to glucose in the </a:t>
            </a:r>
            <a:r>
              <a:rPr lang="en-US" sz="1200" b="0" i="0" u="none" strike="noStrike" kern="1200" baseline="0" dirty="0" err="1" smtClean="0">
                <a:solidFill>
                  <a:schemeClr val="tx1"/>
                </a:solidFill>
                <a:latin typeface="+mn-lt"/>
                <a:ea typeface="+mn-ea"/>
                <a:cs typeface="+mn-cs"/>
              </a:rPr>
              <a:t>interstitium</a:t>
            </a:r>
            <a:r>
              <a:rPr lang="en-US" sz="1200" b="0" i="0" u="none" strike="noStrike" kern="1200" baseline="0" dirty="0" smtClean="0">
                <a:solidFill>
                  <a:schemeClr val="tx1"/>
                </a:solidFill>
                <a:latin typeface="+mn-lt"/>
                <a:ea typeface="+mn-ea"/>
                <a:cs typeface="+mn-cs"/>
              </a:rPr>
              <a:t>, it is oxidized producing </a:t>
            </a:r>
            <a:r>
              <a:rPr lang="en-US" sz="1200" b="0" i="0" u="none" strike="noStrike" kern="1200" baseline="0" dirty="0" err="1" smtClean="0">
                <a:solidFill>
                  <a:schemeClr val="tx1"/>
                </a:solidFill>
                <a:latin typeface="+mn-lt"/>
                <a:ea typeface="+mn-ea"/>
                <a:cs typeface="+mn-cs"/>
              </a:rPr>
              <a:t>gluconic</a:t>
            </a:r>
            <a:r>
              <a:rPr lang="en-US" sz="1200" b="0" i="0" u="none" strike="noStrike" kern="1200" baseline="0" dirty="0" smtClean="0">
                <a:solidFill>
                  <a:schemeClr val="tx1"/>
                </a:solidFill>
                <a:latin typeface="+mn-lt"/>
                <a:ea typeface="+mn-ea"/>
                <a:cs typeface="+mn-cs"/>
              </a:rPr>
              <a:t> acid and hydrogen peroxide. The hydrogen peroxide generated reacts with a platinum electrode generating a current proportional to the interstitial glucose concentration. Because changes in BG are related to changes in interstitial glucose, the CGMS can be used to estimate BG</a:t>
            </a:r>
            <a:r>
              <a:rPr lang="en-US" sz="1200" b="0" i="0" u="none" strike="noStrike" kern="1200" baseline="0" dirty="0" smtClean="0">
                <a:solidFill>
                  <a:schemeClr val="tx1"/>
                </a:solidFill>
                <a:latin typeface="+mn-lt"/>
                <a:ea typeface="+mn-ea"/>
                <a:cs typeface="+mn-cs"/>
              </a:rPr>
              <a:t>.  Must be calibrated with measured BG.</a:t>
            </a:r>
            <a:endParaRPr lang="pt-BR" sz="1200" b="0" i="0" u="none" strike="noStrike" kern="1200" baseline="0" dirty="0" smtClean="0">
              <a:solidFill>
                <a:schemeClr val="tx1"/>
              </a:solidFill>
              <a:latin typeface="+mn-lt"/>
              <a:ea typeface="+mn-ea"/>
              <a:cs typeface="+mn-cs"/>
            </a:endParaRPr>
          </a:p>
          <a:p>
            <a:r>
              <a:rPr lang="pt-BR" sz="1200" b="0" i="0" u="none" strike="noStrike" kern="1200" baseline="0" dirty="0" smtClean="0">
                <a:solidFill>
                  <a:schemeClr val="tx1"/>
                </a:solidFill>
                <a:latin typeface="+mn-lt"/>
                <a:ea typeface="+mn-ea"/>
                <a:cs typeface="+mn-cs"/>
              </a:rPr>
              <a:t>24 patients enrolled in the study</a:t>
            </a:r>
          </a:p>
          <a:p>
            <a:r>
              <a:rPr lang="pt-BR" sz="1200" b="0" i="0" u="none" strike="noStrike" kern="1200" baseline="0" dirty="0" smtClean="0">
                <a:solidFill>
                  <a:schemeClr val="tx1"/>
                </a:solidFill>
                <a:latin typeface="+mn-lt"/>
                <a:ea typeface="+mn-ea"/>
                <a:cs typeface="+mn-cs"/>
              </a:rPr>
              <a:t>All had a monitor placed within 24 hours of diagnosis of DKA</a:t>
            </a:r>
          </a:p>
          <a:p>
            <a:r>
              <a:rPr lang="pt-BR" sz="1200" b="0" i="0" u="none" strike="noStrike" kern="1200" baseline="0" dirty="0" smtClean="0">
                <a:solidFill>
                  <a:schemeClr val="tx1"/>
                </a:solidFill>
                <a:latin typeface="+mn-lt"/>
                <a:ea typeface="+mn-ea"/>
                <a:cs typeface="+mn-cs"/>
              </a:rPr>
              <a:t>Data collected min 3 days, up to 8 days</a:t>
            </a:r>
          </a:p>
          <a:p>
            <a:r>
              <a:rPr lang="pt-BR" sz="1200" b="0" i="0" u="none" strike="noStrike" kern="1200" baseline="0" dirty="0" smtClean="0">
                <a:solidFill>
                  <a:schemeClr val="tx1"/>
                </a:solidFill>
                <a:latin typeface="+mn-lt"/>
                <a:ea typeface="+mn-ea"/>
                <a:cs typeface="+mn-cs"/>
              </a:rPr>
              <a:t>No serious adverse events noted</a:t>
            </a:r>
          </a:p>
          <a:p>
            <a:r>
              <a:rPr lang="pt-BR" sz="1200" b="0" i="0" u="none" strike="noStrike" kern="1200" baseline="0" dirty="0" smtClean="0">
                <a:solidFill>
                  <a:schemeClr val="tx1"/>
                </a:solidFill>
                <a:latin typeface="+mn-lt"/>
                <a:ea typeface="+mn-ea"/>
                <a:cs typeface="+mn-cs"/>
              </a:rPr>
              <a:t>Estimates of BG strongly correlated regardless of recalibration frequency</a:t>
            </a:r>
          </a:p>
          <a:p>
            <a:r>
              <a:rPr lang="pt-BR" sz="1200" b="0" i="0" u="none" strike="noStrike" kern="1200" baseline="0" dirty="0" smtClean="0">
                <a:solidFill>
                  <a:schemeClr val="tx1"/>
                </a:solidFill>
                <a:latin typeface="+mn-lt"/>
                <a:ea typeface="+mn-ea"/>
                <a:cs typeface="+mn-cs"/>
              </a:rPr>
              <a:t>Based on study q12 hour recalibration possible and adequate</a:t>
            </a:r>
          </a:p>
          <a:p>
            <a:r>
              <a:rPr lang="en-US" sz="1200" b="0" i="0" u="none" strike="noStrike" kern="1200" baseline="0" dirty="0" smtClean="0">
                <a:solidFill>
                  <a:schemeClr val="tx1"/>
                </a:solidFill>
                <a:latin typeface="+mn-lt"/>
                <a:ea typeface="+mn-ea"/>
                <a:cs typeface="+mn-cs"/>
              </a:rPr>
              <a:t>In order to investigate whether there were specific patient factors that could account for differences found in the accuracy of the CGMS estimates of BG</a:t>
            </a:r>
          </a:p>
          <a:p>
            <a:r>
              <a:rPr lang="en-US" sz="1200" b="0" i="0" u="none" strike="noStrike" kern="1200" baseline="0" dirty="0" smtClean="0">
                <a:solidFill>
                  <a:schemeClr val="tx1"/>
                </a:solidFill>
                <a:latin typeface="+mn-lt"/>
                <a:ea typeface="+mn-ea"/>
                <a:cs typeface="+mn-cs"/>
              </a:rPr>
              <a:t>concentration, they evaluated body condition, severity of ketosis, hydration, and perfusion in each subject. Of all of these measures, the only one that seemed to be associated</a:t>
            </a:r>
          </a:p>
          <a:p>
            <a:r>
              <a:rPr lang="en-US" sz="1200" b="0" i="0" u="none" strike="noStrike" kern="1200" baseline="0" dirty="0" smtClean="0">
                <a:solidFill>
                  <a:schemeClr val="tx1"/>
                </a:solidFill>
                <a:latin typeface="+mn-lt"/>
                <a:ea typeface="+mn-ea"/>
                <a:cs typeface="+mn-cs"/>
              </a:rPr>
              <a:t>with the accuracy of the measurements was hydration, and this was a weak association.  Unlikely clinically relevant. These data suggest that confirmation of CGMS estimates of BG may be warranted in dehydrated animals before substantial changes in therapy are instituted.</a:t>
            </a:r>
          </a:p>
          <a:p>
            <a:r>
              <a:rPr lang="en-US" sz="1200" b="0" i="0" u="none" strike="noStrike" kern="1200" baseline="0" dirty="0" smtClean="0">
                <a:solidFill>
                  <a:schemeClr val="tx1"/>
                </a:solidFill>
                <a:latin typeface="+mn-lt"/>
                <a:ea typeface="+mn-ea"/>
                <a:cs typeface="+mn-cs"/>
              </a:rPr>
              <a:t>The effect of circulatory shock requiring norepinephrine therapy on the accuracy of the CGMS estimates of BG was evaluated in 50 human</a:t>
            </a:r>
          </a:p>
          <a:p>
            <a:r>
              <a:rPr lang="en-US" sz="1200" b="0" i="0" u="none" strike="noStrike" kern="1200" baseline="0" dirty="0" smtClean="0">
                <a:solidFill>
                  <a:schemeClr val="tx1"/>
                </a:solidFill>
                <a:latin typeface="+mn-lt"/>
                <a:ea typeface="+mn-ea"/>
                <a:cs typeface="+mn-cs"/>
              </a:rPr>
              <a:t>patients admitted to a medical ICU compared with patients without shock. In addition, the impact of norepinephrine dose, severity of illness, and body mass index</a:t>
            </a:r>
          </a:p>
          <a:p>
            <a:r>
              <a:rPr lang="en-US" sz="1200" b="0" i="0" u="none" strike="noStrike" kern="1200" baseline="0" dirty="0" smtClean="0">
                <a:solidFill>
                  <a:schemeClr val="tx1"/>
                </a:solidFill>
                <a:latin typeface="+mn-lt"/>
                <a:ea typeface="+mn-ea"/>
                <a:cs typeface="+mn-cs"/>
              </a:rPr>
              <a:t>were also evaluated. The investigators concluded that neither circulatory shock, dose of norepinephrine, severity of illness, nor body mass index influenced the accuracy of the CGMS estimates of BG concentration in critically ill patients.</a:t>
            </a:r>
          </a:p>
          <a:p>
            <a:r>
              <a:rPr lang="en-US" sz="1200" b="0" i="0" u="none" strike="noStrike" kern="1200" baseline="0" dirty="0" smtClean="0">
                <a:solidFill>
                  <a:schemeClr val="tx1"/>
                </a:solidFill>
                <a:latin typeface="+mn-lt"/>
                <a:ea typeface="+mn-ea"/>
                <a:cs typeface="+mn-cs"/>
              </a:rPr>
              <a:t>Disadvantage- </a:t>
            </a:r>
            <a:r>
              <a:rPr lang="en-US" sz="1200" b="0" i="0" u="none" strike="noStrike" kern="1200" baseline="0" dirty="0" err="1" smtClean="0">
                <a:solidFill>
                  <a:schemeClr val="tx1"/>
                </a:solidFill>
                <a:latin typeface="+mn-lt"/>
                <a:ea typeface="+mn-ea"/>
                <a:cs typeface="+mn-cs"/>
              </a:rPr>
              <a:t>req</a:t>
            </a:r>
            <a:r>
              <a:rPr lang="en-US" sz="1200" b="0" i="0" u="none" strike="noStrike" kern="1200" baseline="0" dirty="0" smtClean="0">
                <a:solidFill>
                  <a:schemeClr val="tx1"/>
                </a:solidFill>
                <a:latin typeface="+mn-lt"/>
                <a:ea typeface="+mn-ea"/>
                <a:cs typeface="+mn-cs"/>
              </a:rPr>
              <a:t> downloading- retrospective review.  Newer models- real-time assessment of values possible. The addition of alarms that can notify nurses and clinicians of either dangerously high or low-glucose excursions make these devices even more clinically useful.</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37</a:t>
            </a:fld>
            <a:endParaRPr lang="en-US"/>
          </a:p>
        </p:txBody>
      </p:sp>
    </p:spTree>
    <p:extLst>
      <p:ext uri="{BB962C8B-B14F-4D97-AF65-F5344CB8AC3E}">
        <p14:creationId xmlns:p14="http://schemas.microsoft.com/office/powerpoint/2010/main" val="4157714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common concurrent</a:t>
            </a:r>
            <a:r>
              <a:rPr lang="en-US" baseline="0" dirty="0" smtClean="0"/>
              <a:t> disorder in dogs- acute pancreatitis, in humans- infection</a:t>
            </a:r>
            <a:endParaRPr lang="en-US" dirty="0" smtClean="0"/>
          </a:p>
          <a:p>
            <a:r>
              <a:rPr lang="en-US" dirty="0" smtClean="0"/>
              <a:t>Acute pancreatitis based</a:t>
            </a:r>
            <a:r>
              <a:rPr lang="en-US" baseline="0" dirty="0" smtClean="0"/>
              <a:t> on clinical signs </a:t>
            </a:r>
            <a:r>
              <a:rPr lang="en-US" baseline="0" dirty="0" err="1" smtClean="0"/>
              <a:t>consistnet</a:t>
            </a:r>
            <a:r>
              <a:rPr lang="en-US" baseline="0" dirty="0" smtClean="0"/>
              <a:t> with and appropriate </a:t>
            </a:r>
            <a:r>
              <a:rPr lang="en-US" baseline="0" dirty="0" err="1" smtClean="0"/>
              <a:t>ultrasonographic</a:t>
            </a:r>
            <a:r>
              <a:rPr lang="en-US" baseline="0" dirty="0" smtClean="0"/>
              <a:t> or </a:t>
            </a:r>
            <a:r>
              <a:rPr lang="en-US" baseline="0" dirty="0" err="1" smtClean="0"/>
              <a:t>histopathologic</a:t>
            </a:r>
            <a:r>
              <a:rPr lang="en-US" baseline="0" dirty="0" smtClean="0"/>
              <a:t> findings</a:t>
            </a:r>
          </a:p>
          <a:p>
            <a:r>
              <a:rPr lang="en-US" baseline="0" dirty="0" smtClean="0"/>
              <a:t>Dogs with acute pancreatitis in Hume study were significantly more likely to have abdominal pain, require significantly longer length of hospitalization and have longer time to SQ insulin administration as compared to dogs without pancreatitis</a:t>
            </a:r>
          </a:p>
          <a:p>
            <a:r>
              <a:rPr lang="en-US" baseline="0" dirty="0" smtClean="0"/>
              <a:t>Median time to SQ insulin administration was significantly shorter for dogs with </a:t>
            </a:r>
            <a:r>
              <a:rPr lang="en-US" baseline="0" dirty="0" err="1" smtClean="0"/>
              <a:t>Hyperadrenocorticism</a:t>
            </a:r>
            <a:endParaRPr lang="en-US" dirty="0" smtClean="0"/>
          </a:p>
          <a:p>
            <a:r>
              <a:rPr lang="en-US" dirty="0" err="1" smtClean="0"/>
              <a:t>Trotman</a:t>
            </a:r>
            <a:r>
              <a:rPr lang="en-US" baseline="0" dirty="0" smtClean="0"/>
              <a:t> study- Among dogs with HHS, subgroup with HK significantly more likely to have acute </a:t>
            </a:r>
            <a:r>
              <a:rPr lang="en-US" baseline="0" dirty="0" smtClean="0"/>
              <a:t>pancreatitis.  Dogs with HNK more likely to have azotemia</a:t>
            </a:r>
            <a:endParaRPr lang="en-US" baseline="0" dirty="0" smtClean="0"/>
          </a:p>
          <a:p>
            <a:r>
              <a:rPr lang="en-US" baseline="0" dirty="0" smtClean="0"/>
              <a:t>In </a:t>
            </a:r>
            <a:r>
              <a:rPr lang="en-US" baseline="0" dirty="0" err="1" smtClean="0"/>
              <a:t>Trotman</a:t>
            </a:r>
            <a:r>
              <a:rPr lang="en-US" baseline="0" dirty="0" smtClean="0"/>
              <a:t> study- 24% dogs with HHS had bacterial growth on urine culture, acute pancreatitis (based on ultrasound) in 36% (50% HK, 24% HNK), 38% clinical signs/PE findings/</a:t>
            </a:r>
            <a:r>
              <a:rPr lang="en-US" baseline="0" dirty="0" err="1" smtClean="0"/>
              <a:t>clinicopathologic</a:t>
            </a:r>
            <a:r>
              <a:rPr lang="en-US" baseline="0" dirty="0" smtClean="0"/>
              <a:t> </a:t>
            </a:r>
            <a:r>
              <a:rPr lang="en-US" baseline="0" dirty="0" err="1" smtClean="0"/>
              <a:t>abn</a:t>
            </a:r>
            <a:r>
              <a:rPr lang="en-US" baseline="0" dirty="0" smtClean="0"/>
              <a:t> consistent with </a:t>
            </a:r>
            <a:r>
              <a:rPr lang="en-US" baseline="0" dirty="0" err="1" smtClean="0"/>
              <a:t>Cushings</a:t>
            </a:r>
            <a:r>
              <a:rPr lang="en-US" baseline="0" dirty="0" smtClean="0"/>
              <a:t> (18% confirmed based on testing).</a:t>
            </a:r>
          </a:p>
          <a:p>
            <a:r>
              <a:rPr lang="en-US" baseline="0" dirty="0" smtClean="0"/>
              <a:t>Koenig</a:t>
            </a:r>
          </a:p>
          <a:p>
            <a:r>
              <a:rPr lang="en-US" baseline="0" dirty="0" smtClean="0"/>
              <a:t>Cats with HHS had a statistically significant more </a:t>
            </a:r>
            <a:r>
              <a:rPr lang="en-US" baseline="0" dirty="0" err="1" smtClean="0"/>
              <a:t>freq</a:t>
            </a:r>
            <a:r>
              <a:rPr lang="en-US" baseline="0" dirty="0" smtClean="0"/>
              <a:t> incidence of CKD (59%) as compared to cats with DKA or DM</a:t>
            </a:r>
          </a:p>
          <a:p>
            <a:r>
              <a:rPr lang="en-US" baseline="0" dirty="0" smtClean="0"/>
              <a:t>Reductions of GFR associated with AKI/CKD may be important for causing extreme hyperglycemia associated with HHS.  Injury may also precipitate an HHS crisis by acting as a source of obligatory diuresis.  Alternatively, it may be a consequence of HHS, as progressive </a:t>
            </a:r>
            <a:r>
              <a:rPr lang="en-US" baseline="0" dirty="0" err="1" smtClean="0"/>
              <a:t>hypovolemia</a:t>
            </a:r>
            <a:r>
              <a:rPr lang="en-US" baseline="0" dirty="0" smtClean="0"/>
              <a:t> leads to a reduction in renal perfusion.  Diabetic nephropathy may also have a role in the development of CKD in the HHS cats with long-standing </a:t>
            </a:r>
            <a:r>
              <a:rPr lang="en-US" baseline="0" dirty="0" err="1" smtClean="0"/>
              <a:t>daibetes</a:t>
            </a:r>
            <a:r>
              <a:rPr lang="en-US" baseline="0" dirty="0" smtClean="0"/>
              <a:t>.  </a:t>
            </a:r>
          </a:p>
          <a:p>
            <a:r>
              <a:rPr lang="en-US" baseline="0" dirty="0" smtClean="0"/>
              <a:t>Concurrent infection more common in HHS cats (47%) as compared with DM group, but not compared with cats in DKA group</a:t>
            </a:r>
          </a:p>
          <a:p>
            <a:r>
              <a:rPr lang="en-US" baseline="0" dirty="0" smtClean="0"/>
              <a:t>CHF more common in HHS cats (29%) than cats in DKA group and DM group</a:t>
            </a:r>
            <a:br>
              <a:rPr lang="en-US" baseline="0" dirty="0" smtClean="0"/>
            </a:br>
            <a:r>
              <a:rPr lang="en-US" baseline="0" dirty="0" smtClean="0"/>
              <a:t>More HHS cats had some form of </a:t>
            </a:r>
            <a:r>
              <a:rPr lang="en-US" baseline="0" dirty="0" err="1" smtClean="0"/>
              <a:t>nonthyroidal</a:t>
            </a:r>
            <a:r>
              <a:rPr lang="en-US" baseline="0" dirty="0" smtClean="0"/>
              <a:t> </a:t>
            </a:r>
            <a:r>
              <a:rPr lang="en-US" baseline="0" dirty="0" err="1" smtClean="0"/>
              <a:t>neoplasia</a:t>
            </a:r>
            <a:r>
              <a:rPr lang="en-US" baseline="0" dirty="0" smtClean="0"/>
              <a:t> (23.5%) compared with cats in DM group, but not compared with DKA group</a:t>
            </a:r>
          </a:p>
          <a:p>
            <a:r>
              <a:rPr lang="en-US" baseline="0" dirty="0" smtClean="0"/>
              <a:t>Fewer HHS cats were diagnosed with pancreatitis than DKA cats</a:t>
            </a:r>
          </a:p>
          <a:p>
            <a:r>
              <a:rPr lang="en-US" baseline="0" dirty="0" smtClean="0"/>
              <a:t>Infections- poorly regulated diabetics have been shown to be at increased risk for infection because of impaired neutrophil adhesion, </a:t>
            </a:r>
            <a:r>
              <a:rPr lang="en-US" baseline="0" dirty="0" err="1" smtClean="0"/>
              <a:t>chemotaxis</a:t>
            </a:r>
            <a:r>
              <a:rPr lang="en-US" baseline="0" dirty="0" smtClean="0"/>
              <a:t>, phagocytosis and </a:t>
            </a:r>
            <a:r>
              <a:rPr lang="en-US" baseline="0" dirty="0" err="1" smtClean="0"/>
              <a:t>bacteriocidal</a:t>
            </a:r>
            <a:r>
              <a:rPr lang="en-US" baseline="0" dirty="0" smtClean="0"/>
              <a:t> activity</a:t>
            </a:r>
          </a:p>
          <a:p>
            <a:r>
              <a:rPr lang="en-US" baseline="0" dirty="0" smtClean="0"/>
              <a:t>CHF- importance of GFR reduction for manifestation of HHS- not surprising that CHF and therapy appeared more commonly in this group of cats.  Diuretic usage and third spacing of fluids associated with CHF may have provided additional sources of water loss.  Cardiac meds such as beta-blockers and diuretics are also known to alter carbohydrate metabolism, thus predisposing to a diabetic crisis</a:t>
            </a:r>
          </a:p>
          <a:p>
            <a:endParaRPr lang="en-US" baseline="0" dirty="0" smtClean="0"/>
          </a:p>
          <a:p>
            <a:r>
              <a:rPr lang="en-US" baseline="0" dirty="0" smtClean="0"/>
              <a:t>Drugs </a:t>
            </a:r>
            <a:r>
              <a:rPr lang="en-US" baseline="0" dirty="0" smtClean="0"/>
              <a:t>that have been documented to precipitate DK/DKA crises: corticosteroids, thiazides, sympathomimetic agents- Hume and </a:t>
            </a:r>
            <a:r>
              <a:rPr lang="en-US" baseline="0" dirty="0" err="1" smtClean="0"/>
              <a:t>Bruskiewicz</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38</a:t>
            </a:fld>
            <a:endParaRPr lang="en-US"/>
          </a:p>
        </p:txBody>
      </p:sp>
    </p:spTree>
    <p:extLst>
      <p:ext uri="{BB962C8B-B14F-4D97-AF65-F5344CB8AC3E}">
        <p14:creationId xmlns:p14="http://schemas.microsoft.com/office/powerpoint/2010/main" val="3464549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0.9%</a:t>
            </a:r>
            <a:r>
              <a:rPr lang="en-US" baseline="0" dirty="0" smtClean="0"/>
              <a:t> </a:t>
            </a:r>
            <a:r>
              <a:rPr lang="en-US" baseline="0" dirty="0" err="1" smtClean="0"/>
              <a:t>NaCl</a:t>
            </a:r>
            <a:r>
              <a:rPr lang="en-US" baseline="0" dirty="0" smtClean="0"/>
              <a:t>- initial IVF of choice in people with DKA. </a:t>
            </a:r>
            <a:endParaRPr lang="en-US" baseline="0" dirty="0" smtClean="0"/>
          </a:p>
          <a:p>
            <a:r>
              <a:rPr lang="en-US" baseline="0" dirty="0" smtClean="0"/>
              <a:t>Sears </a:t>
            </a:r>
            <a:r>
              <a:rPr lang="en-US" baseline="0" dirty="0" smtClean="0"/>
              <a:t>et al study: significant decrease in median blood glucose concentration noted from time when dogs admitted to hospital and given IVF until time zero (insulin therapy began) (p=0.0085).  This significant decrease in BG was achieved over a median of 6 hours with no insulin administration in dogs with severe hyperglycemia and metabolic derangements.</a:t>
            </a:r>
          </a:p>
          <a:p>
            <a:r>
              <a:rPr lang="en-US" baseline="0" dirty="0" smtClean="0"/>
              <a:t>This finding has been attributed to rehydration induced renal excretion of glucose, decreased concentrations of </a:t>
            </a:r>
            <a:r>
              <a:rPr lang="en-US" baseline="0" dirty="0" err="1" smtClean="0"/>
              <a:t>counterregulatory</a:t>
            </a:r>
            <a:r>
              <a:rPr lang="en-US" baseline="0" dirty="0" smtClean="0"/>
              <a:t> hormones glucagon, cortisol, </a:t>
            </a:r>
            <a:r>
              <a:rPr lang="en-US" baseline="0" dirty="0" err="1" smtClean="0"/>
              <a:t>epi</a:t>
            </a:r>
            <a:r>
              <a:rPr lang="en-US" baseline="0" dirty="0" smtClean="0"/>
              <a:t> and </a:t>
            </a:r>
            <a:r>
              <a:rPr lang="en-US" baseline="0" dirty="0" err="1" smtClean="0"/>
              <a:t>norepi</a:t>
            </a:r>
            <a:r>
              <a:rPr lang="en-US" baseline="0" dirty="0" smtClean="0"/>
              <a:t> and improved perfusion and delivery of endogenous insulin.</a:t>
            </a:r>
          </a:p>
          <a:p>
            <a:r>
              <a:rPr lang="en-US" dirty="0" smtClean="0"/>
              <a:t>The administration of fluids, without concurrent insulin, has been shown to decrease blood glucose concentrations by 30% to 50% in children who have DKA during the first hour of fluid therapy by dilution of blood glucose and increased renal perfusion (increased GFR and renal glucose clearance). Fluid therapy also has been shown to decrease concentrations of </a:t>
            </a:r>
            <a:r>
              <a:rPr lang="en-US" dirty="0" err="1" smtClean="0"/>
              <a:t>counterregulatory</a:t>
            </a:r>
            <a:r>
              <a:rPr lang="en-US" dirty="0" smtClean="0"/>
              <a:t> hormones and serum osmolality, making cells more responsive to insulin. In fact, if insulin therapy is started before restoring intravascular volume and establishing good tissue perfusion, glucose and water may shift from the vascular space into cells, leading to vascular collapse, shock, and </a:t>
            </a:r>
            <a:r>
              <a:rPr lang="en-US" dirty="0" smtClean="0"/>
              <a:t>death</a:t>
            </a:r>
          </a:p>
          <a:p>
            <a:endParaRPr lang="en-US" dirty="0" smtClean="0"/>
          </a:p>
          <a:p>
            <a:r>
              <a:rPr lang="en-US" dirty="0" smtClean="0"/>
              <a:t>Potassium balance should be addressed immediately- ADA- recommends K supplementation</a:t>
            </a:r>
            <a:r>
              <a:rPr lang="en-US" baseline="0" dirty="0" smtClean="0"/>
              <a:t> in all patients with DKA with K&lt;5.3mmol/L and adequate urine output</a:t>
            </a:r>
            <a:endParaRPr lang="en-US" dirty="0" smtClean="0"/>
          </a:p>
          <a:p>
            <a:r>
              <a:rPr lang="en-US" dirty="0" smtClean="0"/>
              <a:t>Fluid therapy should be more conservative and hypotonic fluids avoided</a:t>
            </a:r>
            <a:r>
              <a:rPr lang="en-US" baseline="0" dirty="0" smtClean="0"/>
              <a:t> in the HHS to minimize rapid shifts in osmolality that could lead to cerebral edema.</a:t>
            </a:r>
            <a:endParaRPr lang="en-US" dirty="0" smtClean="0"/>
          </a:p>
          <a:p>
            <a:r>
              <a:rPr lang="en-US" dirty="0" smtClean="0"/>
              <a:t>Although serum concentrations</a:t>
            </a:r>
            <a:r>
              <a:rPr lang="en-US" baseline="0" dirty="0" smtClean="0"/>
              <a:t> can be normal/elevated on presentation most patients have whole body potassium depletion</a:t>
            </a:r>
          </a:p>
          <a:p>
            <a:r>
              <a:rPr lang="en-US" baseline="0" dirty="0" smtClean="0"/>
              <a:t>Fluid therapy can cause a shift of potassium </a:t>
            </a:r>
            <a:r>
              <a:rPr lang="en-US" baseline="0" dirty="0" err="1" smtClean="0"/>
              <a:t>intracellularly</a:t>
            </a:r>
            <a:r>
              <a:rPr lang="en-US" baseline="0" dirty="0" smtClean="0"/>
              <a:t> leading to increased GFR and renal potassium excretion.  </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41</a:t>
            </a:fld>
            <a:endParaRPr lang="en-US"/>
          </a:p>
        </p:txBody>
      </p:sp>
    </p:spTree>
    <p:extLst>
      <p:ext uri="{BB962C8B-B14F-4D97-AF65-F5344CB8AC3E}">
        <p14:creationId xmlns:p14="http://schemas.microsoft.com/office/powerpoint/2010/main" val="2841716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Insulin</a:t>
            </a:r>
            <a:r>
              <a:rPr lang="en-US" baseline="0" dirty="0" smtClean="0"/>
              <a:t> is essential in the treatment of DKA- without it </a:t>
            </a:r>
            <a:r>
              <a:rPr lang="en-US" baseline="0" dirty="0" err="1" smtClean="0"/>
              <a:t>ketonemia</a:t>
            </a:r>
            <a:r>
              <a:rPr lang="en-US" baseline="0" dirty="0" smtClean="0"/>
              <a:t> does not resolve</a:t>
            </a:r>
          </a:p>
          <a:p>
            <a:r>
              <a:rPr lang="en-US" baseline="0" dirty="0" smtClean="0"/>
              <a:t>Insulin lowers ketone body concentration by three independent mechanisms: inhibits lipolysis thereby lowering FFA available for </a:t>
            </a:r>
            <a:r>
              <a:rPr lang="en-US" baseline="0" dirty="0" err="1" smtClean="0"/>
              <a:t>ketogenesis</a:t>
            </a:r>
            <a:r>
              <a:rPr lang="en-US" baseline="0" dirty="0" smtClean="0"/>
              <a:t>, retards KB production within the liver, and enhances peripheral KB metabolism</a:t>
            </a:r>
          </a:p>
          <a:p>
            <a:r>
              <a:rPr lang="en-US" baseline="0" dirty="0" smtClean="0"/>
              <a:t>Anti-inflammatory properties- demonstrated in diabetic and </a:t>
            </a:r>
            <a:r>
              <a:rPr lang="en-US" baseline="0" dirty="0" err="1" smtClean="0"/>
              <a:t>nondiabetic</a:t>
            </a:r>
            <a:r>
              <a:rPr lang="en-US" baseline="0" dirty="0" smtClean="0"/>
              <a:t> patients with hyperglycemia</a:t>
            </a:r>
          </a:p>
          <a:p>
            <a:r>
              <a:rPr lang="en-US" baseline="0" dirty="0" smtClean="0"/>
              <a:t>Increased circulating concentrations of GH, cortisol, cytokines and markers of cardiovascular risk and oxidative stress in </a:t>
            </a:r>
            <a:r>
              <a:rPr lang="en-US" baseline="0" dirty="0" err="1" smtClean="0"/>
              <a:t>ketoacidotic</a:t>
            </a:r>
            <a:r>
              <a:rPr lang="en-US" baseline="0" dirty="0" smtClean="0"/>
              <a:t> patients.  Concentrations of these substances returned to normal shortly after initiation of insulin therapy.</a:t>
            </a:r>
          </a:p>
          <a:p>
            <a:r>
              <a:rPr lang="en-US" baseline="0" dirty="0" smtClean="0"/>
              <a:t>Increased C-reactive protein in critically ill patients with hyperglycemia- normalized with insulin therapy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42</a:t>
            </a:fld>
            <a:endParaRPr lang="en-US"/>
          </a:p>
        </p:txBody>
      </p:sp>
    </p:spTree>
    <p:extLst>
      <p:ext uri="{BB962C8B-B14F-4D97-AF65-F5344CB8AC3E}">
        <p14:creationId xmlns:p14="http://schemas.microsoft.com/office/powerpoint/2010/main" val="29397068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Low-dose infusion of regular insulin the standard of care for</a:t>
            </a:r>
            <a:r>
              <a:rPr lang="en-US" baseline="0" dirty="0" smtClean="0"/>
              <a:t> treatment of complicated DKA and HHS</a:t>
            </a:r>
          </a:p>
          <a:p>
            <a:r>
              <a:rPr lang="en-US" baseline="0" dirty="0" smtClean="0"/>
              <a:t>Studies show lower mortality rates in humans treated with IV insulin </a:t>
            </a:r>
            <a:r>
              <a:rPr lang="en-US" baseline="0" dirty="0" smtClean="0"/>
              <a:t>infusions</a:t>
            </a:r>
          </a:p>
          <a:p>
            <a:r>
              <a:rPr lang="en-US" baseline="0" dirty="0" smtClean="0"/>
              <a:t>Improved outcome in human patients treated without bolus administration of insulin and with lower doses of insulin.</a:t>
            </a:r>
            <a:endParaRPr lang="en-US" baseline="0" dirty="0" smtClean="0"/>
          </a:p>
          <a:p>
            <a:r>
              <a:rPr lang="en-US" baseline="0" dirty="0" smtClean="0"/>
              <a:t>Historically, IM </a:t>
            </a:r>
            <a:r>
              <a:rPr lang="en-US" baseline="0" dirty="0" smtClean="0"/>
              <a:t>administration is recommended to be reserved for uncomplicated cases or in cases where financial restrictions limit the use of CRIs.  Critically ill patients with DKA/HHS are fluid-depleted and must be rehydrated adequately before IM injections of insulin are given</a:t>
            </a:r>
          </a:p>
          <a:p>
            <a:r>
              <a:rPr lang="en-US" baseline="0" dirty="0" smtClean="0"/>
              <a:t>Circulatory compromise may hinder delivery of insulin to tissues or deliver it an unpredictable manner</a:t>
            </a:r>
          </a:p>
          <a:p>
            <a:r>
              <a:rPr lang="en-US" baseline="0" dirty="0" smtClean="0"/>
              <a:t>Historically held belief; however no </a:t>
            </a:r>
            <a:r>
              <a:rPr lang="en-US" baseline="0" dirty="0" err="1" smtClean="0"/>
              <a:t>pharmacodynamic</a:t>
            </a:r>
            <a:r>
              <a:rPr lang="en-US" baseline="0" dirty="0" smtClean="0"/>
              <a:t>/pharmacokinetic studies documenting this hypothesis in </a:t>
            </a:r>
            <a:r>
              <a:rPr lang="en-US" baseline="0" dirty="0" smtClean="0"/>
              <a:t>animals</a:t>
            </a:r>
            <a:endParaRPr lang="en-US" baseline="0" dirty="0" smtClean="0"/>
          </a:p>
        </p:txBody>
      </p:sp>
      <p:sp>
        <p:nvSpPr>
          <p:cNvPr id="4" name="Slide Number Placeholder 3"/>
          <p:cNvSpPr>
            <a:spLocks noGrp="1"/>
          </p:cNvSpPr>
          <p:nvPr>
            <p:ph type="sldNum" sz="quarter" idx="10"/>
          </p:nvPr>
        </p:nvSpPr>
        <p:spPr/>
        <p:txBody>
          <a:bodyPr/>
          <a:lstStyle/>
          <a:p>
            <a:fld id="{7531D140-703A-400F-B9F9-CC9BB2DBD350}" type="slidenum">
              <a:rPr lang="en-US" smtClean="0"/>
              <a:t>43</a:t>
            </a:fld>
            <a:endParaRPr lang="en-US"/>
          </a:p>
        </p:txBody>
      </p:sp>
    </p:spTree>
    <p:extLst>
      <p:ext uri="{BB962C8B-B14F-4D97-AF65-F5344CB8AC3E}">
        <p14:creationId xmlns:p14="http://schemas.microsoft.com/office/powerpoint/2010/main" val="38213458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Bleed line with 50mL solution as insulin can</a:t>
            </a:r>
            <a:r>
              <a:rPr lang="en-US" baseline="0" dirty="0" smtClean="0"/>
              <a:t> adhere to plastic.</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Macintire</a:t>
            </a:r>
            <a:r>
              <a:rPr lang="en-US" dirty="0" smtClean="0"/>
              <a:t> 1995</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44</a:t>
            </a:fld>
            <a:endParaRPr lang="en-US"/>
          </a:p>
        </p:txBody>
      </p:sp>
    </p:spTree>
    <p:extLst>
      <p:ext uri="{BB962C8B-B14F-4D97-AF65-F5344CB8AC3E}">
        <p14:creationId xmlns:p14="http://schemas.microsoft.com/office/powerpoint/2010/main" val="1169447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Chastain 1981</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45</a:t>
            </a:fld>
            <a:endParaRPr lang="en-US"/>
          </a:p>
        </p:txBody>
      </p:sp>
    </p:spTree>
    <p:extLst>
      <p:ext uri="{BB962C8B-B14F-4D97-AF65-F5344CB8AC3E}">
        <p14:creationId xmlns:p14="http://schemas.microsoft.com/office/powerpoint/2010/main" val="3986745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Despite hyperglycemia with </a:t>
            </a:r>
            <a:r>
              <a:rPr lang="en-US" dirty="0" err="1" smtClean="0"/>
              <a:t>insulinopenia</a:t>
            </a:r>
            <a:r>
              <a:rPr lang="en-US" dirty="0" smtClean="0"/>
              <a:t>, the body’s cells become starved for energy</a:t>
            </a:r>
            <a:r>
              <a:rPr lang="en-US" baseline="0" dirty="0" smtClean="0"/>
              <a:t> </a:t>
            </a:r>
          </a:p>
          <a:p>
            <a:r>
              <a:rPr lang="en-US" baseline="0" dirty="0" smtClean="0"/>
              <a:t>FFAs are taken up by hepatocytes and converted predominantly to TGs and, to a lesser degree, into </a:t>
            </a:r>
            <a:r>
              <a:rPr lang="en-US" baseline="0" dirty="0" err="1" smtClean="0"/>
              <a:t>keones</a:t>
            </a:r>
            <a:endParaRPr lang="en-US" baseline="0" dirty="0" smtClean="0"/>
          </a:p>
          <a:p>
            <a:r>
              <a:rPr lang="en-US" baseline="0" dirty="0" smtClean="0"/>
              <a:t>Uncomplicated diabetics convert most of the excess FFA to TGs and ketone production is low enough as to be manageable by the body</a:t>
            </a:r>
          </a:p>
          <a:p>
            <a:r>
              <a:rPr lang="en-US" dirty="0" smtClean="0"/>
              <a:t>Increased hepatic glucose output primarily</a:t>
            </a:r>
            <a:r>
              <a:rPr lang="en-US" baseline="0" dirty="0" smtClean="0"/>
              <a:t> is caused by increased gluconeogenesis.  </a:t>
            </a:r>
            <a:r>
              <a:rPr lang="en-US" baseline="0" dirty="0" err="1" smtClean="0"/>
              <a:t>Gluconeogenic</a:t>
            </a:r>
            <a:r>
              <a:rPr lang="en-US" baseline="0" dirty="0" smtClean="0"/>
              <a:t> substrates include amino acids derived from proteolysis and decreased protein synthesis, lactate from glycolysis and glycerol from lipolysis.  </a:t>
            </a:r>
            <a:br>
              <a:rPr lang="en-US" baseline="0" dirty="0" smtClean="0"/>
            </a:br>
            <a:r>
              <a:rPr lang="en-US" baseline="0" dirty="0" smtClean="0"/>
              <a:t>Increased glucagon and B-adrenergic activation by </a:t>
            </a:r>
            <a:r>
              <a:rPr lang="en-US" baseline="0" dirty="0" err="1" smtClean="0"/>
              <a:t>catecholamines</a:t>
            </a:r>
            <a:r>
              <a:rPr lang="en-US" baseline="0" dirty="0" smtClean="0"/>
              <a:t> in the face of inadequate insulin stimulate glycolysis and gluconeogenesis.  Dehydration and </a:t>
            </a:r>
            <a:r>
              <a:rPr lang="en-US" baseline="0" dirty="0" err="1" smtClean="0"/>
              <a:t>hypoperfusion</a:t>
            </a:r>
            <a:r>
              <a:rPr lang="en-US" baseline="0" dirty="0" smtClean="0"/>
              <a:t> may cause decreased insulin delivery to sensitive tissues.  In addition, antagonism by GH and cortisol contribute to insulin resistance.</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6</a:t>
            </a:fld>
            <a:endParaRPr lang="en-US"/>
          </a:p>
        </p:txBody>
      </p:sp>
    </p:spTree>
    <p:extLst>
      <p:ext uri="{BB962C8B-B14F-4D97-AF65-F5344CB8AC3E}">
        <p14:creationId xmlns:p14="http://schemas.microsoft.com/office/powerpoint/2010/main" val="18968579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Retrospective study of c</a:t>
            </a:r>
            <a:r>
              <a:rPr lang="en-US" dirty="0" smtClean="0"/>
              <a:t>ats with DK/DKA:</a:t>
            </a:r>
            <a:r>
              <a:rPr lang="en-US" baseline="0" dirty="0" smtClean="0"/>
              <a:t> </a:t>
            </a:r>
            <a:r>
              <a:rPr lang="en-US" dirty="0" smtClean="0"/>
              <a:t>3 groups- prescribed</a:t>
            </a:r>
            <a:r>
              <a:rPr lang="en-US" baseline="0" dirty="0" smtClean="0"/>
              <a:t> regular insulin CRI at 1.1U/kg/day, 2.2U/kg/day, 1.1U/kg/day with subsequent dose escalation to &gt;/=2.2U/kg/day</a:t>
            </a:r>
          </a:p>
          <a:p>
            <a:r>
              <a:rPr lang="en-US" baseline="0" dirty="0" smtClean="0"/>
              <a:t>No difference between </a:t>
            </a:r>
            <a:r>
              <a:rPr lang="en-US" baseline="0" dirty="0" smtClean="0"/>
              <a:t>groups </a:t>
            </a:r>
            <a:r>
              <a:rPr lang="en-US" baseline="0" dirty="0" smtClean="0"/>
              <a:t>regarding the time required to reach a BG&lt;/=250mg/</a:t>
            </a:r>
            <a:r>
              <a:rPr lang="en-US" baseline="0" dirty="0" err="1" smtClean="0"/>
              <a:t>dL</a:t>
            </a:r>
            <a:r>
              <a:rPr lang="en-US" baseline="0" dirty="0" smtClean="0"/>
              <a:t>, serum phosphorus or potassium concentrations relative to baseline values, length of time until urine/serum ketones were no longer detected, the animal commenced eating or length of hospital stay.  There were no relationships between </a:t>
            </a:r>
            <a:r>
              <a:rPr lang="en-US" baseline="0" dirty="0" smtClean="0"/>
              <a:t>osmolality </a:t>
            </a:r>
            <a:r>
              <a:rPr lang="en-US" baseline="0" dirty="0" smtClean="0"/>
              <a:t>at presentation, prescribed/administered insulin dose and mentation changes.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46</a:t>
            </a:fld>
            <a:endParaRPr lang="en-US"/>
          </a:p>
        </p:txBody>
      </p:sp>
    </p:spTree>
    <p:extLst>
      <p:ext uri="{BB962C8B-B14F-4D97-AF65-F5344CB8AC3E}">
        <p14:creationId xmlns:p14="http://schemas.microsoft.com/office/powerpoint/2010/main" val="24236090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Rapid and short-acting insulin product</a:t>
            </a:r>
          </a:p>
          <a:p>
            <a:r>
              <a:rPr lang="en-US" dirty="0" err="1" smtClean="0"/>
              <a:t>Lispro</a:t>
            </a:r>
            <a:r>
              <a:rPr lang="en-US" dirty="0" smtClean="0"/>
              <a:t> insulin is a genetically engineered</a:t>
            </a:r>
            <a:r>
              <a:rPr lang="en-US" baseline="0" dirty="0" smtClean="0"/>
              <a:t> human analogue insulin in which </a:t>
            </a:r>
            <a:r>
              <a:rPr lang="en-US" baseline="0" dirty="0" err="1" smtClean="0"/>
              <a:t>proline</a:t>
            </a:r>
            <a:r>
              <a:rPr lang="en-US" baseline="0" dirty="0" smtClean="0"/>
              <a:t> at position B28 and lysine at position B29 are substituted with one another- this structural change reduces formation of insulin dimers and </a:t>
            </a:r>
            <a:r>
              <a:rPr lang="en-US" baseline="0" dirty="0" err="1" smtClean="0"/>
              <a:t>hexamers</a:t>
            </a:r>
            <a:r>
              <a:rPr lang="en-US" baseline="0" dirty="0" smtClean="0"/>
              <a:t> and in people allows for more rapid absorption of insulin monomers from SQ into circulation.  </a:t>
            </a:r>
          </a:p>
          <a:p>
            <a:r>
              <a:rPr lang="en-US" baseline="0" dirty="0" smtClean="0"/>
              <a:t>Administered at dose 0.9U/kg/</a:t>
            </a:r>
            <a:r>
              <a:rPr lang="en-US" baseline="0" dirty="0" err="1" smtClean="0"/>
              <a:t>hr</a:t>
            </a:r>
            <a:r>
              <a:rPr lang="en-US" baseline="0" dirty="0" smtClean="0"/>
              <a:t> with dose adjustment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47</a:t>
            </a:fld>
            <a:endParaRPr lang="en-US"/>
          </a:p>
        </p:txBody>
      </p:sp>
    </p:spTree>
    <p:extLst>
      <p:ext uri="{BB962C8B-B14F-4D97-AF65-F5344CB8AC3E}">
        <p14:creationId xmlns:p14="http://schemas.microsoft.com/office/powerpoint/2010/main" val="24170646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administered IV in human patients </a:t>
            </a:r>
            <a:r>
              <a:rPr lang="en-US" dirty="0" err="1" smtClean="0"/>
              <a:t>glargine</a:t>
            </a:r>
            <a:r>
              <a:rPr lang="en-US" dirty="0" smtClean="0"/>
              <a:t> and regular insulin are almost identical in their effect on BG concentration and duration of action for both insulin is approximately 2 hours.</a:t>
            </a:r>
          </a:p>
          <a:p>
            <a:r>
              <a:rPr lang="en-US" dirty="0" smtClean="0"/>
              <a:t>Studies in humans</a:t>
            </a:r>
            <a:r>
              <a:rPr lang="en-US" baseline="0" dirty="0" smtClean="0"/>
              <a:t> with DKA have demonstrated the efficacy of using SQ administered </a:t>
            </a:r>
            <a:r>
              <a:rPr lang="en-US" baseline="0" dirty="0" err="1" smtClean="0"/>
              <a:t>glargine</a:t>
            </a:r>
            <a:r>
              <a:rPr lang="en-US" baseline="0" dirty="0" smtClean="0"/>
              <a:t> in the treatment of DKA.</a:t>
            </a:r>
          </a:p>
          <a:p>
            <a:r>
              <a:rPr lang="en-US" baseline="0" dirty="0" smtClean="0"/>
              <a:t>In children with DKA treated with a CRI of regular insulin, the addition of SQ </a:t>
            </a:r>
            <a:r>
              <a:rPr lang="en-US" baseline="0" dirty="0" err="1" smtClean="0"/>
              <a:t>glargine</a:t>
            </a:r>
            <a:r>
              <a:rPr lang="en-US" baseline="0" dirty="0" smtClean="0"/>
              <a:t> insulin led to faster resolution of acidosis and reduced length of hospitalization.</a:t>
            </a:r>
          </a:p>
          <a:p>
            <a:r>
              <a:rPr lang="en-US" baseline="0" dirty="0" smtClean="0"/>
              <a:t>In cats with DKA, a similar protocol using SQ </a:t>
            </a:r>
            <a:r>
              <a:rPr lang="en-US" baseline="0" dirty="0" err="1" smtClean="0"/>
              <a:t>glargine</a:t>
            </a:r>
            <a:r>
              <a:rPr lang="en-US" baseline="0" dirty="0" smtClean="0"/>
              <a:t> combined with regular insulin IM also resulted in faster resolution of metabolic acidosis compared with CRI regular insulin</a:t>
            </a:r>
            <a:r>
              <a:rPr lang="en-US" dirty="0" smtClean="0"/>
              <a:t>  </a:t>
            </a:r>
          </a:p>
          <a:p>
            <a:r>
              <a:rPr lang="en-US" dirty="0" smtClean="0"/>
              <a:t>If </a:t>
            </a:r>
            <a:r>
              <a:rPr lang="en-US" dirty="0" err="1" smtClean="0"/>
              <a:t>glargine</a:t>
            </a:r>
            <a:r>
              <a:rPr lang="en-US" dirty="0" smtClean="0"/>
              <a:t> and regular insulin administered IV or IM have similar glycemic effect in cats as they do in human patients, </a:t>
            </a:r>
            <a:r>
              <a:rPr lang="en-US" dirty="0" err="1" smtClean="0"/>
              <a:t>glargine</a:t>
            </a:r>
            <a:r>
              <a:rPr lang="en-US" dirty="0" smtClean="0"/>
              <a:t> could provide an alternative to regular insulin in the treatment of DKA</a:t>
            </a:r>
            <a:r>
              <a:rPr lang="en-US" baseline="0" dirty="0" smtClean="0"/>
              <a:t> in cats.  </a:t>
            </a:r>
          </a:p>
          <a:p>
            <a:r>
              <a:rPr lang="en-US" baseline="0" dirty="0" smtClean="0"/>
              <a:t>Protocol- initial IM doses calculated on a per cat basis rather than per kg with 14/15 receiving 1U IM and remaining cat receiving 2U IM</a:t>
            </a:r>
          </a:p>
          <a:p>
            <a:r>
              <a:rPr lang="en-US" baseline="0" dirty="0" smtClean="0"/>
              <a:t>Degree of hyperglycemia did not influence the initial IM dose</a:t>
            </a:r>
          </a:p>
          <a:p>
            <a:r>
              <a:rPr lang="en-US" baseline="0" dirty="0" smtClean="0"/>
              <a:t>Initial SQ doses, when used, also calculated on per cat basis rather than per kg and ranged from 1-3U.</a:t>
            </a:r>
          </a:p>
          <a:p>
            <a:r>
              <a:rPr lang="en-US" baseline="0" dirty="0" smtClean="0"/>
              <a:t>Effect of </a:t>
            </a:r>
            <a:r>
              <a:rPr lang="en-US" baseline="0" dirty="0" err="1" smtClean="0"/>
              <a:t>glargine</a:t>
            </a:r>
            <a:r>
              <a:rPr lang="en-US" baseline="0" dirty="0" smtClean="0"/>
              <a:t> on BG was assessed q2-4hr and subsequent </a:t>
            </a:r>
            <a:r>
              <a:rPr lang="en-US" baseline="0" dirty="0" err="1" smtClean="0"/>
              <a:t>glargine</a:t>
            </a:r>
            <a:r>
              <a:rPr lang="en-US" baseline="0" dirty="0" smtClean="0"/>
              <a:t> dose adjusted aiming to lower BG concentration by 2-3mmol/L/</a:t>
            </a:r>
            <a:r>
              <a:rPr lang="en-US" baseline="0" dirty="0" err="1" smtClean="0"/>
              <a:t>hr</a:t>
            </a:r>
            <a:r>
              <a:rPr lang="en-US" baseline="0" dirty="0" smtClean="0"/>
              <a:t> (36-54mg/</a:t>
            </a:r>
            <a:r>
              <a:rPr lang="en-US" baseline="0" dirty="0" err="1" smtClean="0"/>
              <a:t>dL</a:t>
            </a:r>
            <a:r>
              <a:rPr lang="en-US" baseline="0" dirty="0" smtClean="0"/>
              <a:t>/</a:t>
            </a:r>
            <a:r>
              <a:rPr lang="en-US" baseline="0" dirty="0" err="1" smtClean="0"/>
              <a:t>hr</a:t>
            </a:r>
            <a:r>
              <a:rPr lang="en-US" baseline="0" dirty="0" smtClean="0"/>
              <a:t>) until reaching a concentration of 10-14mmol/L (180-252mg/</a:t>
            </a:r>
            <a:r>
              <a:rPr lang="en-US" baseline="0" dirty="0" err="1" smtClean="0"/>
              <a:t>dL</a:t>
            </a:r>
            <a:r>
              <a:rPr lang="en-US" baseline="0" dirty="0" smtClean="0"/>
              <a:t>)</a:t>
            </a:r>
          </a:p>
          <a:p>
            <a:r>
              <a:rPr lang="en-US" baseline="0" dirty="0" smtClean="0"/>
              <a:t>A prescribed protocol was not strictly adhered to with repeated 0.5-1U IM injections given as required (between 2 and 22 hours) and SQ injections administered q12hrs or longer to maintain BG between 10-14mmol/L (180-252mg/</a:t>
            </a:r>
            <a:r>
              <a:rPr lang="en-US" baseline="0" dirty="0" err="1" smtClean="0"/>
              <a:t>dL</a:t>
            </a:r>
            <a:r>
              <a:rPr lang="en-US" baseline="0" dirty="0" smtClean="0"/>
              <a:t>)</a:t>
            </a:r>
          </a:p>
          <a:p>
            <a:r>
              <a:rPr lang="en-US" baseline="0" dirty="0" smtClean="0"/>
              <a:t>0.5-1U/cat given as often as every 4 hours to achieve glycemic target, with most cats receiving a total of 1-3 doses of IM </a:t>
            </a:r>
            <a:r>
              <a:rPr lang="en-US" baseline="0" dirty="0" err="1" smtClean="0"/>
              <a:t>glargine</a:t>
            </a:r>
            <a:r>
              <a:rPr lang="en-US" baseline="0" dirty="0" smtClean="0"/>
              <a:t> before being managed with SQ </a:t>
            </a:r>
            <a:r>
              <a:rPr lang="en-US" baseline="0" dirty="0" err="1" smtClean="0"/>
              <a:t>glargine</a:t>
            </a:r>
            <a:r>
              <a:rPr lang="en-US" baseline="0" dirty="0" smtClean="0"/>
              <a:t> alone</a:t>
            </a:r>
          </a:p>
          <a:p>
            <a:r>
              <a:rPr lang="en-US" baseline="0" dirty="0" smtClean="0"/>
              <a:t>Dextrose supplemented when BG&lt;180mg/</a:t>
            </a:r>
            <a:r>
              <a:rPr lang="en-US" baseline="0" dirty="0" err="1" smtClean="0"/>
              <a:t>dL</a:t>
            </a:r>
            <a:endParaRPr lang="en-US" baseline="0" dirty="0" smtClean="0"/>
          </a:p>
          <a:p>
            <a:r>
              <a:rPr lang="en-US" baseline="0" dirty="0" smtClean="0"/>
              <a:t>Cats managed with SQ </a:t>
            </a:r>
            <a:r>
              <a:rPr lang="en-US" baseline="0" dirty="0" err="1" smtClean="0"/>
              <a:t>glargine</a:t>
            </a:r>
            <a:r>
              <a:rPr lang="en-US" baseline="0" dirty="0" smtClean="0"/>
              <a:t> alone once appetite returned and dehydration resolved</a:t>
            </a:r>
          </a:p>
          <a:p>
            <a:r>
              <a:rPr lang="en-US" baseline="0" dirty="0" smtClean="0"/>
              <a:t>12/15 cats also </a:t>
            </a:r>
            <a:r>
              <a:rPr lang="en-US" baseline="0" dirty="0" err="1" smtClean="0"/>
              <a:t>administrered</a:t>
            </a:r>
            <a:r>
              <a:rPr lang="en-US" baseline="0" dirty="0" smtClean="0"/>
              <a:t> SQ </a:t>
            </a:r>
            <a:r>
              <a:rPr lang="en-US" baseline="0" dirty="0" err="1" smtClean="0"/>
              <a:t>glargine</a:t>
            </a:r>
            <a:r>
              <a:rPr lang="en-US" baseline="0" dirty="0" smtClean="0"/>
              <a:t> during stabilization phase</a:t>
            </a:r>
          </a:p>
          <a:p>
            <a:r>
              <a:rPr lang="en-US" dirty="0" smtClean="0"/>
              <a:t>Electrolyte</a:t>
            </a:r>
            <a:r>
              <a:rPr lang="en-US" baseline="0" dirty="0" smtClean="0"/>
              <a:t> complications were similar to those previously reported to occur with DKA therapy in cats and were likely associated with therapy in general rather than the use of </a:t>
            </a:r>
            <a:r>
              <a:rPr lang="en-US" baseline="0" dirty="0" err="1" smtClean="0"/>
              <a:t>glargine</a:t>
            </a:r>
            <a:r>
              <a:rPr lang="en-US" baseline="0" dirty="0" smtClean="0"/>
              <a:t> specifically</a:t>
            </a:r>
          </a:p>
          <a:p>
            <a:r>
              <a:rPr lang="en-US" baseline="0" dirty="0" smtClean="0"/>
              <a:t>Unpublished data by Marshall and Rand, 2007- show that </a:t>
            </a:r>
            <a:r>
              <a:rPr lang="en-US" baseline="0" dirty="0" err="1" smtClean="0"/>
              <a:t>glargine</a:t>
            </a:r>
            <a:r>
              <a:rPr lang="en-US" baseline="0" dirty="0" smtClean="0"/>
              <a:t> can also be administered intravenously in cats with DKA</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48</a:t>
            </a:fld>
            <a:endParaRPr lang="en-US"/>
          </a:p>
        </p:txBody>
      </p:sp>
    </p:spTree>
    <p:extLst>
      <p:ext uri="{BB962C8B-B14F-4D97-AF65-F5344CB8AC3E}">
        <p14:creationId xmlns:p14="http://schemas.microsoft.com/office/powerpoint/2010/main" val="25750191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49</a:t>
            </a:fld>
            <a:endParaRPr lang="en-US"/>
          </a:p>
        </p:txBody>
      </p:sp>
    </p:spTree>
    <p:extLst>
      <p:ext uri="{BB962C8B-B14F-4D97-AF65-F5344CB8AC3E}">
        <p14:creationId xmlns:p14="http://schemas.microsoft.com/office/powerpoint/2010/main" val="18804728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Controversial</a:t>
            </a:r>
          </a:p>
          <a:p>
            <a:r>
              <a:rPr lang="en-US" dirty="0" smtClean="0"/>
              <a:t>Despite </a:t>
            </a:r>
            <a:r>
              <a:rPr lang="en-US" dirty="0" smtClean="0"/>
              <a:t>recommendation no </a:t>
            </a:r>
            <a:r>
              <a:rPr lang="en-US" dirty="0" smtClean="0"/>
              <a:t>prospective</a:t>
            </a:r>
            <a:r>
              <a:rPr lang="en-US" baseline="0" dirty="0" smtClean="0"/>
              <a:t> trials have demonstrated benefit.</a:t>
            </a:r>
          </a:p>
          <a:p>
            <a:r>
              <a:rPr lang="en-US" dirty="0" smtClean="0"/>
              <a:t>There </a:t>
            </a:r>
            <a:r>
              <a:rPr lang="en-US" dirty="0" smtClean="0"/>
              <a:t>are few prospective randomized studies in the human literature and none in the veterinary literature regarding the use of bicarbonate in DKA. Retrospective reviews have not demonstrated any difference in severity of acidosis, mental status improvement, or correction of hyperglycemia whether or not bicarbonate therapy was used.</a:t>
            </a:r>
            <a:r>
              <a:rPr lang="en-US" baseline="0" dirty="0" smtClean="0"/>
              <a:t>  </a:t>
            </a:r>
            <a:r>
              <a:rPr lang="en-US" dirty="0" smtClean="0"/>
              <a:t>Furthermore, detrimental effects associated with administration of sodium bicarbonate include a transient decline in mean arterial pressure and increase in intracranial pressure after rapid intravenous administration, decreased ionized calcium concentration (which may affect left ventricular contractility), decreased potassium concentrations, decreased oxygen delivery caused by decreased unloading of oxygen from hemoglobin at the tissue level (</a:t>
            </a:r>
            <a:r>
              <a:rPr lang="en-US" dirty="0" err="1" smtClean="0"/>
              <a:t>ie</a:t>
            </a:r>
            <a:r>
              <a:rPr lang="en-US" dirty="0" smtClean="0"/>
              <a:t>, Bohr effect), paradoxical central nervous system acidosis (especially in patients that are </a:t>
            </a:r>
            <a:r>
              <a:rPr lang="en-US" dirty="0" err="1" smtClean="0"/>
              <a:t>hypercarbic</a:t>
            </a:r>
            <a:r>
              <a:rPr lang="en-US" dirty="0" smtClean="0"/>
              <a:t> because of hypoventilation), and prolongation of </a:t>
            </a:r>
            <a:r>
              <a:rPr lang="en-US" dirty="0" err="1" smtClean="0"/>
              <a:t>ketoanion</a:t>
            </a:r>
            <a:r>
              <a:rPr lang="en-US" dirty="0" smtClean="0"/>
              <a:t> metabolism. In addition, overshoot alkalosis may occur when </a:t>
            </a:r>
            <a:r>
              <a:rPr lang="en-US" dirty="0" err="1" smtClean="0"/>
              <a:t>ketoanions</a:t>
            </a:r>
            <a:r>
              <a:rPr lang="en-US" dirty="0" smtClean="0"/>
              <a:t> and lactate are metabolized (which results in bicarbonate production) after insulin therapy and improved oxygen delivery as a result of resuscitative efforts</a:t>
            </a:r>
            <a:r>
              <a:rPr lang="en-US" dirty="0" smtClean="0"/>
              <a:t>.</a:t>
            </a:r>
          </a:p>
          <a:p>
            <a:r>
              <a:rPr lang="en-US" dirty="0" smtClean="0"/>
              <a:t>Hume</a:t>
            </a:r>
            <a:r>
              <a:rPr lang="en-US" baseline="0" dirty="0" smtClean="0"/>
              <a:t> study- poorer prognosis associated with bicarbonate administration.</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51</a:t>
            </a:fld>
            <a:endParaRPr lang="en-US"/>
          </a:p>
        </p:txBody>
      </p:sp>
    </p:spTree>
    <p:extLst>
      <p:ext uri="{BB962C8B-B14F-4D97-AF65-F5344CB8AC3E}">
        <p14:creationId xmlns:p14="http://schemas.microsoft.com/office/powerpoint/2010/main" val="18490362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Hume study- 82%</a:t>
            </a:r>
            <a:r>
              <a:rPr lang="en-US" baseline="0" dirty="0" smtClean="0"/>
              <a:t> treated with IV antibiotics</a:t>
            </a:r>
          </a:p>
          <a:p>
            <a:r>
              <a:rPr lang="en-US" baseline="0" dirty="0" smtClean="0"/>
              <a:t>20% UTI- </a:t>
            </a:r>
            <a:r>
              <a:rPr lang="en-US" baseline="0" dirty="0" err="1" smtClean="0"/>
              <a:t>ecoli</a:t>
            </a:r>
            <a:endParaRPr lang="en-US" baseline="0" dirty="0" smtClean="0"/>
          </a:p>
          <a:p>
            <a:r>
              <a:rPr lang="en-US" baseline="0" dirty="0" smtClean="0"/>
              <a:t>6% pneumonia</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52</a:t>
            </a:fld>
            <a:endParaRPr lang="en-US"/>
          </a:p>
        </p:txBody>
      </p:sp>
    </p:spTree>
    <p:extLst>
      <p:ext uri="{BB962C8B-B14F-4D97-AF65-F5344CB8AC3E}">
        <p14:creationId xmlns:p14="http://schemas.microsoft.com/office/powerpoint/2010/main" val="5911725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Time from initial evaluation to administration of intermediate-acting insulin was inversely correlated with initial phosphorus, potassium, and venous pH and directly correlated to base deficit and leukocytosis</a:t>
            </a:r>
          </a:p>
          <a:p>
            <a:pPr lvl="1"/>
            <a:r>
              <a:rPr lang="en-US" dirty="0" smtClean="0"/>
              <a:t>Time from initial evaluation to administration was increased in dogs that received potassium, phosphorus, magnesium or bicarbonate supplementation</a:t>
            </a:r>
          </a:p>
          <a:p>
            <a:endParaRPr lang="en-US" dirty="0" smtClean="0"/>
          </a:p>
          <a:p>
            <a:r>
              <a:rPr lang="en-US" dirty="0" smtClean="0"/>
              <a:t>Length</a:t>
            </a:r>
            <a:r>
              <a:rPr lang="en-US" baseline="0" dirty="0" smtClean="0"/>
              <a:t> </a:t>
            </a:r>
            <a:r>
              <a:rPr lang="en-US" baseline="0" dirty="0" smtClean="0"/>
              <a:t>of </a:t>
            </a:r>
            <a:r>
              <a:rPr lang="en-US" baseline="0" dirty="0" err="1" smtClean="0"/>
              <a:t>hospialization</a:t>
            </a:r>
            <a:r>
              <a:rPr lang="en-US" baseline="0" dirty="0" smtClean="0"/>
              <a:t> was also significantly inversely correlated with initial serum </a:t>
            </a:r>
            <a:r>
              <a:rPr lang="en-US" baseline="0" dirty="0" err="1" smtClean="0"/>
              <a:t>phopshorus</a:t>
            </a:r>
            <a:r>
              <a:rPr lang="en-US" baseline="0" dirty="0" smtClean="0"/>
              <a:t> concentration, total magnesium concentration and venous pH and directly correlated to the base deficit</a:t>
            </a:r>
          </a:p>
          <a:p>
            <a:r>
              <a:rPr lang="en-US" baseline="0" dirty="0" smtClean="0"/>
              <a:t>Length of </a:t>
            </a:r>
            <a:r>
              <a:rPr lang="en-US" baseline="0" dirty="0" err="1" smtClean="0"/>
              <a:t>hsopitalization</a:t>
            </a:r>
            <a:r>
              <a:rPr lang="en-US" baseline="0" dirty="0" smtClean="0"/>
              <a:t> was also increased in dogs that received IV supplementation of potassium, phosphorus, magnesium, sodium bicarbonate</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53</a:t>
            </a:fld>
            <a:endParaRPr lang="en-US"/>
          </a:p>
        </p:txBody>
      </p:sp>
    </p:spTree>
    <p:extLst>
      <p:ext uri="{BB962C8B-B14F-4D97-AF65-F5344CB8AC3E}">
        <p14:creationId xmlns:p14="http://schemas.microsoft.com/office/powerpoint/2010/main" val="77421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Hume study- Hypokalemia initially documented in 45% patients; developed in 84%</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Hume</a:t>
            </a:r>
            <a:r>
              <a:rPr lang="en-US" baseline="0" dirty="0" smtClean="0"/>
              <a:t> study- hypophosphatemia documented in 29% dogs initially; developed in 48% dogs with </a:t>
            </a:r>
            <a:r>
              <a:rPr lang="en-US" baseline="0" dirty="0" err="1" smtClean="0"/>
              <a:t>tx</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Hume study- </a:t>
            </a:r>
            <a:r>
              <a:rPr lang="en-US" dirty="0" err="1" smtClean="0"/>
              <a:t>hypomagnesemia</a:t>
            </a:r>
            <a:r>
              <a:rPr lang="en-US" dirty="0" smtClean="0"/>
              <a:t> (total Mg)</a:t>
            </a:r>
            <a:r>
              <a:rPr lang="en-US" baseline="0" dirty="0" smtClean="0"/>
              <a:t> documented in 28% dogs, 72% developed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54</a:t>
            </a:fld>
            <a:endParaRPr lang="en-US"/>
          </a:p>
        </p:txBody>
      </p:sp>
    </p:spTree>
    <p:extLst>
      <p:ext uri="{BB962C8B-B14F-4D97-AF65-F5344CB8AC3E}">
        <p14:creationId xmlns:p14="http://schemas.microsoft.com/office/powerpoint/2010/main" val="42484802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Humans- 10-50% mortality rate HHS</a:t>
            </a:r>
            <a:r>
              <a:rPr lang="en-US" baseline="0" dirty="0" smtClean="0"/>
              <a:t> vs. 1.9-10% DKA</a:t>
            </a:r>
          </a:p>
          <a:p>
            <a:r>
              <a:rPr lang="en-US" baseline="0" dirty="0" smtClean="0"/>
              <a:t>Hume study- higher ionized calcium, total calcium, hematocrit, venous pH significantly higher and median initial base deficit smaller in dogs that survived compared with dogs that did not survive</a:t>
            </a:r>
          </a:p>
          <a:p>
            <a:r>
              <a:rPr lang="en-US" baseline="0" dirty="0" smtClean="0"/>
              <a:t>Dogs that received sodium bicarbonate were significantly less likely to be discharged from hospital</a:t>
            </a:r>
          </a:p>
          <a:p>
            <a:r>
              <a:rPr lang="en-US" baseline="0" dirty="0" smtClean="0"/>
              <a:t>Dogs with HAC were </a:t>
            </a:r>
            <a:r>
              <a:rPr lang="en-US" baseline="0" dirty="0" err="1" smtClean="0"/>
              <a:t>signfiicantly</a:t>
            </a:r>
            <a:r>
              <a:rPr lang="en-US" baseline="0" dirty="0" smtClean="0"/>
              <a:t> less likely to be discharged from hospital and significantly more likely to be euthanized compared with dogs that were not diagnosed with HAC</a:t>
            </a:r>
          </a:p>
          <a:p>
            <a:r>
              <a:rPr lang="en-US" baseline="0" dirty="0" smtClean="0"/>
              <a:t>After multivariate analysis- base deficit only variable </a:t>
            </a:r>
            <a:r>
              <a:rPr lang="en-US" baseline="0" dirty="0" err="1" smtClean="0"/>
              <a:t>significnatly</a:t>
            </a:r>
            <a:r>
              <a:rPr lang="en-US" baseline="0" dirty="0" smtClean="0"/>
              <a:t> associated with outcome</a:t>
            </a:r>
          </a:p>
          <a:p>
            <a:r>
              <a:rPr lang="en-US" dirty="0" smtClean="0"/>
              <a:t>Poor</a:t>
            </a:r>
            <a:r>
              <a:rPr lang="en-US" baseline="0" dirty="0" smtClean="0"/>
              <a:t> outcome in </a:t>
            </a:r>
            <a:r>
              <a:rPr lang="en-US" baseline="0" dirty="0" err="1" smtClean="0"/>
              <a:t>Trotman</a:t>
            </a:r>
            <a:r>
              <a:rPr lang="en-US" baseline="0" dirty="0" smtClean="0"/>
              <a:t> study associated with abnormal mental status, coma, low venous pH</a:t>
            </a:r>
          </a:p>
          <a:p>
            <a:r>
              <a:rPr lang="en-US" baseline="0" dirty="0" smtClean="0"/>
              <a:t>Outcome in both retrospectives in dogs and cats evaluating HHS was not correlated with serum glucose concentration, measured serum sodium concentration, corrected serum sodium concentration or total/effective serum osmolality</a:t>
            </a:r>
          </a:p>
          <a:p>
            <a:r>
              <a:rPr lang="en-US" baseline="0" dirty="0" smtClean="0"/>
              <a:t>Outcome in cats with HHS was not correlated with presence of neurologic signs.  No factors that predicted survival in the HHS cats were identified.</a:t>
            </a:r>
          </a:p>
          <a:p>
            <a:r>
              <a:rPr lang="en-US" baseline="0" dirty="0" smtClean="0"/>
              <a:t> </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55</a:t>
            </a:fld>
            <a:endParaRPr lang="en-US"/>
          </a:p>
        </p:txBody>
      </p:sp>
    </p:spTree>
    <p:extLst>
      <p:ext uri="{BB962C8B-B14F-4D97-AF65-F5344CB8AC3E}">
        <p14:creationId xmlns:p14="http://schemas.microsoft.com/office/powerpoint/2010/main" val="21067975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Cats with DKA are as likely</a:t>
            </a:r>
            <a:r>
              <a:rPr lang="en-US" baseline="0" dirty="0" smtClean="0"/>
              <a:t> to achieve remission as cats with uncomplicated DM</a:t>
            </a:r>
            <a:endParaRPr lang="en-US" dirty="0" smtClean="0"/>
          </a:p>
          <a:p>
            <a:r>
              <a:rPr lang="en-US" dirty="0" smtClean="0"/>
              <a:t>Follow-up</a:t>
            </a:r>
            <a:r>
              <a:rPr lang="en-US" baseline="0" dirty="0" smtClean="0"/>
              <a:t> time short median 3.5 months and available for only 60% of dogs (9/44 cases that had follow-up info had &gt;1 DKA episode)</a:t>
            </a:r>
          </a:p>
          <a:p>
            <a:r>
              <a:rPr lang="en-US" baseline="0" dirty="0" smtClean="0"/>
              <a:t>In Marshall study, 1/3 (5/15) cats achieved remission- 4/5 cats achieving remission were Burmese and 2 were receiving glucocorticoids at the time of </a:t>
            </a:r>
            <a:r>
              <a:rPr lang="en-US" baseline="0" dirty="0" err="1" smtClean="0"/>
              <a:t>diagnsois</a:t>
            </a:r>
            <a:endParaRPr lang="en-US" baseline="0" dirty="0" smtClean="0"/>
          </a:p>
          <a:p>
            <a:r>
              <a:rPr lang="en-US" baseline="0" dirty="0" smtClean="0"/>
              <a:t>Glucocorticoids were discontinued in all 3 cats receiving glucocorticoids at time of diagnosis and 2/3 achieved remission</a:t>
            </a:r>
          </a:p>
          <a:p>
            <a:r>
              <a:rPr lang="en-US" dirty="0" err="1" smtClean="0"/>
              <a:t>Sieber-Ruckstuhl</a:t>
            </a:r>
            <a:r>
              <a:rPr lang="en-US" baseline="0" dirty="0" smtClean="0"/>
              <a:t> study- cats with DKA can have remission from DM.  The cats that had documented remission had significantly higher concentrations of leukocytes and segmented neutrophils and significantly lower concentrations of </a:t>
            </a:r>
            <a:r>
              <a:rPr lang="en-US" baseline="0" dirty="0" err="1" smtClean="0"/>
              <a:t>eosinophils</a:t>
            </a:r>
            <a:r>
              <a:rPr lang="en-US" baseline="0" dirty="0" smtClean="0"/>
              <a:t> (comps of stress </a:t>
            </a:r>
            <a:r>
              <a:rPr lang="en-US" baseline="0" dirty="0" err="1" smtClean="0"/>
              <a:t>leukogram</a:t>
            </a:r>
            <a:r>
              <a:rPr lang="en-US" baseline="0" dirty="0" smtClean="0"/>
              <a:t>) and had pancreatic disease more often than did cats with uncomplicated DM and diabetic remission.  With regard to pretreatment- 3/7 cats in DKA group with remission, 1/5 cats in DKA group without remission and 1/7 cats in DM group with remission had been treated with glucocorticoids.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56</a:t>
            </a:fld>
            <a:endParaRPr lang="en-US"/>
          </a:p>
        </p:txBody>
      </p:sp>
    </p:spTree>
    <p:extLst>
      <p:ext uri="{BB962C8B-B14F-4D97-AF65-F5344CB8AC3E}">
        <p14:creationId xmlns:p14="http://schemas.microsoft.com/office/powerpoint/2010/main" val="2378186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Triglycerides</a:t>
            </a:r>
            <a:r>
              <a:rPr lang="en-US" baseline="0" dirty="0" smtClean="0"/>
              <a:t> first hydrolyzed into fatty acids + glycerol</a:t>
            </a:r>
          </a:p>
          <a:p>
            <a:r>
              <a:rPr lang="en-US" baseline="0" dirty="0" smtClean="0"/>
              <a:t>Then fatty acids and glycerol are transported in the blood to active tissues where they are then oxidized to give energy</a:t>
            </a:r>
          </a:p>
          <a:p>
            <a:r>
              <a:rPr lang="en-US" baseline="0" dirty="0" smtClean="0"/>
              <a:t>Glycerol on entering active tissue is immediately changed by intracellular enzymes into glycerol 3 phosphate</a:t>
            </a:r>
          </a:p>
          <a:p>
            <a:r>
              <a:rPr lang="en-US" baseline="0" dirty="0" smtClean="0"/>
              <a:t>Degradation and oxidation of fatty acids occur only in the mitochondria</a:t>
            </a:r>
          </a:p>
          <a:p>
            <a:r>
              <a:rPr lang="en-US" baseline="0" dirty="0" smtClean="0"/>
              <a:t>Transport into the mitochondria of cells is carrier mediated via </a:t>
            </a:r>
            <a:r>
              <a:rPr lang="en-US" baseline="0" dirty="0" err="1" smtClean="0"/>
              <a:t>carnitine</a:t>
            </a:r>
            <a:endParaRPr lang="en-US" baseline="0" dirty="0" smtClean="0"/>
          </a:p>
          <a:p>
            <a:r>
              <a:rPr lang="en-US" dirty="0" smtClean="0"/>
              <a:t>Remember almost all cells (with some exceptions- i.e. brain tissue and RBCs)</a:t>
            </a:r>
            <a:r>
              <a:rPr lang="en-US" baseline="0" dirty="0" smtClean="0"/>
              <a:t> can use fatty acids for energy.</a:t>
            </a:r>
          </a:p>
          <a:p>
            <a:r>
              <a:rPr lang="en-US" baseline="0" dirty="0" smtClean="0"/>
              <a:t>Citric acid cycle will eventually become overwhelmed. </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7</a:t>
            </a:fld>
            <a:endParaRPr lang="en-US"/>
          </a:p>
        </p:txBody>
      </p:sp>
    </p:spTree>
    <p:extLst>
      <p:ext uri="{BB962C8B-B14F-4D97-AF65-F5344CB8AC3E}">
        <p14:creationId xmlns:p14="http://schemas.microsoft.com/office/powerpoint/2010/main" val="25042927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Median</a:t>
            </a:r>
            <a:r>
              <a:rPr lang="en-US" baseline="0" dirty="0" smtClean="0"/>
              <a:t> age 8 y/o</a:t>
            </a:r>
          </a:p>
          <a:p>
            <a:r>
              <a:rPr lang="en-US" baseline="0" dirty="0" smtClean="0"/>
              <a:t>Breeds- mixed, miniature poodles, toy poodles, </a:t>
            </a:r>
            <a:r>
              <a:rPr lang="en-US" baseline="0" dirty="0" err="1" smtClean="0"/>
              <a:t>rottiew</a:t>
            </a:r>
            <a:r>
              <a:rPr lang="en-US" baseline="0" dirty="0" smtClean="0"/>
              <a:t>, </a:t>
            </a:r>
            <a:r>
              <a:rPr lang="en-US" baseline="0" dirty="0" err="1" smtClean="0"/>
              <a:t>yorkies</a:t>
            </a:r>
            <a:endParaRPr lang="en-US" baseline="0" dirty="0" smtClean="0"/>
          </a:p>
          <a:p>
            <a:r>
              <a:rPr lang="en-US" baseline="0" dirty="0" err="1" smtClean="0"/>
              <a:t>Hx</a:t>
            </a:r>
            <a:r>
              <a:rPr lang="en-US" baseline="0" dirty="0" smtClean="0"/>
              <a:t>- PU/PD, lethargy, </a:t>
            </a:r>
            <a:r>
              <a:rPr lang="en-US" baseline="0" dirty="0" err="1" smtClean="0"/>
              <a:t>inappetance</a:t>
            </a:r>
            <a:r>
              <a:rPr lang="en-US" baseline="0" dirty="0" smtClean="0"/>
              <a:t>/anorexia, vomiting, weight loss, diarrhea, hematuria/</a:t>
            </a:r>
            <a:r>
              <a:rPr lang="en-US" baseline="0" dirty="0" err="1" smtClean="0"/>
              <a:t>pollakiuria</a:t>
            </a:r>
            <a:r>
              <a:rPr lang="en-US" baseline="0" dirty="0" smtClean="0"/>
              <a:t>, weight gain</a:t>
            </a:r>
          </a:p>
          <a:p>
            <a:r>
              <a:rPr lang="en-US" baseline="0" dirty="0" smtClean="0"/>
              <a:t>PE findings- 50% overweight, most dehydrated, cranial </a:t>
            </a:r>
            <a:r>
              <a:rPr lang="en-US" baseline="0" dirty="0" err="1" smtClean="0"/>
              <a:t>organomegaly</a:t>
            </a:r>
            <a:r>
              <a:rPr lang="en-US" baseline="0" dirty="0" smtClean="0"/>
              <a:t>, abdominal pain, murmurs, neurologic signs, dermatitis/otitis/alopecia, dyspnea, coughing, abnormal lung sounds, cataracts</a:t>
            </a:r>
          </a:p>
          <a:p>
            <a:r>
              <a:rPr lang="en-US" baseline="0" dirty="0" err="1" smtClean="0"/>
              <a:t>Clinicopathologic</a:t>
            </a:r>
            <a:r>
              <a:rPr lang="en-US" baseline="0" dirty="0" smtClean="0"/>
              <a:t> findings- 38% </a:t>
            </a:r>
            <a:r>
              <a:rPr lang="en-US" baseline="0" dirty="0" err="1" smtClean="0"/>
              <a:t>lipemic</a:t>
            </a:r>
            <a:r>
              <a:rPr lang="en-US" baseline="0" dirty="0" smtClean="0"/>
              <a:t> serum, 52% anemic (normocytic normochromic), 57% leukocytosis, 64% band </a:t>
            </a:r>
            <a:r>
              <a:rPr lang="en-US" baseline="0" dirty="0" err="1" smtClean="0"/>
              <a:t>netrophilia</a:t>
            </a:r>
            <a:r>
              <a:rPr lang="en-US" baseline="0" dirty="0" smtClean="0"/>
              <a:t>, hyperglycemia</a:t>
            </a:r>
          </a:p>
          <a:p>
            <a:r>
              <a:rPr lang="en-US" baseline="0" dirty="0" smtClean="0"/>
              <a:t>Hypophosphatemia present in 29%, developed in 48% (overall 55% </a:t>
            </a:r>
            <a:r>
              <a:rPr lang="en-US" baseline="0" dirty="0" err="1" smtClean="0"/>
              <a:t>hypophosphatemic</a:t>
            </a:r>
            <a:r>
              <a:rPr lang="en-US" baseline="0" dirty="0" smtClean="0"/>
              <a:t> during </a:t>
            </a:r>
            <a:r>
              <a:rPr lang="en-US" baseline="0" dirty="0" err="1" smtClean="0"/>
              <a:t>hosp</a:t>
            </a:r>
            <a:r>
              <a:rPr lang="en-US" baseline="0" dirty="0" smtClean="0"/>
              <a:t>)</a:t>
            </a:r>
          </a:p>
          <a:p>
            <a:r>
              <a:rPr lang="en-US" baseline="0" dirty="0" smtClean="0"/>
              <a:t>Hypokalemia 45%, developed in 84% (overall 92%)</a:t>
            </a:r>
          </a:p>
          <a:p>
            <a:r>
              <a:rPr lang="en-US" baseline="0" dirty="0" smtClean="0"/>
              <a:t>Total </a:t>
            </a:r>
            <a:r>
              <a:rPr lang="en-US" baseline="0" dirty="0" err="1" smtClean="0"/>
              <a:t>hypomagnesemia</a:t>
            </a:r>
            <a:r>
              <a:rPr lang="en-US" baseline="0" dirty="0" smtClean="0"/>
              <a:t> in 28%, developed in 72%, overall 60%.  Ionized N-high</a:t>
            </a:r>
          </a:p>
          <a:p>
            <a:r>
              <a:rPr lang="en-US" baseline="0" dirty="0" smtClean="0"/>
              <a:t>100% </a:t>
            </a:r>
            <a:r>
              <a:rPr lang="en-US" baseline="0" dirty="0" err="1" smtClean="0"/>
              <a:t>ketonuria</a:t>
            </a:r>
            <a:r>
              <a:rPr lang="en-US" baseline="0" dirty="0" smtClean="0"/>
              <a:t>, 97% </a:t>
            </a:r>
            <a:r>
              <a:rPr lang="en-US" baseline="0" dirty="0" err="1" smtClean="0"/>
              <a:t>glucosuria</a:t>
            </a:r>
            <a:r>
              <a:rPr lang="en-US" baseline="0" dirty="0" smtClean="0"/>
              <a:t>, most dogs inactive sediment, 20% aerobic culture growth (performed in 83% dogs).  </a:t>
            </a:r>
            <a:r>
              <a:rPr lang="en-US" baseline="0" dirty="0" err="1" smtClean="0"/>
              <a:t>Ecoli</a:t>
            </a:r>
            <a:r>
              <a:rPr lang="en-US" baseline="0" dirty="0" smtClean="0"/>
              <a:t> most common</a:t>
            </a:r>
          </a:p>
          <a:p>
            <a:r>
              <a:rPr lang="en-US" baseline="0" dirty="0" smtClean="0"/>
              <a:t>69% comorbid disease; 27% had &gt;1 concurrent condition</a:t>
            </a:r>
          </a:p>
          <a:p>
            <a:r>
              <a:rPr lang="en-US" dirty="0" smtClean="0"/>
              <a:t>Pancreatitis</a:t>
            </a:r>
            <a:r>
              <a:rPr lang="en-US" baseline="0" dirty="0" smtClean="0"/>
              <a:t> 41%, UTI 20%, </a:t>
            </a:r>
            <a:r>
              <a:rPr lang="en-US" baseline="0" dirty="0" err="1" smtClean="0"/>
              <a:t>Cushings</a:t>
            </a:r>
            <a:r>
              <a:rPr lang="en-US" baseline="0" dirty="0" smtClean="0"/>
              <a:t> 15%</a:t>
            </a:r>
          </a:p>
          <a:p>
            <a:r>
              <a:rPr lang="en-US" baseline="0" dirty="0" smtClean="0"/>
              <a:t>Dogs with pancreatitis were more likely to have abdominal pain, require longer hospitalization and had longer time to SQ insulin administration</a:t>
            </a:r>
          </a:p>
          <a:p>
            <a:r>
              <a:rPr lang="en-US" baseline="0" dirty="0" smtClean="0"/>
              <a:t>Median time to SQ insulin was sig shorter in dogs with HAC compared with animals without; however coexisting HAC less likely to be discharged</a:t>
            </a:r>
          </a:p>
          <a:p>
            <a:r>
              <a:rPr lang="en-US" baseline="0" dirty="0" smtClean="0"/>
              <a:t>10% rec corticosteroids, pneumonia in 6%</a:t>
            </a:r>
          </a:p>
          <a:p>
            <a:r>
              <a:rPr lang="en-US" baseline="0" dirty="0" smtClean="0"/>
              <a:t>Dogs that rec </a:t>
            </a:r>
            <a:r>
              <a:rPr lang="en-US" baseline="0" dirty="0" err="1" smtClean="0"/>
              <a:t>bicarb</a:t>
            </a:r>
            <a:r>
              <a:rPr lang="en-US" baseline="0" dirty="0" smtClean="0"/>
              <a:t> had a sig lower venous pH and were less likely to be discharged from the hospital</a:t>
            </a:r>
          </a:p>
          <a:p>
            <a:r>
              <a:rPr lang="en-US" baseline="0" dirty="0" smtClean="0"/>
              <a:t>82% antimicrobials</a:t>
            </a:r>
          </a:p>
          <a:p>
            <a:r>
              <a:rPr lang="en-US" baseline="0" dirty="0" smtClean="0"/>
              <a:t>70% survived</a:t>
            </a:r>
          </a:p>
          <a:p>
            <a:r>
              <a:rPr lang="en-US" baseline="0" dirty="0" smtClean="0"/>
              <a:t>Survival- see above slide</a:t>
            </a:r>
          </a:p>
          <a:p>
            <a:r>
              <a:rPr lang="en-US" baseline="0" dirty="0" smtClean="0"/>
              <a:t>Nine animals had &gt;1DKA episode- 50% euthanized at time of second DKA episode</a:t>
            </a:r>
          </a:p>
        </p:txBody>
      </p:sp>
      <p:sp>
        <p:nvSpPr>
          <p:cNvPr id="4" name="Slide Number Placeholder 3"/>
          <p:cNvSpPr>
            <a:spLocks noGrp="1"/>
          </p:cNvSpPr>
          <p:nvPr>
            <p:ph type="sldNum" sz="quarter" idx="10"/>
          </p:nvPr>
        </p:nvSpPr>
        <p:spPr/>
        <p:txBody>
          <a:bodyPr/>
          <a:lstStyle/>
          <a:p>
            <a:fld id="{7531D140-703A-400F-B9F9-CC9BB2DBD350}" type="slidenum">
              <a:rPr lang="en-US" smtClean="0"/>
              <a:t>57</a:t>
            </a:fld>
            <a:endParaRPr lang="en-US"/>
          </a:p>
        </p:txBody>
      </p:sp>
    </p:spTree>
    <p:extLst>
      <p:ext uri="{BB962C8B-B14F-4D97-AF65-F5344CB8AC3E}">
        <p14:creationId xmlns:p14="http://schemas.microsoft.com/office/powerpoint/2010/main" val="33678073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Common lab findings included hyperglycemia, </a:t>
            </a:r>
            <a:r>
              <a:rPr lang="en-US" dirty="0" err="1" smtClean="0"/>
              <a:t>hyponatremia</a:t>
            </a:r>
            <a:r>
              <a:rPr lang="en-US" dirty="0" smtClean="0"/>
              <a:t>, </a:t>
            </a:r>
            <a:r>
              <a:rPr lang="en-US" dirty="0" err="1" smtClean="0"/>
              <a:t>hypochloremia</a:t>
            </a:r>
            <a:r>
              <a:rPr lang="en-US" dirty="0" smtClean="0"/>
              <a:t>, hypokalemia, </a:t>
            </a:r>
            <a:r>
              <a:rPr lang="en-US" dirty="0" err="1" smtClean="0"/>
              <a:t>hypocalcemia</a:t>
            </a:r>
            <a:r>
              <a:rPr lang="en-US" dirty="0" smtClean="0"/>
              <a:t>,</a:t>
            </a:r>
            <a:r>
              <a:rPr lang="en-US" baseline="0" dirty="0" smtClean="0"/>
              <a:t> hypophosphatemia, low total CO2 content, </a:t>
            </a:r>
            <a:r>
              <a:rPr lang="en-US" baseline="0" dirty="0" err="1" smtClean="0"/>
              <a:t>hyperosmolaltiy</a:t>
            </a:r>
            <a:r>
              <a:rPr lang="en-US" baseline="0" dirty="0" smtClean="0"/>
              <a:t>, high serum ALT&lt; azotemia, </a:t>
            </a:r>
            <a:r>
              <a:rPr lang="en-US" baseline="0" dirty="0" err="1" smtClean="0"/>
              <a:t>glucosuria</a:t>
            </a:r>
            <a:r>
              <a:rPr lang="en-US" baseline="0" dirty="0" smtClean="0"/>
              <a:t> and </a:t>
            </a:r>
            <a:r>
              <a:rPr lang="en-US" baseline="0" dirty="0" err="1" smtClean="0"/>
              <a:t>ketonuria</a:t>
            </a:r>
            <a:endParaRPr lang="en-US" baseline="0" dirty="0" smtClean="0"/>
          </a:p>
          <a:p>
            <a:r>
              <a:rPr lang="en-US" baseline="0" dirty="0" smtClean="0"/>
              <a:t>Concurrent disease: hepatic </a:t>
            </a:r>
            <a:r>
              <a:rPr lang="en-US" baseline="0" dirty="0" err="1" smtClean="0"/>
              <a:t>lipidosis</a:t>
            </a:r>
            <a:r>
              <a:rPr lang="en-US" baseline="0" dirty="0" smtClean="0"/>
              <a:t>, </a:t>
            </a:r>
            <a:r>
              <a:rPr lang="en-US" baseline="0" dirty="0" err="1" smtClean="0"/>
              <a:t>cholangiohepatitis</a:t>
            </a:r>
            <a:r>
              <a:rPr lang="en-US" baseline="0" dirty="0" smtClean="0"/>
              <a:t>, pancreatitis, CKD, UTI, </a:t>
            </a:r>
            <a:r>
              <a:rPr lang="en-US" baseline="0" dirty="0" err="1" smtClean="0"/>
              <a:t>neoplasia</a:t>
            </a:r>
            <a:endParaRPr lang="en-US" baseline="0" dirty="0" smtClean="0"/>
          </a:p>
          <a:p>
            <a:r>
              <a:rPr lang="en-US" baseline="0" dirty="0" smtClean="0"/>
              <a:t>No difference in treatment/complications between cats that died/survived</a:t>
            </a:r>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58</a:t>
            </a:fld>
            <a:endParaRPr lang="en-US"/>
          </a:p>
        </p:txBody>
      </p:sp>
    </p:spTree>
    <p:extLst>
      <p:ext uri="{BB962C8B-B14F-4D97-AF65-F5344CB8AC3E}">
        <p14:creationId xmlns:p14="http://schemas.microsoft.com/office/powerpoint/2010/main" val="19165989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DSH</a:t>
            </a:r>
          </a:p>
          <a:p>
            <a:r>
              <a:rPr lang="en-US" dirty="0" smtClean="0"/>
              <a:t>Mean age 12.6+/-</a:t>
            </a:r>
            <a:r>
              <a:rPr lang="en-US" baseline="0" dirty="0" smtClean="0"/>
              <a:t>3.2 years</a:t>
            </a:r>
          </a:p>
          <a:p>
            <a:r>
              <a:rPr lang="en-US" baseline="0" dirty="0" smtClean="0"/>
              <a:t>Typically long-standing diabetics rec insulin for many months</a:t>
            </a:r>
          </a:p>
          <a:p>
            <a:r>
              <a:rPr lang="en-US" baseline="0" dirty="0" smtClean="0"/>
              <a:t>Clinical signs- PU/PD, lethargy</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60</a:t>
            </a:fld>
            <a:endParaRPr lang="en-US"/>
          </a:p>
        </p:txBody>
      </p:sp>
    </p:spTree>
    <p:extLst>
      <p:ext uri="{BB962C8B-B14F-4D97-AF65-F5344CB8AC3E}">
        <p14:creationId xmlns:p14="http://schemas.microsoft.com/office/powerpoint/2010/main" val="2801568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a:t>
            </a:r>
            <a:r>
              <a:rPr lang="en-US" dirty="0" err="1" smtClean="0"/>
              <a:t>Kreb’s</a:t>
            </a:r>
            <a:r>
              <a:rPr lang="en-US" dirty="0" smtClean="0"/>
              <a:t> cycle is overwhelmed…</a:t>
            </a:r>
          </a:p>
          <a:p>
            <a:r>
              <a:rPr lang="en-US" dirty="0" smtClean="0"/>
              <a:t>In the liver two</a:t>
            </a:r>
            <a:r>
              <a:rPr lang="en-US" baseline="0" dirty="0" smtClean="0"/>
              <a:t> molecules of acetyl-CoA condense to form one molecule of </a:t>
            </a:r>
            <a:r>
              <a:rPr lang="en-US" baseline="0" dirty="0" err="1" smtClean="0"/>
              <a:t>acetoacetic</a:t>
            </a:r>
            <a:r>
              <a:rPr lang="en-US" baseline="0" dirty="0" smtClean="0"/>
              <a:t> acid, which is hen transported in the blood to the other cells throughout the body where it is used for energy.  Part of the </a:t>
            </a:r>
            <a:r>
              <a:rPr lang="en-US" baseline="0" dirty="0" err="1" smtClean="0"/>
              <a:t>acetoacetic</a:t>
            </a:r>
            <a:r>
              <a:rPr lang="en-US" baseline="0" dirty="0" smtClean="0"/>
              <a:t> acid that is formed is also converted into B-</a:t>
            </a:r>
            <a:r>
              <a:rPr lang="en-US" baseline="0" dirty="0" err="1" smtClean="0"/>
              <a:t>hydroxybutyric</a:t>
            </a:r>
            <a:r>
              <a:rPr lang="en-US" baseline="0" dirty="0" smtClean="0"/>
              <a:t> acid and minute quantities are converted into acetone.  </a:t>
            </a:r>
          </a:p>
          <a:p>
            <a:r>
              <a:rPr lang="en-US" baseline="0" dirty="0" smtClean="0"/>
              <a:t>The </a:t>
            </a:r>
            <a:r>
              <a:rPr lang="en-US" baseline="0" dirty="0" err="1" smtClean="0"/>
              <a:t>acetoacetic</a:t>
            </a:r>
            <a:r>
              <a:rPr lang="en-US" baseline="0" dirty="0" smtClean="0"/>
              <a:t> acid, beta-</a:t>
            </a:r>
            <a:r>
              <a:rPr lang="en-US" baseline="0" dirty="0" err="1" smtClean="0"/>
              <a:t>hydroxybutyric</a:t>
            </a:r>
            <a:r>
              <a:rPr lang="en-US" baseline="0" dirty="0" smtClean="0"/>
              <a:t> acid and acetone diffuse freely through the liver cell membranes and are transported by the blood to peripheral tissues.  Here they again can diffuse into cells, where reverse reactions can occur and acetyl-CoA molecules can be formed to again enter the citric acid cycle and be oxidized for energy.  </a:t>
            </a:r>
          </a:p>
          <a:p>
            <a:r>
              <a:rPr lang="en-US" dirty="0" smtClean="0"/>
              <a:t>Under normal</a:t>
            </a:r>
            <a:r>
              <a:rPr lang="en-US" baseline="0" dirty="0" smtClean="0"/>
              <a:t> conditions- stable ratio of </a:t>
            </a:r>
            <a:r>
              <a:rPr lang="en-US" baseline="0" dirty="0" err="1" smtClean="0"/>
              <a:t>AcAa</a:t>
            </a:r>
            <a:r>
              <a:rPr lang="en-US" baseline="0" dirty="0" smtClean="0"/>
              <a:t> and beta-</a:t>
            </a:r>
            <a:r>
              <a:rPr lang="en-US" baseline="0" dirty="0" err="1" smtClean="0"/>
              <a:t>hydroxybutyrate</a:t>
            </a:r>
            <a:endParaRPr lang="en-US" baseline="0" dirty="0" smtClean="0"/>
          </a:p>
          <a:p>
            <a:r>
              <a:rPr lang="en-US" baseline="0" dirty="0" smtClean="0"/>
              <a:t>As FFA oxidation and acidosis increase, reduced mitochondrial redox state (NADH/NAD) occurs- shifts normal 1:1 ratio of acetoacetate/beta-</a:t>
            </a:r>
            <a:r>
              <a:rPr lang="en-US" baseline="0" dirty="0" err="1" smtClean="0"/>
              <a:t>hydroxybutyrate</a:t>
            </a:r>
            <a:r>
              <a:rPr lang="en-US" baseline="0" dirty="0" smtClean="0"/>
              <a:t> production in favor of beta-</a:t>
            </a:r>
            <a:r>
              <a:rPr lang="en-US" baseline="0" dirty="0" err="1" smtClean="0"/>
              <a:t>hydroxybutyrate</a:t>
            </a:r>
            <a:endParaRPr lang="en-US" baseline="0" dirty="0" smtClean="0"/>
          </a:p>
          <a:p>
            <a:r>
              <a:rPr lang="en-US" baseline="0" dirty="0" smtClean="0"/>
              <a:t>Based on the severity of DKA&lt; the serum beta-</a:t>
            </a:r>
            <a:r>
              <a:rPr lang="en-US" baseline="0" dirty="0" err="1" smtClean="0"/>
              <a:t>hydroxybutyrate</a:t>
            </a:r>
            <a:r>
              <a:rPr lang="en-US" baseline="0" dirty="0" smtClean="0"/>
              <a:t>/acetoacetate concentration ratio frequently increases to greater than or equal to 3:1 as a result of the highly reduced state in hepatic mitochondria</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9</a:t>
            </a:fld>
            <a:endParaRPr lang="en-US"/>
          </a:p>
        </p:txBody>
      </p:sp>
    </p:spTree>
    <p:extLst>
      <p:ext uri="{BB962C8B-B14F-4D97-AF65-F5344CB8AC3E}">
        <p14:creationId xmlns:p14="http://schemas.microsoft.com/office/powerpoint/2010/main" val="147443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distinguishes</a:t>
            </a:r>
            <a:r>
              <a:rPr lang="en-US" baseline="0" dirty="0" smtClean="0"/>
              <a:t> DKA from uncomplicated DM is the relative lack of insulin combined with an increase in </a:t>
            </a:r>
            <a:r>
              <a:rPr lang="en-US" baseline="0" dirty="0" err="1" smtClean="0"/>
              <a:t>counterregulatory</a:t>
            </a:r>
            <a:r>
              <a:rPr lang="en-US" baseline="0" dirty="0" smtClean="0"/>
              <a:t> hormones</a:t>
            </a:r>
          </a:p>
          <a:p>
            <a:r>
              <a:rPr lang="en-US" baseline="0" dirty="0" smtClean="0"/>
              <a:t>Another disease process increases concentrations of these “stress hormones”</a:t>
            </a:r>
          </a:p>
          <a:p>
            <a:endParaRPr lang="en-US" dirty="0"/>
          </a:p>
        </p:txBody>
      </p:sp>
      <p:sp>
        <p:nvSpPr>
          <p:cNvPr id="4" name="Slide Number Placeholder 3"/>
          <p:cNvSpPr>
            <a:spLocks noGrp="1"/>
          </p:cNvSpPr>
          <p:nvPr>
            <p:ph type="sldNum" sz="quarter" idx="10"/>
          </p:nvPr>
        </p:nvSpPr>
        <p:spPr/>
        <p:txBody>
          <a:bodyPr/>
          <a:lstStyle/>
          <a:p>
            <a:fld id="{7531D140-703A-400F-B9F9-CC9BB2DBD350}" type="slidenum">
              <a:rPr lang="en-US" smtClean="0"/>
              <a:t>10</a:t>
            </a:fld>
            <a:endParaRPr lang="en-US"/>
          </a:p>
        </p:txBody>
      </p:sp>
    </p:spTree>
    <p:extLst>
      <p:ext uri="{BB962C8B-B14F-4D97-AF65-F5344CB8AC3E}">
        <p14:creationId xmlns:p14="http://schemas.microsoft.com/office/powerpoint/2010/main" val="371334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Secreted by </a:t>
            </a:r>
            <a:r>
              <a:rPr lang="en-US" dirty="0" err="1" smtClean="0"/>
              <a:t>panceatic</a:t>
            </a:r>
            <a:r>
              <a:rPr lang="en-US" dirty="0" smtClean="0"/>
              <a:t> alpha cells</a:t>
            </a:r>
          </a:p>
          <a:p>
            <a:r>
              <a:rPr lang="en-US" baseline="0" dirty="0" smtClean="0"/>
              <a:t>With relative/absolute lack of insulin in DKA, cellular demand for glucose stimulates the release of glucagon.  This acts to increase gluconeogenesis and </a:t>
            </a:r>
            <a:r>
              <a:rPr lang="en-US" baseline="0" dirty="0" err="1" smtClean="0"/>
              <a:t>glycogenolysis</a:t>
            </a:r>
            <a:r>
              <a:rPr lang="en-US" baseline="0" dirty="0" smtClean="0"/>
              <a:t>.  As a result of this combined with the lack of insulin significant hyperglycemia can develop.  </a:t>
            </a:r>
          </a:p>
          <a:p>
            <a:r>
              <a:rPr lang="en-US" dirty="0" smtClean="0"/>
              <a:t>Adipose</a:t>
            </a:r>
            <a:r>
              <a:rPr lang="en-US" baseline="0" dirty="0" smtClean="0"/>
              <a:t> cell lipase- increases breakdown of TG to FFA and inhibits storage of triglycerides in the liver.  This increased </a:t>
            </a:r>
            <a:r>
              <a:rPr lang="en-US" baseline="0" dirty="0" err="1" smtClean="0"/>
              <a:t>pdn</a:t>
            </a:r>
            <a:r>
              <a:rPr lang="en-US" baseline="0" dirty="0" smtClean="0"/>
              <a:t> of free fatty acids will lead to increased </a:t>
            </a:r>
            <a:r>
              <a:rPr lang="en-US" baseline="0" dirty="0" err="1" smtClean="0"/>
              <a:t>pdn</a:t>
            </a:r>
            <a:r>
              <a:rPr lang="en-US" baseline="0" dirty="0" smtClean="0"/>
              <a:t> of acetyl-coA which will overwhelm the citric acid cycle, resulting in increased </a:t>
            </a:r>
            <a:r>
              <a:rPr lang="en-US" baseline="0" dirty="0" err="1" smtClean="0"/>
              <a:t>keto</a:t>
            </a:r>
            <a:r>
              <a:rPr lang="en-US" baseline="0" dirty="0" smtClean="0"/>
              <a:t>-acid and ketone body production.  </a:t>
            </a:r>
          </a:p>
          <a:p>
            <a:r>
              <a:rPr lang="en-US" baseline="0" dirty="0" smtClean="0"/>
              <a:t>Normally insulin inhibits </a:t>
            </a:r>
            <a:r>
              <a:rPr lang="en-US" baseline="0" dirty="0" err="1" smtClean="0"/>
              <a:t>pdn</a:t>
            </a:r>
            <a:r>
              <a:rPr lang="en-US" baseline="0" dirty="0" smtClean="0"/>
              <a:t> of FFA by stimulation of </a:t>
            </a:r>
            <a:r>
              <a:rPr lang="en-US" baseline="0" dirty="0" err="1" smtClean="0"/>
              <a:t>malonyl</a:t>
            </a:r>
            <a:r>
              <a:rPr lang="en-US" baseline="0" dirty="0" smtClean="0"/>
              <a:t> coenzyme A- inhibits fatty acid oxidation</a:t>
            </a:r>
          </a:p>
          <a:p>
            <a:r>
              <a:rPr lang="en-US" baseline="0" dirty="0" smtClean="0"/>
              <a:t>In the absence of insulin- </a:t>
            </a:r>
            <a:r>
              <a:rPr lang="en-US" baseline="0" dirty="0" err="1" smtClean="0"/>
              <a:t>malonyl</a:t>
            </a:r>
            <a:r>
              <a:rPr lang="en-US" baseline="0" dirty="0" smtClean="0"/>
              <a:t> CoA is low and glucagon stimulates FFA uptake into mitochondria by increasing hepatic levels of </a:t>
            </a:r>
            <a:r>
              <a:rPr lang="en-US" baseline="0" dirty="0" err="1" smtClean="0"/>
              <a:t>carnitine</a:t>
            </a:r>
            <a:endParaRPr lang="en-US" baseline="0" dirty="0" smtClean="0"/>
          </a:p>
          <a:p>
            <a:r>
              <a:rPr lang="en-US" baseline="0" dirty="0" smtClean="0"/>
              <a:t>With increased uptake into mitochondria significant amounts of acetyl-coA are produced which can overwhelm the citric acid cycle leading to sig </a:t>
            </a:r>
            <a:r>
              <a:rPr lang="en-US" baseline="0" dirty="0" err="1" smtClean="0"/>
              <a:t>ketoacid</a:t>
            </a:r>
            <a:r>
              <a:rPr lang="en-US" baseline="0" dirty="0" smtClean="0"/>
              <a:t> and ketone body formation</a:t>
            </a:r>
          </a:p>
        </p:txBody>
      </p:sp>
      <p:sp>
        <p:nvSpPr>
          <p:cNvPr id="4" name="Slide Number Placeholder 3"/>
          <p:cNvSpPr>
            <a:spLocks noGrp="1"/>
          </p:cNvSpPr>
          <p:nvPr>
            <p:ph type="sldNum" sz="quarter" idx="10"/>
          </p:nvPr>
        </p:nvSpPr>
        <p:spPr/>
        <p:txBody>
          <a:bodyPr/>
          <a:lstStyle/>
          <a:p>
            <a:fld id="{7531D140-703A-400F-B9F9-CC9BB2DBD350}" type="slidenum">
              <a:rPr lang="en-US" smtClean="0"/>
              <a:t>11</a:t>
            </a:fld>
            <a:endParaRPr lang="en-US"/>
          </a:p>
        </p:txBody>
      </p:sp>
    </p:spTree>
    <p:extLst>
      <p:ext uri="{BB962C8B-B14F-4D97-AF65-F5344CB8AC3E}">
        <p14:creationId xmlns:p14="http://schemas.microsoft.com/office/powerpoint/2010/main" val="1959843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 protein catabolism with cortisol provides amino acid precursors</a:t>
            </a:r>
            <a:r>
              <a:rPr lang="en-US" baseline="0" dirty="0" smtClean="0"/>
              <a:t> for gluconeogenesis, again contributing to hyperglycemia</a:t>
            </a:r>
          </a:p>
          <a:p>
            <a:r>
              <a:rPr lang="en-US" baseline="0" dirty="0" smtClean="0"/>
              <a:t>An increase in </a:t>
            </a:r>
            <a:r>
              <a:rPr lang="en-US" baseline="0" dirty="0" err="1" smtClean="0"/>
              <a:t>catecholamines</a:t>
            </a:r>
            <a:r>
              <a:rPr lang="en-US" baseline="0" dirty="0" smtClean="0"/>
              <a:t> results in activation of hormone-sensitive lipase in adipose tissue, liberating free fatty acids and glycerol.</a:t>
            </a:r>
          </a:p>
          <a:p>
            <a:r>
              <a:rPr lang="en-US" baseline="0" dirty="0" smtClean="0"/>
              <a:t>In the liver large quantity of free fatty acids are oxidized to ketone bodies under the influence of glucagon (as previously mentioned), although cortisol, </a:t>
            </a:r>
            <a:r>
              <a:rPr lang="en-US" baseline="0" dirty="0" err="1" smtClean="0"/>
              <a:t>epi</a:t>
            </a:r>
            <a:r>
              <a:rPr lang="en-US" baseline="0" dirty="0" smtClean="0"/>
              <a:t> and GH play a role as well.</a:t>
            </a:r>
          </a:p>
        </p:txBody>
      </p:sp>
      <p:sp>
        <p:nvSpPr>
          <p:cNvPr id="4" name="Slide Number Placeholder 3"/>
          <p:cNvSpPr>
            <a:spLocks noGrp="1"/>
          </p:cNvSpPr>
          <p:nvPr>
            <p:ph type="sldNum" sz="quarter" idx="10"/>
          </p:nvPr>
        </p:nvSpPr>
        <p:spPr/>
        <p:txBody>
          <a:bodyPr/>
          <a:lstStyle/>
          <a:p>
            <a:fld id="{7531D140-703A-400F-B9F9-CC9BB2DBD350}" type="slidenum">
              <a:rPr lang="en-US" smtClean="0"/>
              <a:t>12</a:t>
            </a:fld>
            <a:endParaRPr lang="en-US"/>
          </a:p>
        </p:txBody>
      </p:sp>
    </p:spTree>
    <p:extLst>
      <p:ext uri="{BB962C8B-B14F-4D97-AF65-F5344CB8AC3E}">
        <p14:creationId xmlns:p14="http://schemas.microsoft.com/office/powerpoint/2010/main" val="3724428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6246C1C-7A88-4BD5-AC2A-E437FF978BB2}" type="datetimeFigureOut">
              <a:rPr lang="en-US" smtClean="0"/>
              <a:t>2/18/2014</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94CB51C-5B7E-4C77-AE14-112588BCCF8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246C1C-7A88-4BD5-AC2A-E437FF978BB2}" type="datetimeFigureOut">
              <a:rPr lang="en-US" smtClean="0"/>
              <a:t>2/18/2014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246C1C-7A88-4BD5-AC2A-E437FF978BB2}" type="datetimeFigureOut">
              <a:rPr lang="en-US" smtClean="0"/>
              <a:t>2/18/2014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246C1C-7A88-4BD5-AC2A-E437FF978BB2}" type="datetimeFigureOut">
              <a:rPr lang="en-US" smtClean="0"/>
              <a:t>2/18/2014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6246C1C-7A88-4BD5-AC2A-E437FF978BB2}" type="datetimeFigureOut">
              <a:rPr lang="en-US" smtClean="0"/>
              <a:t>2/18/2014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6246C1C-7A88-4BD5-AC2A-E437FF978BB2}" type="datetimeFigureOut">
              <a:rPr lang="en-US" smtClean="0"/>
              <a:t>2/18/2014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6246C1C-7A88-4BD5-AC2A-E437FF978BB2}" type="datetimeFigureOut">
              <a:rPr lang="en-US" smtClean="0"/>
              <a:t>2/18/2014</a:t>
            </a:fld>
            <a:endParaRPr lang="en-US"/>
          </a:p>
        </p:txBody>
      </p:sp>
      <p:sp>
        <p:nvSpPr>
          <p:cNvPr id="27" name="Slide Number Placeholder 26"/>
          <p:cNvSpPr>
            <a:spLocks noGrp="1"/>
          </p:cNvSpPr>
          <p:nvPr>
            <p:ph type="sldNum" sz="quarter" idx="11"/>
          </p:nvPr>
        </p:nvSpPr>
        <p:spPr/>
        <p:txBody>
          <a:bodyPr rtlCol="0"/>
          <a:lstStyle/>
          <a:p>
            <a:fld id="{B94CB51C-5B7E-4C77-AE14-112588BCCF8D}"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6246C1C-7A88-4BD5-AC2A-E437FF978BB2}" type="datetimeFigureOut">
              <a:rPr lang="en-US" smtClean="0"/>
              <a:t>2/18/2014</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94CB51C-5B7E-4C77-AE14-112588BCCF8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46C1C-7A88-4BD5-AC2A-E437FF978BB2}" type="datetimeFigureOut">
              <a:rPr lang="en-US" smtClean="0"/>
              <a:t>2/18/2014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6246C1C-7A88-4BD5-AC2A-E437FF978BB2}" type="datetimeFigureOut">
              <a:rPr lang="en-US" smtClean="0"/>
              <a:t>2/18/2014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6246C1C-7A88-4BD5-AC2A-E437FF978BB2}" type="datetimeFigureOut">
              <a:rPr lang="en-US" smtClean="0"/>
              <a:t>2/18/2014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4CB51C-5B7E-4C77-AE14-112588BCCF8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6246C1C-7A88-4BD5-AC2A-E437FF978BB2}" type="datetimeFigureOut">
              <a:rPr lang="en-US" smtClean="0"/>
              <a:t>2/18/2014</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94CB51C-5B7E-4C77-AE14-112588BCCF8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t>Diabetic Ketoacidosis</a:t>
            </a:r>
            <a:endParaRPr lang="en-US" sz="6000" dirty="0"/>
          </a:p>
        </p:txBody>
      </p:sp>
      <p:sp>
        <p:nvSpPr>
          <p:cNvPr id="3" name="Subtitle 2"/>
          <p:cNvSpPr>
            <a:spLocks noGrp="1"/>
          </p:cNvSpPr>
          <p:nvPr>
            <p:ph type="subTitle" idx="1"/>
          </p:nvPr>
        </p:nvSpPr>
        <p:spPr>
          <a:xfrm>
            <a:off x="457200" y="3899938"/>
            <a:ext cx="5181600" cy="1752600"/>
          </a:xfrm>
        </p:spPr>
        <p:txBody>
          <a:bodyPr/>
          <a:lstStyle/>
          <a:p>
            <a:r>
              <a:rPr lang="en-US" dirty="0" smtClean="0"/>
              <a:t>Jillian </a:t>
            </a:r>
            <a:r>
              <a:rPr lang="en-US" dirty="0" err="1" smtClean="0"/>
              <a:t>DiFazio</a:t>
            </a:r>
            <a:r>
              <a:rPr lang="en-US" dirty="0" smtClean="0"/>
              <a:t>, DVM</a:t>
            </a:r>
          </a:p>
          <a:p>
            <a:r>
              <a:rPr lang="en-US" dirty="0" smtClean="0"/>
              <a:t>Emergency &amp; Critical Care Resident</a:t>
            </a:r>
          </a:p>
          <a:p>
            <a:r>
              <a:rPr lang="en-US" dirty="0" smtClean="0"/>
              <a:t>Cornell University </a:t>
            </a:r>
          </a:p>
          <a:p>
            <a:r>
              <a:rPr lang="en-US" dirty="0" smtClean="0"/>
              <a:t>2/17/14</a:t>
            </a:r>
          </a:p>
          <a:p>
            <a:endParaRPr lang="en-US" dirty="0" smtClean="0"/>
          </a:p>
          <a:p>
            <a:endParaRPr lang="en-US" dirty="0"/>
          </a:p>
        </p:txBody>
      </p:sp>
    </p:spTree>
    <p:extLst>
      <p:ext uri="{BB962C8B-B14F-4D97-AF65-F5344CB8AC3E}">
        <p14:creationId xmlns:p14="http://schemas.microsoft.com/office/powerpoint/2010/main" val="3040975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p:txBody>
          <a:bodyPr/>
          <a:lstStyle/>
          <a:p>
            <a:r>
              <a:rPr lang="en-US" dirty="0" smtClean="0"/>
              <a:t>Increase in </a:t>
            </a:r>
            <a:r>
              <a:rPr lang="en-US" dirty="0" err="1" smtClean="0"/>
              <a:t>counterregulatory</a:t>
            </a:r>
            <a:r>
              <a:rPr lang="en-US" dirty="0" smtClean="0"/>
              <a:t> hormones</a:t>
            </a:r>
          </a:p>
          <a:p>
            <a:pPr lvl="1"/>
            <a:r>
              <a:rPr lang="en-US" dirty="0" smtClean="0"/>
              <a:t>Glucagon</a:t>
            </a:r>
          </a:p>
          <a:p>
            <a:pPr lvl="1"/>
            <a:r>
              <a:rPr lang="en-US" dirty="0" smtClean="0"/>
              <a:t>Cortisol</a:t>
            </a:r>
          </a:p>
          <a:p>
            <a:pPr lvl="1"/>
            <a:r>
              <a:rPr lang="en-US" dirty="0" smtClean="0"/>
              <a:t>Epinephrine</a:t>
            </a:r>
          </a:p>
          <a:p>
            <a:pPr lvl="1"/>
            <a:r>
              <a:rPr lang="en-US" dirty="0" smtClean="0"/>
              <a:t>Growth hormone</a:t>
            </a:r>
          </a:p>
          <a:p>
            <a:endParaRPr lang="en-US" dirty="0" smtClean="0"/>
          </a:p>
          <a:p>
            <a:r>
              <a:rPr lang="en-US" dirty="0" smtClean="0"/>
              <a:t>Increased </a:t>
            </a:r>
            <a:r>
              <a:rPr lang="en-US" dirty="0" err="1" smtClean="0"/>
              <a:t>glucagon:insulin</a:t>
            </a:r>
            <a:r>
              <a:rPr lang="en-US" dirty="0" smtClean="0"/>
              <a:t> ratio</a:t>
            </a:r>
          </a:p>
          <a:p>
            <a:pPr lvl="1"/>
            <a:r>
              <a:rPr lang="en-US" dirty="0" smtClean="0"/>
              <a:t>Enhanced gluconeogenesis</a:t>
            </a:r>
          </a:p>
          <a:p>
            <a:pPr lvl="1"/>
            <a:endParaRPr lang="en-US" dirty="0" smtClean="0"/>
          </a:p>
          <a:p>
            <a:endParaRPr lang="en-US" dirty="0"/>
          </a:p>
        </p:txBody>
      </p:sp>
    </p:spTree>
    <p:extLst>
      <p:ext uri="{BB962C8B-B14F-4D97-AF65-F5344CB8AC3E}">
        <p14:creationId xmlns:p14="http://schemas.microsoft.com/office/powerpoint/2010/main" val="2507929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1066800"/>
          </a:xfrm>
        </p:spPr>
        <p:txBody>
          <a:bodyPr/>
          <a:lstStyle/>
          <a:p>
            <a:r>
              <a:rPr lang="en-US" dirty="0" err="1" smtClean="0"/>
              <a:t>Counterregulatory</a:t>
            </a:r>
            <a:r>
              <a:rPr lang="en-US" dirty="0" smtClean="0"/>
              <a:t> hormones</a:t>
            </a:r>
            <a:endParaRPr lang="en-US" dirty="0"/>
          </a:p>
        </p:txBody>
      </p:sp>
      <p:sp>
        <p:nvSpPr>
          <p:cNvPr id="3" name="Content Placeholder 2"/>
          <p:cNvSpPr>
            <a:spLocks noGrp="1"/>
          </p:cNvSpPr>
          <p:nvPr>
            <p:ph idx="1"/>
          </p:nvPr>
        </p:nvSpPr>
        <p:spPr>
          <a:xfrm>
            <a:off x="533400" y="1981200"/>
            <a:ext cx="8229600" cy="4325112"/>
          </a:xfrm>
        </p:spPr>
        <p:txBody>
          <a:bodyPr>
            <a:normAutofit fontScale="92500" lnSpcReduction="10000"/>
          </a:bodyPr>
          <a:lstStyle/>
          <a:p>
            <a:r>
              <a:rPr lang="en-US" dirty="0" smtClean="0"/>
              <a:t>Glucagon</a:t>
            </a:r>
          </a:p>
          <a:p>
            <a:pPr lvl="1"/>
            <a:endParaRPr lang="en-US" dirty="0" smtClean="0"/>
          </a:p>
          <a:p>
            <a:pPr lvl="1"/>
            <a:r>
              <a:rPr lang="en-US" dirty="0" smtClean="0"/>
              <a:t>Increases gluconeogenesis and </a:t>
            </a:r>
            <a:r>
              <a:rPr lang="en-US" dirty="0" err="1" smtClean="0"/>
              <a:t>glycogenolysis</a:t>
            </a:r>
            <a:endParaRPr lang="en-US" dirty="0" smtClean="0"/>
          </a:p>
          <a:p>
            <a:pPr lvl="1"/>
            <a:endParaRPr lang="en-US" dirty="0" smtClean="0"/>
          </a:p>
          <a:p>
            <a:pPr lvl="1"/>
            <a:r>
              <a:rPr lang="en-US" dirty="0" smtClean="0"/>
              <a:t>Activates adipose hormone sensitive lipase</a:t>
            </a:r>
          </a:p>
          <a:p>
            <a:pPr lvl="1"/>
            <a:endParaRPr lang="en-US" dirty="0" smtClean="0"/>
          </a:p>
          <a:p>
            <a:pPr lvl="1"/>
            <a:r>
              <a:rPr lang="en-US" dirty="0" smtClean="0"/>
              <a:t>Stimulates FFA uptake into mitochondria</a:t>
            </a:r>
          </a:p>
          <a:p>
            <a:pPr lvl="2"/>
            <a:endParaRPr lang="en-US" dirty="0" smtClean="0"/>
          </a:p>
          <a:p>
            <a:pPr lvl="2"/>
            <a:r>
              <a:rPr lang="en-US" dirty="0" smtClean="0"/>
              <a:t>Glucagon increases hepatic </a:t>
            </a:r>
            <a:r>
              <a:rPr lang="en-US" dirty="0" err="1" smtClean="0"/>
              <a:t>carnitine</a:t>
            </a:r>
            <a:r>
              <a:rPr lang="en-US" dirty="0" smtClean="0"/>
              <a:t> </a:t>
            </a:r>
          </a:p>
          <a:p>
            <a:pPr lvl="2"/>
            <a:endParaRPr lang="en-US" dirty="0" smtClean="0"/>
          </a:p>
          <a:p>
            <a:pPr lvl="2"/>
            <a:r>
              <a:rPr lang="en-US" dirty="0" smtClean="0"/>
              <a:t>In absence of insulin, </a:t>
            </a:r>
            <a:r>
              <a:rPr lang="en-US" dirty="0" err="1" smtClean="0"/>
              <a:t>malonyl</a:t>
            </a:r>
            <a:r>
              <a:rPr lang="en-US" dirty="0" smtClean="0"/>
              <a:t> CoA concentrations are low (decreased inhibition of FFA oxidation)</a:t>
            </a:r>
          </a:p>
          <a:p>
            <a:pPr lvl="2"/>
            <a:endParaRPr lang="en-US" dirty="0" smtClean="0"/>
          </a:p>
          <a:p>
            <a:pPr lvl="1"/>
            <a:endParaRPr lang="en-US" dirty="0"/>
          </a:p>
        </p:txBody>
      </p:sp>
    </p:spTree>
    <p:extLst>
      <p:ext uri="{BB962C8B-B14F-4D97-AF65-F5344CB8AC3E}">
        <p14:creationId xmlns:p14="http://schemas.microsoft.com/office/powerpoint/2010/main" val="2057630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Counterregulatory</a:t>
            </a:r>
            <a:r>
              <a:rPr lang="en-US" dirty="0" smtClean="0"/>
              <a:t> hormones</a:t>
            </a:r>
            <a:endParaRPr lang="en-US" dirty="0"/>
          </a:p>
        </p:txBody>
      </p:sp>
      <p:sp>
        <p:nvSpPr>
          <p:cNvPr id="3" name="Content Placeholder 2"/>
          <p:cNvSpPr>
            <a:spLocks noGrp="1"/>
          </p:cNvSpPr>
          <p:nvPr>
            <p:ph idx="1"/>
          </p:nvPr>
        </p:nvSpPr>
        <p:spPr/>
        <p:txBody>
          <a:bodyPr/>
          <a:lstStyle/>
          <a:p>
            <a:r>
              <a:rPr lang="en-US" dirty="0" smtClean="0"/>
              <a:t>Epinephrine, cortisol and growth hormone</a:t>
            </a:r>
          </a:p>
          <a:p>
            <a:pPr lvl="1"/>
            <a:endParaRPr lang="en-US" dirty="0" smtClean="0"/>
          </a:p>
          <a:p>
            <a:pPr lvl="1"/>
            <a:r>
              <a:rPr lang="en-US" dirty="0" smtClean="0"/>
              <a:t>Stimulate gluconeogenesis and </a:t>
            </a:r>
            <a:r>
              <a:rPr lang="en-US" dirty="0" err="1" smtClean="0"/>
              <a:t>glycogenolysis</a:t>
            </a:r>
            <a:endParaRPr lang="en-US" dirty="0" smtClean="0"/>
          </a:p>
          <a:p>
            <a:pPr lvl="1"/>
            <a:endParaRPr lang="en-US" dirty="0" smtClean="0"/>
          </a:p>
          <a:p>
            <a:pPr lvl="1"/>
            <a:r>
              <a:rPr lang="en-US" dirty="0" smtClean="0"/>
              <a:t>Promote lipolysis (stimulation of hormone-sensitive lipase)</a:t>
            </a:r>
          </a:p>
          <a:p>
            <a:pPr lvl="1"/>
            <a:endParaRPr lang="en-US" dirty="0" smtClean="0"/>
          </a:p>
          <a:p>
            <a:pPr lvl="1"/>
            <a:r>
              <a:rPr lang="en-US" dirty="0" smtClean="0"/>
              <a:t>Cortisol increases protein catabolism</a:t>
            </a:r>
          </a:p>
        </p:txBody>
      </p:sp>
    </p:spTree>
    <p:extLst>
      <p:ext uri="{BB962C8B-B14F-4D97-AF65-F5344CB8AC3E}">
        <p14:creationId xmlns:p14="http://schemas.microsoft.com/office/powerpoint/2010/main" val="1615146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Ketone bodies</a:t>
            </a:r>
            <a:endParaRPr lang="en-US" dirty="0"/>
          </a:p>
        </p:txBody>
      </p:sp>
      <p:sp>
        <p:nvSpPr>
          <p:cNvPr id="3" name="Content Placeholder 2"/>
          <p:cNvSpPr>
            <a:spLocks noGrp="1"/>
          </p:cNvSpPr>
          <p:nvPr>
            <p:ph idx="1"/>
          </p:nvPr>
        </p:nvSpPr>
        <p:spPr/>
        <p:txBody>
          <a:bodyPr/>
          <a:lstStyle/>
          <a:p>
            <a:r>
              <a:rPr lang="en-US" dirty="0" smtClean="0"/>
              <a:t>Once insulin suppressed to fasting levels</a:t>
            </a:r>
          </a:p>
          <a:p>
            <a:pPr lvl="1"/>
            <a:endParaRPr lang="en-US" dirty="0" smtClean="0"/>
          </a:p>
          <a:p>
            <a:pPr lvl="1"/>
            <a:r>
              <a:rPr lang="en-US" dirty="0" err="1" smtClean="0"/>
              <a:t>Ketonemia</a:t>
            </a:r>
            <a:r>
              <a:rPr lang="en-US" dirty="0" smtClean="0"/>
              <a:t> can develop within 12 days</a:t>
            </a:r>
          </a:p>
          <a:p>
            <a:pPr lvl="1"/>
            <a:endParaRPr lang="en-US" dirty="0" smtClean="0"/>
          </a:p>
          <a:p>
            <a:pPr lvl="1"/>
            <a:r>
              <a:rPr lang="en-US" dirty="0" smtClean="0"/>
              <a:t>Ketoacidosis can develop within 16 days</a:t>
            </a:r>
          </a:p>
          <a:p>
            <a:endParaRPr lang="en-US" dirty="0" smtClean="0"/>
          </a:p>
          <a:p>
            <a:r>
              <a:rPr lang="en-US" dirty="0" smtClean="0"/>
              <a:t>Ketoacidosis can occur as early as 4 days after </a:t>
            </a:r>
            <a:r>
              <a:rPr lang="en-US" dirty="0" err="1" smtClean="0"/>
              <a:t>ketonemia</a:t>
            </a:r>
            <a:r>
              <a:rPr lang="en-US" dirty="0" smtClean="0"/>
              <a:t> is first detected</a:t>
            </a:r>
            <a:endParaRPr lang="en-US" dirty="0"/>
          </a:p>
        </p:txBody>
      </p:sp>
    </p:spTree>
    <p:extLst>
      <p:ext uri="{BB962C8B-B14F-4D97-AF65-F5344CB8AC3E}">
        <p14:creationId xmlns:p14="http://schemas.microsoft.com/office/powerpoint/2010/main" val="433638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Osmotic diuresis</a:t>
            </a:r>
            <a:endParaRPr lang="en-US" dirty="0"/>
          </a:p>
        </p:txBody>
      </p:sp>
      <p:sp>
        <p:nvSpPr>
          <p:cNvPr id="3" name="Content Placeholder 2"/>
          <p:cNvSpPr>
            <a:spLocks noGrp="1"/>
          </p:cNvSpPr>
          <p:nvPr>
            <p:ph idx="1"/>
          </p:nvPr>
        </p:nvSpPr>
        <p:spPr/>
        <p:txBody>
          <a:bodyPr/>
          <a:lstStyle/>
          <a:p>
            <a:r>
              <a:rPr lang="en-US" dirty="0"/>
              <a:t>Secondary to </a:t>
            </a:r>
            <a:r>
              <a:rPr lang="en-US" dirty="0" err="1"/>
              <a:t>glucosuria</a:t>
            </a:r>
            <a:r>
              <a:rPr lang="en-US" dirty="0"/>
              <a:t> and </a:t>
            </a:r>
            <a:r>
              <a:rPr lang="en-US" dirty="0" err="1" smtClean="0"/>
              <a:t>ketonuria</a:t>
            </a:r>
            <a:endParaRPr lang="en-US" dirty="0" smtClean="0"/>
          </a:p>
          <a:p>
            <a:pPr marL="109728" indent="0">
              <a:buNone/>
            </a:pPr>
            <a:endParaRPr lang="en-US" dirty="0"/>
          </a:p>
          <a:p>
            <a:r>
              <a:rPr lang="en-US" dirty="0"/>
              <a:t>Excretion of </a:t>
            </a:r>
            <a:r>
              <a:rPr lang="en-US" dirty="0" err="1"/>
              <a:t>ketoanions</a:t>
            </a:r>
            <a:r>
              <a:rPr lang="en-US" dirty="0"/>
              <a:t> obligates urinary </a:t>
            </a:r>
            <a:r>
              <a:rPr lang="en-US" dirty="0" err="1"/>
              <a:t>cation</a:t>
            </a:r>
            <a:r>
              <a:rPr lang="en-US" dirty="0"/>
              <a:t> excretion</a:t>
            </a:r>
          </a:p>
          <a:p>
            <a:endParaRPr lang="en-US" dirty="0"/>
          </a:p>
        </p:txBody>
      </p:sp>
    </p:spTree>
    <p:extLst>
      <p:ext uri="{BB962C8B-B14F-4D97-AF65-F5344CB8AC3E}">
        <p14:creationId xmlns:p14="http://schemas.microsoft.com/office/powerpoint/2010/main" val="1607404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Metabolic acidosis</a:t>
            </a:r>
            <a:endParaRPr lang="en-US" dirty="0"/>
          </a:p>
        </p:txBody>
      </p:sp>
      <p:sp>
        <p:nvSpPr>
          <p:cNvPr id="3" name="Content Placeholder 2"/>
          <p:cNvSpPr>
            <a:spLocks noGrp="1"/>
          </p:cNvSpPr>
          <p:nvPr>
            <p:ph idx="1"/>
          </p:nvPr>
        </p:nvSpPr>
        <p:spPr/>
        <p:txBody>
          <a:bodyPr/>
          <a:lstStyle/>
          <a:p>
            <a:r>
              <a:rPr lang="en-US" dirty="0" smtClean="0"/>
              <a:t>Elevated anion gap metabolic acidosis</a:t>
            </a:r>
          </a:p>
          <a:p>
            <a:pPr marL="109728" indent="0">
              <a:buNone/>
            </a:pPr>
            <a:endParaRPr lang="en-US" dirty="0" smtClean="0"/>
          </a:p>
          <a:p>
            <a:pPr lvl="1"/>
            <a:r>
              <a:rPr lang="en-US" dirty="0" smtClean="0"/>
              <a:t>Overproduction of </a:t>
            </a:r>
            <a:r>
              <a:rPr lang="en-US" dirty="0" err="1" smtClean="0"/>
              <a:t>ketoacids</a:t>
            </a:r>
            <a:r>
              <a:rPr lang="en-US" dirty="0" smtClean="0"/>
              <a:t> (B-</a:t>
            </a:r>
            <a:r>
              <a:rPr lang="en-US" dirty="0" err="1" smtClean="0"/>
              <a:t>hydroxybutyrate</a:t>
            </a:r>
            <a:r>
              <a:rPr lang="en-US" dirty="0" smtClean="0"/>
              <a:t> and acetoacetate)</a:t>
            </a:r>
          </a:p>
          <a:p>
            <a:pPr marL="411480" lvl="1" indent="0">
              <a:buNone/>
            </a:pPr>
            <a:endParaRPr lang="en-US" dirty="0" smtClean="0"/>
          </a:p>
          <a:p>
            <a:pPr lvl="1"/>
            <a:r>
              <a:rPr lang="en-US" dirty="0" smtClean="0"/>
              <a:t>Lactic acidosis</a:t>
            </a:r>
            <a:endParaRPr lang="en-US" dirty="0"/>
          </a:p>
        </p:txBody>
      </p:sp>
    </p:spTree>
    <p:extLst>
      <p:ext uri="{BB962C8B-B14F-4D97-AF65-F5344CB8AC3E}">
        <p14:creationId xmlns:p14="http://schemas.microsoft.com/office/powerpoint/2010/main" val="39683301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Hyperglycemic hyperosmolar syndrome</a:t>
            </a:r>
            <a:endParaRPr lang="en-US" dirty="0"/>
          </a:p>
        </p:txBody>
      </p:sp>
      <p:sp>
        <p:nvSpPr>
          <p:cNvPr id="3" name="Content Placeholder 2"/>
          <p:cNvSpPr>
            <a:spLocks noGrp="1"/>
          </p:cNvSpPr>
          <p:nvPr>
            <p:ph idx="1"/>
          </p:nvPr>
        </p:nvSpPr>
        <p:spPr/>
        <p:txBody>
          <a:bodyPr>
            <a:normAutofit lnSpcReduction="10000"/>
          </a:bodyPr>
          <a:lstStyle/>
          <a:p>
            <a:r>
              <a:rPr lang="en-US" dirty="0"/>
              <a:t>Patients have severe hyperglycemia</a:t>
            </a:r>
          </a:p>
          <a:p>
            <a:pPr lvl="1"/>
            <a:r>
              <a:rPr lang="en-US" dirty="0"/>
              <a:t>Osmotic diuresis combined with decreased intake and loss leads to </a:t>
            </a:r>
            <a:r>
              <a:rPr lang="en-US" dirty="0" err="1"/>
              <a:t>hypovolemia</a:t>
            </a:r>
            <a:r>
              <a:rPr lang="en-US" dirty="0"/>
              <a:t> and decreased GFR</a:t>
            </a:r>
          </a:p>
          <a:p>
            <a:pPr marL="109728" indent="0">
              <a:buNone/>
            </a:pPr>
            <a:endParaRPr lang="en-US" dirty="0" smtClean="0"/>
          </a:p>
          <a:p>
            <a:r>
              <a:rPr lang="en-US" dirty="0" smtClean="0"/>
              <a:t>Inhibition of lipolysis typically occurs</a:t>
            </a:r>
          </a:p>
          <a:p>
            <a:pPr lvl="1"/>
            <a:r>
              <a:rPr lang="en-US" dirty="0" smtClean="0"/>
              <a:t>Hepatic glucagon resistance</a:t>
            </a:r>
          </a:p>
          <a:p>
            <a:pPr lvl="1"/>
            <a:r>
              <a:rPr lang="en-US" dirty="0"/>
              <a:t>L</a:t>
            </a:r>
            <a:r>
              <a:rPr lang="en-US" dirty="0" smtClean="0"/>
              <a:t>ower growth hormone concentrations </a:t>
            </a:r>
            <a:endParaRPr lang="en-US" dirty="0"/>
          </a:p>
          <a:p>
            <a:pPr lvl="1"/>
            <a:r>
              <a:rPr lang="en-US" dirty="0" smtClean="0"/>
              <a:t>Adequate insulin concentrations</a:t>
            </a:r>
          </a:p>
          <a:p>
            <a:endParaRPr lang="en-US" dirty="0" smtClean="0"/>
          </a:p>
          <a:p>
            <a:pPr marL="109728" indent="0">
              <a:buNone/>
            </a:pPr>
            <a:r>
              <a:rPr lang="en-US" dirty="0" smtClean="0"/>
              <a:t> </a:t>
            </a:r>
            <a:endParaRPr lang="en-US" dirty="0"/>
          </a:p>
        </p:txBody>
      </p:sp>
    </p:spTree>
    <p:extLst>
      <p:ext uri="{BB962C8B-B14F-4D97-AF65-F5344CB8AC3E}">
        <p14:creationId xmlns:p14="http://schemas.microsoft.com/office/powerpoint/2010/main" val="41431394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Incidence</a:t>
            </a:r>
            <a:endParaRPr lang="en-US" dirty="0"/>
          </a:p>
        </p:txBody>
      </p:sp>
      <p:sp>
        <p:nvSpPr>
          <p:cNvPr id="3" name="Content Placeholder 2"/>
          <p:cNvSpPr>
            <a:spLocks noGrp="1"/>
          </p:cNvSpPr>
          <p:nvPr>
            <p:ph idx="1"/>
          </p:nvPr>
        </p:nvSpPr>
        <p:spPr/>
        <p:txBody>
          <a:bodyPr/>
          <a:lstStyle/>
          <a:p>
            <a:r>
              <a:rPr lang="en-US" dirty="0" smtClean="0"/>
              <a:t>Diabetic ketoacidosis</a:t>
            </a:r>
          </a:p>
          <a:p>
            <a:pPr lvl="1"/>
            <a:r>
              <a:rPr lang="en-US" dirty="0" smtClean="0"/>
              <a:t>27% of diabetic cats</a:t>
            </a:r>
          </a:p>
          <a:p>
            <a:pPr marL="411480" lvl="1" indent="0">
              <a:buNone/>
            </a:pPr>
            <a:endParaRPr lang="en-US" dirty="0" smtClean="0"/>
          </a:p>
          <a:p>
            <a:r>
              <a:rPr lang="en-US" dirty="0" smtClean="0"/>
              <a:t>Hyperosmolar hyperglycemic syndrome</a:t>
            </a:r>
          </a:p>
          <a:p>
            <a:pPr lvl="1"/>
            <a:r>
              <a:rPr lang="en-US" dirty="0" smtClean="0"/>
              <a:t>5% of diabetic dogs</a:t>
            </a:r>
          </a:p>
          <a:p>
            <a:pPr lvl="1"/>
            <a:r>
              <a:rPr lang="en-US" dirty="0" smtClean="0"/>
              <a:t>6.4% of diabetic cats</a:t>
            </a:r>
          </a:p>
          <a:p>
            <a:pPr lvl="1"/>
            <a:endParaRPr lang="en-US" dirty="0" smtClean="0"/>
          </a:p>
        </p:txBody>
      </p:sp>
      <p:sp>
        <p:nvSpPr>
          <p:cNvPr id="4" name="TextBox 3"/>
          <p:cNvSpPr txBox="1"/>
          <p:nvPr/>
        </p:nvSpPr>
        <p:spPr>
          <a:xfrm>
            <a:off x="9906000" y="5715000"/>
            <a:ext cx="1635384" cy="646331"/>
          </a:xfrm>
          <a:prstGeom prst="rect">
            <a:avLst/>
          </a:prstGeom>
          <a:noFill/>
        </p:spPr>
        <p:txBody>
          <a:bodyPr wrap="none" rtlCol="0">
            <a:spAutoFit/>
          </a:bodyPr>
          <a:lstStyle/>
          <a:p>
            <a:r>
              <a:rPr lang="en-US" dirty="0" err="1" smtClean="0"/>
              <a:t>Trotman</a:t>
            </a:r>
            <a:r>
              <a:rPr lang="en-US" dirty="0" smtClean="0"/>
              <a:t> 2013</a:t>
            </a:r>
          </a:p>
          <a:p>
            <a:r>
              <a:rPr lang="en-US" dirty="0" smtClean="0"/>
              <a:t>Koenig 2004</a:t>
            </a:r>
            <a:endParaRPr lang="en-US" dirty="0"/>
          </a:p>
        </p:txBody>
      </p:sp>
    </p:spTree>
    <p:extLst>
      <p:ext uri="{BB962C8B-B14F-4D97-AF65-F5344CB8AC3E}">
        <p14:creationId xmlns:p14="http://schemas.microsoft.com/office/powerpoint/2010/main" val="10236929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classification</a:t>
            </a:r>
            <a:endParaRPr lang="en-US" dirty="0"/>
          </a:p>
        </p:txBody>
      </p:sp>
      <p:sp>
        <p:nvSpPr>
          <p:cNvPr id="3" name="Content Placeholder 2"/>
          <p:cNvSpPr>
            <a:spLocks noGrp="1"/>
          </p:cNvSpPr>
          <p:nvPr>
            <p:ph idx="1"/>
          </p:nvPr>
        </p:nvSpPr>
        <p:spPr/>
        <p:txBody>
          <a:bodyPr/>
          <a:lstStyle/>
          <a:p>
            <a:r>
              <a:rPr lang="en-US" dirty="0" smtClean="0"/>
              <a:t>Ketosis-Prone Diabetes (KPD) Type 1A</a:t>
            </a:r>
          </a:p>
          <a:p>
            <a:endParaRPr lang="en-US" dirty="0"/>
          </a:p>
          <a:p>
            <a:r>
              <a:rPr lang="en-US" dirty="0" smtClean="0"/>
              <a:t>KPD Type 1B</a:t>
            </a:r>
          </a:p>
          <a:p>
            <a:endParaRPr lang="en-US" dirty="0"/>
          </a:p>
          <a:p>
            <a:r>
              <a:rPr lang="en-US" dirty="0" smtClean="0"/>
              <a:t>KPD Type 2A</a:t>
            </a:r>
          </a:p>
          <a:p>
            <a:endParaRPr lang="en-US" dirty="0"/>
          </a:p>
          <a:p>
            <a:r>
              <a:rPr lang="en-US" dirty="0" smtClean="0"/>
              <a:t>KPD Type 2B</a:t>
            </a:r>
            <a:endParaRPr lang="en-US" dirty="0"/>
          </a:p>
        </p:txBody>
      </p:sp>
    </p:spTree>
    <p:extLst>
      <p:ext uri="{BB962C8B-B14F-4D97-AF65-F5344CB8AC3E}">
        <p14:creationId xmlns:p14="http://schemas.microsoft.com/office/powerpoint/2010/main" val="142390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p:txBody>
          <a:bodyPr/>
          <a:lstStyle/>
          <a:p>
            <a:r>
              <a:rPr lang="en-US" dirty="0" smtClean="0"/>
              <a:t>Undiagnosed diabetes mellitus</a:t>
            </a:r>
          </a:p>
          <a:p>
            <a:pPr marL="109728" indent="0">
              <a:buNone/>
            </a:pPr>
            <a:endParaRPr lang="en-US" dirty="0" smtClean="0"/>
          </a:p>
          <a:p>
            <a:r>
              <a:rPr lang="en-US" dirty="0" smtClean="0"/>
              <a:t>Inadequate insulin dosing/frequency</a:t>
            </a:r>
          </a:p>
          <a:p>
            <a:pPr marL="109728" indent="0">
              <a:buNone/>
            </a:pPr>
            <a:endParaRPr lang="en-US" dirty="0" smtClean="0"/>
          </a:p>
          <a:p>
            <a:r>
              <a:rPr lang="en-US" dirty="0" smtClean="0"/>
              <a:t>Missed insulin doses</a:t>
            </a:r>
          </a:p>
          <a:p>
            <a:pPr marL="109728" indent="0">
              <a:buNone/>
            </a:pPr>
            <a:endParaRPr lang="en-US" dirty="0" smtClean="0"/>
          </a:p>
          <a:p>
            <a:r>
              <a:rPr lang="en-US" dirty="0" smtClean="0"/>
              <a:t>Concurrent disease processes</a:t>
            </a:r>
          </a:p>
        </p:txBody>
      </p:sp>
    </p:spTree>
    <p:extLst>
      <p:ext uri="{BB962C8B-B14F-4D97-AF65-F5344CB8AC3E}">
        <p14:creationId xmlns:p14="http://schemas.microsoft.com/office/powerpoint/2010/main" val="732254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Diabetic Ketoacidosis</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Definitions</a:t>
            </a:r>
          </a:p>
          <a:p>
            <a:r>
              <a:rPr lang="en-US" dirty="0" smtClean="0"/>
              <a:t>Pathophysiology</a:t>
            </a:r>
          </a:p>
          <a:p>
            <a:r>
              <a:rPr lang="en-US" dirty="0" smtClean="0"/>
              <a:t>Incidence</a:t>
            </a:r>
          </a:p>
          <a:p>
            <a:r>
              <a:rPr lang="en-US" dirty="0" smtClean="0"/>
              <a:t>Risk factors</a:t>
            </a:r>
          </a:p>
          <a:p>
            <a:r>
              <a:rPr lang="en-US" dirty="0" smtClean="0"/>
              <a:t>History</a:t>
            </a:r>
          </a:p>
          <a:p>
            <a:r>
              <a:rPr lang="en-US" dirty="0" smtClean="0"/>
              <a:t>Physical examination</a:t>
            </a:r>
            <a:endParaRPr lang="en-US" dirty="0"/>
          </a:p>
          <a:p>
            <a:r>
              <a:rPr lang="en-US" dirty="0" smtClean="0"/>
              <a:t>Diagnostics</a:t>
            </a:r>
          </a:p>
          <a:p>
            <a:r>
              <a:rPr lang="en-US" dirty="0" smtClean="0"/>
              <a:t>Management</a:t>
            </a:r>
          </a:p>
          <a:p>
            <a:r>
              <a:rPr lang="en-US" dirty="0" smtClean="0"/>
              <a:t>Complications</a:t>
            </a:r>
          </a:p>
          <a:p>
            <a:r>
              <a:rPr lang="en-US" dirty="0" smtClean="0"/>
              <a:t>Prognosis</a:t>
            </a:r>
            <a:endParaRPr lang="en-US" dirty="0"/>
          </a:p>
        </p:txBody>
      </p:sp>
    </p:spTree>
    <p:extLst>
      <p:ext uri="{BB962C8B-B14F-4D97-AF65-F5344CB8AC3E}">
        <p14:creationId xmlns:p14="http://schemas.microsoft.com/office/powerpoint/2010/main" val="1693175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Signalment</a:t>
            </a:r>
            <a:endParaRPr lang="en-US" dirty="0"/>
          </a:p>
        </p:txBody>
      </p:sp>
      <p:sp>
        <p:nvSpPr>
          <p:cNvPr id="3" name="Content Placeholder 2"/>
          <p:cNvSpPr>
            <a:spLocks noGrp="1"/>
          </p:cNvSpPr>
          <p:nvPr>
            <p:ph idx="1"/>
          </p:nvPr>
        </p:nvSpPr>
        <p:spPr/>
        <p:txBody>
          <a:bodyPr>
            <a:normAutofit/>
          </a:bodyPr>
          <a:lstStyle/>
          <a:p>
            <a:r>
              <a:rPr lang="en-US" dirty="0" smtClean="0"/>
              <a:t>Middle-aged to older</a:t>
            </a:r>
          </a:p>
          <a:p>
            <a:r>
              <a:rPr lang="en-US" dirty="0" smtClean="0"/>
              <a:t>No gender predilection</a:t>
            </a:r>
          </a:p>
          <a:p>
            <a:r>
              <a:rPr lang="en-US" dirty="0" smtClean="0"/>
              <a:t>Dogs- mixed breed, Poodles, </a:t>
            </a:r>
            <a:r>
              <a:rPr lang="en-US" dirty="0" err="1" smtClean="0"/>
              <a:t>Rottweilers</a:t>
            </a:r>
            <a:r>
              <a:rPr lang="en-US" dirty="0" smtClean="0"/>
              <a:t>, Yorkshire Terriers, Maltese, Bichon </a:t>
            </a:r>
            <a:r>
              <a:rPr lang="en-US" dirty="0" err="1" smtClean="0"/>
              <a:t>Frise</a:t>
            </a:r>
            <a:r>
              <a:rPr lang="en-US" dirty="0" smtClean="0"/>
              <a:t>, Miniature Schnauzers, Labrador Retrievers, Dachshunds</a:t>
            </a:r>
          </a:p>
          <a:p>
            <a:r>
              <a:rPr lang="en-US" dirty="0" smtClean="0"/>
              <a:t>Cats- domestic shorthair</a:t>
            </a:r>
          </a:p>
        </p:txBody>
      </p:sp>
      <p:sp>
        <p:nvSpPr>
          <p:cNvPr id="4" name="TextBox 3"/>
          <p:cNvSpPr txBox="1"/>
          <p:nvPr/>
        </p:nvSpPr>
        <p:spPr>
          <a:xfrm>
            <a:off x="10439400" y="5105400"/>
            <a:ext cx="1939955" cy="1477328"/>
          </a:xfrm>
          <a:prstGeom prst="rect">
            <a:avLst/>
          </a:prstGeom>
          <a:noFill/>
        </p:spPr>
        <p:txBody>
          <a:bodyPr wrap="none" rtlCol="0">
            <a:spAutoFit/>
          </a:bodyPr>
          <a:lstStyle/>
          <a:p>
            <a:r>
              <a:rPr lang="en-US" dirty="0" smtClean="0"/>
              <a:t>Hume 2006</a:t>
            </a:r>
          </a:p>
          <a:p>
            <a:r>
              <a:rPr lang="en-US" dirty="0" err="1" smtClean="0"/>
              <a:t>Trotman</a:t>
            </a:r>
            <a:r>
              <a:rPr lang="en-US" dirty="0" smtClean="0"/>
              <a:t> 2013</a:t>
            </a:r>
          </a:p>
          <a:p>
            <a:r>
              <a:rPr lang="en-US" dirty="0" smtClean="0"/>
              <a:t>Koenig 2004</a:t>
            </a:r>
          </a:p>
          <a:p>
            <a:r>
              <a:rPr lang="en-US" dirty="0" err="1" smtClean="0"/>
              <a:t>Bruskiewicz</a:t>
            </a:r>
            <a:r>
              <a:rPr lang="en-US" dirty="0" smtClean="0"/>
              <a:t> 1997</a:t>
            </a:r>
          </a:p>
          <a:p>
            <a:endParaRPr lang="en-US" dirty="0"/>
          </a:p>
        </p:txBody>
      </p:sp>
    </p:spTree>
    <p:extLst>
      <p:ext uri="{BB962C8B-B14F-4D97-AF65-F5344CB8AC3E}">
        <p14:creationId xmlns:p14="http://schemas.microsoft.com/office/powerpoint/2010/main" val="2693514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 Previously diagnosed diabetic</a:t>
            </a:r>
          </a:p>
          <a:p>
            <a:r>
              <a:rPr lang="en-US" dirty="0" smtClean="0"/>
              <a:t>Chronic PU/PD, weight loss/gain</a:t>
            </a:r>
          </a:p>
          <a:p>
            <a:r>
              <a:rPr lang="en-US" dirty="0" smtClean="0"/>
              <a:t>Acute anorexia, vomiting/diarrhea, lethargy/weakness</a:t>
            </a:r>
          </a:p>
          <a:p>
            <a:r>
              <a:rPr lang="en-US" dirty="0" smtClean="0"/>
              <a:t>Hematuria, </a:t>
            </a:r>
            <a:r>
              <a:rPr lang="en-US" dirty="0" err="1" smtClean="0"/>
              <a:t>pollakiuria</a:t>
            </a:r>
            <a:endParaRPr lang="en-US" dirty="0" smtClean="0"/>
          </a:p>
          <a:p>
            <a:r>
              <a:rPr lang="en-US" dirty="0" smtClean="0"/>
              <a:t>Behavioral change</a:t>
            </a:r>
          </a:p>
        </p:txBody>
      </p:sp>
      <p:sp>
        <p:nvSpPr>
          <p:cNvPr id="4" name="TextBox 3"/>
          <p:cNvSpPr txBox="1"/>
          <p:nvPr/>
        </p:nvSpPr>
        <p:spPr>
          <a:xfrm>
            <a:off x="9982200" y="5380901"/>
            <a:ext cx="1939955" cy="1477328"/>
          </a:xfrm>
          <a:prstGeom prst="rect">
            <a:avLst/>
          </a:prstGeom>
          <a:noFill/>
        </p:spPr>
        <p:txBody>
          <a:bodyPr wrap="none" rtlCol="0">
            <a:spAutoFit/>
          </a:bodyPr>
          <a:lstStyle/>
          <a:p>
            <a:r>
              <a:rPr lang="en-US" dirty="0" smtClean="0"/>
              <a:t>Hume 2006</a:t>
            </a:r>
          </a:p>
          <a:p>
            <a:r>
              <a:rPr lang="en-US" dirty="0" err="1" smtClean="0"/>
              <a:t>Bruskiewicz</a:t>
            </a:r>
            <a:r>
              <a:rPr lang="en-US" dirty="0" smtClean="0"/>
              <a:t> 1997</a:t>
            </a:r>
          </a:p>
          <a:p>
            <a:r>
              <a:rPr lang="en-US" dirty="0" smtClean="0"/>
              <a:t>Marshall 2013</a:t>
            </a:r>
          </a:p>
          <a:p>
            <a:r>
              <a:rPr lang="en-US" dirty="0" err="1" smtClean="0"/>
              <a:t>Trotman</a:t>
            </a:r>
            <a:r>
              <a:rPr lang="en-US" dirty="0" smtClean="0"/>
              <a:t> 2013</a:t>
            </a:r>
          </a:p>
          <a:p>
            <a:r>
              <a:rPr lang="en-US" dirty="0" smtClean="0"/>
              <a:t>Koenig 2004</a:t>
            </a:r>
            <a:endParaRPr lang="en-US" dirty="0"/>
          </a:p>
        </p:txBody>
      </p:sp>
    </p:spTree>
    <p:extLst>
      <p:ext uri="{BB962C8B-B14F-4D97-AF65-F5344CB8AC3E}">
        <p14:creationId xmlns:p14="http://schemas.microsoft.com/office/powerpoint/2010/main" val="18056918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Abnormal mental status</a:t>
            </a:r>
          </a:p>
          <a:p>
            <a:pPr lvl="1"/>
            <a:r>
              <a:rPr lang="en-US" dirty="0" smtClean="0"/>
              <a:t>Hyperglycemia and osmotic diuresis lead to severe dehydration, free water loss and </a:t>
            </a:r>
            <a:r>
              <a:rPr lang="en-US" dirty="0" err="1" smtClean="0"/>
              <a:t>hyperosmolality</a:t>
            </a:r>
            <a:endParaRPr lang="en-US" dirty="0" smtClean="0"/>
          </a:p>
          <a:p>
            <a:pPr lvl="2"/>
            <a:r>
              <a:rPr lang="en-US" dirty="0" smtClean="0"/>
              <a:t>Increased ECF glucose concentration causes an osmotic shift leading to ICF loss</a:t>
            </a:r>
          </a:p>
          <a:p>
            <a:pPr lvl="2"/>
            <a:r>
              <a:rPr lang="en-US" dirty="0" smtClean="0"/>
              <a:t>Cellular dehydration can cause neurologic abnormalities</a:t>
            </a:r>
            <a:endParaRPr lang="en-US" dirty="0"/>
          </a:p>
        </p:txBody>
      </p:sp>
      <p:sp>
        <p:nvSpPr>
          <p:cNvPr id="4" name="TextBox 3"/>
          <p:cNvSpPr txBox="1"/>
          <p:nvPr/>
        </p:nvSpPr>
        <p:spPr>
          <a:xfrm>
            <a:off x="9199692" y="6019800"/>
            <a:ext cx="1635384" cy="646331"/>
          </a:xfrm>
          <a:prstGeom prst="rect">
            <a:avLst/>
          </a:prstGeom>
          <a:noFill/>
        </p:spPr>
        <p:txBody>
          <a:bodyPr wrap="none" rtlCol="0">
            <a:spAutoFit/>
          </a:bodyPr>
          <a:lstStyle/>
          <a:p>
            <a:r>
              <a:rPr lang="en-US" dirty="0" err="1" smtClean="0"/>
              <a:t>Trotman</a:t>
            </a:r>
            <a:r>
              <a:rPr lang="en-US" dirty="0" smtClean="0"/>
              <a:t> 2013</a:t>
            </a:r>
          </a:p>
          <a:p>
            <a:r>
              <a:rPr lang="en-US" dirty="0" smtClean="0"/>
              <a:t>Koenig 2004</a:t>
            </a:r>
            <a:endParaRPr lang="en-US" dirty="0"/>
          </a:p>
        </p:txBody>
      </p:sp>
    </p:spTree>
    <p:extLst>
      <p:ext uri="{BB962C8B-B14F-4D97-AF65-F5344CB8AC3E}">
        <p14:creationId xmlns:p14="http://schemas.microsoft.com/office/powerpoint/2010/main" val="3847170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a:t>
            </a:r>
            <a:endParaRPr lang="en-US" dirty="0"/>
          </a:p>
        </p:txBody>
      </p:sp>
      <p:sp>
        <p:nvSpPr>
          <p:cNvPr id="3" name="Content Placeholder 2"/>
          <p:cNvSpPr>
            <a:spLocks noGrp="1"/>
          </p:cNvSpPr>
          <p:nvPr>
            <p:ph idx="1"/>
          </p:nvPr>
        </p:nvSpPr>
        <p:spPr/>
        <p:txBody>
          <a:bodyPr>
            <a:normAutofit/>
          </a:bodyPr>
          <a:lstStyle/>
          <a:p>
            <a:r>
              <a:rPr lang="en-US" dirty="0" smtClean="0"/>
              <a:t>Dehydration</a:t>
            </a:r>
            <a:endParaRPr lang="en-US" dirty="0"/>
          </a:p>
          <a:p>
            <a:r>
              <a:rPr lang="en-US" dirty="0" smtClean="0"/>
              <a:t>Abnormal mentation, neurologic deficits</a:t>
            </a:r>
          </a:p>
          <a:p>
            <a:r>
              <a:rPr lang="en-US" dirty="0" err="1" smtClean="0"/>
              <a:t>Hypoperfusion</a:t>
            </a:r>
            <a:endParaRPr lang="en-US" dirty="0" smtClean="0"/>
          </a:p>
          <a:p>
            <a:pPr marL="365760" lvl="1" indent="-256032">
              <a:buClr>
                <a:schemeClr val="accent3"/>
              </a:buClr>
              <a:buFont typeface="Georgia"/>
              <a:buChar char="•"/>
            </a:pPr>
            <a:r>
              <a:rPr lang="en-US" dirty="0">
                <a:solidFill>
                  <a:schemeClr val="tx1"/>
                </a:solidFill>
              </a:rPr>
              <a:t>Cranial </a:t>
            </a:r>
            <a:r>
              <a:rPr lang="en-US" dirty="0" err="1" smtClean="0">
                <a:solidFill>
                  <a:schemeClr val="tx1"/>
                </a:solidFill>
              </a:rPr>
              <a:t>organomegaly</a:t>
            </a:r>
            <a:endParaRPr lang="en-US" dirty="0" smtClean="0">
              <a:solidFill>
                <a:schemeClr val="tx1"/>
              </a:solidFill>
            </a:endParaRPr>
          </a:p>
          <a:p>
            <a:r>
              <a:rPr lang="en-US" dirty="0" smtClean="0"/>
              <a:t>Manifestations of comorbid disease processes</a:t>
            </a:r>
          </a:p>
          <a:p>
            <a:pPr lvl="1"/>
            <a:r>
              <a:rPr lang="en-US" dirty="0" smtClean="0"/>
              <a:t>Abdominal pain</a:t>
            </a:r>
          </a:p>
          <a:p>
            <a:pPr lvl="1"/>
            <a:r>
              <a:rPr lang="en-US" dirty="0" smtClean="0"/>
              <a:t>Respiratory abnormalities</a:t>
            </a:r>
          </a:p>
          <a:p>
            <a:pPr lvl="1"/>
            <a:r>
              <a:rPr lang="en-US" dirty="0" smtClean="0"/>
              <a:t>Dermatitis, otitis, alopecia</a:t>
            </a:r>
          </a:p>
          <a:p>
            <a:pPr lvl="1"/>
            <a:r>
              <a:rPr lang="en-US" dirty="0" smtClean="0"/>
              <a:t>Cardiac murmurs</a:t>
            </a:r>
          </a:p>
          <a:p>
            <a:endParaRPr lang="en-US" dirty="0" smtClean="0"/>
          </a:p>
        </p:txBody>
      </p:sp>
      <p:sp>
        <p:nvSpPr>
          <p:cNvPr id="4" name="TextBox 3"/>
          <p:cNvSpPr txBox="1"/>
          <p:nvPr/>
        </p:nvSpPr>
        <p:spPr>
          <a:xfrm>
            <a:off x="9296400" y="5372915"/>
            <a:ext cx="1939955" cy="1477328"/>
          </a:xfrm>
          <a:prstGeom prst="rect">
            <a:avLst/>
          </a:prstGeom>
          <a:noFill/>
        </p:spPr>
        <p:txBody>
          <a:bodyPr wrap="none" rtlCol="0">
            <a:spAutoFit/>
          </a:bodyPr>
          <a:lstStyle/>
          <a:p>
            <a:r>
              <a:rPr lang="en-US" dirty="0" smtClean="0"/>
              <a:t>Hume 2006</a:t>
            </a:r>
          </a:p>
          <a:p>
            <a:r>
              <a:rPr lang="en-US" dirty="0" err="1" smtClean="0"/>
              <a:t>Bruskiewicz</a:t>
            </a:r>
            <a:r>
              <a:rPr lang="en-US" dirty="0" smtClean="0"/>
              <a:t> 1997</a:t>
            </a:r>
          </a:p>
          <a:p>
            <a:r>
              <a:rPr lang="en-US" dirty="0" err="1" smtClean="0"/>
              <a:t>Trotman</a:t>
            </a:r>
            <a:r>
              <a:rPr lang="en-US" dirty="0" smtClean="0"/>
              <a:t> 2013</a:t>
            </a:r>
          </a:p>
          <a:p>
            <a:r>
              <a:rPr lang="en-US" dirty="0" smtClean="0"/>
              <a:t>Koenig 2004</a:t>
            </a:r>
          </a:p>
          <a:p>
            <a:endParaRPr lang="en-US" dirty="0"/>
          </a:p>
        </p:txBody>
      </p:sp>
    </p:spTree>
    <p:extLst>
      <p:ext uri="{BB962C8B-B14F-4D97-AF65-F5344CB8AC3E}">
        <p14:creationId xmlns:p14="http://schemas.microsoft.com/office/powerpoint/2010/main" val="3294202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Complete blood cell count</a:t>
            </a:r>
          </a:p>
          <a:p>
            <a:pPr lvl="1"/>
            <a:r>
              <a:rPr lang="en-US" dirty="0" err="1" smtClean="0"/>
              <a:t>Hemoconcentration</a:t>
            </a:r>
            <a:endParaRPr lang="en-US" dirty="0" smtClean="0"/>
          </a:p>
          <a:p>
            <a:pPr lvl="1"/>
            <a:r>
              <a:rPr lang="en-US" dirty="0" err="1" smtClean="0"/>
              <a:t>Nonregenerative</a:t>
            </a:r>
            <a:r>
              <a:rPr lang="en-US" dirty="0" smtClean="0"/>
              <a:t> anemia</a:t>
            </a:r>
          </a:p>
          <a:p>
            <a:pPr lvl="1"/>
            <a:r>
              <a:rPr lang="en-US" dirty="0"/>
              <a:t>L</a:t>
            </a:r>
            <a:r>
              <a:rPr lang="en-US" dirty="0" smtClean="0"/>
              <a:t>eft shift </a:t>
            </a:r>
            <a:r>
              <a:rPr lang="en-US" dirty="0" err="1" smtClean="0"/>
              <a:t>neutrophilia</a:t>
            </a:r>
            <a:endParaRPr lang="en-US" dirty="0"/>
          </a:p>
          <a:p>
            <a:pPr lvl="1"/>
            <a:r>
              <a:rPr lang="en-US" dirty="0" smtClean="0"/>
              <a:t>Thrombocytosis</a:t>
            </a:r>
          </a:p>
          <a:p>
            <a:pPr lvl="1"/>
            <a:r>
              <a:rPr lang="en-US" dirty="0" smtClean="0"/>
              <a:t>Leukocytosis is reportedly more common finding in humans and cats</a:t>
            </a:r>
          </a:p>
        </p:txBody>
      </p:sp>
    </p:spTree>
    <p:extLst>
      <p:ext uri="{BB962C8B-B14F-4D97-AF65-F5344CB8AC3E}">
        <p14:creationId xmlns:p14="http://schemas.microsoft.com/office/powerpoint/2010/main" val="4064389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normAutofit lnSpcReduction="10000"/>
          </a:bodyPr>
          <a:lstStyle/>
          <a:p>
            <a:r>
              <a:rPr lang="en-US" dirty="0" smtClean="0"/>
              <a:t>Serum chemistry</a:t>
            </a:r>
          </a:p>
          <a:p>
            <a:pPr lvl="1"/>
            <a:r>
              <a:rPr lang="en-US" dirty="0" smtClean="0"/>
              <a:t>Hyperglycemia</a:t>
            </a:r>
          </a:p>
          <a:p>
            <a:pPr lvl="1"/>
            <a:r>
              <a:rPr lang="en-US" dirty="0" smtClean="0"/>
              <a:t>+/- High anion gap metabolic acidosis</a:t>
            </a:r>
          </a:p>
          <a:p>
            <a:pPr lvl="1"/>
            <a:r>
              <a:rPr lang="en-US" dirty="0" smtClean="0"/>
              <a:t>Elevated liver values</a:t>
            </a:r>
          </a:p>
          <a:p>
            <a:pPr lvl="1"/>
            <a:r>
              <a:rPr lang="en-US" dirty="0" smtClean="0"/>
              <a:t>Azotemia</a:t>
            </a:r>
          </a:p>
          <a:p>
            <a:pPr lvl="1"/>
            <a:r>
              <a:rPr lang="en-US" dirty="0" smtClean="0"/>
              <a:t>Electrolyte derangements</a:t>
            </a:r>
          </a:p>
          <a:p>
            <a:pPr lvl="2"/>
            <a:r>
              <a:rPr lang="en-US" dirty="0" err="1" smtClean="0"/>
              <a:t>Hyponatremia</a:t>
            </a:r>
            <a:r>
              <a:rPr lang="en-US" dirty="0" smtClean="0"/>
              <a:t>/</a:t>
            </a:r>
            <a:r>
              <a:rPr lang="en-US" dirty="0" err="1" smtClean="0"/>
              <a:t>hypochloremia</a:t>
            </a:r>
            <a:endParaRPr lang="en-US" dirty="0" smtClean="0"/>
          </a:p>
          <a:p>
            <a:pPr lvl="2"/>
            <a:r>
              <a:rPr lang="en-US" dirty="0" smtClean="0"/>
              <a:t>Hypokalemia (whole body)</a:t>
            </a:r>
          </a:p>
          <a:p>
            <a:pPr lvl="2"/>
            <a:r>
              <a:rPr lang="en-US" dirty="0" smtClean="0"/>
              <a:t>Hypophosphatemia (whole body)</a:t>
            </a:r>
            <a:endParaRPr lang="en-US" dirty="0"/>
          </a:p>
          <a:p>
            <a:pPr lvl="2"/>
            <a:r>
              <a:rPr lang="en-US" dirty="0" err="1" smtClean="0"/>
              <a:t>Hypomagnesemia</a:t>
            </a:r>
            <a:endParaRPr lang="en-US" dirty="0" smtClean="0"/>
          </a:p>
          <a:p>
            <a:pPr lvl="2"/>
            <a:r>
              <a:rPr lang="en-US" dirty="0" err="1" smtClean="0"/>
              <a:t>Hypocalcemia</a:t>
            </a:r>
            <a:endParaRPr lang="en-US" dirty="0" smtClean="0"/>
          </a:p>
        </p:txBody>
      </p:sp>
    </p:spTree>
    <p:extLst>
      <p:ext uri="{BB962C8B-B14F-4D97-AF65-F5344CB8AC3E}">
        <p14:creationId xmlns:p14="http://schemas.microsoft.com/office/powerpoint/2010/main" val="9856203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Electrolyte derangements	</a:t>
            </a:r>
            <a:endParaRPr lang="en-US" dirty="0"/>
          </a:p>
        </p:txBody>
      </p:sp>
      <p:sp>
        <p:nvSpPr>
          <p:cNvPr id="3" name="Content Placeholder 2"/>
          <p:cNvSpPr>
            <a:spLocks noGrp="1"/>
          </p:cNvSpPr>
          <p:nvPr>
            <p:ph idx="1"/>
          </p:nvPr>
        </p:nvSpPr>
        <p:spPr/>
        <p:txBody>
          <a:bodyPr/>
          <a:lstStyle/>
          <a:p>
            <a:r>
              <a:rPr lang="en-US" dirty="0" err="1" smtClean="0"/>
              <a:t>Hyponatremia</a:t>
            </a:r>
            <a:endParaRPr lang="en-US" dirty="0" smtClean="0"/>
          </a:p>
          <a:p>
            <a:pPr lvl="1"/>
            <a:r>
              <a:rPr lang="en-US" dirty="0" smtClean="0"/>
              <a:t>Secondary to obligate </a:t>
            </a:r>
            <a:r>
              <a:rPr lang="en-US" dirty="0" err="1" smtClean="0"/>
              <a:t>cation</a:t>
            </a:r>
            <a:r>
              <a:rPr lang="en-US" dirty="0" smtClean="0"/>
              <a:t> excretion</a:t>
            </a:r>
          </a:p>
          <a:p>
            <a:pPr lvl="1"/>
            <a:r>
              <a:rPr lang="en-US" dirty="0" smtClean="0"/>
              <a:t>Hyperglycemia</a:t>
            </a:r>
          </a:p>
          <a:p>
            <a:pPr lvl="2"/>
            <a:r>
              <a:rPr lang="en-US" dirty="0" smtClean="0"/>
              <a:t>For every 100mg/</a:t>
            </a:r>
            <a:r>
              <a:rPr lang="en-US" dirty="0" err="1" smtClean="0"/>
              <a:t>dL</a:t>
            </a:r>
            <a:r>
              <a:rPr lang="en-US" dirty="0" smtClean="0"/>
              <a:t> increase in serum glucose, serum sodium decreases by 1.6mmol/L </a:t>
            </a:r>
          </a:p>
          <a:p>
            <a:pPr lvl="1"/>
            <a:r>
              <a:rPr lang="en-US" dirty="0" smtClean="0"/>
              <a:t>Insulin deficiency</a:t>
            </a:r>
          </a:p>
          <a:p>
            <a:pPr lvl="1"/>
            <a:endParaRPr lang="en-US" dirty="0"/>
          </a:p>
          <a:p>
            <a:pPr lvl="1"/>
            <a:r>
              <a:rPr lang="en-US" dirty="0"/>
              <a:t>40-54% dogs, 34-81% </a:t>
            </a:r>
            <a:r>
              <a:rPr lang="en-US" dirty="0" smtClean="0"/>
              <a:t>cats</a:t>
            </a:r>
            <a:endParaRPr lang="en-US" dirty="0"/>
          </a:p>
          <a:p>
            <a:pPr lvl="1"/>
            <a:endParaRPr lang="en-US" dirty="0" smtClean="0"/>
          </a:p>
          <a:p>
            <a:endParaRPr lang="en-US" dirty="0"/>
          </a:p>
        </p:txBody>
      </p:sp>
    </p:spTree>
    <p:extLst>
      <p:ext uri="{BB962C8B-B14F-4D97-AF65-F5344CB8AC3E}">
        <p14:creationId xmlns:p14="http://schemas.microsoft.com/office/powerpoint/2010/main" val="33375221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Electrolyte derangements</a:t>
            </a:r>
            <a:endParaRPr lang="en-US" dirty="0"/>
          </a:p>
        </p:txBody>
      </p:sp>
      <p:sp>
        <p:nvSpPr>
          <p:cNvPr id="3" name="Content Placeholder 2"/>
          <p:cNvSpPr>
            <a:spLocks noGrp="1"/>
          </p:cNvSpPr>
          <p:nvPr>
            <p:ph idx="1"/>
          </p:nvPr>
        </p:nvSpPr>
        <p:spPr/>
        <p:txBody>
          <a:bodyPr>
            <a:normAutofit/>
          </a:bodyPr>
          <a:lstStyle/>
          <a:p>
            <a:r>
              <a:rPr lang="en-US" dirty="0" smtClean="0"/>
              <a:t>Hypokalemia</a:t>
            </a:r>
          </a:p>
          <a:p>
            <a:pPr lvl="1"/>
            <a:r>
              <a:rPr lang="en-US" dirty="0" smtClean="0"/>
              <a:t>Most animals with DK/DKA have severe total body depletion of potassium</a:t>
            </a:r>
          </a:p>
          <a:p>
            <a:pPr lvl="2"/>
            <a:r>
              <a:rPr lang="en-US" dirty="0"/>
              <a:t>Volume depletion</a:t>
            </a:r>
          </a:p>
          <a:p>
            <a:pPr lvl="2"/>
            <a:r>
              <a:rPr lang="en-US" dirty="0"/>
              <a:t>Decreased intake and loss through </a:t>
            </a:r>
            <a:r>
              <a:rPr lang="en-US" dirty="0" smtClean="0"/>
              <a:t>vomiting</a:t>
            </a:r>
          </a:p>
          <a:p>
            <a:pPr lvl="2"/>
            <a:r>
              <a:rPr lang="en-US" dirty="0" smtClean="0"/>
              <a:t>Plasma potassium concentrations increased</a:t>
            </a:r>
          </a:p>
          <a:p>
            <a:pPr lvl="3"/>
            <a:r>
              <a:rPr lang="en-US" dirty="0" err="1" smtClean="0"/>
              <a:t>Acidemia</a:t>
            </a:r>
            <a:endParaRPr lang="en-US" dirty="0" smtClean="0"/>
          </a:p>
          <a:p>
            <a:pPr lvl="3"/>
            <a:r>
              <a:rPr lang="en-US" dirty="0" err="1" smtClean="0"/>
              <a:t>Insulinopenia</a:t>
            </a:r>
            <a:endParaRPr lang="en-US" dirty="0" smtClean="0"/>
          </a:p>
          <a:p>
            <a:pPr lvl="3"/>
            <a:r>
              <a:rPr lang="en-US" dirty="0" smtClean="0"/>
              <a:t>Hyperglycemia</a:t>
            </a:r>
          </a:p>
          <a:p>
            <a:pPr lvl="3"/>
            <a:r>
              <a:rPr lang="en-US" dirty="0" smtClean="0"/>
              <a:t>Osmotic diuresis</a:t>
            </a:r>
          </a:p>
        </p:txBody>
      </p:sp>
    </p:spTree>
    <p:extLst>
      <p:ext uri="{BB962C8B-B14F-4D97-AF65-F5344CB8AC3E}">
        <p14:creationId xmlns:p14="http://schemas.microsoft.com/office/powerpoint/2010/main" val="13675449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Electrolyte derangements</a:t>
            </a:r>
            <a:endParaRPr lang="en-US" dirty="0"/>
          </a:p>
        </p:txBody>
      </p:sp>
      <p:sp>
        <p:nvSpPr>
          <p:cNvPr id="3" name="Content Placeholder 2"/>
          <p:cNvSpPr>
            <a:spLocks noGrp="1"/>
          </p:cNvSpPr>
          <p:nvPr>
            <p:ph idx="1"/>
          </p:nvPr>
        </p:nvSpPr>
        <p:spPr/>
        <p:txBody>
          <a:bodyPr>
            <a:normAutofit/>
          </a:bodyPr>
          <a:lstStyle/>
          <a:p>
            <a:r>
              <a:rPr lang="en-US" dirty="0" smtClean="0"/>
              <a:t>Hypophosphatemia</a:t>
            </a:r>
          </a:p>
          <a:p>
            <a:pPr lvl="1"/>
            <a:r>
              <a:rPr lang="en-US" dirty="0" smtClean="0"/>
              <a:t>Most animals with DK/DKA have severe total body depletion of phosphorus</a:t>
            </a:r>
          </a:p>
          <a:p>
            <a:pPr lvl="2"/>
            <a:r>
              <a:rPr lang="en-US" dirty="0" err="1" smtClean="0"/>
              <a:t>Hyperosmolality</a:t>
            </a:r>
            <a:endParaRPr lang="en-US" dirty="0" smtClean="0"/>
          </a:p>
          <a:p>
            <a:pPr lvl="2"/>
            <a:r>
              <a:rPr lang="en-US" dirty="0" err="1" smtClean="0"/>
              <a:t>Insulinopenia</a:t>
            </a:r>
            <a:endParaRPr lang="en-US" dirty="0" smtClean="0"/>
          </a:p>
          <a:p>
            <a:pPr lvl="2"/>
            <a:r>
              <a:rPr lang="en-US" dirty="0" smtClean="0"/>
              <a:t>Inhibition of renal tubular reabsorption</a:t>
            </a:r>
          </a:p>
          <a:p>
            <a:pPr lvl="2"/>
            <a:r>
              <a:rPr lang="en-US" dirty="0" smtClean="0"/>
              <a:t>Osmotic diuresis</a:t>
            </a:r>
          </a:p>
          <a:p>
            <a:pPr lvl="1"/>
            <a:endParaRPr lang="en-US" dirty="0"/>
          </a:p>
          <a:p>
            <a:pPr lvl="1"/>
            <a:endParaRPr lang="en-US" dirty="0" smtClean="0"/>
          </a:p>
        </p:txBody>
      </p:sp>
      <p:sp>
        <p:nvSpPr>
          <p:cNvPr id="4" name="TextBox 3"/>
          <p:cNvSpPr txBox="1"/>
          <p:nvPr/>
        </p:nvSpPr>
        <p:spPr>
          <a:xfrm>
            <a:off x="9601200" y="5410200"/>
            <a:ext cx="1681871" cy="646331"/>
          </a:xfrm>
          <a:prstGeom prst="rect">
            <a:avLst/>
          </a:prstGeom>
          <a:noFill/>
        </p:spPr>
        <p:txBody>
          <a:bodyPr wrap="none" rtlCol="0">
            <a:spAutoFit/>
          </a:bodyPr>
          <a:lstStyle/>
          <a:p>
            <a:r>
              <a:rPr lang="en-US" dirty="0" err="1" smtClean="0"/>
              <a:t>Fincham</a:t>
            </a:r>
            <a:r>
              <a:rPr lang="en-US" dirty="0"/>
              <a:t> </a:t>
            </a:r>
            <a:r>
              <a:rPr lang="en-US" dirty="0" smtClean="0"/>
              <a:t>2004</a:t>
            </a:r>
          </a:p>
          <a:p>
            <a:r>
              <a:rPr lang="en-US" dirty="0" smtClean="0"/>
              <a:t>Norris 1999</a:t>
            </a:r>
            <a:endParaRPr lang="en-US" dirty="0"/>
          </a:p>
        </p:txBody>
      </p:sp>
    </p:spTree>
    <p:extLst>
      <p:ext uri="{BB962C8B-B14F-4D97-AF65-F5344CB8AC3E}">
        <p14:creationId xmlns:p14="http://schemas.microsoft.com/office/powerpoint/2010/main" val="5789287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Electrolyte derangements</a:t>
            </a:r>
            <a:endParaRPr lang="en-US" dirty="0"/>
          </a:p>
        </p:txBody>
      </p:sp>
      <p:sp>
        <p:nvSpPr>
          <p:cNvPr id="3" name="Content Placeholder 2"/>
          <p:cNvSpPr>
            <a:spLocks noGrp="1"/>
          </p:cNvSpPr>
          <p:nvPr>
            <p:ph idx="1"/>
          </p:nvPr>
        </p:nvSpPr>
        <p:spPr/>
        <p:txBody>
          <a:bodyPr>
            <a:normAutofit fontScale="62500" lnSpcReduction="20000"/>
          </a:bodyPr>
          <a:lstStyle/>
          <a:p>
            <a:r>
              <a:rPr lang="en-US" dirty="0" err="1" smtClean="0"/>
              <a:t>Hypomagnesemia</a:t>
            </a:r>
            <a:endParaRPr lang="en-US" dirty="0" smtClean="0"/>
          </a:p>
          <a:p>
            <a:pPr lvl="1"/>
            <a:r>
              <a:rPr lang="en-US" dirty="0" smtClean="0"/>
              <a:t>Cats</a:t>
            </a:r>
          </a:p>
          <a:p>
            <a:pPr lvl="2"/>
            <a:r>
              <a:rPr lang="en-US" dirty="0"/>
              <a:t>Serum total and ionized magnesium concentrations and urinary fractional excretion of magnesium in cats with diabetes mellitus and diabetic </a:t>
            </a:r>
            <a:r>
              <a:rPr lang="en-US" dirty="0" smtClean="0"/>
              <a:t>ketoacidosis</a:t>
            </a:r>
          </a:p>
          <a:p>
            <a:pPr lvl="3"/>
            <a:r>
              <a:rPr lang="en-US" dirty="0" smtClean="0"/>
              <a:t>Norris CR, Nelson RW, Christopher MM</a:t>
            </a:r>
          </a:p>
          <a:p>
            <a:pPr lvl="3"/>
            <a:r>
              <a:rPr lang="en-US" dirty="0" smtClean="0"/>
              <a:t>JAVMA 1999</a:t>
            </a:r>
            <a:endParaRPr lang="en-US" dirty="0"/>
          </a:p>
          <a:p>
            <a:pPr lvl="3"/>
            <a:r>
              <a:rPr lang="en-US" dirty="0" smtClean="0"/>
              <a:t>Total serum </a:t>
            </a:r>
            <a:r>
              <a:rPr lang="en-US" dirty="0" err="1" smtClean="0"/>
              <a:t>hypomagnesemia</a:t>
            </a:r>
            <a:r>
              <a:rPr lang="en-US" dirty="0" smtClean="0"/>
              <a:t> 11%</a:t>
            </a:r>
          </a:p>
          <a:p>
            <a:pPr lvl="3"/>
            <a:r>
              <a:rPr lang="en-US" dirty="0" smtClean="0"/>
              <a:t>Ionized </a:t>
            </a:r>
            <a:r>
              <a:rPr lang="en-US" dirty="0" err="1" smtClean="0"/>
              <a:t>hypomagnesemia</a:t>
            </a:r>
            <a:r>
              <a:rPr lang="en-US" dirty="0" smtClean="0"/>
              <a:t> 61% </a:t>
            </a:r>
          </a:p>
          <a:p>
            <a:pPr lvl="3"/>
            <a:r>
              <a:rPr lang="en-US" dirty="0" smtClean="0"/>
              <a:t>Total serum magnesium decreased significantly with DKA treatment</a:t>
            </a:r>
          </a:p>
          <a:p>
            <a:pPr lvl="3"/>
            <a:r>
              <a:rPr lang="en-US" dirty="0" smtClean="0"/>
              <a:t>Increased urinary fractional excretion of magnesium documented</a:t>
            </a:r>
          </a:p>
          <a:p>
            <a:pPr lvl="3"/>
            <a:r>
              <a:rPr lang="en-US" dirty="0" smtClean="0"/>
              <a:t>No systemic hypertension or poor glycemic control noted</a:t>
            </a:r>
          </a:p>
          <a:p>
            <a:pPr lvl="1"/>
            <a:r>
              <a:rPr lang="en-US" dirty="0" smtClean="0"/>
              <a:t>Dogs</a:t>
            </a:r>
          </a:p>
          <a:p>
            <a:pPr lvl="2"/>
            <a:r>
              <a:rPr lang="en-US" dirty="0" smtClean="0"/>
              <a:t>Hume study</a:t>
            </a:r>
          </a:p>
          <a:p>
            <a:pPr lvl="3"/>
            <a:r>
              <a:rPr lang="en-US" dirty="0" err="1" smtClean="0"/>
              <a:t>Hypomagnesemia</a:t>
            </a:r>
            <a:r>
              <a:rPr lang="en-US" dirty="0" smtClean="0"/>
              <a:t> </a:t>
            </a:r>
            <a:r>
              <a:rPr lang="en-US" dirty="0"/>
              <a:t>(total Mg) documented in 28% dogs, 72% </a:t>
            </a:r>
            <a:r>
              <a:rPr lang="en-US" dirty="0" smtClean="0"/>
              <a:t>developed with treatment</a:t>
            </a:r>
          </a:p>
          <a:p>
            <a:pPr lvl="3"/>
            <a:r>
              <a:rPr lang="en-US" dirty="0"/>
              <a:t>I</a:t>
            </a:r>
            <a:r>
              <a:rPr lang="en-US" dirty="0" smtClean="0"/>
              <a:t>onized </a:t>
            </a:r>
            <a:r>
              <a:rPr lang="en-US" dirty="0"/>
              <a:t>magnesium </a:t>
            </a:r>
            <a:r>
              <a:rPr lang="en-US" dirty="0" err="1"/>
              <a:t>cocnentration</a:t>
            </a:r>
            <a:r>
              <a:rPr lang="en-US" dirty="0"/>
              <a:t> was normal or high in most DKA dogs.   </a:t>
            </a:r>
            <a:endParaRPr lang="en-US" dirty="0" smtClean="0"/>
          </a:p>
          <a:p>
            <a:pPr lvl="2"/>
            <a:r>
              <a:rPr lang="en-US" dirty="0"/>
              <a:t>Evaluation of plasma-ionized magnesium concentration in 122 dogs with diabetes mellitus: a retrospective </a:t>
            </a:r>
            <a:r>
              <a:rPr lang="en-US" dirty="0" smtClean="0"/>
              <a:t>study</a:t>
            </a:r>
          </a:p>
          <a:p>
            <a:pPr lvl="3"/>
            <a:r>
              <a:rPr lang="en-US" dirty="0" err="1" smtClean="0"/>
              <a:t>Fincham</a:t>
            </a:r>
            <a:r>
              <a:rPr lang="en-US" dirty="0" smtClean="0"/>
              <a:t> SC, </a:t>
            </a:r>
            <a:r>
              <a:rPr lang="en-US" dirty="0" err="1" smtClean="0"/>
              <a:t>Drobatz</a:t>
            </a:r>
            <a:r>
              <a:rPr lang="en-US" dirty="0" smtClean="0"/>
              <a:t> KR, Gillespie TN, et al</a:t>
            </a:r>
          </a:p>
          <a:p>
            <a:pPr lvl="3"/>
            <a:r>
              <a:rPr lang="en-US" dirty="0" smtClean="0"/>
              <a:t>JVIM 2004</a:t>
            </a:r>
          </a:p>
          <a:p>
            <a:pPr lvl="3"/>
            <a:r>
              <a:rPr lang="en-US" dirty="0" smtClean="0"/>
              <a:t>Plasma </a:t>
            </a:r>
            <a:r>
              <a:rPr lang="en-US" dirty="0" err="1" smtClean="0"/>
              <a:t>iMg</a:t>
            </a:r>
            <a:r>
              <a:rPr lang="en-US" dirty="0" smtClean="0"/>
              <a:t> </a:t>
            </a:r>
            <a:r>
              <a:rPr lang="en-US" dirty="0"/>
              <a:t>concentration was significantly higher in dogs with DKA </a:t>
            </a:r>
          </a:p>
          <a:p>
            <a:endParaRPr lang="en-US" dirty="0"/>
          </a:p>
        </p:txBody>
      </p:sp>
    </p:spTree>
    <p:extLst>
      <p:ext uri="{BB962C8B-B14F-4D97-AF65-F5344CB8AC3E}">
        <p14:creationId xmlns:p14="http://schemas.microsoft.com/office/powerpoint/2010/main" val="2297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457200" y="2249424"/>
            <a:ext cx="8686800" cy="4325112"/>
          </a:xfrm>
        </p:spPr>
        <p:txBody>
          <a:bodyPr>
            <a:normAutofit/>
          </a:bodyPr>
          <a:lstStyle/>
          <a:p>
            <a:r>
              <a:rPr lang="en-US" dirty="0" smtClean="0"/>
              <a:t>Diabetic ketosis/ketoacidosis: </a:t>
            </a:r>
          </a:p>
          <a:p>
            <a:pPr lvl="1"/>
            <a:r>
              <a:rPr lang="en-US" dirty="0" smtClean="0"/>
              <a:t>Hyperglycemia</a:t>
            </a:r>
          </a:p>
          <a:p>
            <a:pPr lvl="1"/>
            <a:r>
              <a:rPr lang="en-US" dirty="0" err="1" smtClean="0"/>
              <a:t>Glucosuria</a:t>
            </a:r>
            <a:endParaRPr lang="en-US" dirty="0" smtClean="0"/>
          </a:p>
          <a:p>
            <a:pPr lvl="1"/>
            <a:r>
              <a:rPr lang="en-US" dirty="0" err="1" smtClean="0"/>
              <a:t>Ketonemia</a:t>
            </a:r>
            <a:r>
              <a:rPr lang="en-US" dirty="0" smtClean="0"/>
              <a:t> or </a:t>
            </a:r>
            <a:r>
              <a:rPr lang="en-US" dirty="0" err="1" smtClean="0"/>
              <a:t>ketonuria</a:t>
            </a:r>
            <a:endParaRPr lang="en-US" dirty="0" smtClean="0"/>
          </a:p>
          <a:p>
            <a:pPr lvl="1"/>
            <a:r>
              <a:rPr lang="en-US" dirty="0" smtClean="0"/>
              <a:t>+/- Metabolic acidosis </a:t>
            </a:r>
          </a:p>
          <a:p>
            <a:pPr lvl="2"/>
            <a:r>
              <a:rPr lang="en-US" dirty="0" smtClean="0"/>
              <a:t>pH&lt;7.3, bicarbonate &lt;15mmol/L</a:t>
            </a:r>
          </a:p>
          <a:p>
            <a:pPr lvl="1"/>
            <a:endParaRPr lang="en-US" dirty="0" smtClean="0"/>
          </a:p>
          <a:p>
            <a:pPr lvl="1"/>
            <a:endParaRPr lang="en-US" dirty="0" smtClean="0"/>
          </a:p>
        </p:txBody>
      </p:sp>
    </p:spTree>
    <p:extLst>
      <p:ext uri="{BB962C8B-B14F-4D97-AF65-F5344CB8AC3E}">
        <p14:creationId xmlns:p14="http://schemas.microsoft.com/office/powerpoint/2010/main" val="7745703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Urinalysis</a:t>
            </a:r>
          </a:p>
          <a:p>
            <a:pPr lvl="1"/>
            <a:r>
              <a:rPr lang="en-US" dirty="0" smtClean="0"/>
              <a:t>USG</a:t>
            </a:r>
          </a:p>
          <a:p>
            <a:pPr lvl="2"/>
            <a:r>
              <a:rPr lang="en-US" dirty="0" smtClean="0"/>
              <a:t>Anywhere along spectrum</a:t>
            </a:r>
          </a:p>
          <a:p>
            <a:pPr lvl="1"/>
            <a:r>
              <a:rPr lang="en-US" dirty="0" err="1" smtClean="0"/>
              <a:t>Glucosuria</a:t>
            </a:r>
            <a:endParaRPr lang="en-US" dirty="0" smtClean="0"/>
          </a:p>
          <a:p>
            <a:pPr lvl="1"/>
            <a:r>
              <a:rPr lang="en-US" dirty="0" smtClean="0"/>
              <a:t>+/- </a:t>
            </a:r>
            <a:r>
              <a:rPr lang="en-US" dirty="0" err="1" smtClean="0"/>
              <a:t>ketonuria</a:t>
            </a:r>
            <a:endParaRPr lang="en-US" dirty="0" smtClean="0"/>
          </a:p>
          <a:p>
            <a:pPr lvl="1"/>
            <a:r>
              <a:rPr lang="en-US" dirty="0" smtClean="0"/>
              <a:t>Always perform urine culture &amp; sensitivity</a:t>
            </a:r>
          </a:p>
          <a:p>
            <a:pPr lvl="2"/>
            <a:r>
              <a:rPr lang="en-US" dirty="0" smtClean="0"/>
              <a:t>20% of dogs with DKA have positive growth on culture despite a lack of </a:t>
            </a:r>
            <a:r>
              <a:rPr lang="en-US" dirty="0" err="1" smtClean="0"/>
              <a:t>pyuria</a:t>
            </a:r>
            <a:endParaRPr lang="en-US" dirty="0"/>
          </a:p>
        </p:txBody>
      </p:sp>
    </p:spTree>
    <p:extLst>
      <p:ext uri="{BB962C8B-B14F-4D97-AF65-F5344CB8AC3E}">
        <p14:creationId xmlns:p14="http://schemas.microsoft.com/office/powerpoint/2010/main" val="2213750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normAutofit lnSpcReduction="10000"/>
          </a:bodyPr>
          <a:lstStyle/>
          <a:p>
            <a:r>
              <a:rPr lang="en-US" dirty="0" smtClean="0"/>
              <a:t>Osmolality</a:t>
            </a:r>
          </a:p>
          <a:p>
            <a:pPr lvl="1"/>
            <a:r>
              <a:rPr lang="en-US" dirty="0" smtClean="0"/>
              <a:t>Measured via freezing point depression</a:t>
            </a:r>
          </a:p>
          <a:p>
            <a:pPr lvl="1"/>
            <a:r>
              <a:rPr lang="en-US" dirty="0" smtClean="0"/>
              <a:t>Calculated:</a:t>
            </a:r>
          </a:p>
          <a:p>
            <a:pPr lvl="2"/>
            <a:r>
              <a:rPr lang="en-US" dirty="0" smtClean="0"/>
              <a:t>Total calculated osmolality= 2 (Na + K) + glucose/18 + BUN/2.8</a:t>
            </a:r>
          </a:p>
          <a:p>
            <a:pPr lvl="2"/>
            <a:r>
              <a:rPr lang="en-US" dirty="0" smtClean="0"/>
              <a:t>Effective osmolality= 2 (Na) + glucose/18</a:t>
            </a:r>
          </a:p>
          <a:p>
            <a:pPr lvl="1"/>
            <a:r>
              <a:rPr lang="en-US" dirty="0" err="1" smtClean="0"/>
              <a:t>Osmole</a:t>
            </a:r>
            <a:r>
              <a:rPr lang="en-US" dirty="0" smtClean="0"/>
              <a:t> gap</a:t>
            </a:r>
          </a:p>
          <a:p>
            <a:pPr lvl="1"/>
            <a:r>
              <a:rPr lang="en-US" dirty="0" smtClean="0"/>
              <a:t>With increase in tonicity of extracellular fluid, cellular dehydration results as water shifts from IC compartment to EC compartment	</a:t>
            </a:r>
          </a:p>
          <a:p>
            <a:pPr lvl="2"/>
            <a:r>
              <a:rPr lang="en-US" dirty="0" smtClean="0"/>
              <a:t>Formation of </a:t>
            </a:r>
            <a:r>
              <a:rPr lang="en-US" dirty="0" err="1" smtClean="0"/>
              <a:t>idiogenic</a:t>
            </a:r>
            <a:r>
              <a:rPr lang="en-US" dirty="0" smtClean="0"/>
              <a:t> </a:t>
            </a:r>
            <a:r>
              <a:rPr lang="en-US" dirty="0" err="1" smtClean="0"/>
              <a:t>osmoles</a:t>
            </a:r>
            <a:endParaRPr lang="en-US" dirty="0"/>
          </a:p>
        </p:txBody>
      </p:sp>
    </p:spTree>
    <p:extLst>
      <p:ext uri="{BB962C8B-B14F-4D97-AF65-F5344CB8AC3E}">
        <p14:creationId xmlns:p14="http://schemas.microsoft.com/office/powerpoint/2010/main" val="2275691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Osmolality</a:t>
            </a:r>
          </a:p>
          <a:p>
            <a:pPr lvl="1"/>
            <a:r>
              <a:rPr lang="sv-SE" dirty="0"/>
              <a:t>Kotas S, Gerber L, Moore </a:t>
            </a:r>
            <a:r>
              <a:rPr lang="sv-SE" dirty="0" smtClean="0"/>
              <a:t>LE:</a:t>
            </a:r>
            <a:r>
              <a:rPr lang="en-US" dirty="0" smtClean="0"/>
              <a:t> Changes in serum glucose, sodium and tonicity in cats treated for diabetic ketosis.  JVECC 2008; 18 (5): 488-495.</a:t>
            </a:r>
          </a:p>
          <a:p>
            <a:pPr lvl="2"/>
            <a:r>
              <a:rPr lang="en-US" dirty="0" smtClean="0"/>
              <a:t>Serum sodium, not glucose, significantly correlated with serum tonicity</a:t>
            </a:r>
          </a:p>
          <a:p>
            <a:pPr lvl="2"/>
            <a:r>
              <a:rPr lang="en-US" dirty="0" smtClean="0"/>
              <a:t>Increases in sodium likely act to minimize large osmotic shifts by maintaining serum sodium concentrations as glucose decreases</a:t>
            </a:r>
          </a:p>
        </p:txBody>
      </p:sp>
    </p:spTree>
    <p:extLst>
      <p:ext uri="{BB962C8B-B14F-4D97-AF65-F5344CB8AC3E}">
        <p14:creationId xmlns:p14="http://schemas.microsoft.com/office/powerpoint/2010/main" val="41835004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Osmolality</a:t>
            </a:r>
          </a:p>
          <a:p>
            <a:pPr lvl="1"/>
            <a:r>
              <a:rPr lang="en-US" dirty="0" err="1"/>
              <a:t>Schermerhorn</a:t>
            </a:r>
            <a:r>
              <a:rPr lang="en-US" dirty="0"/>
              <a:t> T and Barr </a:t>
            </a:r>
            <a:r>
              <a:rPr lang="en-US" dirty="0" smtClean="0"/>
              <a:t>SC: Relationships between glucose, sodium and effective osmolality in diabetic dogs and cats.  JVECC 2006; 16 (1): 19-24.</a:t>
            </a:r>
          </a:p>
          <a:p>
            <a:pPr lvl="2"/>
            <a:r>
              <a:rPr lang="en-US" dirty="0" smtClean="0"/>
              <a:t>Most dogs and cats do not have marked elevations in effective osmolality before treatment because osmotic effect of large increases in glucose is offset by </a:t>
            </a:r>
            <a:r>
              <a:rPr lang="en-US" dirty="0" err="1" smtClean="0"/>
              <a:t>hyponatremia</a:t>
            </a:r>
            <a:endParaRPr lang="en-US" dirty="0" smtClean="0"/>
          </a:p>
          <a:p>
            <a:pPr lvl="2"/>
            <a:endParaRPr lang="en-US" dirty="0" smtClean="0"/>
          </a:p>
          <a:p>
            <a:pPr marL="704088" lvl="2" indent="0">
              <a:buNone/>
            </a:pPr>
            <a:endParaRPr lang="en-US" dirty="0"/>
          </a:p>
        </p:txBody>
      </p:sp>
    </p:spTree>
    <p:extLst>
      <p:ext uri="{BB962C8B-B14F-4D97-AF65-F5344CB8AC3E}">
        <p14:creationId xmlns:p14="http://schemas.microsoft.com/office/powerpoint/2010/main" val="22104741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	</a:t>
            </a:r>
            <a:endParaRPr lang="en-US" dirty="0"/>
          </a:p>
        </p:txBody>
      </p:sp>
      <p:sp>
        <p:nvSpPr>
          <p:cNvPr id="3" name="Content Placeholder 2"/>
          <p:cNvSpPr>
            <a:spLocks noGrp="1"/>
          </p:cNvSpPr>
          <p:nvPr>
            <p:ph idx="1"/>
          </p:nvPr>
        </p:nvSpPr>
        <p:spPr/>
        <p:txBody>
          <a:bodyPr>
            <a:normAutofit/>
          </a:bodyPr>
          <a:lstStyle/>
          <a:p>
            <a:r>
              <a:rPr lang="en-US" dirty="0" smtClean="0"/>
              <a:t>Ketone body measurement</a:t>
            </a:r>
          </a:p>
          <a:p>
            <a:pPr lvl="1"/>
            <a:r>
              <a:rPr lang="en-US" dirty="0" smtClean="0"/>
              <a:t>Urine sodium </a:t>
            </a:r>
            <a:r>
              <a:rPr lang="en-US" dirty="0" err="1" smtClean="0"/>
              <a:t>nitroprusside</a:t>
            </a:r>
            <a:r>
              <a:rPr lang="en-US" dirty="0" smtClean="0"/>
              <a:t> strips</a:t>
            </a:r>
          </a:p>
          <a:p>
            <a:pPr lvl="2"/>
            <a:r>
              <a:rPr lang="en-US" dirty="0" smtClean="0"/>
              <a:t>Only measure acetoacetate and acetone</a:t>
            </a:r>
          </a:p>
          <a:p>
            <a:pPr lvl="3"/>
            <a:r>
              <a:rPr lang="en-US" dirty="0" smtClean="0"/>
              <a:t>75-90% ketone bodies made up of B-</a:t>
            </a:r>
            <a:r>
              <a:rPr lang="en-US" dirty="0" err="1" smtClean="0"/>
              <a:t>hydroxybutyrate</a:t>
            </a:r>
            <a:r>
              <a:rPr lang="en-US" dirty="0"/>
              <a:t> </a:t>
            </a:r>
            <a:r>
              <a:rPr lang="en-US" dirty="0" smtClean="0"/>
              <a:t>and acetoacetate</a:t>
            </a:r>
          </a:p>
          <a:p>
            <a:pPr lvl="3"/>
            <a:r>
              <a:rPr lang="en-US" dirty="0" smtClean="0"/>
              <a:t>Addition of hydrogen peroxide</a:t>
            </a:r>
          </a:p>
          <a:p>
            <a:pPr lvl="4"/>
            <a:r>
              <a:rPr lang="en-US" dirty="0"/>
              <a:t>Smith </a:t>
            </a:r>
            <a:r>
              <a:rPr lang="en-US" dirty="0" smtClean="0"/>
              <a:t>SW et al: 2008</a:t>
            </a:r>
          </a:p>
          <a:p>
            <a:pPr lvl="2"/>
            <a:r>
              <a:rPr lang="en-US" dirty="0" smtClean="0"/>
              <a:t>Can use heparinized plasma</a:t>
            </a:r>
          </a:p>
          <a:p>
            <a:pPr lvl="4"/>
            <a:r>
              <a:rPr lang="en-US" dirty="0" err="1" smtClean="0"/>
              <a:t>Zeugswetter</a:t>
            </a:r>
            <a:r>
              <a:rPr lang="en-US" dirty="0" smtClean="0"/>
              <a:t> and </a:t>
            </a:r>
            <a:r>
              <a:rPr lang="en-US" dirty="0" err="1" smtClean="0"/>
              <a:t>Pagitz</a:t>
            </a:r>
            <a:r>
              <a:rPr lang="en-US" dirty="0" smtClean="0"/>
              <a:t>: 2009</a:t>
            </a:r>
          </a:p>
          <a:p>
            <a:pPr lvl="4"/>
            <a:r>
              <a:rPr lang="en-US" dirty="0" smtClean="0"/>
              <a:t>Brady et al: 2003</a:t>
            </a:r>
          </a:p>
          <a:p>
            <a:pPr lvl="3"/>
            <a:endParaRPr lang="en-US" dirty="0"/>
          </a:p>
        </p:txBody>
      </p:sp>
    </p:spTree>
    <p:extLst>
      <p:ext uri="{BB962C8B-B14F-4D97-AF65-F5344CB8AC3E}">
        <p14:creationId xmlns:p14="http://schemas.microsoft.com/office/powerpoint/2010/main" val="985120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	</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Ketone body measurement</a:t>
            </a:r>
          </a:p>
          <a:p>
            <a:pPr lvl="1"/>
            <a:r>
              <a:rPr lang="en-US" dirty="0" smtClean="0"/>
              <a:t>Blood beta-</a:t>
            </a:r>
            <a:r>
              <a:rPr lang="en-US" dirty="0" err="1" smtClean="0"/>
              <a:t>hydroxybutyrate</a:t>
            </a:r>
            <a:r>
              <a:rPr lang="en-US" dirty="0" smtClean="0"/>
              <a:t> concentrations</a:t>
            </a:r>
          </a:p>
          <a:p>
            <a:pPr lvl="2"/>
            <a:r>
              <a:rPr lang="en-US" dirty="0" smtClean="0"/>
              <a:t>Allows for earlier detection of DK/DKA</a:t>
            </a:r>
          </a:p>
          <a:p>
            <a:pPr lvl="2"/>
            <a:r>
              <a:rPr lang="en-US" dirty="0" smtClean="0"/>
              <a:t>Precision </a:t>
            </a:r>
            <a:r>
              <a:rPr lang="en-US" dirty="0" err="1" smtClean="0"/>
              <a:t>Xtra</a:t>
            </a:r>
            <a:r>
              <a:rPr lang="en-US" dirty="0" smtClean="0"/>
              <a:t> hand-held portable </a:t>
            </a:r>
            <a:r>
              <a:rPr lang="en-US" dirty="0" err="1" smtClean="0"/>
              <a:t>ketonemeter</a:t>
            </a:r>
            <a:endParaRPr lang="en-US" dirty="0" smtClean="0"/>
          </a:p>
          <a:p>
            <a:pPr lvl="3"/>
            <a:r>
              <a:rPr lang="en-US" dirty="0" err="1"/>
              <a:t>Hoenig</a:t>
            </a:r>
            <a:r>
              <a:rPr lang="en-US" dirty="0"/>
              <a:t> et al: </a:t>
            </a:r>
            <a:r>
              <a:rPr lang="en-US" dirty="0" smtClean="0"/>
              <a:t>2008</a:t>
            </a:r>
          </a:p>
          <a:p>
            <a:pPr lvl="4"/>
            <a:r>
              <a:rPr lang="en-US" dirty="0" smtClean="0"/>
              <a:t>Correlated well with enzymatic method for detection (spectrophotometry</a:t>
            </a:r>
            <a:r>
              <a:rPr lang="en-US" dirty="0" smtClean="0"/>
              <a:t>)- dogs and cats</a:t>
            </a:r>
            <a:endParaRPr lang="en-US" dirty="0" smtClean="0"/>
          </a:p>
          <a:p>
            <a:pPr lvl="3"/>
            <a:r>
              <a:rPr lang="en-US" dirty="0" smtClean="0"/>
              <a:t>Di </a:t>
            </a:r>
            <a:r>
              <a:rPr lang="en-US" dirty="0" err="1" smtClean="0"/>
              <a:t>Tommaso</a:t>
            </a:r>
            <a:r>
              <a:rPr lang="en-US" dirty="0" smtClean="0"/>
              <a:t> et al: 2009</a:t>
            </a:r>
          </a:p>
          <a:p>
            <a:pPr lvl="4"/>
            <a:r>
              <a:rPr lang="en-US" dirty="0" smtClean="0"/>
              <a:t>More accurate predictor of ketosis than detection of </a:t>
            </a:r>
            <a:r>
              <a:rPr lang="en-US" dirty="0" err="1" smtClean="0"/>
              <a:t>acetoacetic</a:t>
            </a:r>
            <a:r>
              <a:rPr lang="en-US" dirty="0" smtClean="0"/>
              <a:t> acid </a:t>
            </a:r>
          </a:p>
          <a:p>
            <a:pPr lvl="4"/>
            <a:r>
              <a:rPr lang="en-US" dirty="0" smtClean="0"/>
              <a:t>Blood ketones &gt;/=3.5mmol/L higher risk of dogs developing DKA; &lt;2.8mmol/L unlikely to develop DKA</a:t>
            </a:r>
          </a:p>
          <a:p>
            <a:pPr lvl="3"/>
            <a:r>
              <a:rPr lang="en-US" dirty="0" err="1" smtClean="0"/>
              <a:t>Zeugswetter</a:t>
            </a:r>
            <a:r>
              <a:rPr lang="en-US" dirty="0" smtClean="0"/>
              <a:t> et al: 2009</a:t>
            </a:r>
          </a:p>
          <a:p>
            <a:pPr lvl="4"/>
            <a:r>
              <a:rPr lang="en-US" dirty="0" smtClean="0"/>
              <a:t>Blood ketones typically &gt;1mmol/L in cats with DKA</a:t>
            </a:r>
          </a:p>
          <a:p>
            <a:pPr lvl="3"/>
            <a:r>
              <a:rPr lang="en-US" dirty="0" err="1" smtClean="0"/>
              <a:t>Zeugswetter</a:t>
            </a:r>
            <a:r>
              <a:rPr lang="en-US" dirty="0" smtClean="0"/>
              <a:t> et al: 2012</a:t>
            </a:r>
          </a:p>
          <a:p>
            <a:pPr lvl="4"/>
            <a:r>
              <a:rPr lang="en-US" dirty="0" smtClean="0"/>
              <a:t>Blood ketones &gt;2.55mmol/L </a:t>
            </a:r>
            <a:r>
              <a:rPr lang="en-US" dirty="0" err="1" smtClean="0"/>
              <a:t>sens</a:t>
            </a:r>
            <a:r>
              <a:rPr lang="en-US" dirty="0" smtClean="0"/>
              <a:t> 94%/spec 68% for cats with DKA</a:t>
            </a:r>
          </a:p>
          <a:p>
            <a:pPr lvl="3"/>
            <a:r>
              <a:rPr lang="en-US" dirty="0" err="1" smtClean="0"/>
              <a:t>Weingart</a:t>
            </a:r>
            <a:r>
              <a:rPr lang="en-US" dirty="0" smtClean="0"/>
              <a:t> et al: 2012</a:t>
            </a:r>
          </a:p>
          <a:p>
            <a:pPr lvl="4"/>
            <a:r>
              <a:rPr lang="en-US" dirty="0" smtClean="0"/>
              <a:t>Healthy cats: </a:t>
            </a:r>
            <a:r>
              <a:rPr lang="en-US" dirty="0" smtClean="0"/>
              <a:t>0-0.1mmol/L</a:t>
            </a:r>
          </a:p>
          <a:p>
            <a:pPr lvl="4"/>
            <a:r>
              <a:rPr lang="en-US" dirty="0" smtClean="0"/>
              <a:t>Non-</a:t>
            </a:r>
            <a:r>
              <a:rPr lang="en-US" dirty="0" err="1" smtClean="0"/>
              <a:t>ketotic</a:t>
            </a:r>
            <a:r>
              <a:rPr lang="en-US" dirty="0" smtClean="0"/>
              <a:t> diabetics: 0-0.9mmol/L</a:t>
            </a:r>
          </a:p>
          <a:p>
            <a:pPr lvl="4"/>
            <a:r>
              <a:rPr lang="en-US" dirty="0" smtClean="0"/>
              <a:t>DKs: 0.6-6.8mmol/L</a:t>
            </a:r>
          </a:p>
          <a:p>
            <a:pPr lvl="4"/>
            <a:r>
              <a:rPr lang="en-US" dirty="0" smtClean="0"/>
              <a:t>DKAs:  3.8-12.2mmol/L</a:t>
            </a:r>
            <a:endParaRPr lang="en-US" dirty="0"/>
          </a:p>
          <a:p>
            <a:pPr lvl="4"/>
            <a:r>
              <a:rPr lang="en-US" dirty="0" smtClean="0"/>
              <a:t>Blood ketones &gt;2.4mmol/L </a:t>
            </a:r>
            <a:r>
              <a:rPr lang="en-US" dirty="0" err="1" smtClean="0"/>
              <a:t>sens</a:t>
            </a:r>
            <a:r>
              <a:rPr lang="en-US" dirty="0" smtClean="0"/>
              <a:t> 100%/spec 87% for DKA</a:t>
            </a:r>
            <a:endParaRPr lang="en-US" dirty="0"/>
          </a:p>
          <a:p>
            <a:pPr marL="1207008" lvl="4" indent="0">
              <a:buNone/>
            </a:pPr>
            <a:endParaRPr lang="en-US" dirty="0" smtClean="0"/>
          </a:p>
        </p:txBody>
      </p:sp>
    </p:spTree>
    <p:extLst>
      <p:ext uri="{BB962C8B-B14F-4D97-AF65-F5344CB8AC3E}">
        <p14:creationId xmlns:p14="http://schemas.microsoft.com/office/powerpoint/2010/main" val="324773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Ketone body measurement</a:t>
            </a:r>
          </a:p>
          <a:p>
            <a:pPr lvl="1"/>
            <a:r>
              <a:rPr lang="en-US" dirty="0" smtClean="0"/>
              <a:t>Positive results for blood/urine ketones alone are not sufficient to diagnose DK/DKA</a:t>
            </a:r>
          </a:p>
          <a:p>
            <a:pPr lvl="2"/>
            <a:r>
              <a:rPr lang="en-US" dirty="0" smtClean="0"/>
              <a:t>B-</a:t>
            </a:r>
            <a:r>
              <a:rPr lang="en-US" dirty="0" err="1" smtClean="0"/>
              <a:t>hydroxybutyrate</a:t>
            </a:r>
            <a:endParaRPr lang="en-US" dirty="0" smtClean="0"/>
          </a:p>
          <a:p>
            <a:pPr lvl="3"/>
            <a:r>
              <a:rPr lang="en-US" dirty="0" smtClean="0"/>
              <a:t>“Normal” </a:t>
            </a:r>
            <a:r>
              <a:rPr lang="en-US" dirty="0" smtClean="0"/>
              <a:t>&lt;0.2-0.5mmol/L</a:t>
            </a:r>
          </a:p>
          <a:p>
            <a:pPr lvl="3"/>
            <a:r>
              <a:rPr lang="en-US" dirty="0" smtClean="0"/>
              <a:t>99% sick cats with </a:t>
            </a:r>
            <a:r>
              <a:rPr lang="en-US" dirty="0" err="1" smtClean="0"/>
              <a:t>nondiabetic</a:t>
            </a:r>
            <a:r>
              <a:rPr lang="en-US" dirty="0" smtClean="0"/>
              <a:t> illness &lt;</a:t>
            </a:r>
            <a:r>
              <a:rPr lang="en-US" dirty="0" smtClean="0"/>
              <a:t>0.58mmol/L</a:t>
            </a:r>
          </a:p>
          <a:p>
            <a:pPr lvl="3"/>
            <a:r>
              <a:rPr lang="en-US" dirty="0" smtClean="0"/>
              <a:t>Healthy cats &lt;0.1-0.2mmol/L</a:t>
            </a:r>
            <a:endParaRPr lang="en-US" dirty="0" smtClean="0"/>
          </a:p>
          <a:p>
            <a:pPr lvl="3"/>
            <a:endParaRPr lang="en-US" dirty="0"/>
          </a:p>
        </p:txBody>
      </p:sp>
      <p:sp>
        <p:nvSpPr>
          <p:cNvPr id="4" name="TextBox 3"/>
          <p:cNvSpPr txBox="1"/>
          <p:nvPr/>
        </p:nvSpPr>
        <p:spPr>
          <a:xfrm>
            <a:off x="10668000" y="5486400"/>
            <a:ext cx="2000869" cy="1200329"/>
          </a:xfrm>
          <a:prstGeom prst="rect">
            <a:avLst/>
          </a:prstGeom>
          <a:noFill/>
        </p:spPr>
        <p:txBody>
          <a:bodyPr wrap="none" rtlCol="0">
            <a:spAutoFit/>
          </a:bodyPr>
          <a:lstStyle/>
          <a:p>
            <a:r>
              <a:rPr lang="en-US" dirty="0" err="1" smtClean="0"/>
              <a:t>Aroch</a:t>
            </a:r>
            <a:r>
              <a:rPr lang="en-US" dirty="0" smtClean="0"/>
              <a:t> 2012</a:t>
            </a:r>
          </a:p>
          <a:p>
            <a:r>
              <a:rPr lang="en-US" dirty="0" err="1" smtClean="0"/>
              <a:t>Zeugswetter</a:t>
            </a:r>
            <a:r>
              <a:rPr lang="en-US" dirty="0" smtClean="0"/>
              <a:t> 2010</a:t>
            </a:r>
          </a:p>
          <a:p>
            <a:r>
              <a:rPr lang="en-US" dirty="0" err="1" smtClean="0"/>
              <a:t>Zeugswetter</a:t>
            </a:r>
            <a:r>
              <a:rPr lang="en-US" dirty="0" smtClean="0"/>
              <a:t> 2012</a:t>
            </a:r>
          </a:p>
          <a:p>
            <a:r>
              <a:rPr lang="en-US" dirty="0" err="1" smtClean="0"/>
              <a:t>Weingart</a:t>
            </a:r>
            <a:r>
              <a:rPr lang="en-US" dirty="0" smtClean="0"/>
              <a:t> 2012</a:t>
            </a:r>
            <a:endParaRPr lang="en-US" dirty="0"/>
          </a:p>
        </p:txBody>
      </p:sp>
    </p:spTree>
    <p:extLst>
      <p:ext uri="{BB962C8B-B14F-4D97-AF65-F5344CB8AC3E}">
        <p14:creationId xmlns:p14="http://schemas.microsoft.com/office/powerpoint/2010/main" val="22654997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a:xfrm>
            <a:off x="457200" y="2249424"/>
            <a:ext cx="8534400" cy="4325112"/>
          </a:xfrm>
        </p:spPr>
        <p:txBody>
          <a:bodyPr/>
          <a:lstStyle/>
          <a:p>
            <a:r>
              <a:rPr lang="en-US" dirty="0" smtClean="0"/>
              <a:t>Continuous glucose interstitial monitors</a:t>
            </a:r>
          </a:p>
          <a:p>
            <a:pPr lvl="1"/>
            <a:r>
              <a:rPr lang="en-US" dirty="0" smtClean="0"/>
              <a:t>Permits estimation of blood glucose concentrations</a:t>
            </a:r>
          </a:p>
          <a:p>
            <a:pPr lvl="1"/>
            <a:r>
              <a:rPr lang="en-US" dirty="0" smtClean="0"/>
              <a:t>Semi-continuous</a:t>
            </a:r>
          </a:p>
          <a:p>
            <a:pPr lvl="1"/>
            <a:r>
              <a:rPr lang="en-US" dirty="0" smtClean="0"/>
              <a:t>Non-invasive</a:t>
            </a:r>
          </a:p>
          <a:p>
            <a:pPr lvl="1"/>
            <a:endParaRPr lang="en-US" dirty="0"/>
          </a:p>
          <a:p>
            <a:r>
              <a:rPr lang="en-US" dirty="0" smtClean="0"/>
              <a:t>Accuracy of a continuous glucose monitoring system in dogs and cats with diabetic ketoacidosis</a:t>
            </a:r>
          </a:p>
          <a:p>
            <a:pPr lvl="1"/>
            <a:r>
              <a:rPr lang="en-US" dirty="0" err="1" smtClean="0"/>
              <a:t>Reineke</a:t>
            </a:r>
            <a:r>
              <a:rPr lang="en-US" dirty="0" smtClean="0"/>
              <a:t> EL, Fletcher DJ, King LR, et al</a:t>
            </a:r>
          </a:p>
          <a:p>
            <a:pPr lvl="1"/>
            <a:r>
              <a:rPr lang="en-US" dirty="0" smtClean="0"/>
              <a:t>JVECC 2010; 20 (3): 303-312</a:t>
            </a:r>
          </a:p>
          <a:p>
            <a:endParaRPr lang="en-US" dirty="0" smtClean="0"/>
          </a:p>
        </p:txBody>
      </p:sp>
    </p:spTree>
    <p:extLst>
      <p:ext uri="{BB962C8B-B14F-4D97-AF65-F5344CB8AC3E}">
        <p14:creationId xmlns:p14="http://schemas.microsoft.com/office/powerpoint/2010/main" val="23878810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Search for concurrent disease processes</a:t>
            </a:r>
          </a:p>
          <a:p>
            <a:pPr lvl="1"/>
            <a:r>
              <a:rPr lang="en-US" dirty="0" smtClean="0"/>
              <a:t>69% dogs with DKA </a:t>
            </a:r>
          </a:p>
          <a:p>
            <a:pPr lvl="2"/>
            <a:r>
              <a:rPr lang="en-US" dirty="0" smtClean="0"/>
              <a:t>Acute pancreatitis 41</a:t>
            </a:r>
            <a:r>
              <a:rPr lang="en-US" dirty="0" smtClean="0"/>
              <a:t>%</a:t>
            </a:r>
          </a:p>
          <a:p>
            <a:pPr lvl="2"/>
            <a:r>
              <a:rPr lang="en-US" dirty="0" smtClean="0"/>
              <a:t>Urinary tract infection 20%</a:t>
            </a:r>
            <a:endParaRPr lang="en-US" dirty="0" smtClean="0"/>
          </a:p>
          <a:p>
            <a:pPr lvl="2"/>
            <a:r>
              <a:rPr lang="en-US" dirty="0" err="1" smtClean="0"/>
              <a:t>Hyperadrenocorticism</a:t>
            </a:r>
            <a:r>
              <a:rPr lang="en-US" dirty="0" smtClean="0"/>
              <a:t> 15%</a:t>
            </a:r>
          </a:p>
          <a:p>
            <a:pPr lvl="2"/>
            <a:r>
              <a:rPr lang="en-US" dirty="0" smtClean="0"/>
              <a:t>Pneumonia 6%</a:t>
            </a:r>
          </a:p>
          <a:p>
            <a:pPr lvl="2"/>
            <a:r>
              <a:rPr lang="en-US" dirty="0" smtClean="0"/>
              <a:t>Receiving steroids 10%</a:t>
            </a:r>
          </a:p>
          <a:p>
            <a:pPr lvl="1"/>
            <a:r>
              <a:rPr lang="en-US" dirty="0" smtClean="0"/>
              <a:t>92% cats with DK/DKA </a:t>
            </a:r>
          </a:p>
          <a:p>
            <a:pPr lvl="2"/>
            <a:r>
              <a:rPr lang="en-US" dirty="0" smtClean="0"/>
              <a:t>Hepatic </a:t>
            </a:r>
            <a:r>
              <a:rPr lang="en-US" dirty="0" err="1" smtClean="0"/>
              <a:t>lipidosis</a:t>
            </a:r>
            <a:r>
              <a:rPr lang="en-US" dirty="0" smtClean="0"/>
              <a:t>, </a:t>
            </a:r>
            <a:r>
              <a:rPr lang="en-US" dirty="0" err="1" smtClean="0"/>
              <a:t>cholangiohepatitis</a:t>
            </a:r>
            <a:r>
              <a:rPr lang="en-US" dirty="0" smtClean="0"/>
              <a:t>, pancreatitis, CKD, UTI, </a:t>
            </a:r>
            <a:r>
              <a:rPr lang="en-US" dirty="0" err="1" smtClean="0"/>
              <a:t>neoplasia</a:t>
            </a:r>
            <a:endParaRPr lang="en-US" dirty="0" smtClean="0"/>
          </a:p>
          <a:p>
            <a:pPr lvl="1"/>
            <a:r>
              <a:rPr lang="en-US" dirty="0" smtClean="0"/>
              <a:t>88% cats with HHS</a:t>
            </a:r>
          </a:p>
          <a:p>
            <a:pPr lvl="2"/>
            <a:r>
              <a:rPr lang="en-US" dirty="0" smtClean="0"/>
              <a:t>CKD 59%</a:t>
            </a:r>
          </a:p>
          <a:p>
            <a:pPr lvl="2"/>
            <a:r>
              <a:rPr lang="en-US" dirty="0" smtClean="0"/>
              <a:t>CHF 29%</a:t>
            </a:r>
            <a:endParaRPr lang="en-US" dirty="0"/>
          </a:p>
        </p:txBody>
      </p:sp>
      <p:sp>
        <p:nvSpPr>
          <p:cNvPr id="4" name="TextBox 3"/>
          <p:cNvSpPr txBox="1"/>
          <p:nvPr/>
        </p:nvSpPr>
        <p:spPr>
          <a:xfrm>
            <a:off x="9829800" y="5257800"/>
            <a:ext cx="1939955" cy="923330"/>
          </a:xfrm>
          <a:prstGeom prst="rect">
            <a:avLst/>
          </a:prstGeom>
          <a:noFill/>
        </p:spPr>
        <p:txBody>
          <a:bodyPr wrap="none" rtlCol="0">
            <a:spAutoFit/>
          </a:bodyPr>
          <a:lstStyle/>
          <a:p>
            <a:r>
              <a:rPr lang="en-US" dirty="0" smtClean="0"/>
              <a:t>Hume 2006</a:t>
            </a:r>
          </a:p>
          <a:p>
            <a:r>
              <a:rPr lang="en-US" dirty="0" err="1" smtClean="0"/>
              <a:t>Bruskiewicz</a:t>
            </a:r>
            <a:r>
              <a:rPr lang="en-US" dirty="0" smtClean="0"/>
              <a:t> 1997</a:t>
            </a:r>
          </a:p>
          <a:p>
            <a:r>
              <a:rPr lang="en-US" dirty="0" smtClean="0"/>
              <a:t>Koenig 2004</a:t>
            </a:r>
            <a:endParaRPr lang="en-US" dirty="0"/>
          </a:p>
        </p:txBody>
      </p:sp>
    </p:spTree>
    <p:extLst>
      <p:ext uri="{BB962C8B-B14F-4D97-AF65-F5344CB8AC3E}">
        <p14:creationId xmlns:p14="http://schemas.microsoft.com/office/powerpoint/2010/main" val="1320999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Imaging</a:t>
            </a:r>
          </a:p>
          <a:p>
            <a:pPr marL="109728" indent="0">
              <a:buNone/>
            </a:pPr>
            <a:endParaRPr lang="en-US" dirty="0" smtClean="0"/>
          </a:p>
          <a:p>
            <a:pPr lvl="1"/>
            <a:r>
              <a:rPr lang="en-US" dirty="0" smtClean="0"/>
              <a:t>Chest radiographs</a:t>
            </a:r>
          </a:p>
          <a:p>
            <a:pPr lvl="1"/>
            <a:endParaRPr lang="en-US" dirty="0"/>
          </a:p>
          <a:p>
            <a:pPr lvl="1"/>
            <a:r>
              <a:rPr lang="en-US" dirty="0" smtClean="0"/>
              <a:t>Abdominal ultrasound</a:t>
            </a:r>
            <a:endParaRPr lang="en-US" dirty="0"/>
          </a:p>
        </p:txBody>
      </p:sp>
    </p:spTree>
    <p:extLst>
      <p:ext uri="{BB962C8B-B14F-4D97-AF65-F5344CB8AC3E}">
        <p14:creationId xmlns:p14="http://schemas.microsoft.com/office/powerpoint/2010/main" val="57984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dirty="0" smtClean="0"/>
              <a:t>Hyperglycemic </a:t>
            </a:r>
            <a:r>
              <a:rPr lang="en-US" dirty="0"/>
              <a:t>hyperosmolar syndrome</a:t>
            </a:r>
          </a:p>
          <a:p>
            <a:pPr lvl="1"/>
            <a:r>
              <a:rPr lang="en-US" dirty="0"/>
              <a:t>Profound hyperglycemia &gt; 600mg/</a:t>
            </a:r>
            <a:r>
              <a:rPr lang="en-US" dirty="0" err="1"/>
              <a:t>dL</a:t>
            </a:r>
            <a:r>
              <a:rPr lang="en-US" dirty="0"/>
              <a:t> (33.3mmol/L)</a:t>
            </a:r>
          </a:p>
          <a:p>
            <a:pPr lvl="1"/>
            <a:r>
              <a:rPr lang="en-US" dirty="0" err="1"/>
              <a:t>Hyperosmolality</a:t>
            </a:r>
            <a:r>
              <a:rPr lang="en-US" dirty="0"/>
              <a:t> &gt; </a:t>
            </a:r>
            <a:r>
              <a:rPr lang="en-US" dirty="0" smtClean="0"/>
              <a:t>310mOsm/kg</a:t>
            </a:r>
          </a:p>
          <a:p>
            <a:pPr lvl="2"/>
            <a:r>
              <a:rPr lang="en-US" dirty="0" smtClean="0"/>
              <a:t>Marked </a:t>
            </a:r>
            <a:r>
              <a:rPr lang="en-US" dirty="0" err="1" smtClean="0"/>
              <a:t>hyperosmolality</a:t>
            </a:r>
            <a:r>
              <a:rPr lang="en-US" dirty="0" smtClean="0"/>
              <a:t> &gt;/= 325-330mOsm/kg</a:t>
            </a:r>
            <a:endParaRPr lang="en-US" dirty="0"/>
          </a:p>
          <a:p>
            <a:pPr lvl="1"/>
            <a:r>
              <a:rPr lang="en-US" dirty="0" smtClean="0"/>
              <a:t>Includes both</a:t>
            </a:r>
          </a:p>
          <a:p>
            <a:pPr lvl="2"/>
            <a:r>
              <a:rPr lang="en-US" dirty="0" smtClean="0"/>
              <a:t>Hyperosmolar </a:t>
            </a:r>
            <a:r>
              <a:rPr lang="en-US" dirty="0" err="1" smtClean="0"/>
              <a:t>nonketotic</a:t>
            </a:r>
            <a:r>
              <a:rPr lang="en-US" dirty="0" smtClean="0"/>
              <a:t> diabetics (HNK)</a:t>
            </a:r>
          </a:p>
          <a:p>
            <a:pPr marL="704088" lvl="2" indent="0">
              <a:buNone/>
            </a:pPr>
            <a:r>
              <a:rPr lang="en-US" dirty="0" smtClean="0"/>
              <a:t>And</a:t>
            </a:r>
          </a:p>
          <a:p>
            <a:pPr lvl="2"/>
            <a:r>
              <a:rPr lang="en-US" dirty="0" smtClean="0"/>
              <a:t>Hyperosmolar </a:t>
            </a:r>
            <a:r>
              <a:rPr lang="en-US" dirty="0" err="1" smtClean="0"/>
              <a:t>ketotic</a:t>
            </a:r>
            <a:r>
              <a:rPr lang="en-US" dirty="0" smtClean="0"/>
              <a:t> diabetics (HK)</a:t>
            </a:r>
            <a:endParaRPr lang="en-US" dirty="0"/>
          </a:p>
        </p:txBody>
      </p:sp>
      <p:sp>
        <p:nvSpPr>
          <p:cNvPr id="4" name="TextBox 3"/>
          <p:cNvSpPr txBox="1"/>
          <p:nvPr/>
        </p:nvSpPr>
        <p:spPr>
          <a:xfrm>
            <a:off x="10210800" y="5772834"/>
            <a:ext cx="1635384" cy="646331"/>
          </a:xfrm>
          <a:prstGeom prst="rect">
            <a:avLst/>
          </a:prstGeom>
          <a:noFill/>
        </p:spPr>
        <p:txBody>
          <a:bodyPr wrap="none" rtlCol="0">
            <a:spAutoFit/>
          </a:bodyPr>
          <a:lstStyle/>
          <a:p>
            <a:r>
              <a:rPr lang="en-US" dirty="0" err="1" smtClean="0"/>
              <a:t>Trotman</a:t>
            </a:r>
            <a:r>
              <a:rPr lang="en-US" dirty="0" smtClean="0"/>
              <a:t> 2013</a:t>
            </a:r>
          </a:p>
          <a:p>
            <a:r>
              <a:rPr lang="en-US" dirty="0" smtClean="0"/>
              <a:t>Koenig 2004</a:t>
            </a:r>
            <a:endParaRPr lang="en-US" dirty="0"/>
          </a:p>
        </p:txBody>
      </p:sp>
    </p:spTree>
    <p:extLst>
      <p:ext uri="{BB962C8B-B14F-4D97-AF65-F5344CB8AC3E}">
        <p14:creationId xmlns:p14="http://schemas.microsoft.com/office/powerpoint/2010/main" val="34962129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Aims of treatment</a:t>
            </a:r>
          </a:p>
          <a:p>
            <a:pPr lvl="1"/>
            <a:r>
              <a:rPr lang="en-US" dirty="0" smtClean="0"/>
              <a:t>Restore intravascular volume</a:t>
            </a:r>
          </a:p>
          <a:p>
            <a:pPr lvl="1"/>
            <a:r>
              <a:rPr lang="en-US" dirty="0" smtClean="0"/>
              <a:t>Correct dehydration</a:t>
            </a:r>
          </a:p>
          <a:p>
            <a:pPr lvl="1"/>
            <a:r>
              <a:rPr lang="en-US" dirty="0" smtClean="0"/>
              <a:t>Correct electrolyte disturbances</a:t>
            </a:r>
          </a:p>
          <a:p>
            <a:pPr lvl="1"/>
            <a:r>
              <a:rPr lang="en-US" dirty="0" smtClean="0"/>
              <a:t>Correct acid-base disturbances</a:t>
            </a:r>
          </a:p>
          <a:p>
            <a:pPr lvl="1"/>
            <a:r>
              <a:rPr lang="en-US" dirty="0" smtClean="0"/>
              <a:t>Decrease blood glucose concentrations</a:t>
            </a:r>
          </a:p>
          <a:p>
            <a:pPr lvl="1"/>
            <a:r>
              <a:rPr lang="en-US" dirty="0" smtClean="0"/>
              <a:t>Rid the body of detectable ketones</a:t>
            </a:r>
          </a:p>
          <a:p>
            <a:pPr lvl="1"/>
            <a:r>
              <a:rPr lang="en-US" dirty="0" smtClean="0"/>
              <a:t>Treat any underlying/coexistent disease</a:t>
            </a:r>
            <a:endParaRPr lang="en-US" dirty="0"/>
          </a:p>
        </p:txBody>
      </p:sp>
    </p:spTree>
    <p:extLst>
      <p:ext uri="{BB962C8B-B14F-4D97-AF65-F5344CB8AC3E}">
        <p14:creationId xmlns:p14="http://schemas.microsoft.com/office/powerpoint/2010/main" val="29228368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Fluids</a:t>
            </a:r>
          </a:p>
          <a:p>
            <a:pPr lvl="1"/>
            <a:r>
              <a:rPr lang="en-US" dirty="0" smtClean="0"/>
              <a:t>0.9% </a:t>
            </a:r>
            <a:r>
              <a:rPr lang="en-US" dirty="0" err="1" smtClean="0"/>
              <a:t>NaCl</a:t>
            </a:r>
            <a:endParaRPr lang="en-US" dirty="0" smtClean="0"/>
          </a:p>
          <a:p>
            <a:pPr lvl="1"/>
            <a:r>
              <a:rPr lang="en-US" dirty="0" smtClean="0"/>
              <a:t>Fluid therapy alone contributes significantly to the initial decrease in glucose, ketones and </a:t>
            </a:r>
            <a:r>
              <a:rPr lang="en-US" dirty="0" err="1" smtClean="0"/>
              <a:t>counterregulatory</a:t>
            </a:r>
            <a:r>
              <a:rPr lang="en-US" dirty="0" smtClean="0"/>
              <a:t> hormones</a:t>
            </a:r>
          </a:p>
          <a:p>
            <a:pPr lvl="1"/>
            <a:r>
              <a:rPr lang="en-US" dirty="0" smtClean="0"/>
              <a:t>Special considerations in the HHS patient</a:t>
            </a:r>
          </a:p>
          <a:p>
            <a:pPr lvl="1"/>
            <a:r>
              <a:rPr lang="en-US" dirty="0" smtClean="0"/>
              <a:t>Potassium supplementation</a:t>
            </a:r>
            <a:endParaRPr lang="en-US" dirty="0"/>
          </a:p>
        </p:txBody>
      </p:sp>
    </p:spTree>
    <p:extLst>
      <p:ext uri="{BB962C8B-B14F-4D97-AF65-F5344CB8AC3E}">
        <p14:creationId xmlns:p14="http://schemas.microsoft.com/office/powerpoint/2010/main" val="7759610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Insulin</a:t>
            </a:r>
          </a:p>
          <a:p>
            <a:pPr lvl="1"/>
            <a:r>
              <a:rPr lang="en-US" dirty="0" smtClean="0"/>
              <a:t>Lowers ketone body concentrations</a:t>
            </a:r>
          </a:p>
          <a:p>
            <a:pPr lvl="2"/>
            <a:r>
              <a:rPr lang="en-US" dirty="0" smtClean="0"/>
              <a:t>Inhibits lipolysis</a:t>
            </a:r>
          </a:p>
          <a:p>
            <a:pPr lvl="2"/>
            <a:r>
              <a:rPr lang="en-US" dirty="0" smtClean="0"/>
              <a:t>Retards production</a:t>
            </a:r>
          </a:p>
          <a:p>
            <a:pPr lvl="2"/>
            <a:r>
              <a:rPr lang="en-US" dirty="0" smtClean="0"/>
              <a:t>Enhances peripheral metabolism</a:t>
            </a:r>
          </a:p>
          <a:p>
            <a:pPr lvl="1"/>
            <a:r>
              <a:rPr lang="en-US" dirty="0" smtClean="0"/>
              <a:t>Addresses hyperglycemia</a:t>
            </a:r>
          </a:p>
          <a:p>
            <a:pPr lvl="1"/>
            <a:r>
              <a:rPr lang="en-US" dirty="0" smtClean="0"/>
              <a:t>Anti-inflammatory properties</a:t>
            </a:r>
          </a:p>
          <a:p>
            <a:endParaRPr lang="en-US" dirty="0" smtClean="0"/>
          </a:p>
        </p:txBody>
      </p:sp>
    </p:spTree>
    <p:extLst>
      <p:ext uri="{BB962C8B-B14F-4D97-AF65-F5344CB8AC3E}">
        <p14:creationId xmlns:p14="http://schemas.microsoft.com/office/powerpoint/2010/main" val="33611189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a:t>
            </a:r>
            <a:endParaRPr lang="en-US" dirty="0"/>
          </a:p>
        </p:txBody>
      </p:sp>
      <p:sp>
        <p:nvSpPr>
          <p:cNvPr id="3" name="Content Placeholder 2"/>
          <p:cNvSpPr>
            <a:spLocks noGrp="1"/>
          </p:cNvSpPr>
          <p:nvPr>
            <p:ph idx="1"/>
          </p:nvPr>
        </p:nvSpPr>
        <p:spPr>
          <a:xfrm>
            <a:off x="457200" y="2249424"/>
            <a:ext cx="8534400" cy="4325112"/>
          </a:xfrm>
        </p:spPr>
        <p:txBody>
          <a:bodyPr>
            <a:normAutofit lnSpcReduction="10000"/>
          </a:bodyPr>
          <a:lstStyle/>
          <a:p>
            <a:r>
              <a:rPr lang="en-US" dirty="0" smtClean="0"/>
              <a:t>Insulin</a:t>
            </a:r>
          </a:p>
          <a:p>
            <a:pPr lvl="1"/>
            <a:r>
              <a:rPr lang="en-US" dirty="0" smtClean="0"/>
              <a:t>Five </a:t>
            </a:r>
            <a:r>
              <a:rPr lang="en-US" dirty="0" smtClean="0"/>
              <a:t>methods:</a:t>
            </a:r>
          </a:p>
          <a:p>
            <a:pPr lvl="2"/>
            <a:r>
              <a:rPr lang="en-US" dirty="0" smtClean="0"/>
              <a:t>Intravenous CRI regular insulin</a:t>
            </a:r>
          </a:p>
          <a:p>
            <a:pPr lvl="2"/>
            <a:r>
              <a:rPr lang="en-US" dirty="0" smtClean="0"/>
              <a:t>Intramuscular regular insulin</a:t>
            </a:r>
          </a:p>
          <a:p>
            <a:pPr lvl="2"/>
            <a:r>
              <a:rPr lang="en-US" dirty="0" smtClean="0"/>
              <a:t>Intramuscular +/- subcutaneous </a:t>
            </a:r>
            <a:r>
              <a:rPr lang="en-US" dirty="0" err="1" smtClean="0"/>
              <a:t>glargine</a:t>
            </a:r>
            <a:endParaRPr lang="en-US" dirty="0" smtClean="0"/>
          </a:p>
          <a:p>
            <a:pPr lvl="2"/>
            <a:r>
              <a:rPr lang="en-US" dirty="0" smtClean="0"/>
              <a:t>Intravenous CRI regular insulin + subcutaneous </a:t>
            </a:r>
            <a:r>
              <a:rPr lang="en-US" dirty="0" err="1" smtClean="0"/>
              <a:t>glargine</a:t>
            </a:r>
            <a:r>
              <a:rPr lang="en-US" dirty="0" smtClean="0"/>
              <a:t> </a:t>
            </a:r>
            <a:endParaRPr lang="en-US" dirty="0" smtClean="0"/>
          </a:p>
          <a:p>
            <a:pPr lvl="2"/>
            <a:r>
              <a:rPr lang="en-US" dirty="0" smtClean="0"/>
              <a:t>Intravenous CRI </a:t>
            </a:r>
            <a:r>
              <a:rPr lang="en-US" dirty="0" err="1" smtClean="0"/>
              <a:t>lispro</a:t>
            </a:r>
            <a:r>
              <a:rPr lang="en-US" dirty="0" smtClean="0"/>
              <a:t> insulin</a:t>
            </a:r>
            <a:endParaRPr lang="en-US" dirty="0" smtClean="0"/>
          </a:p>
          <a:p>
            <a:pPr lvl="1"/>
            <a:r>
              <a:rPr lang="en-US" dirty="0" smtClean="0"/>
              <a:t>Aim is to control ketoacidosis, not necessarily control hyperglycemia</a:t>
            </a:r>
          </a:p>
          <a:p>
            <a:pPr lvl="1"/>
            <a:r>
              <a:rPr lang="en-US" dirty="0" smtClean="0"/>
              <a:t>Goal- to decrease the BG by &lt;/= 50-75mg/</a:t>
            </a:r>
            <a:r>
              <a:rPr lang="en-US" dirty="0" err="1" smtClean="0"/>
              <a:t>dL</a:t>
            </a:r>
            <a:r>
              <a:rPr lang="en-US" dirty="0" smtClean="0"/>
              <a:t>/h</a:t>
            </a:r>
          </a:p>
          <a:p>
            <a:pPr lvl="1"/>
            <a:endParaRPr lang="en-US" dirty="0"/>
          </a:p>
        </p:txBody>
      </p:sp>
    </p:spTree>
    <p:extLst>
      <p:ext uri="{BB962C8B-B14F-4D97-AF65-F5344CB8AC3E}">
        <p14:creationId xmlns:p14="http://schemas.microsoft.com/office/powerpoint/2010/main" val="8545804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Intravenous CRI regular insulin</a:t>
            </a:r>
          </a:p>
          <a:p>
            <a:pPr lvl="1"/>
            <a:r>
              <a:rPr lang="en-US" dirty="0" smtClean="0"/>
              <a:t>Classically 2.2U/kg dogs, 1.1U/kg cats added to 240mL 0.9% </a:t>
            </a:r>
            <a:r>
              <a:rPr lang="en-US" dirty="0" err="1" smtClean="0"/>
              <a:t>NaCl</a:t>
            </a:r>
            <a:endParaRPr lang="en-US" dirty="0" smtClean="0"/>
          </a:p>
          <a:p>
            <a:pPr lvl="2"/>
            <a:r>
              <a:rPr lang="en-US" dirty="0" smtClean="0"/>
              <a:t>Administered as a CRI initially at 10mL/</a:t>
            </a:r>
            <a:r>
              <a:rPr lang="en-US" dirty="0" err="1" smtClean="0"/>
              <a:t>hr</a:t>
            </a:r>
            <a:r>
              <a:rPr lang="en-US" dirty="0" smtClean="0"/>
              <a:t> to deliver 0.09U/kg/</a:t>
            </a:r>
            <a:r>
              <a:rPr lang="en-US" dirty="0" err="1" smtClean="0"/>
              <a:t>hr</a:t>
            </a:r>
            <a:r>
              <a:rPr lang="en-US" dirty="0" smtClean="0"/>
              <a:t> dogs, 0.045U/kg/</a:t>
            </a:r>
            <a:r>
              <a:rPr lang="en-US" dirty="0" err="1" smtClean="0"/>
              <a:t>hr</a:t>
            </a:r>
            <a:r>
              <a:rPr lang="en-US" dirty="0" smtClean="0"/>
              <a:t> cats</a:t>
            </a:r>
          </a:p>
          <a:p>
            <a:pPr lvl="2"/>
            <a:r>
              <a:rPr lang="en-US" dirty="0" smtClean="0"/>
              <a:t>Rate altered based on sliding scale</a:t>
            </a:r>
          </a:p>
          <a:p>
            <a:pPr lvl="2"/>
            <a:r>
              <a:rPr lang="en-US" dirty="0" smtClean="0"/>
              <a:t>Dextrose supplemented based on sliding scale</a:t>
            </a:r>
          </a:p>
          <a:p>
            <a:pPr lvl="1"/>
            <a:r>
              <a:rPr lang="en-US" dirty="0" smtClean="0"/>
              <a:t>Results in gradual decline in BG</a:t>
            </a:r>
          </a:p>
          <a:p>
            <a:pPr lvl="2"/>
            <a:r>
              <a:rPr lang="en-US" dirty="0" smtClean="0"/>
              <a:t>Mean 28mg/</a:t>
            </a:r>
            <a:r>
              <a:rPr lang="en-US" dirty="0" err="1" smtClean="0"/>
              <a:t>dL</a:t>
            </a:r>
            <a:r>
              <a:rPr lang="en-US" dirty="0" smtClean="0"/>
              <a:t>/</a:t>
            </a:r>
            <a:r>
              <a:rPr lang="en-US" dirty="0" err="1" smtClean="0"/>
              <a:t>hr</a:t>
            </a:r>
            <a:r>
              <a:rPr lang="en-US" dirty="0" smtClean="0"/>
              <a:t> in dogs</a:t>
            </a:r>
          </a:p>
        </p:txBody>
      </p:sp>
      <p:sp>
        <p:nvSpPr>
          <p:cNvPr id="4" name="TextBox 3"/>
          <p:cNvSpPr txBox="1"/>
          <p:nvPr/>
        </p:nvSpPr>
        <p:spPr>
          <a:xfrm>
            <a:off x="9296400" y="6216134"/>
            <a:ext cx="1715534" cy="369332"/>
          </a:xfrm>
          <a:prstGeom prst="rect">
            <a:avLst/>
          </a:prstGeom>
          <a:noFill/>
        </p:spPr>
        <p:txBody>
          <a:bodyPr wrap="none" rtlCol="0">
            <a:spAutoFit/>
          </a:bodyPr>
          <a:lstStyle/>
          <a:p>
            <a:r>
              <a:rPr lang="en-US" dirty="0" err="1" smtClean="0"/>
              <a:t>Macintire</a:t>
            </a:r>
            <a:r>
              <a:rPr lang="en-US" dirty="0" smtClean="0"/>
              <a:t> 1995</a:t>
            </a:r>
            <a:endParaRPr lang="en-US" dirty="0"/>
          </a:p>
        </p:txBody>
      </p:sp>
    </p:spTree>
    <p:extLst>
      <p:ext uri="{BB962C8B-B14F-4D97-AF65-F5344CB8AC3E}">
        <p14:creationId xmlns:p14="http://schemas.microsoft.com/office/powerpoint/2010/main" val="7815186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Intramuscular regular insulin</a:t>
            </a:r>
          </a:p>
          <a:p>
            <a:pPr lvl="1"/>
            <a:r>
              <a:rPr lang="en-US" dirty="0" smtClean="0"/>
              <a:t>Classically initial dose of 0.2U/kg</a:t>
            </a:r>
          </a:p>
          <a:p>
            <a:pPr lvl="2"/>
            <a:r>
              <a:rPr lang="en-US" dirty="0" smtClean="0"/>
              <a:t>Hourly measurement of BG</a:t>
            </a:r>
          </a:p>
          <a:p>
            <a:pPr lvl="2"/>
            <a:r>
              <a:rPr lang="en-US" dirty="0" smtClean="0"/>
              <a:t>Subsequent 0.1U/kg IM hourly until BG&lt;250mg/</a:t>
            </a:r>
            <a:r>
              <a:rPr lang="en-US" dirty="0" err="1" smtClean="0"/>
              <a:t>dL</a:t>
            </a:r>
            <a:endParaRPr lang="en-US" dirty="0" smtClean="0"/>
          </a:p>
          <a:p>
            <a:pPr lvl="2"/>
            <a:r>
              <a:rPr lang="en-US" dirty="0" smtClean="0"/>
              <a:t>If BG decreases by more than 100mg/</a:t>
            </a:r>
            <a:r>
              <a:rPr lang="en-US" dirty="0" err="1" smtClean="0"/>
              <a:t>dL</a:t>
            </a:r>
            <a:r>
              <a:rPr lang="en-US" dirty="0" smtClean="0"/>
              <a:t>/</a:t>
            </a:r>
            <a:r>
              <a:rPr lang="en-US" dirty="0" err="1" smtClean="0"/>
              <a:t>hr</a:t>
            </a:r>
            <a:r>
              <a:rPr lang="en-US" dirty="0" smtClean="0"/>
              <a:t>, the dosage is decreased</a:t>
            </a:r>
            <a:endParaRPr lang="en-US" dirty="0"/>
          </a:p>
          <a:p>
            <a:pPr lvl="2"/>
            <a:r>
              <a:rPr lang="en-US" dirty="0" smtClean="0"/>
              <a:t>Once &lt;250mg/</a:t>
            </a:r>
            <a:r>
              <a:rPr lang="en-US" dirty="0" err="1" smtClean="0"/>
              <a:t>dL</a:t>
            </a:r>
            <a:r>
              <a:rPr lang="en-US" dirty="0" smtClean="0"/>
              <a:t> hourly insulin stopped and dextrose added to IVF</a:t>
            </a:r>
          </a:p>
          <a:p>
            <a:pPr lvl="2"/>
            <a:r>
              <a:rPr lang="en-US" dirty="0" smtClean="0"/>
              <a:t>Additional doses 0.1-0.4U/kg SQ q4-6hrs thereafter to maintain BG=200-300mg/</a:t>
            </a:r>
            <a:r>
              <a:rPr lang="en-US" dirty="0" err="1" smtClean="0"/>
              <a:t>dL</a:t>
            </a:r>
            <a:endParaRPr lang="en-US" dirty="0"/>
          </a:p>
        </p:txBody>
      </p:sp>
      <p:sp>
        <p:nvSpPr>
          <p:cNvPr id="4" name="TextBox 3"/>
          <p:cNvSpPr txBox="1"/>
          <p:nvPr/>
        </p:nvSpPr>
        <p:spPr>
          <a:xfrm>
            <a:off x="10744200" y="5999594"/>
            <a:ext cx="1606530" cy="369332"/>
          </a:xfrm>
          <a:prstGeom prst="rect">
            <a:avLst/>
          </a:prstGeom>
          <a:noFill/>
        </p:spPr>
        <p:txBody>
          <a:bodyPr wrap="none" rtlCol="0">
            <a:spAutoFit/>
          </a:bodyPr>
          <a:lstStyle/>
          <a:p>
            <a:r>
              <a:rPr lang="en-US" dirty="0" smtClean="0"/>
              <a:t>Chastain 1981</a:t>
            </a:r>
            <a:endParaRPr lang="en-US" dirty="0"/>
          </a:p>
        </p:txBody>
      </p:sp>
    </p:spTree>
    <p:extLst>
      <p:ext uri="{BB962C8B-B14F-4D97-AF65-F5344CB8AC3E}">
        <p14:creationId xmlns:p14="http://schemas.microsoft.com/office/powerpoint/2010/main" val="37043215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normAutofit lnSpcReduction="10000"/>
          </a:bodyPr>
          <a:lstStyle/>
          <a:p>
            <a:r>
              <a:rPr lang="en-US" dirty="0" smtClean="0"/>
              <a:t>Insulin</a:t>
            </a:r>
          </a:p>
          <a:p>
            <a:pPr lvl="1"/>
            <a:r>
              <a:rPr lang="en-US" dirty="0" smtClean="0"/>
              <a:t>Comparison of regular insulin infusion doses in critically ill diabetic cats: 29 cases (1999-2007)</a:t>
            </a:r>
          </a:p>
          <a:p>
            <a:pPr lvl="2"/>
            <a:r>
              <a:rPr lang="en-US" dirty="0" smtClean="0"/>
              <a:t>Claus MA, Silverstein DC, </a:t>
            </a:r>
            <a:r>
              <a:rPr lang="en-US" dirty="0" err="1" smtClean="0"/>
              <a:t>Shofer</a:t>
            </a:r>
            <a:r>
              <a:rPr lang="en-US" dirty="0" smtClean="0"/>
              <a:t> FS, </a:t>
            </a:r>
            <a:r>
              <a:rPr lang="en-US" dirty="0" err="1" smtClean="0"/>
              <a:t>Mellema</a:t>
            </a:r>
            <a:r>
              <a:rPr lang="en-US" dirty="0" smtClean="0"/>
              <a:t> MS</a:t>
            </a:r>
          </a:p>
          <a:p>
            <a:pPr lvl="2"/>
            <a:r>
              <a:rPr lang="en-US" dirty="0" smtClean="0"/>
              <a:t>JVECC 2010; 20 (5): 509-517</a:t>
            </a:r>
          </a:p>
          <a:p>
            <a:pPr lvl="2"/>
            <a:endParaRPr lang="en-US" dirty="0"/>
          </a:p>
          <a:p>
            <a:pPr lvl="2"/>
            <a:r>
              <a:rPr lang="en-US" dirty="0" smtClean="0"/>
              <a:t>Higher insulin infusion dose did not result in a significant more rapid attainment of BG &lt;/= 250mg/</a:t>
            </a:r>
            <a:r>
              <a:rPr lang="en-US" dirty="0" err="1" smtClean="0"/>
              <a:t>dL</a:t>
            </a:r>
            <a:r>
              <a:rPr lang="en-US" dirty="0" smtClean="0"/>
              <a:t> or ketone-negative status</a:t>
            </a:r>
          </a:p>
          <a:p>
            <a:pPr lvl="2"/>
            <a:r>
              <a:rPr lang="en-US" dirty="0" smtClean="0"/>
              <a:t>Also did not result in higher incidence of complications</a:t>
            </a:r>
          </a:p>
          <a:p>
            <a:pPr marL="704088" lvl="2" indent="0">
              <a:buNone/>
            </a:pPr>
            <a:endParaRPr lang="en-US" dirty="0"/>
          </a:p>
          <a:p>
            <a:pPr lvl="2"/>
            <a:endParaRPr lang="en-US" dirty="0"/>
          </a:p>
        </p:txBody>
      </p:sp>
    </p:spTree>
    <p:extLst>
      <p:ext uri="{BB962C8B-B14F-4D97-AF65-F5344CB8AC3E}">
        <p14:creationId xmlns:p14="http://schemas.microsoft.com/office/powerpoint/2010/main" val="8394935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normAutofit lnSpcReduction="10000"/>
          </a:bodyPr>
          <a:lstStyle/>
          <a:p>
            <a:r>
              <a:rPr lang="en-US" dirty="0" smtClean="0"/>
              <a:t>Insulin</a:t>
            </a:r>
          </a:p>
          <a:p>
            <a:pPr lvl="1"/>
            <a:r>
              <a:rPr lang="en-US" dirty="0" smtClean="0"/>
              <a:t>Use of </a:t>
            </a:r>
            <a:r>
              <a:rPr lang="en-US" dirty="0" err="1" smtClean="0"/>
              <a:t>lispro</a:t>
            </a:r>
            <a:r>
              <a:rPr lang="en-US" dirty="0" smtClean="0"/>
              <a:t> insulin for treatment of diabetic ketoacidosis in dogs.  </a:t>
            </a:r>
          </a:p>
          <a:p>
            <a:pPr lvl="2"/>
            <a:r>
              <a:rPr lang="en-US" dirty="0" smtClean="0"/>
              <a:t>Sears KW, </a:t>
            </a:r>
            <a:r>
              <a:rPr lang="en-US" dirty="0" err="1" smtClean="0"/>
              <a:t>Drobatz</a:t>
            </a:r>
            <a:r>
              <a:rPr lang="en-US" dirty="0" smtClean="0"/>
              <a:t> KJ, Hess RJ</a:t>
            </a:r>
            <a:endParaRPr lang="en-US" dirty="0"/>
          </a:p>
          <a:p>
            <a:pPr lvl="2"/>
            <a:r>
              <a:rPr lang="en-US" dirty="0" smtClean="0"/>
              <a:t>JVECC 2012; 22 (2): 211-218.</a:t>
            </a:r>
          </a:p>
          <a:p>
            <a:pPr lvl="2"/>
            <a:endParaRPr lang="en-US" dirty="0" smtClean="0"/>
          </a:p>
          <a:p>
            <a:pPr lvl="2"/>
            <a:r>
              <a:rPr lang="en-US" dirty="0" smtClean="0"/>
              <a:t>Safe and as effective as IV CRI regular insulin treatment</a:t>
            </a:r>
          </a:p>
          <a:p>
            <a:pPr lvl="2"/>
            <a:r>
              <a:rPr lang="en-US" dirty="0" smtClean="0"/>
              <a:t>Median time to resolution of hyperglycemia and ketoacidosis was significantly shorter in the </a:t>
            </a:r>
            <a:r>
              <a:rPr lang="en-US" dirty="0" err="1" smtClean="0"/>
              <a:t>lispro</a:t>
            </a:r>
            <a:r>
              <a:rPr lang="en-US" dirty="0" smtClean="0"/>
              <a:t>-treated group</a:t>
            </a:r>
          </a:p>
          <a:p>
            <a:pPr lvl="2"/>
            <a:endParaRPr lang="en-US" dirty="0"/>
          </a:p>
        </p:txBody>
      </p:sp>
    </p:spTree>
    <p:extLst>
      <p:ext uri="{BB962C8B-B14F-4D97-AF65-F5344CB8AC3E}">
        <p14:creationId xmlns:p14="http://schemas.microsoft.com/office/powerpoint/2010/main" val="40138411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a:xfrm>
            <a:off x="457200" y="2249424"/>
            <a:ext cx="8534400" cy="4325112"/>
          </a:xfrm>
        </p:spPr>
        <p:txBody>
          <a:bodyPr>
            <a:normAutofit/>
          </a:bodyPr>
          <a:lstStyle/>
          <a:p>
            <a:r>
              <a:rPr lang="en-US" dirty="0" smtClean="0"/>
              <a:t>Insulin</a:t>
            </a:r>
          </a:p>
          <a:p>
            <a:pPr lvl="1"/>
            <a:r>
              <a:rPr lang="en-US" dirty="0" smtClean="0"/>
              <a:t>Intramuscular </a:t>
            </a:r>
            <a:r>
              <a:rPr lang="en-US" dirty="0" err="1" smtClean="0"/>
              <a:t>glargine</a:t>
            </a:r>
            <a:r>
              <a:rPr lang="en-US" dirty="0" smtClean="0"/>
              <a:t> with or without concurrent subcutaneous administration for treatment of feline diabetic ketoacidosis</a:t>
            </a:r>
          </a:p>
          <a:p>
            <a:pPr lvl="2"/>
            <a:r>
              <a:rPr lang="en-US" dirty="0" smtClean="0"/>
              <a:t>Marshall RD, Rand JS, </a:t>
            </a:r>
            <a:r>
              <a:rPr lang="en-US" dirty="0" err="1" smtClean="0"/>
              <a:t>Gunew</a:t>
            </a:r>
            <a:r>
              <a:rPr lang="en-US" dirty="0" smtClean="0"/>
              <a:t> MN, et al.</a:t>
            </a:r>
          </a:p>
          <a:p>
            <a:pPr lvl="2"/>
            <a:r>
              <a:rPr lang="en-US" dirty="0" smtClean="0"/>
              <a:t>JVECC 2013; 23 (3): 286-290</a:t>
            </a:r>
          </a:p>
          <a:p>
            <a:pPr lvl="2"/>
            <a:endParaRPr lang="en-US" dirty="0"/>
          </a:p>
          <a:p>
            <a:pPr lvl="2"/>
            <a:r>
              <a:rPr lang="en-US" dirty="0" smtClean="0"/>
              <a:t>Effective in the management of feline DKA</a:t>
            </a:r>
          </a:p>
          <a:p>
            <a:pPr lvl="2"/>
            <a:r>
              <a:rPr lang="en-US" dirty="0" smtClean="0"/>
              <a:t>13% (2/15 cats) developed hypoglycemia; none clinical</a:t>
            </a:r>
          </a:p>
          <a:p>
            <a:pPr lvl="2"/>
            <a:r>
              <a:rPr lang="en-US" dirty="0" smtClean="0"/>
              <a:t>Hypokalemia and hypophosphatemia common</a:t>
            </a:r>
          </a:p>
          <a:p>
            <a:pPr lvl="2"/>
            <a:endParaRPr lang="en-US" dirty="0"/>
          </a:p>
          <a:p>
            <a:pPr lvl="2"/>
            <a:endParaRPr lang="en-US" dirty="0"/>
          </a:p>
        </p:txBody>
      </p:sp>
    </p:spTree>
    <p:extLst>
      <p:ext uri="{BB962C8B-B14F-4D97-AF65-F5344CB8AC3E}">
        <p14:creationId xmlns:p14="http://schemas.microsoft.com/office/powerpoint/2010/main" val="427750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Insulin</a:t>
            </a:r>
          </a:p>
          <a:p>
            <a:pPr lvl="1"/>
            <a:r>
              <a:rPr lang="en-US" dirty="0" smtClean="0"/>
              <a:t>When?</a:t>
            </a:r>
          </a:p>
          <a:p>
            <a:pPr lvl="1"/>
            <a:endParaRPr lang="en-US" dirty="0"/>
          </a:p>
          <a:p>
            <a:pPr lvl="1"/>
            <a:r>
              <a:rPr lang="en-US" dirty="0" smtClean="0"/>
              <a:t>Human recommendation:</a:t>
            </a:r>
          </a:p>
          <a:p>
            <a:pPr lvl="2"/>
            <a:r>
              <a:rPr lang="en-US" dirty="0" smtClean="0"/>
              <a:t>After first hour of fluid therapy</a:t>
            </a:r>
          </a:p>
          <a:p>
            <a:pPr lvl="2"/>
            <a:r>
              <a:rPr lang="en-US" dirty="0" smtClean="0"/>
              <a:t>Pending K&gt;/=3.3 </a:t>
            </a:r>
            <a:r>
              <a:rPr lang="en-US" dirty="0" err="1" smtClean="0"/>
              <a:t>mmol</a:t>
            </a:r>
            <a:r>
              <a:rPr lang="en-US" dirty="0" smtClean="0"/>
              <a:t>/L</a:t>
            </a:r>
            <a:endParaRPr lang="en-US" dirty="0"/>
          </a:p>
        </p:txBody>
      </p:sp>
    </p:spTree>
    <p:extLst>
      <p:ext uri="{BB962C8B-B14F-4D97-AF65-F5344CB8AC3E}">
        <p14:creationId xmlns:p14="http://schemas.microsoft.com/office/powerpoint/2010/main" val="3374387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a:xfrm>
            <a:off x="174171" y="2286000"/>
            <a:ext cx="8991600" cy="4325112"/>
          </a:xfrm>
        </p:spPr>
        <p:txBody>
          <a:bodyPr>
            <a:normAutofit/>
          </a:bodyPr>
          <a:lstStyle/>
          <a:p>
            <a:r>
              <a:rPr lang="en-US" dirty="0" smtClean="0"/>
              <a:t>Deficiency of insulin</a:t>
            </a:r>
          </a:p>
          <a:p>
            <a:pPr lvl="1"/>
            <a:endParaRPr lang="en-US" dirty="0" smtClean="0"/>
          </a:p>
          <a:p>
            <a:pPr lvl="1"/>
            <a:r>
              <a:rPr lang="en-US" dirty="0" smtClean="0"/>
              <a:t>Hyperglycemia develops</a:t>
            </a:r>
          </a:p>
          <a:p>
            <a:pPr lvl="2"/>
            <a:endParaRPr lang="en-US" dirty="0" smtClean="0"/>
          </a:p>
          <a:p>
            <a:pPr lvl="2"/>
            <a:r>
              <a:rPr lang="en-US" dirty="0" smtClean="0"/>
              <a:t>Increased gluconeogenesis</a:t>
            </a:r>
          </a:p>
          <a:p>
            <a:pPr lvl="2"/>
            <a:endParaRPr lang="en-US" dirty="0" smtClean="0"/>
          </a:p>
          <a:p>
            <a:pPr lvl="2"/>
            <a:r>
              <a:rPr lang="en-US" dirty="0" smtClean="0"/>
              <a:t>Accelerated </a:t>
            </a:r>
            <a:r>
              <a:rPr lang="en-US" dirty="0" err="1" smtClean="0"/>
              <a:t>glycogenolysis</a:t>
            </a:r>
            <a:endParaRPr lang="en-US" dirty="0" smtClean="0"/>
          </a:p>
          <a:p>
            <a:pPr lvl="2"/>
            <a:endParaRPr lang="en-US" dirty="0" smtClean="0"/>
          </a:p>
          <a:p>
            <a:pPr lvl="2"/>
            <a:r>
              <a:rPr lang="en-US" dirty="0" smtClean="0"/>
              <a:t>Impaired glucose utilization</a:t>
            </a:r>
          </a:p>
        </p:txBody>
      </p:sp>
    </p:spTree>
    <p:extLst>
      <p:ext uri="{BB962C8B-B14F-4D97-AF65-F5344CB8AC3E}">
        <p14:creationId xmlns:p14="http://schemas.microsoft.com/office/powerpoint/2010/main" val="25236579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Timing of insulin therapy</a:t>
            </a:r>
          </a:p>
          <a:p>
            <a:pPr lvl="1"/>
            <a:r>
              <a:rPr lang="en-US" dirty="0" smtClean="0"/>
              <a:t>Early insulin therapy (&lt;/= 6 hours) as compared to late insulin therapy (&gt; 6 hours)</a:t>
            </a:r>
          </a:p>
          <a:p>
            <a:pPr lvl="2"/>
            <a:r>
              <a:rPr lang="en-US" dirty="0" smtClean="0"/>
              <a:t>More rapid resolution of DK/DKA </a:t>
            </a:r>
            <a:r>
              <a:rPr lang="en-US" dirty="0"/>
              <a:t>(36.4 </a:t>
            </a:r>
            <a:r>
              <a:rPr lang="en-US" dirty="0" smtClean="0"/>
              <a:t>+/- 22.6 vs. 55.4 +/- 26.6 </a:t>
            </a:r>
            <a:r>
              <a:rPr lang="en-US" dirty="0" err="1" smtClean="0"/>
              <a:t>hrs</a:t>
            </a:r>
            <a:r>
              <a:rPr lang="en-US" dirty="0" smtClean="0"/>
              <a:t>, P=0.014)</a:t>
            </a:r>
          </a:p>
          <a:p>
            <a:pPr lvl="2"/>
            <a:r>
              <a:rPr lang="en-US" dirty="0" smtClean="0"/>
              <a:t>More rapid transition to long-acting insulin (60.8 +/- 35.5 </a:t>
            </a:r>
            <a:r>
              <a:rPr lang="en-US" dirty="0" err="1" smtClean="0"/>
              <a:t>hrs</a:t>
            </a:r>
            <a:r>
              <a:rPr lang="en-US" dirty="0" smtClean="0"/>
              <a:t> vs. 83.1 +/- 32.5 </a:t>
            </a:r>
            <a:r>
              <a:rPr lang="en-US" dirty="0" err="1" smtClean="0"/>
              <a:t>hrs</a:t>
            </a:r>
            <a:r>
              <a:rPr lang="en-US" dirty="0" smtClean="0"/>
              <a:t>, P=0.042)</a:t>
            </a:r>
          </a:p>
          <a:p>
            <a:pPr lvl="2"/>
            <a:r>
              <a:rPr lang="en-US" dirty="0" smtClean="0"/>
              <a:t>No difference in length or cost of hospitalization</a:t>
            </a:r>
          </a:p>
          <a:p>
            <a:pPr lvl="2"/>
            <a:r>
              <a:rPr lang="en-US" dirty="0" smtClean="0"/>
              <a:t>No difference in complication rates </a:t>
            </a:r>
            <a:endParaRPr lang="en-US" dirty="0"/>
          </a:p>
        </p:txBody>
      </p:sp>
    </p:spTree>
    <p:extLst>
      <p:ext uri="{BB962C8B-B14F-4D97-AF65-F5344CB8AC3E}">
        <p14:creationId xmlns:p14="http://schemas.microsoft.com/office/powerpoint/2010/main" val="32856757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Bicarbonate</a:t>
            </a:r>
          </a:p>
          <a:p>
            <a:pPr lvl="1"/>
            <a:r>
              <a:rPr lang="en-US" dirty="0" smtClean="0"/>
              <a:t>American Diabetes Association lists as a treatment option for patients with a pH&lt;7 after 1 hour of fluid therapy</a:t>
            </a:r>
          </a:p>
          <a:p>
            <a:pPr lvl="1"/>
            <a:r>
              <a:rPr lang="en-US" dirty="0" smtClean="0"/>
              <a:t>Caution use in </a:t>
            </a:r>
            <a:r>
              <a:rPr lang="en-US" dirty="0" smtClean="0"/>
              <a:t>DKA</a:t>
            </a:r>
          </a:p>
        </p:txBody>
      </p:sp>
    </p:spTree>
    <p:extLst>
      <p:ext uri="{BB962C8B-B14F-4D97-AF65-F5344CB8AC3E}">
        <p14:creationId xmlns:p14="http://schemas.microsoft.com/office/powerpoint/2010/main" val="18532364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Antibiotics?</a:t>
            </a:r>
          </a:p>
          <a:p>
            <a:pPr marL="109728" indent="0">
              <a:buNone/>
            </a:pPr>
            <a:endParaRPr lang="en-US" dirty="0" smtClean="0"/>
          </a:p>
          <a:p>
            <a:pPr lvl="1"/>
            <a:r>
              <a:rPr lang="en-US" dirty="0" smtClean="0"/>
              <a:t>Broad-spectrum initially</a:t>
            </a:r>
          </a:p>
          <a:p>
            <a:pPr marL="411480" lvl="1" indent="0">
              <a:buNone/>
            </a:pPr>
            <a:endParaRPr lang="en-US" dirty="0" smtClean="0"/>
          </a:p>
          <a:p>
            <a:pPr lvl="1"/>
            <a:r>
              <a:rPr lang="en-US" dirty="0" smtClean="0"/>
              <a:t>Base on results of culture &amp; sensitivity</a:t>
            </a:r>
            <a:endParaRPr lang="en-US" dirty="0"/>
          </a:p>
        </p:txBody>
      </p:sp>
    </p:spTree>
    <p:extLst>
      <p:ext uri="{BB962C8B-B14F-4D97-AF65-F5344CB8AC3E}">
        <p14:creationId xmlns:p14="http://schemas.microsoft.com/office/powerpoint/2010/main" val="13767560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Transition to long-acting insulin </a:t>
            </a:r>
            <a:r>
              <a:rPr lang="en-US" dirty="0" smtClean="0"/>
              <a:t>therapy</a:t>
            </a:r>
          </a:p>
          <a:p>
            <a:pPr lvl="1"/>
            <a:endParaRPr lang="en-US" dirty="0" smtClean="0"/>
          </a:p>
          <a:p>
            <a:pPr lvl="1"/>
            <a:r>
              <a:rPr lang="en-US" dirty="0" smtClean="0"/>
              <a:t>When?</a:t>
            </a:r>
          </a:p>
          <a:p>
            <a:pPr marL="411480" lvl="1" indent="0">
              <a:buNone/>
            </a:pPr>
            <a:endParaRPr lang="en-US" dirty="0" smtClean="0"/>
          </a:p>
        </p:txBody>
      </p:sp>
      <p:sp>
        <p:nvSpPr>
          <p:cNvPr id="4" name="TextBox 3"/>
          <p:cNvSpPr txBox="1"/>
          <p:nvPr/>
        </p:nvSpPr>
        <p:spPr>
          <a:xfrm>
            <a:off x="9448800" y="6096000"/>
            <a:ext cx="1417376" cy="369332"/>
          </a:xfrm>
          <a:prstGeom prst="rect">
            <a:avLst/>
          </a:prstGeom>
          <a:noFill/>
        </p:spPr>
        <p:txBody>
          <a:bodyPr wrap="none" rtlCol="0">
            <a:spAutoFit/>
          </a:bodyPr>
          <a:lstStyle/>
          <a:p>
            <a:r>
              <a:rPr lang="en-US" dirty="0" smtClean="0"/>
              <a:t>Hume 2006</a:t>
            </a:r>
            <a:endParaRPr lang="en-US" dirty="0"/>
          </a:p>
        </p:txBody>
      </p:sp>
    </p:spTree>
    <p:extLst>
      <p:ext uri="{BB962C8B-B14F-4D97-AF65-F5344CB8AC3E}">
        <p14:creationId xmlns:p14="http://schemas.microsoft.com/office/powerpoint/2010/main" val="14645772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 of therapy</a:t>
            </a:r>
            <a:endParaRPr lang="en-US" dirty="0"/>
          </a:p>
        </p:txBody>
      </p:sp>
      <p:sp>
        <p:nvSpPr>
          <p:cNvPr id="3" name="Content Placeholder 2"/>
          <p:cNvSpPr>
            <a:spLocks noGrp="1"/>
          </p:cNvSpPr>
          <p:nvPr>
            <p:ph idx="1"/>
          </p:nvPr>
        </p:nvSpPr>
        <p:spPr/>
        <p:txBody>
          <a:bodyPr/>
          <a:lstStyle/>
          <a:p>
            <a:r>
              <a:rPr lang="en-US" dirty="0" smtClean="0"/>
              <a:t>Hypoglycemia</a:t>
            </a:r>
          </a:p>
          <a:p>
            <a:pPr marL="109728" indent="0">
              <a:buNone/>
            </a:pPr>
            <a:endParaRPr lang="en-US" dirty="0" smtClean="0"/>
          </a:p>
          <a:p>
            <a:r>
              <a:rPr lang="en-US" dirty="0" smtClean="0"/>
              <a:t>Electrolyte </a:t>
            </a:r>
            <a:r>
              <a:rPr lang="en-US" dirty="0" smtClean="0"/>
              <a:t>derangements</a:t>
            </a:r>
          </a:p>
          <a:p>
            <a:pPr marL="109728" indent="0">
              <a:buNone/>
            </a:pPr>
            <a:endParaRPr lang="en-US" dirty="0" smtClean="0"/>
          </a:p>
          <a:p>
            <a:r>
              <a:rPr lang="en-US" dirty="0" smtClean="0"/>
              <a:t>Cerebral edema</a:t>
            </a:r>
            <a:endParaRPr lang="en-US" dirty="0"/>
          </a:p>
        </p:txBody>
      </p:sp>
    </p:spTree>
    <p:extLst>
      <p:ext uri="{BB962C8B-B14F-4D97-AF65-F5344CB8AC3E}">
        <p14:creationId xmlns:p14="http://schemas.microsoft.com/office/powerpoint/2010/main" val="62294174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r>
              <a:rPr lang="en-US" dirty="0" smtClean="0"/>
              <a:t>Prognosis</a:t>
            </a:r>
            <a:endParaRPr lang="en-US" dirty="0"/>
          </a:p>
        </p:txBody>
      </p:sp>
      <p:sp>
        <p:nvSpPr>
          <p:cNvPr id="3" name="Content Placeholder 2"/>
          <p:cNvSpPr>
            <a:spLocks noGrp="1"/>
          </p:cNvSpPr>
          <p:nvPr>
            <p:ph idx="1"/>
          </p:nvPr>
        </p:nvSpPr>
        <p:spPr>
          <a:xfrm>
            <a:off x="457200" y="1905000"/>
            <a:ext cx="8229600" cy="4325112"/>
          </a:xfrm>
        </p:spPr>
        <p:txBody>
          <a:bodyPr>
            <a:normAutofit fontScale="92500" lnSpcReduction="20000"/>
          </a:bodyPr>
          <a:lstStyle/>
          <a:p>
            <a:r>
              <a:rPr lang="en-US" dirty="0" smtClean="0"/>
              <a:t>70% survival rate for dogs with DKA</a:t>
            </a:r>
          </a:p>
          <a:p>
            <a:pPr lvl="1"/>
            <a:r>
              <a:rPr lang="en-US" dirty="0" smtClean="0"/>
              <a:t>Multivariate analysis- only base deficit significantly associated with outcome</a:t>
            </a:r>
          </a:p>
          <a:p>
            <a:r>
              <a:rPr lang="en-US" dirty="0" smtClean="0"/>
              <a:t>74-100% survival rate for cats with DKA</a:t>
            </a:r>
          </a:p>
          <a:p>
            <a:pPr lvl="1"/>
            <a:r>
              <a:rPr lang="en-US" dirty="0" smtClean="0"/>
              <a:t>Azotemia, metabolic acidosis and </a:t>
            </a:r>
            <a:r>
              <a:rPr lang="en-US" dirty="0" err="1" smtClean="0"/>
              <a:t>hyperosmolality</a:t>
            </a:r>
            <a:r>
              <a:rPr lang="en-US" dirty="0" smtClean="0"/>
              <a:t> more severe in non-survivors</a:t>
            </a:r>
          </a:p>
          <a:p>
            <a:r>
              <a:rPr lang="en-US" dirty="0"/>
              <a:t>62% survival rate for HHS in dogs</a:t>
            </a:r>
          </a:p>
          <a:p>
            <a:pPr lvl="1"/>
            <a:r>
              <a:rPr lang="en-US" dirty="0"/>
              <a:t>Poor outcome associated with abnormal mental status, coma, low venous </a:t>
            </a:r>
            <a:r>
              <a:rPr lang="en-US" dirty="0" smtClean="0"/>
              <a:t>pH</a:t>
            </a:r>
          </a:p>
          <a:p>
            <a:r>
              <a:rPr lang="en-US" dirty="0" smtClean="0"/>
              <a:t>35% survival rate for HHS in cats</a:t>
            </a:r>
          </a:p>
          <a:p>
            <a:pPr lvl="1"/>
            <a:r>
              <a:rPr lang="en-US" dirty="0" smtClean="0"/>
              <a:t>Only 12% long-term survival rate with most cats dying in hospital </a:t>
            </a:r>
          </a:p>
        </p:txBody>
      </p:sp>
      <p:sp>
        <p:nvSpPr>
          <p:cNvPr id="4" name="TextBox 3"/>
          <p:cNvSpPr txBox="1"/>
          <p:nvPr/>
        </p:nvSpPr>
        <p:spPr>
          <a:xfrm>
            <a:off x="10134600" y="4800600"/>
            <a:ext cx="1550424" cy="1600438"/>
          </a:xfrm>
          <a:prstGeom prst="rect">
            <a:avLst/>
          </a:prstGeom>
          <a:noFill/>
        </p:spPr>
        <p:txBody>
          <a:bodyPr wrap="none" rtlCol="0">
            <a:spAutoFit/>
          </a:bodyPr>
          <a:lstStyle/>
          <a:p>
            <a:r>
              <a:rPr lang="en-US" sz="1400" dirty="0" smtClean="0"/>
              <a:t>Hume 2006</a:t>
            </a:r>
          </a:p>
          <a:p>
            <a:r>
              <a:rPr lang="en-US" sz="1400" dirty="0" err="1" smtClean="0"/>
              <a:t>Bruskiewicz</a:t>
            </a:r>
            <a:r>
              <a:rPr lang="en-US" sz="1400" dirty="0" smtClean="0"/>
              <a:t> 1997</a:t>
            </a:r>
          </a:p>
          <a:p>
            <a:r>
              <a:rPr lang="en-US" sz="1400" dirty="0" smtClean="0"/>
              <a:t>Claus 2010</a:t>
            </a:r>
          </a:p>
          <a:p>
            <a:r>
              <a:rPr lang="en-US" sz="1400" dirty="0" smtClean="0"/>
              <a:t>Marshall 2013</a:t>
            </a:r>
          </a:p>
          <a:p>
            <a:r>
              <a:rPr lang="en-US" sz="1400" dirty="0" err="1" smtClean="0"/>
              <a:t>Trotman</a:t>
            </a:r>
            <a:r>
              <a:rPr lang="en-US" sz="1400" dirty="0" smtClean="0"/>
              <a:t> 2013</a:t>
            </a:r>
          </a:p>
          <a:p>
            <a:r>
              <a:rPr lang="en-US" sz="1400" dirty="0" smtClean="0"/>
              <a:t>Koenig 2004</a:t>
            </a:r>
          </a:p>
          <a:p>
            <a:endParaRPr lang="en-US" sz="1400" dirty="0"/>
          </a:p>
        </p:txBody>
      </p:sp>
    </p:spTree>
    <p:extLst>
      <p:ext uri="{BB962C8B-B14F-4D97-AF65-F5344CB8AC3E}">
        <p14:creationId xmlns:p14="http://schemas.microsoft.com/office/powerpoint/2010/main" val="36966315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lstStyle/>
          <a:p>
            <a:r>
              <a:rPr lang="en-US" dirty="0" smtClean="0"/>
              <a:t>Recurrence</a:t>
            </a:r>
          </a:p>
          <a:p>
            <a:pPr lvl="1"/>
            <a:r>
              <a:rPr lang="en-US" dirty="0" smtClean="0"/>
              <a:t>DK/DKA recurred </a:t>
            </a:r>
            <a:endParaRPr lang="en-US" dirty="0"/>
          </a:p>
          <a:p>
            <a:pPr lvl="2"/>
            <a:r>
              <a:rPr lang="en-US" dirty="0" smtClean="0"/>
              <a:t>42% cats</a:t>
            </a:r>
          </a:p>
          <a:p>
            <a:pPr lvl="2"/>
            <a:r>
              <a:rPr lang="en-US" dirty="0" smtClean="0"/>
              <a:t>20% dogs</a:t>
            </a:r>
          </a:p>
          <a:p>
            <a:r>
              <a:rPr lang="en-US" dirty="0" smtClean="0"/>
              <a:t>Remission</a:t>
            </a:r>
          </a:p>
          <a:p>
            <a:pPr lvl="1"/>
            <a:r>
              <a:rPr lang="en-US" dirty="0" smtClean="0"/>
              <a:t>Attained in 33-58% cats</a:t>
            </a:r>
          </a:p>
          <a:p>
            <a:pPr lvl="1"/>
            <a:r>
              <a:rPr lang="en-US" dirty="0" smtClean="0"/>
              <a:t>Stress </a:t>
            </a:r>
            <a:r>
              <a:rPr lang="en-US" dirty="0" err="1" smtClean="0"/>
              <a:t>leukogram</a:t>
            </a:r>
            <a:r>
              <a:rPr lang="en-US" dirty="0" smtClean="0"/>
              <a:t>, pancreatic disease, glucocorticoid treatment </a:t>
            </a:r>
          </a:p>
        </p:txBody>
      </p:sp>
      <p:sp>
        <p:nvSpPr>
          <p:cNvPr id="5" name="TextBox 4"/>
          <p:cNvSpPr txBox="1"/>
          <p:nvPr/>
        </p:nvSpPr>
        <p:spPr>
          <a:xfrm>
            <a:off x="9100457" y="5551714"/>
            <a:ext cx="2557110" cy="1200329"/>
          </a:xfrm>
          <a:prstGeom prst="rect">
            <a:avLst/>
          </a:prstGeom>
          <a:noFill/>
        </p:spPr>
        <p:txBody>
          <a:bodyPr wrap="none" rtlCol="0">
            <a:spAutoFit/>
          </a:bodyPr>
          <a:lstStyle/>
          <a:p>
            <a:r>
              <a:rPr lang="en-US" dirty="0" err="1" smtClean="0"/>
              <a:t>Bruskiewicz</a:t>
            </a:r>
            <a:r>
              <a:rPr lang="en-US" dirty="0" smtClean="0"/>
              <a:t> 1997</a:t>
            </a:r>
          </a:p>
          <a:p>
            <a:r>
              <a:rPr lang="en-US" dirty="0" smtClean="0"/>
              <a:t>Hume 2006</a:t>
            </a:r>
          </a:p>
          <a:p>
            <a:r>
              <a:rPr lang="en-US" dirty="0" smtClean="0"/>
              <a:t>Marshall 2013</a:t>
            </a:r>
          </a:p>
          <a:p>
            <a:r>
              <a:rPr lang="en-US" dirty="0" err="1" smtClean="0"/>
              <a:t>Sieber-Ruckstuhl</a:t>
            </a:r>
            <a:r>
              <a:rPr lang="en-US" dirty="0" smtClean="0"/>
              <a:t> 2008</a:t>
            </a:r>
            <a:endParaRPr lang="en-US" dirty="0"/>
          </a:p>
        </p:txBody>
      </p:sp>
    </p:spTree>
    <p:extLst>
      <p:ext uri="{BB962C8B-B14F-4D97-AF65-F5344CB8AC3E}">
        <p14:creationId xmlns:p14="http://schemas.microsoft.com/office/powerpoint/2010/main" val="41991904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DKA in dogs</a:t>
            </a:r>
            <a:endParaRPr lang="en-US" dirty="0"/>
          </a:p>
        </p:txBody>
      </p:sp>
      <p:sp>
        <p:nvSpPr>
          <p:cNvPr id="3" name="Content Placeholder 2"/>
          <p:cNvSpPr>
            <a:spLocks noGrp="1"/>
          </p:cNvSpPr>
          <p:nvPr>
            <p:ph idx="1"/>
          </p:nvPr>
        </p:nvSpPr>
        <p:spPr>
          <a:xfrm>
            <a:off x="457200" y="2249424"/>
            <a:ext cx="8534400" cy="4325112"/>
          </a:xfrm>
        </p:spPr>
        <p:txBody>
          <a:bodyPr>
            <a:normAutofit fontScale="92500" lnSpcReduction="20000"/>
          </a:bodyPr>
          <a:lstStyle/>
          <a:p>
            <a:r>
              <a:rPr lang="en-US" dirty="0" smtClean="0"/>
              <a:t>Outcome of dogs with diabetic ketoacidosis: 127 dogs (1993-2003)</a:t>
            </a:r>
          </a:p>
          <a:p>
            <a:pPr lvl="1"/>
            <a:r>
              <a:rPr lang="en-US" dirty="0" smtClean="0"/>
              <a:t>Hume DZ, </a:t>
            </a:r>
            <a:r>
              <a:rPr lang="en-US" dirty="0" err="1" smtClean="0"/>
              <a:t>Drobatz</a:t>
            </a:r>
            <a:r>
              <a:rPr lang="en-US" dirty="0" smtClean="0"/>
              <a:t> KJ, Hess RS</a:t>
            </a:r>
          </a:p>
          <a:p>
            <a:pPr lvl="1"/>
            <a:r>
              <a:rPr lang="en-US" dirty="0" smtClean="0"/>
              <a:t>JVIM 2006</a:t>
            </a:r>
          </a:p>
          <a:p>
            <a:pPr lvl="1"/>
            <a:r>
              <a:rPr lang="en-US" dirty="0" smtClean="0"/>
              <a:t>65% diagnosed with DKA at time of diagnosis of DM</a:t>
            </a:r>
          </a:p>
          <a:p>
            <a:pPr lvl="1"/>
            <a:r>
              <a:rPr lang="en-US" dirty="0" smtClean="0"/>
              <a:t>69% comorbid disease </a:t>
            </a:r>
          </a:p>
          <a:p>
            <a:pPr lvl="1"/>
            <a:r>
              <a:rPr lang="en-US" dirty="0"/>
              <a:t>70% survived to </a:t>
            </a:r>
            <a:r>
              <a:rPr lang="en-US" dirty="0" smtClean="0"/>
              <a:t>discharge</a:t>
            </a:r>
          </a:p>
          <a:p>
            <a:pPr lvl="2"/>
            <a:r>
              <a:rPr lang="en-US" dirty="0" smtClean="0"/>
              <a:t>Coexisting HAC less likely to be discharged</a:t>
            </a:r>
          </a:p>
          <a:p>
            <a:pPr lvl="2"/>
            <a:r>
              <a:rPr lang="en-US" dirty="0" err="1" smtClean="0"/>
              <a:t>Nonsurvivors</a:t>
            </a:r>
            <a:r>
              <a:rPr lang="en-US" dirty="0" smtClean="0"/>
              <a:t>- lower ionized calcium, lower hematocrit, lower venous pH, larger base deficit</a:t>
            </a:r>
          </a:p>
          <a:p>
            <a:pPr lvl="2"/>
            <a:r>
              <a:rPr lang="en-US" dirty="0" smtClean="0"/>
              <a:t>Multivariate analysis- base deficit </a:t>
            </a:r>
          </a:p>
          <a:p>
            <a:pPr lvl="1"/>
            <a:r>
              <a:rPr lang="en-US" dirty="0" smtClean="0"/>
              <a:t>Time to long-acting insulin associated with hypokalemia, hypophosphatemia, leukocytosis, larger base deficit</a:t>
            </a:r>
          </a:p>
          <a:p>
            <a:pPr lvl="1"/>
            <a:endParaRPr lang="en-US" dirty="0"/>
          </a:p>
        </p:txBody>
      </p:sp>
    </p:spTree>
    <p:extLst>
      <p:ext uri="{BB962C8B-B14F-4D97-AF65-F5344CB8AC3E}">
        <p14:creationId xmlns:p14="http://schemas.microsoft.com/office/powerpoint/2010/main" val="37200430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DK/DKA in cats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Diabetic ketosis and ketoacidosis in cats: 42 cases (1980-1995)</a:t>
            </a:r>
          </a:p>
          <a:p>
            <a:pPr lvl="1"/>
            <a:r>
              <a:rPr lang="en-US" dirty="0" err="1" smtClean="0"/>
              <a:t>Bruskiewicz</a:t>
            </a:r>
            <a:r>
              <a:rPr lang="en-US" dirty="0" smtClean="0"/>
              <a:t> KA, Nelson RW, Feldman EC, et al</a:t>
            </a:r>
          </a:p>
          <a:p>
            <a:pPr lvl="1"/>
            <a:r>
              <a:rPr lang="en-US" dirty="0" smtClean="0"/>
              <a:t>JAVMA 1997</a:t>
            </a:r>
          </a:p>
          <a:p>
            <a:pPr lvl="1"/>
            <a:r>
              <a:rPr lang="en-US" dirty="0" smtClean="0"/>
              <a:t>62% newly diagnosed diabetics</a:t>
            </a:r>
          </a:p>
          <a:p>
            <a:pPr lvl="1"/>
            <a:r>
              <a:rPr lang="en-US" dirty="0" smtClean="0"/>
              <a:t>Common clinical findings lethargy, anorexia, PU/PD, weight loss</a:t>
            </a:r>
          </a:p>
          <a:p>
            <a:pPr lvl="1"/>
            <a:r>
              <a:rPr lang="en-US" dirty="0" smtClean="0"/>
              <a:t>Concurrent disease in 93%</a:t>
            </a:r>
          </a:p>
          <a:p>
            <a:pPr lvl="1"/>
            <a:r>
              <a:rPr lang="en-US" dirty="0" smtClean="0"/>
              <a:t>Complications- electrolyte derangements, hypoglycemia, hemolytic anemia, neurologic signs</a:t>
            </a:r>
          </a:p>
          <a:p>
            <a:pPr lvl="1"/>
            <a:r>
              <a:rPr lang="en-US" dirty="0" smtClean="0"/>
              <a:t>26% died/euthanized</a:t>
            </a:r>
          </a:p>
          <a:p>
            <a:pPr lvl="2"/>
            <a:r>
              <a:rPr lang="en-US" dirty="0" smtClean="0"/>
              <a:t>Azotemia, metabolic acidosis, </a:t>
            </a:r>
            <a:r>
              <a:rPr lang="en-US" dirty="0" err="1" smtClean="0"/>
              <a:t>hyperosmolality</a:t>
            </a:r>
            <a:r>
              <a:rPr lang="en-US" dirty="0" smtClean="0"/>
              <a:t> more severe in non-survivors</a:t>
            </a:r>
          </a:p>
          <a:p>
            <a:pPr lvl="1"/>
            <a:r>
              <a:rPr lang="en-US" dirty="0" smtClean="0"/>
              <a:t>42% recurrence</a:t>
            </a:r>
          </a:p>
          <a:p>
            <a:pPr lvl="1"/>
            <a:endParaRPr lang="en-US" dirty="0" smtClean="0"/>
          </a:p>
          <a:p>
            <a:pPr lvl="1"/>
            <a:endParaRPr lang="en-US" dirty="0"/>
          </a:p>
        </p:txBody>
      </p:sp>
    </p:spTree>
    <p:extLst>
      <p:ext uri="{BB962C8B-B14F-4D97-AF65-F5344CB8AC3E}">
        <p14:creationId xmlns:p14="http://schemas.microsoft.com/office/powerpoint/2010/main" val="19151914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HHS in dogs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561857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p:txBody>
          <a:bodyPr/>
          <a:lstStyle/>
          <a:p>
            <a:r>
              <a:rPr lang="en-US" dirty="0"/>
              <a:t>Cellular starvation</a:t>
            </a:r>
          </a:p>
          <a:p>
            <a:pPr lvl="1"/>
            <a:endParaRPr lang="en-US" dirty="0" smtClean="0"/>
          </a:p>
          <a:p>
            <a:pPr lvl="1"/>
            <a:r>
              <a:rPr lang="en-US" dirty="0" smtClean="0"/>
              <a:t>Utilize free fatty acids as </a:t>
            </a:r>
            <a:r>
              <a:rPr lang="en-US" dirty="0"/>
              <a:t>an energy source</a:t>
            </a:r>
          </a:p>
          <a:p>
            <a:pPr lvl="2"/>
            <a:endParaRPr lang="en-US" dirty="0" smtClean="0"/>
          </a:p>
          <a:p>
            <a:pPr lvl="2"/>
            <a:r>
              <a:rPr lang="en-US" dirty="0" smtClean="0"/>
              <a:t>Lipolysis </a:t>
            </a:r>
            <a:r>
              <a:rPr lang="en-US" dirty="0"/>
              <a:t>via hormone-sensitive lipase hydrolyzes triglycerides to </a:t>
            </a:r>
            <a:r>
              <a:rPr lang="en-US" dirty="0" smtClean="0"/>
              <a:t>FFAs</a:t>
            </a:r>
          </a:p>
        </p:txBody>
      </p:sp>
    </p:spTree>
    <p:extLst>
      <p:ext uri="{BB962C8B-B14F-4D97-AF65-F5344CB8AC3E}">
        <p14:creationId xmlns:p14="http://schemas.microsoft.com/office/powerpoint/2010/main" val="20286317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HHS in cats</a:t>
            </a:r>
            <a:endParaRPr lang="en-US" dirty="0"/>
          </a:p>
        </p:txBody>
      </p:sp>
      <p:sp>
        <p:nvSpPr>
          <p:cNvPr id="3" name="Content Placeholder 2"/>
          <p:cNvSpPr>
            <a:spLocks noGrp="1"/>
          </p:cNvSpPr>
          <p:nvPr>
            <p:ph idx="1"/>
          </p:nvPr>
        </p:nvSpPr>
        <p:spPr/>
        <p:txBody>
          <a:bodyPr/>
          <a:lstStyle/>
          <a:p>
            <a:r>
              <a:rPr lang="en-US" dirty="0" smtClean="0"/>
              <a:t>Hyperglycemic, hyperosmolar syndrome in feline diabetics: 17 cases (1995-2001)</a:t>
            </a:r>
          </a:p>
          <a:p>
            <a:pPr lvl="1"/>
            <a:r>
              <a:rPr lang="en-US" dirty="0" smtClean="0"/>
              <a:t>Koenig A, </a:t>
            </a:r>
            <a:r>
              <a:rPr lang="en-US" dirty="0" err="1" smtClean="0"/>
              <a:t>Drobatz</a:t>
            </a:r>
            <a:r>
              <a:rPr lang="en-US" dirty="0" smtClean="0"/>
              <a:t> KJ, Beale AB, et al</a:t>
            </a:r>
          </a:p>
          <a:p>
            <a:pPr lvl="1"/>
            <a:r>
              <a:rPr lang="en-US" dirty="0" smtClean="0"/>
              <a:t>JVECC 2004</a:t>
            </a:r>
          </a:p>
          <a:p>
            <a:pPr lvl="1"/>
            <a:r>
              <a:rPr lang="en-US" dirty="0" smtClean="0"/>
              <a:t>29% newly diagnosed diabetics</a:t>
            </a:r>
          </a:p>
          <a:p>
            <a:pPr lvl="1"/>
            <a:r>
              <a:rPr lang="en-US" dirty="0" smtClean="0"/>
              <a:t>Duration of illness comparable to DKA cats</a:t>
            </a:r>
          </a:p>
          <a:p>
            <a:pPr lvl="1"/>
            <a:endParaRPr lang="en-US" dirty="0"/>
          </a:p>
        </p:txBody>
      </p:sp>
    </p:spTree>
    <p:extLst>
      <p:ext uri="{BB962C8B-B14F-4D97-AF65-F5344CB8AC3E}">
        <p14:creationId xmlns:p14="http://schemas.microsoft.com/office/powerpoint/2010/main" val="19983123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60732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r>
              <a:rPr lang="en-US" dirty="0" smtClean="0"/>
              <a:t>References</a:t>
            </a:r>
            <a:endParaRPr lang="en-US" dirty="0"/>
          </a:p>
        </p:txBody>
      </p:sp>
      <p:sp>
        <p:nvSpPr>
          <p:cNvPr id="3" name="Content Placeholder 2"/>
          <p:cNvSpPr>
            <a:spLocks noGrp="1"/>
          </p:cNvSpPr>
          <p:nvPr>
            <p:ph idx="1"/>
          </p:nvPr>
        </p:nvSpPr>
        <p:spPr>
          <a:xfrm>
            <a:off x="381000" y="2133600"/>
            <a:ext cx="8229600" cy="4325112"/>
          </a:xfrm>
        </p:spPr>
        <p:txBody>
          <a:bodyPr>
            <a:noAutofit/>
          </a:bodyPr>
          <a:lstStyle/>
          <a:p>
            <a:r>
              <a:rPr lang="en-US" sz="1200" dirty="0" err="1" smtClean="0"/>
              <a:t>Aroch</a:t>
            </a:r>
            <a:r>
              <a:rPr lang="en-US" sz="1200" dirty="0" smtClean="0"/>
              <a:t> I, </a:t>
            </a:r>
            <a:r>
              <a:rPr lang="en-US" sz="1200" dirty="0" err="1" smtClean="0"/>
              <a:t>Shechter-Polak</a:t>
            </a:r>
            <a:r>
              <a:rPr lang="en-US" sz="1200" dirty="0" smtClean="0"/>
              <a:t> M, </a:t>
            </a:r>
            <a:r>
              <a:rPr lang="en-US" sz="1200" dirty="0" err="1" smtClean="0"/>
              <a:t>Segev</a:t>
            </a:r>
            <a:r>
              <a:rPr lang="en-US" sz="1200" dirty="0" smtClean="0"/>
              <a:t> G: A retrospective study of serum B-</a:t>
            </a:r>
            <a:r>
              <a:rPr lang="en-US" sz="1200" dirty="0" err="1" smtClean="0"/>
              <a:t>hydroxybutyric</a:t>
            </a:r>
            <a:r>
              <a:rPr lang="en-US" sz="1200" dirty="0" smtClean="0"/>
              <a:t> acid in 215 ill cats: clinical signs, laboratory findings and diagnoses.  Vet J 2012; 191 (2): 240-245.</a:t>
            </a:r>
          </a:p>
          <a:p>
            <a:r>
              <a:rPr lang="en-US" sz="1200" dirty="0" err="1" smtClean="0"/>
              <a:t>Boyson</a:t>
            </a:r>
            <a:r>
              <a:rPr lang="en-US" sz="1200" dirty="0" smtClean="0"/>
              <a:t> SR: Fluid and electrolyte therapy in endocrine disorders: Diabetes mellitus and </a:t>
            </a:r>
            <a:r>
              <a:rPr lang="en-US" sz="1200" dirty="0" err="1" smtClean="0"/>
              <a:t>hypoadrenocorticism</a:t>
            </a:r>
            <a:r>
              <a:rPr lang="en-US" sz="1200" dirty="0" smtClean="0"/>
              <a:t>.  Vet </a:t>
            </a:r>
            <a:r>
              <a:rPr lang="en-US" sz="1200" dirty="0" err="1" smtClean="0"/>
              <a:t>Clin</a:t>
            </a:r>
            <a:r>
              <a:rPr lang="en-US" sz="1200" dirty="0" smtClean="0"/>
              <a:t> North Am </a:t>
            </a:r>
            <a:r>
              <a:rPr lang="en-US" sz="1200" dirty="0" err="1" smtClean="0"/>
              <a:t>Sm</a:t>
            </a:r>
            <a:r>
              <a:rPr lang="en-US" sz="1200" dirty="0" smtClean="0"/>
              <a:t> </a:t>
            </a:r>
            <a:r>
              <a:rPr lang="en-US" sz="1200" dirty="0" err="1" smtClean="0"/>
              <a:t>Anim</a:t>
            </a:r>
            <a:r>
              <a:rPr lang="en-US" sz="1200" dirty="0" smtClean="0"/>
              <a:t> </a:t>
            </a:r>
            <a:r>
              <a:rPr lang="en-US" sz="1200" dirty="0" err="1" smtClean="0"/>
              <a:t>Pract</a:t>
            </a:r>
            <a:r>
              <a:rPr lang="en-US" sz="1200" dirty="0"/>
              <a:t> </a:t>
            </a:r>
            <a:r>
              <a:rPr lang="en-US" sz="1200" dirty="0" smtClean="0"/>
              <a:t>2008; 38 (3): 699-717.</a:t>
            </a:r>
          </a:p>
          <a:p>
            <a:r>
              <a:rPr lang="en-US" sz="1200" dirty="0" err="1" smtClean="0"/>
              <a:t>Bruskiewicz</a:t>
            </a:r>
            <a:r>
              <a:rPr lang="en-US" sz="1200" dirty="0" smtClean="0"/>
              <a:t> KA, Nelson RW, Feldman EC, et al: Diabetic ketosis and ketoacidosis in cats: 42 cases (1980-1995).  JAVMA 1997; 211 (2): 188-192.</a:t>
            </a:r>
          </a:p>
          <a:p>
            <a:r>
              <a:rPr lang="en-US" sz="1200" dirty="0" smtClean="0"/>
              <a:t>Chastain CB, Nichols CE: Low-dose </a:t>
            </a:r>
            <a:r>
              <a:rPr lang="en-US" sz="1200" dirty="0" err="1" smtClean="0"/>
              <a:t>intramusuclar</a:t>
            </a:r>
            <a:r>
              <a:rPr lang="en-US" sz="1200" dirty="0" smtClean="0"/>
              <a:t> insulin therapy for diabetic ketoacidosis in dogs.  JAVMA 1981; 178:561-564.</a:t>
            </a:r>
          </a:p>
          <a:p>
            <a:r>
              <a:rPr lang="en-US" sz="1200" dirty="0" smtClean="0"/>
              <a:t>Claus M, Silverstein DC, </a:t>
            </a:r>
            <a:r>
              <a:rPr lang="en-US" sz="1200" dirty="0" err="1" smtClean="0"/>
              <a:t>Shofer</a:t>
            </a:r>
            <a:r>
              <a:rPr lang="en-US" sz="1200" dirty="0" smtClean="0"/>
              <a:t> FS, et al: Comparison of regular insulin infusion doses in critically ill diabetic cats: 29 cases (1999-2007).  JVECC 2010; 20 (5): 509-517.</a:t>
            </a:r>
          </a:p>
          <a:p>
            <a:r>
              <a:rPr lang="en-US" sz="1200" dirty="0" err="1" smtClean="0"/>
              <a:t>DiTommaso</a:t>
            </a:r>
            <a:r>
              <a:rPr lang="en-US" sz="1200" dirty="0" smtClean="0"/>
              <a:t> M, </a:t>
            </a:r>
            <a:r>
              <a:rPr lang="en-US" sz="1200" dirty="0" err="1" smtClean="0"/>
              <a:t>Aste</a:t>
            </a:r>
            <a:r>
              <a:rPr lang="en-US" sz="1200" dirty="0" smtClean="0"/>
              <a:t> G, </a:t>
            </a:r>
            <a:r>
              <a:rPr lang="en-US" sz="1200" dirty="0" err="1" smtClean="0"/>
              <a:t>Rocconi</a:t>
            </a:r>
            <a:r>
              <a:rPr lang="en-US" sz="1200" dirty="0" smtClean="0"/>
              <a:t> F, et al: Evaluation of a portable meter to measure </a:t>
            </a:r>
            <a:r>
              <a:rPr lang="en-US" sz="1200" dirty="0" err="1" smtClean="0"/>
              <a:t>ketonemia</a:t>
            </a:r>
            <a:r>
              <a:rPr lang="en-US" sz="1200" dirty="0" smtClean="0"/>
              <a:t> and comparison with </a:t>
            </a:r>
            <a:r>
              <a:rPr lang="en-US" sz="1200" dirty="0" err="1" smtClean="0"/>
              <a:t>ketonuria</a:t>
            </a:r>
            <a:r>
              <a:rPr lang="en-US" sz="1200" dirty="0" smtClean="0"/>
              <a:t> for the diagnosis of canine diabetic ketoacidosis.  JVIM 2009; 23 (3): 466-471.</a:t>
            </a:r>
          </a:p>
          <a:p>
            <a:r>
              <a:rPr lang="en-US" sz="1200" dirty="0" err="1" smtClean="0"/>
              <a:t>Fincham</a:t>
            </a:r>
            <a:r>
              <a:rPr lang="en-US" sz="1200" dirty="0" smtClean="0"/>
              <a:t> SC, </a:t>
            </a:r>
            <a:r>
              <a:rPr lang="en-US" sz="1200" dirty="0" err="1" smtClean="0"/>
              <a:t>Drobatz</a:t>
            </a:r>
            <a:r>
              <a:rPr lang="en-US" sz="1200" dirty="0" smtClean="0"/>
              <a:t> KJ, Gillespie TN, Hess RS: Evaluation of plasma-ionized magnesium concentration in 122 dogs with diabetes mellitus: A retrospective study.  JVIM 2004; 18: 612-617.</a:t>
            </a:r>
          </a:p>
          <a:p>
            <a:r>
              <a:rPr lang="en-US" sz="1200" dirty="0" smtClean="0"/>
              <a:t>Hume DZ, </a:t>
            </a:r>
            <a:r>
              <a:rPr lang="en-US" sz="1200" dirty="0" err="1" smtClean="0"/>
              <a:t>Drobatz</a:t>
            </a:r>
            <a:r>
              <a:rPr lang="en-US" sz="1200" dirty="0" smtClean="0"/>
              <a:t> K, Hess RS: Outcome of dogs with diabetic ketoacidosis: 127 dogs (1993-2003).  JVIM 2006; 20: 547-555.</a:t>
            </a:r>
          </a:p>
          <a:p>
            <a:r>
              <a:rPr lang="en-US" sz="1200" dirty="0" err="1" smtClean="0"/>
              <a:t>Kitabchi</a:t>
            </a:r>
            <a:r>
              <a:rPr lang="en-US" sz="1200" dirty="0" smtClean="0"/>
              <a:t> AE, </a:t>
            </a:r>
            <a:r>
              <a:rPr lang="en-US" sz="1200" dirty="0" err="1" smtClean="0"/>
              <a:t>Umpierrez</a:t>
            </a:r>
            <a:r>
              <a:rPr lang="en-US" sz="1200" dirty="0" smtClean="0"/>
              <a:t> GE, Murphy MB, et al: Management of hyperglycemic crises in  patients with diabetes.   Diabetes Care 2001; 24 (1): 131-153.</a:t>
            </a:r>
          </a:p>
          <a:p>
            <a:r>
              <a:rPr lang="en-US" sz="1200" dirty="0" smtClean="0"/>
              <a:t>Koenig A, </a:t>
            </a:r>
            <a:r>
              <a:rPr lang="en-US" sz="1200" dirty="0" err="1" smtClean="0"/>
              <a:t>Drobatz</a:t>
            </a:r>
            <a:r>
              <a:rPr lang="en-US" sz="1200" dirty="0" smtClean="0"/>
              <a:t> KJ, Beale AB, et al: Hyperglycemic, hyperosmolar syndrome in feline diabetics: 17 cases (1995-2001).  JVECC 2004; 14 (1): 30-40. </a:t>
            </a:r>
          </a:p>
        </p:txBody>
      </p:sp>
    </p:spTree>
    <p:extLst>
      <p:ext uri="{BB962C8B-B14F-4D97-AF65-F5344CB8AC3E}">
        <p14:creationId xmlns:p14="http://schemas.microsoft.com/office/powerpoint/2010/main" val="36249853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r>
              <a:rPr lang="en-US" dirty="0" smtClean="0"/>
              <a:t>References</a:t>
            </a:r>
            <a:endParaRPr lang="en-US" dirty="0"/>
          </a:p>
        </p:txBody>
      </p:sp>
      <p:sp>
        <p:nvSpPr>
          <p:cNvPr id="3" name="Content Placeholder 2"/>
          <p:cNvSpPr>
            <a:spLocks noGrp="1"/>
          </p:cNvSpPr>
          <p:nvPr>
            <p:ph idx="1"/>
          </p:nvPr>
        </p:nvSpPr>
        <p:spPr>
          <a:xfrm>
            <a:off x="457200" y="1905000"/>
            <a:ext cx="8229600" cy="4669536"/>
          </a:xfrm>
        </p:spPr>
        <p:txBody>
          <a:bodyPr>
            <a:normAutofit fontScale="40000" lnSpcReduction="20000"/>
          </a:bodyPr>
          <a:lstStyle/>
          <a:p>
            <a:r>
              <a:rPr lang="en-US" sz="3000" dirty="0" err="1"/>
              <a:t>Macintire</a:t>
            </a:r>
            <a:r>
              <a:rPr lang="en-US" sz="3000" dirty="0"/>
              <a:t> DK: Treatment of diabetic ketoacidosis in dogs by continuous low-dose intravenous infusion of insulin.  JAVMA 1993; 202: 1266-1272. </a:t>
            </a:r>
          </a:p>
          <a:p>
            <a:r>
              <a:rPr lang="en-US" sz="3000" dirty="0"/>
              <a:t>Marshall RD, Rand JS, </a:t>
            </a:r>
            <a:r>
              <a:rPr lang="en-US" sz="3000" dirty="0" err="1"/>
              <a:t>Gunew</a:t>
            </a:r>
            <a:r>
              <a:rPr lang="en-US" sz="3000" dirty="0"/>
              <a:t> MN, et al: Intramuscular </a:t>
            </a:r>
            <a:r>
              <a:rPr lang="en-US" sz="3000" dirty="0" err="1"/>
              <a:t>glargine</a:t>
            </a:r>
            <a:r>
              <a:rPr lang="en-US" sz="3000" dirty="0"/>
              <a:t> with or without concurrent subcutaneous administration for treatment of feline diabetic ketoacidosis.  JVECC 2013; 23 (3): 286-290.  </a:t>
            </a:r>
          </a:p>
          <a:p>
            <a:r>
              <a:rPr lang="en-US" sz="3000" dirty="0"/>
              <a:t>Norris CR, Nelson RW, Christopher MM: Serum total and ionized magnesium </a:t>
            </a:r>
            <a:r>
              <a:rPr lang="en-US" sz="3000" dirty="0" err="1"/>
              <a:t>concenrations</a:t>
            </a:r>
            <a:r>
              <a:rPr lang="en-US" sz="3000" dirty="0"/>
              <a:t> and urinary fractional excretion of magnesium in cats with diabetes mellitus and diabetic ketoacidosis.  JAVMA 1999; 215: 1455-1459</a:t>
            </a:r>
            <a:r>
              <a:rPr lang="en-US" sz="3000" dirty="0" smtClean="0"/>
              <a:t>.</a:t>
            </a:r>
          </a:p>
          <a:p>
            <a:r>
              <a:rPr lang="en-US" sz="3000" dirty="0" smtClean="0"/>
              <a:t>O’Brien </a:t>
            </a:r>
            <a:r>
              <a:rPr lang="en-US" sz="3000" dirty="0"/>
              <a:t>MA: Diabetic emergencies in small animals.  Vet </a:t>
            </a:r>
            <a:r>
              <a:rPr lang="en-US" sz="3000" dirty="0" err="1"/>
              <a:t>Clin</a:t>
            </a:r>
            <a:r>
              <a:rPr lang="en-US" sz="3000" dirty="0"/>
              <a:t> Small </a:t>
            </a:r>
            <a:r>
              <a:rPr lang="en-US" sz="3000" dirty="0" err="1"/>
              <a:t>Anim</a:t>
            </a:r>
            <a:r>
              <a:rPr lang="en-US" sz="3000" dirty="0"/>
              <a:t> 2010; 40: 317-333.</a:t>
            </a:r>
          </a:p>
          <a:p>
            <a:r>
              <a:rPr lang="en-US" sz="3000" dirty="0" err="1"/>
              <a:t>Panciera</a:t>
            </a:r>
            <a:r>
              <a:rPr lang="en-US" sz="3000" dirty="0"/>
              <a:t> DL: Fluid therapy in endocrine and metabolic disorders in Fluid, Electrolyte and Acid-Base Disorders in Small Animal Practice.  Ed. </a:t>
            </a:r>
            <a:r>
              <a:rPr lang="en-US" sz="3000" dirty="0" err="1"/>
              <a:t>Dibartola</a:t>
            </a:r>
            <a:r>
              <a:rPr lang="en-US" sz="3000" dirty="0"/>
              <a:t> SP, 4</a:t>
            </a:r>
            <a:r>
              <a:rPr lang="en-US" sz="3000" baseline="30000" dirty="0"/>
              <a:t>th</a:t>
            </a:r>
            <a:r>
              <a:rPr lang="en-US" sz="3000" dirty="0"/>
              <a:t> </a:t>
            </a:r>
            <a:r>
              <a:rPr lang="en-US" sz="3000" dirty="0" err="1"/>
              <a:t>ed</a:t>
            </a:r>
            <a:r>
              <a:rPr lang="en-US" sz="3000" dirty="0"/>
              <a:t>: 2012 Saunders, St. Louis MO.</a:t>
            </a:r>
          </a:p>
          <a:p>
            <a:r>
              <a:rPr lang="en-US" sz="3000" dirty="0" err="1"/>
              <a:t>Reineke</a:t>
            </a:r>
            <a:r>
              <a:rPr lang="en-US" sz="3000" dirty="0"/>
              <a:t> EL, Fletcher, DJ, King LR, et al: Accuracy of a continuous glucose monitoring system in dogs and cats with diabetic ketoacidosis.  JVECC 2010; 20 (3): 303-312.</a:t>
            </a:r>
          </a:p>
          <a:p>
            <a:r>
              <a:rPr lang="en-US" sz="3000" dirty="0" err="1"/>
              <a:t>Sieber-Ruckstuhl</a:t>
            </a:r>
            <a:r>
              <a:rPr lang="en-US" sz="3000" dirty="0"/>
              <a:t> NS, </a:t>
            </a:r>
            <a:r>
              <a:rPr lang="en-US" sz="3000" dirty="0" err="1"/>
              <a:t>Kley</a:t>
            </a:r>
            <a:r>
              <a:rPr lang="en-US" sz="3000" dirty="0"/>
              <a:t> S, </a:t>
            </a:r>
            <a:r>
              <a:rPr lang="en-US" sz="3000" dirty="0" err="1"/>
              <a:t>Tschuor</a:t>
            </a:r>
            <a:r>
              <a:rPr lang="en-US" sz="3000" dirty="0"/>
              <a:t> F, et al: Remission of diabetes mellitus in cats with diabetic ketoacidosis.  JVIM 2008; 22 (6): 1326-1332.</a:t>
            </a:r>
          </a:p>
          <a:p>
            <a:r>
              <a:rPr lang="en-US" sz="3000" dirty="0" err="1"/>
              <a:t>Stojanovic</a:t>
            </a:r>
            <a:r>
              <a:rPr lang="en-US" sz="3000" dirty="0"/>
              <a:t> V and </a:t>
            </a:r>
            <a:r>
              <a:rPr lang="en-US" sz="3000" dirty="0" err="1"/>
              <a:t>Ihle</a:t>
            </a:r>
            <a:r>
              <a:rPr lang="en-US" sz="3000" dirty="0"/>
              <a:t> S: Role of beta-</a:t>
            </a:r>
            <a:r>
              <a:rPr lang="en-US" sz="3000" dirty="0" err="1"/>
              <a:t>hydroxybutyric</a:t>
            </a:r>
            <a:r>
              <a:rPr lang="en-US" sz="3000" dirty="0"/>
              <a:t> acid in diabetic ketoacidosis: A review.  Canadian Veterinary Journal 2011; 52 (4): 426-430.</a:t>
            </a:r>
          </a:p>
          <a:p>
            <a:r>
              <a:rPr lang="en-US" sz="3000" dirty="0" err="1"/>
              <a:t>Trotman</a:t>
            </a:r>
            <a:r>
              <a:rPr lang="en-US" sz="3000" dirty="0"/>
              <a:t> T, </a:t>
            </a:r>
            <a:r>
              <a:rPr lang="en-US" sz="3000" dirty="0" err="1"/>
              <a:t>Drobatz</a:t>
            </a:r>
            <a:r>
              <a:rPr lang="en-US" sz="3000" dirty="0"/>
              <a:t> K, Hess RS: Retrospective </a:t>
            </a:r>
            <a:r>
              <a:rPr lang="en-US" sz="3000" dirty="0" err="1"/>
              <a:t>evalutaion</a:t>
            </a:r>
            <a:r>
              <a:rPr lang="en-US" sz="3000" dirty="0"/>
              <a:t> of hyperosmolar hyperglycemia in 66 dogs (1993-2008).  JVECC 2013; 23 (5): 557-564.</a:t>
            </a:r>
          </a:p>
          <a:p>
            <a:r>
              <a:rPr lang="en-US" sz="3000" dirty="0" err="1"/>
              <a:t>Weingart</a:t>
            </a:r>
            <a:r>
              <a:rPr lang="en-US" sz="3000" dirty="0"/>
              <a:t> C, </a:t>
            </a:r>
            <a:r>
              <a:rPr lang="en-US" sz="3000" dirty="0" err="1"/>
              <a:t>Lotz</a:t>
            </a:r>
            <a:r>
              <a:rPr lang="en-US" sz="3000" dirty="0"/>
              <a:t> F, Kohn B: Measurement of B-</a:t>
            </a:r>
            <a:r>
              <a:rPr lang="en-US" sz="3000" dirty="0" err="1"/>
              <a:t>hydroxybutyrate</a:t>
            </a:r>
            <a:r>
              <a:rPr lang="en-US" sz="3000" dirty="0"/>
              <a:t> concentrations in cats with </a:t>
            </a:r>
            <a:r>
              <a:rPr lang="en-US" sz="3000" dirty="0" err="1"/>
              <a:t>nonketotic</a:t>
            </a:r>
            <a:r>
              <a:rPr lang="en-US" sz="3000" dirty="0"/>
              <a:t> diabetes mellitus, diabetic ketosis and diabetic ketoacidosis.  J Vet </a:t>
            </a:r>
            <a:r>
              <a:rPr lang="en-US" sz="3000" dirty="0" err="1"/>
              <a:t>Diagn</a:t>
            </a:r>
            <a:r>
              <a:rPr lang="en-US" sz="3000" dirty="0"/>
              <a:t> Invest 2012; 24 (2): 295-300.</a:t>
            </a:r>
          </a:p>
          <a:p>
            <a:r>
              <a:rPr lang="en-US" sz="3000" dirty="0" err="1"/>
              <a:t>Zeugswetter</a:t>
            </a:r>
            <a:r>
              <a:rPr lang="en-US" sz="3000" dirty="0"/>
              <a:t> F, </a:t>
            </a:r>
            <a:r>
              <a:rPr lang="en-US" sz="3000" dirty="0" err="1"/>
              <a:t>Handl</a:t>
            </a:r>
            <a:r>
              <a:rPr lang="en-US" sz="3000" dirty="0"/>
              <a:t> S, </a:t>
            </a:r>
            <a:r>
              <a:rPr lang="en-US" sz="3000" dirty="0" err="1"/>
              <a:t>Iben</a:t>
            </a:r>
            <a:r>
              <a:rPr lang="en-US" sz="3000" dirty="0"/>
              <a:t> C, et al: Efficacy of plasma B-</a:t>
            </a:r>
            <a:r>
              <a:rPr lang="en-US" sz="3000" dirty="0" err="1"/>
              <a:t>hydroxybuytrate</a:t>
            </a:r>
            <a:r>
              <a:rPr lang="en-US" sz="3000" dirty="0"/>
              <a:t> concentration as a marker for diabetes mellitus in acutely sick cats.  J Feline Med </a:t>
            </a:r>
            <a:r>
              <a:rPr lang="en-US" sz="3000" dirty="0" err="1"/>
              <a:t>Surg</a:t>
            </a:r>
            <a:r>
              <a:rPr lang="en-US" sz="3000" dirty="0"/>
              <a:t> 2010; 12 (4): 300-305.</a:t>
            </a:r>
          </a:p>
          <a:p>
            <a:r>
              <a:rPr lang="en-US" sz="3000" dirty="0" err="1"/>
              <a:t>Zeugswetter</a:t>
            </a:r>
            <a:r>
              <a:rPr lang="en-US" sz="3000" dirty="0"/>
              <a:t> F, </a:t>
            </a:r>
            <a:r>
              <a:rPr lang="en-US" sz="3000" dirty="0" err="1"/>
              <a:t>Pagitz</a:t>
            </a:r>
            <a:r>
              <a:rPr lang="en-US" sz="3000" dirty="0"/>
              <a:t> M: Ketone measurements using dipstick methodology in cats with diabetes mellitus.  JSAP 2009; 50 (1): 4-8.  </a:t>
            </a:r>
          </a:p>
          <a:p>
            <a:r>
              <a:rPr lang="en-US" sz="3000" dirty="0" err="1"/>
              <a:t>Zeugswetter</a:t>
            </a:r>
            <a:r>
              <a:rPr lang="en-US" sz="3000" dirty="0"/>
              <a:t> FK and </a:t>
            </a:r>
            <a:r>
              <a:rPr lang="en-US" sz="3000" dirty="0" err="1"/>
              <a:t>Rebuzzi</a:t>
            </a:r>
            <a:r>
              <a:rPr lang="en-US" sz="3000" dirty="0"/>
              <a:t> L: Point-of-care B-</a:t>
            </a:r>
            <a:r>
              <a:rPr lang="en-US" sz="3000" dirty="0" err="1"/>
              <a:t>hydroxybutyrate</a:t>
            </a:r>
            <a:r>
              <a:rPr lang="en-US" sz="3000" dirty="0"/>
              <a:t> measurement for the diagnosis of feline diabetic </a:t>
            </a:r>
            <a:r>
              <a:rPr lang="en-US" sz="3000" dirty="0" err="1"/>
              <a:t>ketoacidaemia</a:t>
            </a:r>
            <a:r>
              <a:rPr lang="en-US" sz="3000" dirty="0"/>
              <a:t>.  JSAP 2012; 53: 328-331.</a:t>
            </a:r>
          </a:p>
          <a:p>
            <a:pPr marL="109728" indent="0">
              <a:buNone/>
            </a:pPr>
            <a:endParaRPr lang="en-US" dirty="0"/>
          </a:p>
        </p:txBody>
      </p:sp>
    </p:spTree>
    <p:extLst>
      <p:ext uri="{BB962C8B-B14F-4D97-AF65-F5344CB8AC3E}">
        <p14:creationId xmlns:p14="http://schemas.microsoft.com/office/powerpoint/2010/main" val="995290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a:xfrm>
            <a:off x="457200" y="2249424"/>
            <a:ext cx="8991600" cy="4325112"/>
          </a:xfrm>
        </p:spPr>
        <p:txBody>
          <a:bodyPr/>
          <a:lstStyle/>
          <a:p>
            <a:r>
              <a:rPr lang="en-US" dirty="0" smtClean="0"/>
              <a:t>Triglycerides		Fatty acids + glycerol</a:t>
            </a:r>
          </a:p>
          <a:p>
            <a:pPr lvl="1"/>
            <a:r>
              <a:rPr lang="en-US" dirty="0" smtClean="0"/>
              <a:t>Glycerol 		Glycerol-3-phosphate</a:t>
            </a:r>
          </a:p>
          <a:p>
            <a:pPr lvl="1"/>
            <a:r>
              <a:rPr lang="en-US" dirty="0" smtClean="0"/>
              <a:t>Fatty acids 		Acetyl-CoA</a:t>
            </a:r>
          </a:p>
          <a:p>
            <a:pPr lvl="2"/>
            <a:r>
              <a:rPr lang="en-US" dirty="0" smtClean="0"/>
              <a:t>Acetyl-CoA enters the Citric Acid Cycle</a:t>
            </a:r>
          </a:p>
          <a:p>
            <a:pPr lvl="3"/>
            <a:r>
              <a:rPr lang="en-US" dirty="0" smtClean="0"/>
              <a:t>Acetyl-CoA + </a:t>
            </a:r>
            <a:r>
              <a:rPr lang="en-US" dirty="0" err="1"/>
              <a:t>O</a:t>
            </a:r>
            <a:r>
              <a:rPr lang="en-US" dirty="0" err="1" smtClean="0"/>
              <a:t>xaloacetic</a:t>
            </a:r>
            <a:r>
              <a:rPr lang="en-US" dirty="0" smtClean="0"/>
              <a:t> Acid + 3H20 + ADP</a:t>
            </a:r>
          </a:p>
          <a:p>
            <a:pPr marL="978408" lvl="3" indent="0">
              <a:buNone/>
            </a:pPr>
            <a:endParaRPr lang="en-US" dirty="0"/>
          </a:p>
          <a:p>
            <a:pPr marL="978408" lvl="3" indent="0">
              <a:buNone/>
            </a:pPr>
            <a:endParaRPr lang="en-US" dirty="0" smtClean="0"/>
          </a:p>
          <a:p>
            <a:pPr marL="978408" lvl="3" indent="0">
              <a:buNone/>
            </a:pPr>
            <a:r>
              <a:rPr lang="en-US" dirty="0" smtClean="0"/>
              <a:t>2CO2 + 8H + </a:t>
            </a:r>
            <a:r>
              <a:rPr lang="en-US" dirty="0" err="1" smtClean="0"/>
              <a:t>HCoA</a:t>
            </a:r>
            <a:r>
              <a:rPr lang="en-US" dirty="0" smtClean="0"/>
              <a:t> + ATP + </a:t>
            </a:r>
            <a:r>
              <a:rPr lang="en-US" dirty="0" err="1" smtClean="0"/>
              <a:t>Oxaloacetic</a:t>
            </a:r>
            <a:r>
              <a:rPr lang="en-US" dirty="0" smtClean="0"/>
              <a:t> Acid  		</a:t>
            </a:r>
          </a:p>
        </p:txBody>
      </p:sp>
      <p:sp>
        <p:nvSpPr>
          <p:cNvPr id="4" name="Right Arrow 3"/>
          <p:cNvSpPr/>
          <p:nvPr/>
        </p:nvSpPr>
        <p:spPr>
          <a:xfrm>
            <a:off x="3124200" y="227228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2983339" y="2850642"/>
            <a:ext cx="630065"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3124200" y="3231642"/>
            <a:ext cx="761347"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4343400" y="4419600"/>
            <a:ext cx="242316"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350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919" y="914400"/>
            <a:ext cx="8229600" cy="1066800"/>
          </a:xfrm>
          <a:ln>
            <a:solidFill>
              <a:schemeClr val="tx1"/>
            </a:solidFill>
          </a:ln>
        </p:spPr>
        <p:txBody>
          <a:bodyPr/>
          <a:lstStyle/>
          <a:p>
            <a:r>
              <a:rPr lang="en-US" dirty="0" smtClean="0"/>
              <a:t>Pathophysiology</a:t>
            </a:r>
            <a:endParaRPr lang="en-US" dirty="0"/>
          </a:p>
        </p:txBody>
      </p:sp>
      <p:sp>
        <p:nvSpPr>
          <p:cNvPr id="9" name="Freeform 8"/>
          <p:cNvSpPr/>
          <p:nvPr/>
        </p:nvSpPr>
        <p:spPr>
          <a:xfrm>
            <a:off x="2318657" y="2394857"/>
            <a:ext cx="2601686" cy="1295400"/>
          </a:xfrm>
          <a:custGeom>
            <a:avLst/>
            <a:gdLst>
              <a:gd name="connsiteX0" fmla="*/ 163286 w 2601686"/>
              <a:gd name="connsiteY0" fmla="*/ 174172 h 1295400"/>
              <a:gd name="connsiteX1" fmla="*/ 163286 w 2601686"/>
              <a:gd name="connsiteY1" fmla="*/ 174172 h 1295400"/>
              <a:gd name="connsiteX2" fmla="*/ 261257 w 2601686"/>
              <a:gd name="connsiteY2" fmla="*/ 185057 h 1295400"/>
              <a:gd name="connsiteX3" fmla="*/ 337457 w 2601686"/>
              <a:gd name="connsiteY3" fmla="*/ 195943 h 1295400"/>
              <a:gd name="connsiteX4" fmla="*/ 468086 w 2601686"/>
              <a:gd name="connsiteY4" fmla="*/ 206829 h 1295400"/>
              <a:gd name="connsiteX5" fmla="*/ 576943 w 2601686"/>
              <a:gd name="connsiteY5" fmla="*/ 228600 h 1295400"/>
              <a:gd name="connsiteX6" fmla="*/ 674914 w 2601686"/>
              <a:gd name="connsiteY6" fmla="*/ 250372 h 1295400"/>
              <a:gd name="connsiteX7" fmla="*/ 968829 w 2601686"/>
              <a:gd name="connsiteY7" fmla="*/ 239486 h 1295400"/>
              <a:gd name="connsiteX8" fmla="*/ 1045029 w 2601686"/>
              <a:gd name="connsiteY8" fmla="*/ 217714 h 1295400"/>
              <a:gd name="connsiteX9" fmla="*/ 1143000 w 2601686"/>
              <a:gd name="connsiteY9" fmla="*/ 195943 h 1295400"/>
              <a:gd name="connsiteX10" fmla="*/ 1208314 w 2601686"/>
              <a:gd name="connsiteY10" fmla="*/ 174172 h 1295400"/>
              <a:gd name="connsiteX11" fmla="*/ 1295400 w 2601686"/>
              <a:gd name="connsiteY11" fmla="*/ 152400 h 1295400"/>
              <a:gd name="connsiteX12" fmla="*/ 1338943 w 2601686"/>
              <a:gd name="connsiteY12" fmla="*/ 141514 h 1295400"/>
              <a:gd name="connsiteX13" fmla="*/ 1393372 w 2601686"/>
              <a:gd name="connsiteY13" fmla="*/ 130629 h 1295400"/>
              <a:gd name="connsiteX14" fmla="*/ 1436914 w 2601686"/>
              <a:gd name="connsiteY14" fmla="*/ 119743 h 1295400"/>
              <a:gd name="connsiteX15" fmla="*/ 1469572 w 2601686"/>
              <a:gd name="connsiteY15" fmla="*/ 108857 h 1295400"/>
              <a:gd name="connsiteX16" fmla="*/ 1567543 w 2601686"/>
              <a:gd name="connsiteY16" fmla="*/ 97972 h 1295400"/>
              <a:gd name="connsiteX17" fmla="*/ 1926772 w 2601686"/>
              <a:gd name="connsiteY17" fmla="*/ 119743 h 1295400"/>
              <a:gd name="connsiteX18" fmla="*/ 2057400 w 2601686"/>
              <a:gd name="connsiteY18" fmla="*/ 152400 h 1295400"/>
              <a:gd name="connsiteX19" fmla="*/ 2090057 w 2601686"/>
              <a:gd name="connsiteY19" fmla="*/ 163286 h 1295400"/>
              <a:gd name="connsiteX20" fmla="*/ 2111829 w 2601686"/>
              <a:gd name="connsiteY20" fmla="*/ 185057 h 1295400"/>
              <a:gd name="connsiteX21" fmla="*/ 2144486 w 2601686"/>
              <a:gd name="connsiteY21" fmla="*/ 195943 h 1295400"/>
              <a:gd name="connsiteX22" fmla="*/ 2188029 w 2601686"/>
              <a:gd name="connsiteY22" fmla="*/ 217714 h 1295400"/>
              <a:gd name="connsiteX23" fmla="*/ 2253343 w 2601686"/>
              <a:gd name="connsiteY23" fmla="*/ 250372 h 1295400"/>
              <a:gd name="connsiteX24" fmla="*/ 2340429 w 2601686"/>
              <a:gd name="connsiteY24" fmla="*/ 326572 h 1295400"/>
              <a:gd name="connsiteX25" fmla="*/ 2373086 w 2601686"/>
              <a:gd name="connsiteY25" fmla="*/ 348343 h 1295400"/>
              <a:gd name="connsiteX26" fmla="*/ 2449286 w 2601686"/>
              <a:gd name="connsiteY26" fmla="*/ 446314 h 1295400"/>
              <a:gd name="connsiteX27" fmla="*/ 2471057 w 2601686"/>
              <a:gd name="connsiteY27" fmla="*/ 478972 h 1295400"/>
              <a:gd name="connsiteX28" fmla="*/ 2481943 w 2601686"/>
              <a:gd name="connsiteY28" fmla="*/ 511629 h 1295400"/>
              <a:gd name="connsiteX29" fmla="*/ 2514600 w 2601686"/>
              <a:gd name="connsiteY29" fmla="*/ 555172 h 1295400"/>
              <a:gd name="connsiteX30" fmla="*/ 2525486 w 2601686"/>
              <a:gd name="connsiteY30" fmla="*/ 598714 h 1295400"/>
              <a:gd name="connsiteX31" fmla="*/ 2547257 w 2601686"/>
              <a:gd name="connsiteY31" fmla="*/ 620486 h 1295400"/>
              <a:gd name="connsiteX32" fmla="*/ 2579914 w 2601686"/>
              <a:gd name="connsiteY32" fmla="*/ 696686 h 1295400"/>
              <a:gd name="connsiteX33" fmla="*/ 2590800 w 2601686"/>
              <a:gd name="connsiteY33" fmla="*/ 772886 h 1295400"/>
              <a:gd name="connsiteX34" fmla="*/ 2601686 w 2601686"/>
              <a:gd name="connsiteY34" fmla="*/ 805543 h 1295400"/>
              <a:gd name="connsiteX35" fmla="*/ 2590800 w 2601686"/>
              <a:gd name="connsiteY35" fmla="*/ 1045029 h 1295400"/>
              <a:gd name="connsiteX36" fmla="*/ 2536372 w 2601686"/>
              <a:gd name="connsiteY36" fmla="*/ 1143000 h 1295400"/>
              <a:gd name="connsiteX37" fmla="*/ 2503714 w 2601686"/>
              <a:gd name="connsiteY37" fmla="*/ 1164772 h 1295400"/>
              <a:gd name="connsiteX38" fmla="*/ 2427514 w 2601686"/>
              <a:gd name="connsiteY38" fmla="*/ 1208314 h 1295400"/>
              <a:gd name="connsiteX39" fmla="*/ 2405743 w 2601686"/>
              <a:gd name="connsiteY39" fmla="*/ 1230086 h 1295400"/>
              <a:gd name="connsiteX40" fmla="*/ 2296886 w 2601686"/>
              <a:gd name="connsiteY40" fmla="*/ 1251857 h 1295400"/>
              <a:gd name="connsiteX41" fmla="*/ 2253343 w 2601686"/>
              <a:gd name="connsiteY41" fmla="*/ 1273629 h 1295400"/>
              <a:gd name="connsiteX42" fmla="*/ 2079172 w 2601686"/>
              <a:gd name="connsiteY42" fmla="*/ 1295400 h 1295400"/>
              <a:gd name="connsiteX43" fmla="*/ 1741714 w 2601686"/>
              <a:gd name="connsiteY43" fmla="*/ 1284514 h 1295400"/>
              <a:gd name="connsiteX44" fmla="*/ 1676400 w 2601686"/>
              <a:gd name="connsiteY44" fmla="*/ 1273629 h 1295400"/>
              <a:gd name="connsiteX45" fmla="*/ 1600200 w 2601686"/>
              <a:gd name="connsiteY45" fmla="*/ 1262743 h 1295400"/>
              <a:gd name="connsiteX46" fmla="*/ 1534886 w 2601686"/>
              <a:gd name="connsiteY46" fmla="*/ 1251857 h 1295400"/>
              <a:gd name="connsiteX47" fmla="*/ 1382486 w 2601686"/>
              <a:gd name="connsiteY47" fmla="*/ 1230086 h 1295400"/>
              <a:gd name="connsiteX48" fmla="*/ 1338943 w 2601686"/>
              <a:gd name="connsiteY48" fmla="*/ 1208314 h 1295400"/>
              <a:gd name="connsiteX49" fmla="*/ 1273629 w 2601686"/>
              <a:gd name="connsiteY49" fmla="*/ 1186543 h 1295400"/>
              <a:gd name="connsiteX50" fmla="*/ 1240972 w 2601686"/>
              <a:gd name="connsiteY50" fmla="*/ 1164772 h 1295400"/>
              <a:gd name="connsiteX51" fmla="*/ 1197429 w 2601686"/>
              <a:gd name="connsiteY51" fmla="*/ 1153886 h 1295400"/>
              <a:gd name="connsiteX52" fmla="*/ 1164772 w 2601686"/>
              <a:gd name="connsiteY52" fmla="*/ 1143000 h 1295400"/>
              <a:gd name="connsiteX53" fmla="*/ 1023257 w 2601686"/>
              <a:gd name="connsiteY53" fmla="*/ 1153886 h 1295400"/>
              <a:gd name="connsiteX54" fmla="*/ 947057 w 2601686"/>
              <a:gd name="connsiteY54" fmla="*/ 1143000 h 1295400"/>
              <a:gd name="connsiteX55" fmla="*/ 849086 w 2601686"/>
              <a:gd name="connsiteY55" fmla="*/ 1121229 h 1295400"/>
              <a:gd name="connsiteX56" fmla="*/ 816429 w 2601686"/>
              <a:gd name="connsiteY56" fmla="*/ 1099457 h 1295400"/>
              <a:gd name="connsiteX57" fmla="*/ 740229 w 2601686"/>
              <a:gd name="connsiteY57" fmla="*/ 1077686 h 1295400"/>
              <a:gd name="connsiteX58" fmla="*/ 685800 w 2601686"/>
              <a:gd name="connsiteY58" fmla="*/ 1045029 h 1295400"/>
              <a:gd name="connsiteX59" fmla="*/ 631372 w 2601686"/>
              <a:gd name="connsiteY59" fmla="*/ 1012372 h 1295400"/>
              <a:gd name="connsiteX60" fmla="*/ 566057 w 2601686"/>
              <a:gd name="connsiteY60" fmla="*/ 968829 h 1295400"/>
              <a:gd name="connsiteX61" fmla="*/ 500743 w 2601686"/>
              <a:gd name="connsiteY61" fmla="*/ 947057 h 1295400"/>
              <a:gd name="connsiteX62" fmla="*/ 468086 w 2601686"/>
              <a:gd name="connsiteY62" fmla="*/ 936172 h 1295400"/>
              <a:gd name="connsiteX63" fmla="*/ 413657 w 2601686"/>
              <a:gd name="connsiteY63" fmla="*/ 925286 h 1295400"/>
              <a:gd name="connsiteX64" fmla="*/ 370114 w 2601686"/>
              <a:gd name="connsiteY64" fmla="*/ 914400 h 1295400"/>
              <a:gd name="connsiteX65" fmla="*/ 293914 w 2601686"/>
              <a:gd name="connsiteY65" fmla="*/ 903514 h 1295400"/>
              <a:gd name="connsiteX66" fmla="*/ 195943 w 2601686"/>
              <a:gd name="connsiteY66" fmla="*/ 870857 h 1295400"/>
              <a:gd name="connsiteX67" fmla="*/ 163286 w 2601686"/>
              <a:gd name="connsiteY67" fmla="*/ 859972 h 1295400"/>
              <a:gd name="connsiteX68" fmla="*/ 141514 w 2601686"/>
              <a:gd name="connsiteY68" fmla="*/ 838200 h 1295400"/>
              <a:gd name="connsiteX69" fmla="*/ 76200 w 2601686"/>
              <a:gd name="connsiteY69" fmla="*/ 794657 h 1295400"/>
              <a:gd name="connsiteX70" fmla="*/ 32657 w 2601686"/>
              <a:gd name="connsiteY70" fmla="*/ 729343 h 1295400"/>
              <a:gd name="connsiteX71" fmla="*/ 10886 w 2601686"/>
              <a:gd name="connsiteY71" fmla="*/ 653143 h 1295400"/>
              <a:gd name="connsiteX72" fmla="*/ 0 w 2601686"/>
              <a:gd name="connsiteY72" fmla="*/ 620486 h 1295400"/>
              <a:gd name="connsiteX73" fmla="*/ 10886 w 2601686"/>
              <a:gd name="connsiteY73" fmla="*/ 468086 h 1295400"/>
              <a:gd name="connsiteX74" fmla="*/ 21772 w 2601686"/>
              <a:gd name="connsiteY74" fmla="*/ 424543 h 1295400"/>
              <a:gd name="connsiteX75" fmla="*/ 54429 w 2601686"/>
              <a:gd name="connsiteY75" fmla="*/ 391886 h 1295400"/>
              <a:gd name="connsiteX76" fmla="*/ 65314 w 2601686"/>
              <a:gd name="connsiteY76" fmla="*/ 348343 h 1295400"/>
              <a:gd name="connsiteX77" fmla="*/ 108857 w 2601686"/>
              <a:gd name="connsiteY77" fmla="*/ 304800 h 1295400"/>
              <a:gd name="connsiteX78" fmla="*/ 130629 w 2601686"/>
              <a:gd name="connsiteY78" fmla="*/ 283029 h 1295400"/>
              <a:gd name="connsiteX79" fmla="*/ 315686 w 2601686"/>
              <a:gd name="connsiteY79" fmla="*/ 250372 h 1295400"/>
              <a:gd name="connsiteX80" fmla="*/ 337457 w 2601686"/>
              <a:gd name="connsiteY80" fmla="*/ 228600 h 1295400"/>
              <a:gd name="connsiteX81" fmla="*/ 348343 w 2601686"/>
              <a:gd name="connsiteY81" fmla="*/ 195943 h 1295400"/>
              <a:gd name="connsiteX82" fmla="*/ 402772 w 2601686"/>
              <a:gd name="connsiteY82" fmla="*/ 195943 h 1295400"/>
              <a:gd name="connsiteX83" fmla="*/ 402772 w 2601686"/>
              <a:gd name="connsiteY83" fmla="*/ 195943 h 1295400"/>
              <a:gd name="connsiteX84" fmla="*/ 533400 w 2601686"/>
              <a:gd name="connsiteY84" fmla="*/ 239486 h 1295400"/>
              <a:gd name="connsiteX85" fmla="*/ 925286 w 2601686"/>
              <a:gd name="connsiteY85" fmla="*/ 272143 h 1295400"/>
              <a:gd name="connsiteX86" fmla="*/ 1066800 w 2601686"/>
              <a:gd name="connsiteY86" fmla="*/ 0 h 1295400"/>
              <a:gd name="connsiteX87" fmla="*/ 1915886 w 2601686"/>
              <a:gd name="connsiteY87" fmla="*/ 54429 h 1295400"/>
              <a:gd name="connsiteX88" fmla="*/ 2057400 w 2601686"/>
              <a:gd name="connsiteY88" fmla="*/ 228600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2601686" h="1295400">
                <a:moveTo>
                  <a:pt x="163286" y="174172"/>
                </a:moveTo>
                <a:lnTo>
                  <a:pt x="163286" y="174172"/>
                </a:lnTo>
                <a:lnTo>
                  <a:pt x="261257" y="185057"/>
                </a:lnTo>
                <a:cubicBezTo>
                  <a:pt x="286717" y="188239"/>
                  <a:pt x="311940" y="193257"/>
                  <a:pt x="337457" y="195943"/>
                </a:cubicBezTo>
                <a:cubicBezTo>
                  <a:pt x="380911" y="200517"/>
                  <a:pt x="424543" y="203200"/>
                  <a:pt x="468086" y="206829"/>
                </a:cubicBezTo>
                <a:cubicBezTo>
                  <a:pt x="504372" y="214086"/>
                  <a:pt x="541044" y="219625"/>
                  <a:pt x="576943" y="228600"/>
                </a:cubicBezTo>
                <a:cubicBezTo>
                  <a:pt x="638436" y="243973"/>
                  <a:pt x="605816" y="236552"/>
                  <a:pt x="674914" y="250372"/>
                </a:cubicBezTo>
                <a:cubicBezTo>
                  <a:pt x="772886" y="246743"/>
                  <a:pt x="870994" y="245798"/>
                  <a:pt x="968829" y="239486"/>
                </a:cubicBezTo>
                <a:cubicBezTo>
                  <a:pt x="996276" y="237715"/>
                  <a:pt x="1019062" y="224206"/>
                  <a:pt x="1045029" y="217714"/>
                </a:cubicBezTo>
                <a:cubicBezTo>
                  <a:pt x="1107202" y="202171"/>
                  <a:pt x="1087108" y="212711"/>
                  <a:pt x="1143000" y="195943"/>
                </a:cubicBezTo>
                <a:cubicBezTo>
                  <a:pt x="1164981" y="189349"/>
                  <a:pt x="1186050" y="179738"/>
                  <a:pt x="1208314" y="174172"/>
                </a:cubicBezTo>
                <a:lnTo>
                  <a:pt x="1295400" y="152400"/>
                </a:lnTo>
                <a:cubicBezTo>
                  <a:pt x="1309914" y="148771"/>
                  <a:pt x="1324272" y="144448"/>
                  <a:pt x="1338943" y="141514"/>
                </a:cubicBezTo>
                <a:cubicBezTo>
                  <a:pt x="1357086" y="137886"/>
                  <a:pt x="1375310" y="134643"/>
                  <a:pt x="1393372" y="130629"/>
                </a:cubicBezTo>
                <a:cubicBezTo>
                  <a:pt x="1407976" y="127384"/>
                  <a:pt x="1422529" y="123853"/>
                  <a:pt x="1436914" y="119743"/>
                </a:cubicBezTo>
                <a:cubicBezTo>
                  <a:pt x="1447947" y="116591"/>
                  <a:pt x="1458253" y="110743"/>
                  <a:pt x="1469572" y="108857"/>
                </a:cubicBezTo>
                <a:cubicBezTo>
                  <a:pt x="1501983" y="103455"/>
                  <a:pt x="1534886" y="101600"/>
                  <a:pt x="1567543" y="97972"/>
                </a:cubicBezTo>
                <a:cubicBezTo>
                  <a:pt x="1681948" y="103419"/>
                  <a:pt x="1810525" y="106826"/>
                  <a:pt x="1926772" y="119743"/>
                </a:cubicBezTo>
                <a:cubicBezTo>
                  <a:pt x="1992732" y="127072"/>
                  <a:pt x="1994012" y="131271"/>
                  <a:pt x="2057400" y="152400"/>
                </a:cubicBezTo>
                <a:lnTo>
                  <a:pt x="2090057" y="163286"/>
                </a:lnTo>
                <a:cubicBezTo>
                  <a:pt x="2097314" y="170543"/>
                  <a:pt x="2103028" y="179777"/>
                  <a:pt x="2111829" y="185057"/>
                </a:cubicBezTo>
                <a:cubicBezTo>
                  <a:pt x="2121668" y="190961"/>
                  <a:pt x="2133939" y="191423"/>
                  <a:pt x="2144486" y="195943"/>
                </a:cubicBezTo>
                <a:cubicBezTo>
                  <a:pt x="2159401" y="202335"/>
                  <a:pt x="2173515" y="210457"/>
                  <a:pt x="2188029" y="217714"/>
                </a:cubicBezTo>
                <a:cubicBezTo>
                  <a:pt x="2231846" y="261533"/>
                  <a:pt x="2183127" y="220279"/>
                  <a:pt x="2253343" y="250372"/>
                </a:cubicBezTo>
                <a:cubicBezTo>
                  <a:pt x="2298804" y="269855"/>
                  <a:pt x="2293507" y="295291"/>
                  <a:pt x="2340429" y="326572"/>
                </a:cubicBezTo>
                <a:cubicBezTo>
                  <a:pt x="2351315" y="333829"/>
                  <a:pt x="2363035" y="339968"/>
                  <a:pt x="2373086" y="348343"/>
                </a:cubicBezTo>
                <a:cubicBezTo>
                  <a:pt x="2411454" y="380316"/>
                  <a:pt x="2418944" y="400801"/>
                  <a:pt x="2449286" y="446314"/>
                </a:cubicBezTo>
                <a:cubicBezTo>
                  <a:pt x="2456543" y="457200"/>
                  <a:pt x="2466920" y="466560"/>
                  <a:pt x="2471057" y="478972"/>
                </a:cubicBezTo>
                <a:cubicBezTo>
                  <a:pt x="2474686" y="489858"/>
                  <a:pt x="2476250" y="501666"/>
                  <a:pt x="2481943" y="511629"/>
                </a:cubicBezTo>
                <a:cubicBezTo>
                  <a:pt x="2490944" y="527381"/>
                  <a:pt x="2503714" y="540658"/>
                  <a:pt x="2514600" y="555172"/>
                </a:cubicBezTo>
                <a:cubicBezTo>
                  <a:pt x="2518229" y="569686"/>
                  <a:pt x="2518795" y="585333"/>
                  <a:pt x="2525486" y="598714"/>
                </a:cubicBezTo>
                <a:cubicBezTo>
                  <a:pt x="2530076" y="607894"/>
                  <a:pt x="2543214" y="611053"/>
                  <a:pt x="2547257" y="620486"/>
                </a:cubicBezTo>
                <a:cubicBezTo>
                  <a:pt x="2585952" y="710776"/>
                  <a:pt x="2530751" y="647521"/>
                  <a:pt x="2579914" y="696686"/>
                </a:cubicBezTo>
                <a:cubicBezTo>
                  <a:pt x="2583543" y="722086"/>
                  <a:pt x="2585768" y="747726"/>
                  <a:pt x="2590800" y="772886"/>
                </a:cubicBezTo>
                <a:cubicBezTo>
                  <a:pt x="2593050" y="784138"/>
                  <a:pt x="2601686" y="794068"/>
                  <a:pt x="2601686" y="805543"/>
                </a:cubicBezTo>
                <a:cubicBezTo>
                  <a:pt x="2601686" y="885454"/>
                  <a:pt x="2597173" y="965372"/>
                  <a:pt x="2590800" y="1045029"/>
                </a:cubicBezTo>
                <a:cubicBezTo>
                  <a:pt x="2588563" y="1072988"/>
                  <a:pt x="2547687" y="1135457"/>
                  <a:pt x="2536372" y="1143000"/>
                </a:cubicBezTo>
                <a:cubicBezTo>
                  <a:pt x="2525486" y="1150257"/>
                  <a:pt x="2513765" y="1156396"/>
                  <a:pt x="2503714" y="1164772"/>
                </a:cubicBezTo>
                <a:cubicBezTo>
                  <a:pt x="2448125" y="1211096"/>
                  <a:pt x="2497997" y="1190694"/>
                  <a:pt x="2427514" y="1208314"/>
                </a:cubicBezTo>
                <a:cubicBezTo>
                  <a:pt x="2420257" y="1215571"/>
                  <a:pt x="2415480" y="1226840"/>
                  <a:pt x="2405743" y="1230086"/>
                </a:cubicBezTo>
                <a:cubicBezTo>
                  <a:pt x="2370638" y="1241788"/>
                  <a:pt x="2296886" y="1251857"/>
                  <a:pt x="2296886" y="1251857"/>
                </a:cubicBezTo>
                <a:cubicBezTo>
                  <a:pt x="2282372" y="1259114"/>
                  <a:pt x="2268999" y="1269359"/>
                  <a:pt x="2253343" y="1273629"/>
                </a:cubicBezTo>
                <a:cubicBezTo>
                  <a:pt x="2231994" y="1279452"/>
                  <a:pt x="2090745" y="1294114"/>
                  <a:pt x="2079172" y="1295400"/>
                </a:cubicBezTo>
                <a:cubicBezTo>
                  <a:pt x="1966686" y="1291771"/>
                  <a:pt x="1854094" y="1290588"/>
                  <a:pt x="1741714" y="1284514"/>
                </a:cubicBezTo>
                <a:cubicBezTo>
                  <a:pt x="1719675" y="1283323"/>
                  <a:pt x="1698215" y="1276985"/>
                  <a:pt x="1676400" y="1273629"/>
                </a:cubicBezTo>
                <a:cubicBezTo>
                  <a:pt x="1651040" y="1269728"/>
                  <a:pt x="1625560" y="1266645"/>
                  <a:pt x="1600200" y="1262743"/>
                </a:cubicBezTo>
                <a:cubicBezTo>
                  <a:pt x="1578385" y="1259387"/>
                  <a:pt x="1556764" y="1254774"/>
                  <a:pt x="1534886" y="1251857"/>
                </a:cubicBezTo>
                <a:cubicBezTo>
                  <a:pt x="1379735" y="1231171"/>
                  <a:pt x="1490976" y="1251785"/>
                  <a:pt x="1382486" y="1230086"/>
                </a:cubicBezTo>
                <a:cubicBezTo>
                  <a:pt x="1367972" y="1222829"/>
                  <a:pt x="1354010" y="1214341"/>
                  <a:pt x="1338943" y="1208314"/>
                </a:cubicBezTo>
                <a:cubicBezTo>
                  <a:pt x="1317635" y="1199791"/>
                  <a:pt x="1292724" y="1199273"/>
                  <a:pt x="1273629" y="1186543"/>
                </a:cubicBezTo>
                <a:cubicBezTo>
                  <a:pt x="1262743" y="1179286"/>
                  <a:pt x="1252997" y="1169926"/>
                  <a:pt x="1240972" y="1164772"/>
                </a:cubicBezTo>
                <a:cubicBezTo>
                  <a:pt x="1227221" y="1158879"/>
                  <a:pt x="1211814" y="1157996"/>
                  <a:pt x="1197429" y="1153886"/>
                </a:cubicBezTo>
                <a:cubicBezTo>
                  <a:pt x="1186396" y="1150734"/>
                  <a:pt x="1175658" y="1146629"/>
                  <a:pt x="1164772" y="1143000"/>
                </a:cubicBezTo>
                <a:cubicBezTo>
                  <a:pt x="1117600" y="1146629"/>
                  <a:pt x="1070568" y="1153886"/>
                  <a:pt x="1023257" y="1153886"/>
                </a:cubicBezTo>
                <a:cubicBezTo>
                  <a:pt x="997599" y="1153886"/>
                  <a:pt x="972366" y="1147218"/>
                  <a:pt x="947057" y="1143000"/>
                </a:cubicBezTo>
                <a:cubicBezTo>
                  <a:pt x="905607" y="1136091"/>
                  <a:pt x="888222" y="1131012"/>
                  <a:pt x="849086" y="1121229"/>
                </a:cubicBezTo>
                <a:cubicBezTo>
                  <a:pt x="838200" y="1113972"/>
                  <a:pt x="828131" y="1105308"/>
                  <a:pt x="816429" y="1099457"/>
                </a:cubicBezTo>
                <a:cubicBezTo>
                  <a:pt x="800817" y="1091651"/>
                  <a:pt x="754174" y="1081172"/>
                  <a:pt x="740229" y="1077686"/>
                </a:cubicBezTo>
                <a:cubicBezTo>
                  <a:pt x="685061" y="1022518"/>
                  <a:pt x="756459" y="1087425"/>
                  <a:pt x="685800" y="1045029"/>
                </a:cubicBezTo>
                <a:cubicBezTo>
                  <a:pt x="611088" y="1000202"/>
                  <a:pt x="723883" y="1043207"/>
                  <a:pt x="631372" y="1012372"/>
                </a:cubicBezTo>
                <a:cubicBezTo>
                  <a:pt x="609600" y="997858"/>
                  <a:pt x="590880" y="977104"/>
                  <a:pt x="566057" y="968829"/>
                </a:cubicBezTo>
                <a:lnTo>
                  <a:pt x="500743" y="947057"/>
                </a:lnTo>
                <a:cubicBezTo>
                  <a:pt x="489857" y="943428"/>
                  <a:pt x="479338" y="938422"/>
                  <a:pt x="468086" y="936172"/>
                </a:cubicBezTo>
                <a:cubicBezTo>
                  <a:pt x="449943" y="932543"/>
                  <a:pt x="431719" y="929300"/>
                  <a:pt x="413657" y="925286"/>
                </a:cubicBezTo>
                <a:cubicBezTo>
                  <a:pt x="399052" y="922040"/>
                  <a:pt x="384834" y="917076"/>
                  <a:pt x="370114" y="914400"/>
                </a:cubicBezTo>
                <a:cubicBezTo>
                  <a:pt x="344870" y="909810"/>
                  <a:pt x="319314" y="907143"/>
                  <a:pt x="293914" y="903514"/>
                </a:cubicBezTo>
                <a:lnTo>
                  <a:pt x="195943" y="870857"/>
                </a:lnTo>
                <a:lnTo>
                  <a:pt x="163286" y="859972"/>
                </a:lnTo>
                <a:cubicBezTo>
                  <a:pt x="156029" y="852715"/>
                  <a:pt x="149725" y="844358"/>
                  <a:pt x="141514" y="838200"/>
                </a:cubicBezTo>
                <a:cubicBezTo>
                  <a:pt x="120581" y="822500"/>
                  <a:pt x="76200" y="794657"/>
                  <a:pt x="76200" y="794657"/>
                </a:cubicBezTo>
                <a:cubicBezTo>
                  <a:pt x="61686" y="772886"/>
                  <a:pt x="40931" y="754166"/>
                  <a:pt x="32657" y="729343"/>
                </a:cubicBezTo>
                <a:cubicBezTo>
                  <a:pt x="6552" y="651023"/>
                  <a:pt x="38232" y="748850"/>
                  <a:pt x="10886" y="653143"/>
                </a:cubicBezTo>
                <a:cubicBezTo>
                  <a:pt x="7734" y="642110"/>
                  <a:pt x="3629" y="631372"/>
                  <a:pt x="0" y="620486"/>
                </a:cubicBezTo>
                <a:cubicBezTo>
                  <a:pt x="3629" y="569686"/>
                  <a:pt x="5262" y="518704"/>
                  <a:pt x="10886" y="468086"/>
                </a:cubicBezTo>
                <a:cubicBezTo>
                  <a:pt x="12538" y="453216"/>
                  <a:pt x="14349" y="437533"/>
                  <a:pt x="21772" y="424543"/>
                </a:cubicBezTo>
                <a:cubicBezTo>
                  <a:pt x="29410" y="411177"/>
                  <a:pt x="43543" y="402772"/>
                  <a:pt x="54429" y="391886"/>
                </a:cubicBezTo>
                <a:cubicBezTo>
                  <a:pt x="58057" y="377372"/>
                  <a:pt x="57385" y="361030"/>
                  <a:pt x="65314" y="348343"/>
                </a:cubicBezTo>
                <a:cubicBezTo>
                  <a:pt x="76193" y="330937"/>
                  <a:pt x="94343" y="319314"/>
                  <a:pt x="108857" y="304800"/>
                </a:cubicBezTo>
                <a:cubicBezTo>
                  <a:pt x="116114" y="297543"/>
                  <a:pt x="120893" y="286275"/>
                  <a:pt x="130629" y="283029"/>
                </a:cubicBezTo>
                <a:cubicBezTo>
                  <a:pt x="233965" y="248583"/>
                  <a:pt x="173088" y="263335"/>
                  <a:pt x="315686" y="250372"/>
                </a:cubicBezTo>
                <a:cubicBezTo>
                  <a:pt x="322943" y="243115"/>
                  <a:pt x="332177" y="237401"/>
                  <a:pt x="337457" y="228600"/>
                </a:cubicBezTo>
                <a:cubicBezTo>
                  <a:pt x="343361" y="218761"/>
                  <a:pt x="338080" y="201075"/>
                  <a:pt x="348343" y="195943"/>
                </a:cubicBezTo>
                <a:cubicBezTo>
                  <a:pt x="364571" y="187829"/>
                  <a:pt x="384629" y="195943"/>
                  <a:pt x="402772" y="195943"/>
                </a:cubicBezTo>
                <a:lnTo>
                  <a:pt x="402772" y="195943"/>
                </a:lnTo>
                <a:lnTo>
                  <a:pt x="533400" y="239486"/>
                </a:lnTo>
                <a:lnTo>
                  <a:pt x="925286" y="272143"/>
                </a:lnTo>
                <a:lnTo>
                  <a:pt x="1066800" y="0"/>
                </a:lnTo>
                <a:lnTo>
                  <a:pt x="1915886" y="54429"/>
                </a:lnTo>
                <a:lnTo>
                  <a:pt x="2057400" y="2286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54784" y="2249488"/>
            <a:ext cx="4834431"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p:cNvCxnSpPr/>
          <p:nvPr/>
        </p:nvCxnSpPr>
        <p:spPr>
          <a:xfrm>
            <a:off x="2590800" y="28956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590800" y="28956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76800" y="2895600"/>
            <a:ext cx="0" cy="7946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590800" y="3505200"/>
            <a:ext cx="2329543" cy="228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7246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a:xfrm>
            <a:off x="251460" y="2460163"/>
            <a:ext cx="8921496" cy="4325112"/>
          </a:xfrm>
        </p:spPr>
        <p:txBody>
          <a:bodyPr/>
          <a:lstStyle/>
          <a:p>
            <a:r>
              <a:rPr lang="en-US" dirty="0" smtClean="0"/>
              <a:t>2 Acetyl-CoA + H20 		</a:t>
            </a:r>
            <a:r>
              <a:rPr lang="en-US" dirty="0" err="1" smtClean="0"/>
              <a:t>Acetoacetic</a:t>
            </a:r>
            <a:r>
              <a:rPr lang="en-US" dirty="0" smtClean="0"/>
              <a:t> Acid + 2HCoA</a:t>
            </a:r>
          </a:p>
          <a:p>
            <a:pPr lvl="1"/>
            <a:r>
              <a:rPr lang="en-US" dirty="0" err="1" smtClean="0"/>
              <a:t>Acetoacetic</a:t>
            </a:r>
            <a:r>
              <a:rPr lang="en-US" dirty="0" smtClean="0"/>
              <a:t> Acid + 2H</a:t>
            </a:r>
            <a:r>
              <a:rPr lang="en-US" baseline="30000" dirty="0" smtClean="0"/>
              <a:t>+	</a:t>
            </a:r>
            <a:r>
              <a:rPr lang="en-US" dirty="0" smtClean="0"/>
              <a:t>       B-</a:t>
            </a:r>
            <a:r>
              <a:rPr lang="en-US" dirty="0" err="1" smtClean="0"/>
              <a:t>Hydroxybutyric</a:t>
            </a:r>
            <a:r>
              <a:rPr lang="en-US" dirty="0" smtClean="0"/>
              <a:t> Acid</a:t>
            </a:r>
          </a:p>
          <a:p>
            <a:pPr marL="411480" lvl="1" indent="0">
              <a:buNone/>
            </a:pPr>
            <a:endParaRPr lang="en-US" dirty="0"/>
          </a:p>
          <a:p>
            <a:pPr marL="411480" lvl="1" indent="0">
              <a:buNone/>
            </a:pPr>
            <a:r>
              <a:rPr lang="en-US" dirty="0" smtClean="0"/>
              <a:t>		   -CO2</a:t>
            </a:r>
          </a:p>
          <a:p>
            <a:pPr marL="411480" lvl="1" indent="0">
              <a:buNone/>
            </a:pPr>
            <a:endParaRPr lang="en-US" dirty="0"/>
          </a:p>
          <a:p>
            <a:pPr marL="411480" lvl="1" indent="0">
              <a:buNone/>
            </a:pPr>
            <a:r>
              <a:rPr lang="en-US" dirty="0" smtClean="0"/>
              <a:t>	     Acetone</a:t>
            </a:r>
          </a:p>
        </p:txBody>
      </p:sp>
      <p:sp>
        <p:nvSpPr>
          <p:cNvPr id="4" name="Right Arrow 3"/>
          <p:cNvSpPr/>
          <p:nvPr/>
        </p:nvSpPr>
        <p:spPr>
          <a:xfrm>
            <a:off x="3966117" y="2667000"/>
            <a:ext cx="749808" cy="1578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4501243" y="3029879"/>
            <a:ext cx="832757"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2016865" y="3505200"/>
            <a:ext cx="242316"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07062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36678</TotalTime>
  <Words>9690</Words>
  <Application>Microsoft Office PowerPoint</Application>
  <PresentationFormat>On-screen Show (4:3)</PresentationFormat>
  <Paragraphs>921</Paragraphs>
  <Slides>63</Slides>
  <Notes>52</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Urban</vt:lpstr>
      <vt:lpstr>Diabetic Ketoacidosis</vt:lpstr>
      <vt:lpstr>Diabetic Ketoacidosis</vt:lpstr>
      <vt:lpstr>Definitions</vt:lpstr>
      <vt:lpstr>Definitions</vt:lpstr>
      <vt:lpstr>Pathophysiology</vt:lpstr>
      <vt:lpstr>Pathophysiology</vt:lpstr>
      <vt:lpstr>Pathophysiology</vt:lpstr>
      <vt:lpstr>Pathophysiology</vt:lpstr>
      <vt:lpstr>Pathophysiology</vt:lpstr>
      <vt:lpstr>Pathophysiology</vt:lpstr>
      <vt:lpstr>Counterregulatory hormones</vt:lpstr>
      <vt:lpstr>Counterregulatory hormones</vt:lpstr>
      <vt:lpstr>Ketone bodies</vt:lpstr>
      <vt:lpstr>Osmotic diuresis</vt:lpstr>
      <vt:lpstr>Metabolic acidosis</vt:lpstr>
      <vt:lpstr>Hyperglycemic hyperosmolar syndrome</vt:lpstr>
      <vt:lpstr>Incidence</vt:lpstr>
      <vt:lpstr>Human classification</vt:lpstr>
      <vt:lpstr>Risk factors</vt:lpstr>
      <vt:lpstr>Signalment</vt:lpstr>
      <vt:lpstr>History</vt:lpstr>
      <vt:lpstr>History</vt:lpstr>
      <vt:lpstr>Physical exam</vt:lpstr>
      <vt:lpstr>Diagnostics</vt:lpstr>
      <vt:lpstr>Diagnostics</vt:lpstr>
      <vt:lpstr>Electrolyte derangements </vt:lpstr>
      <vt:lpstr>Electrolyte derangements</vt:lpstr>
      <vt:lpstr>Electrolyte derangements</vt:lpstr>
      <vt:lpstr>Electrolyte derangements</vt:lpstr>
      <vt:lpstr>Diagnostics</vt:lpstr>
      <vt:lpstr>Diagnostics</vt:lpstr>
      <vt:lpstr>Diagnostics</vt:lpstr>
      <vt:lpstr>Diagnostics</vt:lpstr>
      <vt:lpstr>Diagnostics </vt:lpstr>
      <vt:lpstr>Diagnostics </vt:lpstr>
      <vt:lpstr>Diagnostics</vt:lpstr>
      <vt:lpstr>Diagnostics</vt:lpstr>
      <vt:lpstr>Diagnostics </vt:lpstr>
      <vt:lpstr>Diagnostics</vt:lpstr>
      <vt:lpstr>Management</vt:lpstr>
      <vt:lpstr>Management</vt:lpstr>
      <vt:lpstr>Management</vt:lpstr>
      <vt:lpstr>Management </vt:lpstr>
      <vt:lpstr>Management</vt:lpstr>
      <vt:lpstr>Management</vt:lpstr>
      <vt:lpstr>Management</vt:lpstr>
      <vt:lpstr>Management</vt:lpstr>
      <vt:lpstr>Management</vt:lpstr>
      <vt:lpstr>Management</vt:lpstr>
      <vt:lpstr>Management</vt:lpstr>
      <vt:lpstr>Management</vt:lpstr>
      <vt:lpstr>Management</vt:lpstr>
      <vt:lpstr>Management</vt:lpstr>
      <vt:lpstr>Complications of therapy</vt:lpstr>
      <vt:lpstr>Prognosis</vt:lpstr>
      <vt:lpstr>Prognosis</vt:lpstr>
      <vt:lpstr>DKA in dogs</vt:lpstr>
      <vt:lpstr>DK/DKA in cats</vt:lpstr>
      <vt:lpstr>HHS in dogs</vt:lpstr>
      <vt:lpstr>HHS in cats</vt:lpstr>
      <vt:lpstr>Questions?</vt:lpstr>
      <vt:lpstr>References</vt:lpstr>
      <vt:lpstr>References</vt:lpstr>
    </vt:vector>
  </TitlesOfParts>
  <Company>Cornell Veterinary Medicine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Diabetic Ketoacidosis</dc:title>
  <dc:creator>Clare E. Hyatt</dc:creator>
  <cp:lastModifiedBy>Clare E. Hyatt</cp:lastModifiedBy>
  <cp:revision>143</cp:revision>
  <dcterms:created xsi:type="dcterms:W3CDTF">2014-01-23T19:14:51Z</dcterms:created>
  <dcterms:modified xsi:type="dcterms:W3CDTF">2014-02-18T14:34:17Z</dcterms:modified>
</cp:coreProperties>
</file>