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08" r:id="rId3"/>
    <p:sldId id="293" r:id="rId4"/>
    <p:sldId id="289" r:id="rId5"/>
    <p:sldId id="292" r:id="rId6"/>
    <p:sldId id="309" r:id="rId7"/>
    <p:sldId id="294" r:id="rId8"/>
    <p:sldId id="310" r:id="rId9"/>
    <p:sldId id="258" r:id="rId10"/>
    <p:sldId id="313" r:id="rId11"/>
    <p:sldId id="296" r:id="rId12"/>
    <p:sldId id="314" r:id="rId13"/>
    <p:sldId id="311" r:id="rId14"/>
    <p:sldId id="319" r:id="rId15"/>
    <p:sldId id="316" r:id="rId16"/>
    <p:sldId id="317" r:id="rId17"/>
    <p:sldId id="318" r:id="rId18"/>
    <p:sldId id="315" r:id="rId19"/>
    <p:sldId id="298" r:id="rId20"/>
    <p:sldId id="329" r:id="rId21"/>
    <p:sldId id="328" r:id="rId22"/>
    <p:sldId id="320" r:id="rId23"/>
    <p:sldId id="297" r:id="rId24"/>
    <p:sldId id="331" r:id="rId25"/>
    <p:sldId id="330" r:id="rId26"/>
    <p:sldId id="321" r:id="rId27"/>
    <p:sldId id="301" r:id="rId28"/>
    <p:sldId id="332" r:id="rId29"/>
    <p:sldId id="299" r:id="rId30"/>
    <p:sldId id="345" r:id="rId31"/>
    <p:sldId id="346" r:id="rId32"/>
    <p:sldId id="322" r:id="rId33"/>
    <p:sldId id="347" r:id="rId34"/>
    <p:sldId id="348" r:id="rId35"/>
    <p:sldId id="349" r:id="rId36"/>
    <p:sldId id="323" r:id="rId37"/>
    <p:sldId id="350" r:id="rId38"/>
    <p:sldId id="352" r:id="rId39"/>
    <p:sldId id="353" r:id="rId40"/>
    <p:sldId id="327" r:id="rId41"/>
    <p:sldId id="303" r:id="rId42"/>
    <p:sldId id="354" r:id="rId43"/>
    <p:sldId id="355" r:id="rId44"/>
    <p:sldId id="326" r:id="rId45"/>
    <p:sldId id="356" r:id="rId46"/>
    <p:sldId id="357" r:id="rId47"/>
    <p:sldId id="358" r:id="rId48"/>
    <p:sldId id="325" r:id="rId49"/>
    <p:sldId id="359" r:id="rId50"/>
    <p:sldId id="360" r:id="rId51"/>
    <p:sldId id="361" r:id="rId52"/>
    <p:sldId id="324" r:id="rId53"/>
    <p:sldId id="362" r:id="rId54"/>
    <p:sldId id="363" r:id="rId55"/>
    <p:sldId id="281" r:id="rId56"/>
    <p:sldId id="333" r:id="rId57"/>
    <p:sldId id="304" r:id="rId58"/>
    <p:sldId id="364" r:id="rId59"/>
    <p:sldId id="365" r:id="rId60"/>
    <p:sldId id="338" r:id="rId61"/>
    <p:sldId id="366" r:id="rId62"/>
    <p:sldId id="367" r:id="rId63"/>
    <p:sldId id="368" r:id="rId64"/>
    <p:sldId id="342" r:id="rId65"/>
    <p:sldId id="306" r:id="rId66"/>
    <p:sldId id="369" r:id="rId67"/>
    <p:sldId id="370" r:id="rId68"/>
    <p:sldId id="344" r:id="rId69"/>
    <p:sldId id="371" r:id="rId70"/>
    <p:sldId id="372" r:id="rId7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75" autoAdjust="0"/>
    <p:restoredTop sz="94660"/>
  </p:normalViewPr>
  <p:slideViewPr>
    <p:cSldViewPr snapToGrid="0" snapToObjects="1" showGuides="1">
      <p:cViewPr>
        <p:scale>
          <a:sx n="150" d="100"/>
          <a:sy n="150" d="100"/>
        </p:scale>
        <p:origin x="-80" y="-80"/>
      </p:cViewPr>
      <p:guideLst>
        <p:guide orient="horz" pos="69"/>
        <p:guide pos="291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printerSettings" Target="printerSettings/printerSettings1.bin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presProps" Target="presProps.xml"/><Relationship Id="rId74" Type="http://schemas.openxmlformats.org/officeDocument/2006/relationships/viewProps" Target="viewProps.xml"/><Relationship Id="rId75" Type="http://schemas.openxmlformats.org/officeDocument/2006/relationships/theme" Target="theme/theme1.xml"/><Relationship Id="rId76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E43999-87AE-114F-81B5-367B44653E8E}" type="datetimeFigureOut">
              <a:rPr lang="en-US" smtClean="0"/>
              <a:t>2014-04-02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2F9202-7558-3E4B-A930-64FAC22AE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859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E43999-87AE-114F-81B5-367B44653E8E}" type="datetimeFigureOut">
              <a:rPr lang="en-US" smtClean="0"/>
              <a:t>2014-04-02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2F9202-7558-3E4B-A930-64FAC22AE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587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E43999-87AE-114F-81B5-367B44653E8E}" type="datetimeFigureOut">
              <a:rPr lang="en-US" smtClean="0"/>
              <a:t>2014-04-02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2F9202-7558-3E4B-A930-64FAC22AE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518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E43999-87AE-114F-81B5-367B44653E8E}" type="datetimeFigureOut">
              <a:rPr lang="en-US" smtClean="0"/>
              <a:t>2014-04-02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2F9202-7558-3E4B-A930-64FAC22AE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465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E43999-87AE-114F-81B5-367B44653E8E}" type="datetimeFigureOut">
              <a:rPr lang="en-US" smtClean="0"/>
              <a:t>2014-04-02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2F9202-7558-3E4B-A930-64FAC22AE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773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E43999-87AE-114F-81B5-367B44653E8E}" type="datetimeFigureOut">
              <a:rPr lang="en-US" smtClean="0"/>
              <a:t>2014-04-02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2F9202-7558-3E4B-A930-64FAC22AE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117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E43999-87AE-114F-81B5-367B44653E8E}" type="datetimeFigureOut">
              <a:rPr lang="en-US" smtClean="0"/>
              <a:t>2014-04-02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2F9202-7558-3E4B-A930-64FAC22AE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982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E43999-87AE-114F-81B5-367B44653E8E}" type="datetimeFigureOut">
              <a:rPr lang="en-US" smtClean="0"/>
              <a:t>2014-04-02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2F9202-7558-3E4B-A930-64FAC22AE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371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E43999-87AE-114F-81B5-367B44653E8E}" type="datetimeFigureOut">
              <a:rPr lang="en-US" smtClean="0"/>
              <a:t>2014-04-02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2F9202-7558-3E4B-A930-64FAC22AE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350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E43999-87AE-114F-81B5-367B44653E8E}" type="datetimeFigureOut">
              <a:rPr lang="en-US" smtClean="0"/>
              <a:t>2014-04-02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2F9202-7558-3E4B-A930-64FAC22AE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755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E43999-87AE-114F-81B5-367B44653E8E}" type="datetimeFigureOut">
              <a:rPr lang="en-US" smtClean="0"/>
              <a:t>2014-04-02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2F9202-7558-3E4B-A930-64FAC22AE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58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062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227667"/>
            <a:ext cx="9144000" cy="5630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2331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microsoft.com/office/2007/relationships/hdphoto" Target="../media/hdphoto3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microsoft.com/office/2007/relationships/hdphoto" Target="../media/hdphoto4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microsoft.com/office/2007/relationships/hdphoto" Target="../media/hdphoto5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1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1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11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11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CT Images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</a:p>
          <a:p>
            <a:r>
              <a:rPr lang="en-US" dirty="0" smtClean="0"/>
              <a:t>ECC Resident Board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54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00551" y="2250024"/>
            <a:ext cx="2323848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smtClean="0"/>
              <a:t>#3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913812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1.6 </a:t>
            </a:r>
            <a:r>
              <a:rPr lang="en-US" dirty="0" smtClean="0"/>
              <a:t>yr. </a:t>
            </a:r>
            <a:r>
              <a:rPr lang="en-US" dirty="0"/>
              <a:t>DSH – </a:t>
            </a:r>
            <a:r>
              <a:rPr lang="en-US" dirty="0" smtClean="0"/>
              <a:t>HBC Trauma </a:t>
            </a:r>
            <a:r>
              <a:rPr lang="en-US" dirty="0"/>
              <a:t>– CT </a:t>
            </a:r>
            <a:r>
              <a:rPr lang="en-US" dirty="0" smtClean="0"/>
              <a:t>Thorax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1074" t="40864" r="33612" b="26049"/>
          <a:stretch/>
        </p:blipFill>
        <p:spPr>
          <a:xfrm>
            <a:off x="499644" y="1540933"/>
            <a:ext cx="5467130" cy="44534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5000"/>
                    </a14:imgEffect>
                    <a14:imgEffect>
                      <a14:colorTemperature colorTemp="2587"/>
                    </a14:imgEffect>
                    <a14:imgEffect>
                      <a14:saturation sat="157000"/>
                    </a14:imgEffect>
                    <a14:imgEffect>
                      <a14:brightnessContrast bright="24000" contrast="54000"/>
                    </a14:imgEffect>
                  </a14:imgLayer>
                </a14:imgProps>
              </a:ext>
            </a:extLst>
          </a:blip>
          <a:srcRect l="14406" t="4691" r="17021" b="31975"/>
          <a:stretch/>
        </p:blipFill>
        <p:spPr>
          <a:xfrm>
            <a:off x="6519334" y="4960345"/>
            <a:ext cx="2548467" cy="1831042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7811567" y="5410256"/>
            <a:ext cx="0" cy="562979"/>
          </a:xfrm>
          <a:prstGeom prst="line">
            <a:avLst/>
          </a:prstGeom>
          <a:ln w="3175" cmpd="sng">
            <a:solidFill>
              <a:srgbClr val="FF000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0049" y="6145056"/>
            <a:ext cx="6347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</a:t>
            </a:r>
          </a:p>
          <a:p>
            <a:r>
              <a:rPr lang="en-US" dirty="0" smtClean="0"/>
              <a:t>Axial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151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1.6 yr. DSH – HBC Trauma – CT Thorax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 the major abnormality(s) in the CT image</a:t>
            </a:r>
            <a:r>
              <a:rPr lang="en-US" dirty="0" smtClean="0"/>
              <a:t>…</a:t>
            </a:r>
          </a:p>
          <a:p>
            <a:r>
              <a:rPr lang="en-US" dirty="0" smtClean="0"/>
              <a:t>Based on these findings, what would you do next?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05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1.6 yr. DSH – HBC Trauma – CT Thorax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 the major abnormality(s) in the CT image…</a:t>
            </a:r>
          </a:p>
          <a:p>
            <a:pPr lvl="1"/>
            <a:r>
              <a:rPr lang="en-US" dirty="0" smtClean="0"/>
              <a:t>Pneumothorax</a:t>
            </a:r>
          </a:p>
          <a:p>
            <a:pPr lvl="1"/>
            <a:r>
              <a:rPr lang="en-US" dirty="0" smtClean="0"/>
              <a:t>Partial lung collapse (R&gt;L)</a:t>
            </a:r>
          </a:p>
          <a:p>
            <a:pPr lvl="1"/>
            <a:r>
              <a:rPr lang="en-US" dirty="0" smtClean="0"/>
              <a:t>A thoracostomy </a:t>
            </a:r>
            <a:r>
              <a:rPr lang="en-US" dirty="0"/>
              <a:t>tube is present on the </a:t>
            </a:r>
            <a:r>
              <a:rPr lang="en-US" dirty="0" smtClean="0"/>
              <a:t>right - the tube enters </a:t>
            </a:r>
            <a:r>
              <a:rPr lang="en-US" dirty="0"/>
              <a:t>the thoracic cavity at right-eleventh intercostal space and courses </a:t>
            </a:r>
            <a:r>
              <a:rPr lang="en-US" dirty="0" smtClean="0"/>
              <a:t>cranioventrally</a:t>
            </a:r>
          </a:p>
          <a:p>
            <a:r>
              <a:rPr lang="en-US" dirty="0"/>
              <a:t>Based on these findings, what would you do next?</a:t>
            </a:r>
          </a:p>
          <a:p>
            <a:pPr lvl="1"/>
            <a:r>
              <a:rPr lang="en-US" dirty="0" smtClean="0"/>
              <a:t>Aspirate the thoracostomy tube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0628"/>
            <a:ext cx="88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FFFF"/>
                </a:solidFill>
              </a:rPr>
              <a:t>202136</a:t>
            </a:r>
            <a:endParaRPr lang="en-US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480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00551" y="2250024"/>
            <a:ext cx="2323848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smtClean="0"/>
              <a:t>#4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3080075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1.6 yr. DSH – HBC Trauma – CT </a:t>
            </a:r>
            <a:r>
              <a:rPr lang="en-US" dirty="0" smtClean="0"/>
              <a:t>Head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774" t="31483" r="6276" b="15740"/>
          <a:stretch/>
        </p:blipFill>
        <p:spPr>
          <a:xfrm>
            <a:off x="282222" y="1982788"/>
            <a:ext cx="6385278" cy="3619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049" y="6145056"/>
            <a:ext cx="8728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</a:t>
            </a:r>
          </a:p>
          <a:p>
            <a:r>
              <a:rPr lang="en-US" dirty="0" smtClean="0"/>
              <a:t>Sagittal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623" t="1131" r="11564" b="9568"/>
          <a:stretch/>
        </p:blipFill>
        <p:spPr>
          <a:xfrm rot="16200000">
            <a:off x="6957410" y="4680995"/>
            <a:ext cx="1667724" cy="255306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6514742" y="5915907"/>
            <a:ext cx="2553060" cy="0"/>
          </a:xfrm>
          <a:prstGeom prst="line">
            <a:avLst/>
          </a:prstGeom>
          <a:ln w="3175" cmpd="sng">
            <a:solidFill>
              <a:srgbClr val="FF000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3265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1.6 yr. DSH – HBC Trauma – CT Head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abnormality</a:t>
            </a:r>
            <a:r>
              <a:rPr lang="en-US" dirty="0"/>
              <a:t>(s) in the CT </a:t>
            </a:r>
            <a:r>
              <a:rPr lang="en-US" dirty="0" smtClean="0"/>
              <a:t>image are most concerning…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000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1.6 yr. DSH – HBC Trauma – CT Head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abnormality(s) in the CT image are most concerning…</a:t>
            </a:r>
          </a:p>
          <a:p>
            <a:pPr lvl="1"/>
            <a:r>
              <a:rPr lang="en-US" dirty="0" smtClean="0"/>
              <a:t>Multiple, poorly defined areas of increased attenuation consistent with intraparenchymal hemorrhages</a:t>
            </a:r>
          </a:p>
          <a:p>
            <a:r>
              <a:rPr lang="en-US" dirty="0" smtClean="0"/>
              <a:t>Summary of abnormalities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dorsal aspect of the sphenoid bone is fractured in multiple </a:t>
            </a:r>
            <a:r>
              <a:rPr lang="en-US" dirty="0" smtClean="0"/>
              <a:t>places, these </a:t>
            </a:r>
            <a:r>
              <a:rPr lang="en-US" dirty="0"/>
              <a:t>fractures </a:t>
            </a:r>
            <a:r>
              <a:rPr lang="en-US" dirty="0" smtClean="0"/>
              <a:t>communicate </a:t>
            </a:r>
            <a:r>
              <a:rPr lang="en-US" dirty="0"/>
              <a:t>with the cranial </a:t>
            </a:r>
            <a:r>
              <a:rPr lang="en-US" dirty="0" smtClean="0"/>
              <a:t>cavity</a:t>
            </a:r>
          </a:p>
          <a:p>
            <a:pPr lvl="1"/>
            <a:r>
              <a:rPr lang="en-US" dirty="0" smtClean="0"/>
              <a:t>In </a:t>
            </a:r>
            <a:r>
              <a:rPr lang="en-US" dirty="0"/>
              <a:t>the brain adjacent to this fracture, </a:t>
            </a:r>
            <a:r>
              <a:rPr lang="en-US" dirty="0" smtClean="0"/>
              <a:t>there are large, </a:t>
            </a:r>
            <a:r>
              <a:rPr lang="en-US" dirty="0"/>
              <a:t>poorly defined </a:t>
            </a:r>
            <a:r>
              <a:rPr lang="en-US" dirty="0" smtClean="0"/>
              <a:t>areas </a:t>
            </a:r>
            <a:r>
              <a:rPr lang="en-US" dirty="0"/>
              <a:t>of increased </a:t>
            </a:r>
            <a:r>
              <a:rPr lang="en-US" dirty="0" smtClean="0"/>
              <a:t>attenuation</a:t>
            </a:r>
          </a:p>
          <a:p>
            <a:pPr lvl="1"/>
            <a:r>
              <a:rPr lang="en-US" dirty="0" smtClean="0"/>
              <a:t>Fluid within both nasal cavities and multiple sinuses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-23799"/>
            <a:ext cx="88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FFFF"/>
                </a:solidFill>
              </a:rPr>
              <a:t>202136</a:t>
            </a:r>
            <a:endParaRPr lang="en-US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513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00551" y="2250024"/>
            <a:ext cx="2323848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smtClean="0"/>
              <a:t>#5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2239593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3.6 </a:t>
            </a:r>
            <a:r>
              <a:rPr lang="en-US" dirty="0" smtClean="0"/>
              <a:t>yr. </a:t>
            </a:r>
            <a:r>
              <a:rPr lang="en-US" dirty="0"/>
              <a:t>DSH – </a:t>
            </a:r>
            <a:r>
              <a:rPr lang="en-US" dirty="0" smtClean="0"/>
              <a:t>HBC Trauma </a:t>
            </a:r>
            <a:r>
              <a:rPr lang="en-US" dirty="0"/>
              <a:t>– CT Head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698" t="15318" r="23148" b="24271"/>
          <a:stretch/>
        </p:blipFill>
        <p:spPr>
          <a:xfrm>
            <a:off x="508000" y="1298223"/>
            <a:ext cx="4586111" cy="4903611"/>
          </a:xfrm>
        </p:spPr>
      </p:pic>
      <p:sp>
        <p:nvSpPr>
          <p:cNvPr id="6" name="TextBox 5"/>
          <p:cNvSpPr txBox="1"/>
          <p:nvPr/>
        </p:nvSpPr>
        <p:spPr>
          <a:xfrm>
            <a:off x="60049" y="6145056"/>
            <a:ext cx="11889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Soft Tissue</a:t>
            </a:r>
          </a:p>
          <a:p>
            <a:r>
              <a:rPr lang="en-US" dirty="0" smtClean="0"/>
              <a:t>Axial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5000"/>
                    </a14:imgEffect>
                    <a14:imgEffect>
                      <a14:colorTemperature colorTemp="2587"/>
                    </a14:imgEffect>
                    <a14:imgEffect>
                      <a14:saturation sat="157000"/>
                    </a14:imgEffect>
                    <a14:imgEffect>
                      <a14:brightnessContrast bright="24000" contrast="54000"/>
                    </a14:imgEffect>
                  </a14:imgLayer>
                </a14:imgProps>
              </a:ext>
            </a:extLst>
          </a:blip>
          <a:srcRect l="14406" t="4691" r="17021" b="31975"/>
          <a:stretch/>
        </p:blipFill>
        <p:spPr>
          <a:xfrm>
            <a:off x="6519334" y="4960345"/>
            <a:ext cx="2548467" cy="183104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6589894" y="4995625"/>
            <a:ext cx="301097" cy="507944"/>
          </a:xfrm>
          <a:prstGeom prst="line">
            <a:avLst/>
          </a:prstGeom>
          <a:ln w="3175" cmpd="sng">
            <a:solidFill>
              <a:srgbClr val="FF000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651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30751" y="2250024"/>
            <a:ext cx="2323848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smtClean="0"/>
              <a:t>#1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15143046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3.6 </a:t>
            </a:r>
            <a:r>
              <a:rPr lang="en-US" dirty="0" smtClean="0"/>
              <a:t>yr. </a:t>
            </a:r>
            <a:r>
              <a:rPr lang="en-US" dirty="0"/>
              <a:t>DSH – </a:t>
            </a:r>
            <a:r>
              <a:rPr lang="en-US" dirty="0" smtClean="0"/>
              <a:t>HBC Trauma </a:t>
            </a:r>
            <a:r>
              <a:rPr lang="en-US" dirty="0"/>
              <a:t>– CT Head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abnormality(s) in the CT image are most concerning…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7099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3.6 </a:t>
            </a:r>
            <a:r>
              <a:rPr lang="en-US" dirty="0" smtClean="0"/>
              <a:t>yr. </a:t>
            </a:r>
            <a:r>
              <a:rPr lang="en-US" dirty="0"/>
              <a:t>DSH – </a:t>
            </a:r>
            <a:r>
              <a:rPr lang="en-US" dirty="0" smtClean="0"/>
              <a:t>HBC Trauma </a:t>
            </a:r>
            <a:r>
              <a:rPr lang="en-US" dirty="0"/>
              <a:t>– CT Head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abnormality(s) in the CT image are most concerning…</a:t>
            </a:r>
          </a:p>
          <a:p>
            <a:pPr lvl="1"/>
            <a:r>
              <a:rPr lang="en-US" dirty="0" smtClean="0"/>
              <a:t>At </a:t>
            </a:r>
            <a:r>
              <a:rPr lang="en-US" dirty="0"/>
              <a:t>the level of the frontal lobes (L&gt;R), multiple coalescing regions of hyperattenuation are seen. </a:t>
            </a:r>
            <a:endParaRPr lang="en-US" dirty="0" smtClean="0"/>
          </a:p>
          <a:p>
            <a:pPr lvl="1"/>
            <a:r>
              <a:rPr lang="en-US" dirty="0" smtClean="0"/>
              <a:t>These lesions are consistent with hemorrhage 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6273"/>
            <a:ext cx="88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FFFF"/>
                </a:solidFill>
              </a:rPr>
              <a:t>211985</a:t>
            </a:r>
            <a:endParaRPr lang="en-US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7414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00551" y="2250024"/>
            <a:ext cx="2323848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smtClean="0"/>
              <a:t>#6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34218164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3.6 yr. DSH – </a:t>
            </a:r>
            <a:r>
              <a:rPr lang="en-US" dirty="0" smtClean="0"/>
              <a:t>HBC Trauma </a:t>
            </a:r>
            <a:r>
              <a:rPr lang="en-US" dirty="0"/>
              <a:t>– CT Head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426" t="15318" r="21142" b="24357"/>
          <a:stretch/>
        </p:blipFill>
        <p:spPr>
          <a:xfrm>
            <a:off x="373946" y="1552194"/>
            <a:ext cx="5291667" cy="4330679"/>
          </a:xfrm>
        </p:spPr>
      </p:pic>
      <p:sp>
        <p:nvSpPr>
          <p:cNvPr id="6" name="TextBox 5"/>
          <p:cNvSpPr txBox="1"/>
          <p:nvPr/>
        </p:nvSpPr>
        <p:spPr>
          <a:xfrm>
            <a:off x="82239" y="6145056"/>
            <a:ext cx="668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Bone</a:t>
            </a:r>
          </a:p>
          <a:p>
            <a:r>
              <a:rPr lang="en-US" dirty="0" smtClean="0"/>
              <a:t>Axial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5000"/>
                    </a14:imgEffect>
                    <a14:imgEffect>
                      <a14:colorTemperature colorTemp="2587"/>
                    </a14:imgEffect>
                    <a14:imgEffect>
                      <a14:saturation sat="157000"/>
                    </a14:imgEffect>
                    <a14:imgEffect>
                      <a14:brightnessContrast bright="24000" contrast="54000"/>
                    </a14:imgEffect>
                  </a14:imgLayer>
                </a14:imgProps>
              </a:ext>
            </a:extLst>
          </a:blip>
          <a:srcRect l="14406" t="4691" r="17021" b="31975"/>
          <a:stretch/>
        </p:blipFill>
        <p:spPr>
          <a:xfrm>
            <a:off x="6519334" y="4960345"/>
            <a:ext cx="2548467" cy="183104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6671204" y="4943413"/>
            <a:ext cx="301097" cy="507944"/>
          </a:xfrm>
          <a:prstGeom prst="line">
            <a:avLst/>
          </a:prstGeom>
          <a:ln w="3175" cmpd="sng">
            <a:solidFill>
              <a:srgbClr val="FF000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42223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3.6 yr. DSH – </a:t>
            </a:r>
            <a:r>
              <a:rPr lang="en-US" dirty="0" smtClean="0"/>
              <a:t>HBC Trauma </a:t>
            </a:r>
            <a:r>
              <a:rPr lang="en-US" dirty="0"/>
              <a:t>– CT Head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abnormality(s) in the CT image are most </a:t>
            </a:r>
            <a:r>
              <a:rPr lang="en-US" dirty="0" smtClean="0"/>
              <a:t>concerning…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697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3.6 yr. DSH – </a:t>
            </a:r>
            <a:r>
              <a:rPr lang="en-US" dirty="0" smtClean="0"/>
              <a:t>HBC Trauma </a:t>
            </a:r>
            <a:r>
              <a:rPr lang="en-US" dirty="0"/>
              <a:t>– CT Head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abnormality(s) in the CT image are most concerning…</a:t>
            </a:r>
          </a:p>
          <a:p>
            <a:pPr lvl="1"/>
            <a:r>
              <a:rPr lang="en-US" dirty="0" smtClean="0"/>
              <a:t>Articular </a:t>
            </a:r>
            <a:r>
              <a:rPr lang="en-US" dirty="0"/>
              <a:t>fx of left mandible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0628"/>
            <a:ext cx="88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FFFF"/>
                </a:solidFill>
              </a:rPr>
              <a:t>211985</a:t>
            </a:r>
            <a:endParaRPr lang="en-US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20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00551" y="2250024"/>
            <a:ext cx="2323848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smtClean="0"/>
              <a:t>#7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34218164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290" t="8026" r="20302" b="15926"/>
          <a:stretch/>
        </p:blipFill>
        <p:spPr>
          <a:xfrm rot="1347665">
            <a:off x="730100" y="1546436"/>
            <a:ext cx="4658586" cy="45695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11 yr. GSD – PO Deterioration following L6-7, L7-S1 Dorsal Laminectomy – CT Spine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4130" t="6544" r="6745" b="7283"/>
          <a:stretch/>
        </p:blipFill>
        <p:spPr>
          <a:xfrm>
            <a:off x="6523567" y="4763458"/>
            <a:ext cx="2548467" cy="203527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8322739" y="5026958"/>
            <a:ext cx="0" cy="507944"/>
          </a:xfrm>
          <a:prstGeom prst="line">
            <a:avLst/>
          </a:prstGeom>
          <a:ln w="3175" cmpd="sng">
            <a:solidFill>
              <a:srgbClr val="FF000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239" y="6145056"/>
            <a:ext cx="668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Bone</a:t>
            </a:r>
          </a:p>
          <a:p>
            <a:r>
              <a:rPr lang="en-US" dirty="0" smtClean="0"/>
              <a:t>Axial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1407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11 yr. GSD – PO Deterioration following L6-7, L7-S1 Dorsal Laminectomy – CT </a:t>
            </a:r>
            <a:r>
              <a:rPr lang="en-US" dirty="0" smtClean="0"/>
              <a:t>Spine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abnormality(s) in the CT image are most concerning…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06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763" y="33388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11 yr. GSD – PO Deterioration following L6-7, L7-S1 Dorsal Laminectomy – CT </a:t>
            </a:r>
            <a:r>
              <a:rPr lang="en-US" dirty="0" smtClean="0"/>
              <a:t>Spine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0" y="1744133"/>
            <a:ext cx="9144000" cy="5113867"/>
          </a:xfrm>
        </p:spPr>
        <p:txBody>
          <a:bodyPr/>
          <a:lstStyle/>
          <a:p>
            <a:r>
              <a:rPr lang="en-US" dirty="0"/>
              <a:t>What abnormality(s) in the CT image are most concerning…</a:t>
            </a:r>
          </a:p>
          <a:p>
            <a:pPr lvl="1"/>
            <a:r>
              <a:rPr lang="en-US" dirty="0" smtClean="0"/>
              <a:t>Comminuted fx of L7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20628"/>
            <a:ext cx="88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FFFF"/>
                </a:solidFill>
              </a:rPr>
              <a:t>167261</a:t>
            </a:r>
            <a:endParaRPr lang="en-US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616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3.7 yr DSH – Trauma – CT Head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585" t="21494" r="35802" b="23357"/>
          <a:stretch/>
        </p:blipFill>
        <p:spPr>
          <a:xfrm>
            <a:off x="905932" y="1358304"/>
            <a:ext cx="4148667" cy="4868468"/>
          </a:xfrm>
        </p:spPr>
      </p:pic>
      <p:sp>
        <p:nvSpPr>
          <p:cNvPr id="3" name="TextBox 2"/>
          <p:cNvSpPr txBox="1"/>
          <p:nvPr/>
        </p:nvSpPr>
        <p:spPr>
          <a:xfrm>
            <a:off x="60049" y="6145056"/>
            <a:ext cx="668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Bone</a:t>
            </a:r>
          </a:p>
          <a:p>
            <a:r>
              <a:rPr lang="en-US" dirty="0" smtClean="0"/>
              <a:t>Axial 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5000"/>
                    </a14:imgEffect>
                    <a14:imgEffect>
                      <a14:colorTemperature colorTemp="2587"/>
                    </a14:imgEffect>
                    <a14:imgEffect>
                      <a14:saturation sat="157000"/>
                    </a14:imgEffect>
                    <a14:imgEffect>
                      <a14:brightnessContrast bright="24000" contrast="54000"/>
                    </a14:imgEffect>
                  </a14:imgLayer>
                </a14:imgProps>
              </a:ext>
            </a:extLst>
          </a:blip>
          <a:srcRect l="14406" t="4691" r="17021" b="31975"/>
          <a:stretch/>
        </p:blipFill>
        <p:spPr>
          <a:xfrm>
            <a:off x="6519334" y="4960345"/>
            <a:ext cx="2548467" cy="183104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6438371" y="5084231"/>
            <a:ext cx="301097" cy="507944"/>
          </a:xfrm>
          <a:prstGeom prst="line">
            <a:avLst/>
          </a:prstGeom>
          <a:ln w="3175" cmpd="sng">
            <a:solidFill>
              <a:srgbClr val="FF000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102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763" y="33388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11 yr. GSD – PO Deterioration following L6-7, L7-S1 Dorsal Laminectomy – CT </a:t>
            </a:r>
            <a:r>
              <a:rPr lang="en-US" dirty="0" smtClean="0"/>
              <a:t>Spine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0" y="1744133"/>
            <a:ext cx="9144000" cy="5113867"/>
          </a:xfrm>
        </p:spPr>
        <p:txBody>
          <a:bodyPr/>
          <a:lstStyle/>
          <a:p>
            <a:r>
              <a:rPr lang="en-US" dirty="0"/>
              <a:t>What abnormality(s) in the CT image are most concerning…</a:t>
            </a:r>
          </a:p>
          <a:p>
            <a:pPr lvl="1"/>
            <a:r>
              <a:rPr lang="en-US" dirty="0" smtClean="0"/>
              <a:t>Comminuted fx of L7</a:t>
            </a:r>
          </a:p>
          <a:p>
            <a:r>
              <a:rPr lang="en-US" dirty="0" smtClean="0"/>
              <a:t>Given the appearance, what is your top differential?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20628"/>
            <a:ext cx="88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FFFF"/>
                </a:solidFill>
              </a:rPr>
              <a:t>167261</a:t>
            </a:r>
            <a:endParaRPr lang="en-US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146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763" y="33388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11 yr. GSD – PO Deterioration following L6-7, L7-S1 Dorsal Laminectomy – CT </a:t>
            </a:r>
            <a:r>
              <a:rPr lang="en-US" dirty="0" smtClean="0"/>
              <a:t>Spine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0" y="1744133"/>
            <a:ext cx="9144000" cy="5113867"/>
          </a:xfrm>
        </p:spPr>
        <p:txBody>
          <a:bodyPr/>
          <a:lstStyle/>
          <a:p>
            <a:r>
              <a:rPr lang="en-US" dirty="0"/>
              <a:t>What abnormality(s) in the CT image are most concerning…</a:t>
            </a:r>
          </a:p>
          <a:p>
            <a:pPr lvl="1"/>
            <a:r>
              <a:rPr lang="en-US" dirty="0" smtClean="0"/>
              <a:t>Comminuted fx of L7</a:t>
            </a:r>
          </a:p>
          <a:p>
            <a:r>
              <a:rPr lang="en-US" dirty="0" smtClean="0"/>
              <a:t>Given the appearance, what is your top differential?</a:t>
            </a:r>
          </a:p>
          <a:p>
            <a:pPr lvl="1"/>
            <a:r>
              <a:rPr lang="en-US" dirty="0" smtClean="0"/>
              <a:t>Trauma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20628"/>
            <a:ext cx="88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FFFF"/>
                </a:solidFill>
              </a:rPr>
              <a:t>167261</a:t>
            </a:r>
            <a:endParaRPr lang="en-US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146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00551" y="2250024"/>
            <a:ext cx="2323848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smtClean="0"/>
              <a:t>#8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3421816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? </a:t>
            </a:r>
            <a:r>
              <a:rPr lang="en-US" dirty="0" smtClean="0"/>
              <a:t>yr. </a:t>
            </a:r>
            <a:r>
              <a:rPr lang="en-US" dirty="0"/>
              <a:t>Mixed Breed – </a:t>
            </a:r>
            <a:r>
              <a:rPr lang="en-US" dirty="0" smtClean="0"/>
              <a:t>Trauma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138" t="32716" r="7314" b="32963"/>
          <a:stretch/>
        </p:blipFill>
        <p:spPr>
          <a:xfrm>
            <a:off x="1185333" y="2870200"/>
            <a:ext cx="6747934" cy="235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974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? yr. Mixed Breed – Trauma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abnormality(s) in the </a:t>
            </a:r>
            <a:r>
              <a:rPr lang="en-US" dirty="0" smtClean="0"/>
              <a:t>radiographic </a:t>
            </a:r>
            <a:r>
              <a:rPr lang="en-US" dirty="0"/>
              <a:t>image are most concerning…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5463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? yr. Mixed Breed – Trauma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What abnormality(s) in the </a:t>
            </a:r>
            <a:r>
              <a:rPr lang="en-US" dirty="0" smtClean="0"/>
              <a:t>radiographic </a:t>
            </a:r>
            <a:r>
              <a:rPr lang="en-US" dirty="0"/>
              <a:t>image are most concerning…</a:t>
            </a:r>
          </a:p>
          <a:p>
            <a:pPr lvl="1"/>
            <a:r>
              <a:rPr lang="en-US" dirty="0"/>
              <a:t>At L4-5, the contrast ring is </a:t>
            </a:r>
            <a:r>
              <a:rPr lang="en-US" dirty="0" smtClean="0"/>
              <a:t>attenuated and a focal </a:t>
            </a:r>
            <a:r>
              <a:rPr lang="en-US" dirty="0"/>
              <a:t>accumulation of contrast medium.</a:t>
            </a:r>
          </a:p>
          <a:p>
            <a:pPr lvl="1"/>
            <a:r>
              <a:rPr lang="en-US" dirty="0" smtClean="0"/>
              <a:t>In </a:t>
            </a:r>
            <a:r>
              <a:rPr lang="en-US" dirty="0"/>
              <a:t>the cranioventral aspect of the body of L5, multiple thin fracture lines with no displacement are present.  </a:t>
            </a:r>
          </a:p>
          <a:p>
            <a:r>
              <a:rPr lang="en-US" dirty="0" smtClean="0"/>
              <a:t>Interpretation</a:t>
            </a:r>
          </a:p>
          <a:p>
            <a:pPr lvl="1"/>
            <a:r>
              <a:rPr lang="en-US" dirty="0" smtClean="0"/>
              <a:t>Extradural </a:t>
            </a:r>
            <a:r>
              <a:rPr lang="en-US" dirty="0"/>
              <a:t>spinal cord compression secondary to traumatic intervertebral disk herniation at L4-5 or hematoma associated with the L5 </a:t>
            </a:r>
            <a:r>
              <a:rPr lang="en-US" dirty="0" smtClean="0"/>
              <a:t>fracture.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accumulation of contrast medium at L4-5 is attributed to traumatic dural tear or technical artifact (epidurogram)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0628"/>
            <a:ext cx="88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FFFF"/>
                </a:solidFill>
              </a:rPr>
              <a:t>172045</a:t>
            </a:r>
            <a:endParaRPr lang="en-US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3167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00551" y="2250024"/>
            <a:ext cx="2323848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smtClean="0"/>
              <a:t>#9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34218164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0.8 yr. Mixed – Trauma – CT Pelvis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39" y="6145056"/>
            <a:ext cx="668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Bone</a:t>
            </a:r>
          </a:p>
          <a:p>
            <a:r>
              <a:rPr lang="en-US" dirty="0" smtClean="0"/>
              <a:t>Axial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3627" t="29506" r="10818" b="5309"/>
          <a:stretch/>
        </p:blipFill>
        <p:spPr>
          <a:xfrm>
            <a:off x="482600" y="1557866"/>
            <a:ext cx="6079068" cy="44704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4130" t="6544" r="6745" b="7283"/>
          <a:stretch/>
        </p:blipFill>
        <p:spPr>
          <a:xfrm>
            <a:off x="6523567" y="4763458"/>
            <a:ext cx="2548467" cy="203527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8462439" y="5141258"/>
            <a:ext cx="0" cy="507944"/>
          </a:xfrm>
          <a:prstGeom prst="line">
            <a:avLst/>
          </a:prstGeom>
          <a:ln w="3175" cmpd="sng">
            <a:solidFill>
              <a:srgbClr val="FF000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82731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0.8 yr. Mixed – Trauma – CT Pelvis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abnormality(s) in the </a:t>
            </a:r>
            <a:r>
              <a:rPr lang="en-US" dirty="0" smtClean="0"/>
              <a:t>CT </a:t>
            </a:r>
            <a:r>
              <a:rPr lang="en-US" dirty="0"/>
              <a:t>image are most concerning…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8507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0.8 yr. Mixed – Trauma – CT Pelvis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abnormality(s) in the radiographic image are most concerning</a:t>
            </a:r>
            <a:r>
              <a:rPr lang="en-US" dirty="0" smtClean="0"/>
              <a:t>…</a:t>
            </a:r>
          </a:p>
          <a:p>
            <a:pPr lvl="1"/>
            <a:r>
              <a:rPr lang="en-US" dirty="0"/>
              <a:t>In the left ilial body, a segmental, non-articular fracture is present extending just cranial to the left acetabulum. The segmental fracture fragment is moderately displaced medially.  </a:t>
            </a:r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0628"/>
            <a:ext cx="88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FFFF"/>
                </a:solidFill>
              </a:rPr>
              <a:t>188439</a:t>
            </a:r>
            <a:endParaRPr lang="en-US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302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3.7 </a:t>
            </a:r>
            <a:r>
              <a:rPr lang="en-US" dirty="0" err="1" smtClean="0"/>
              <a:t>yr</a:t>
            </a:r>
            <a:r>
              <a:rPr lang="en-US" dirty="0" smtClean="0"/>
              <a:t> DSH – Trauma – CT Head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 the major abnormality(s) in the CT image…</a:t>
            </a:r>
          </a:p>
          <a:p>
            <a:r>
              <a:rPr lang="en-US" dirty="0" smtClean="0"/>
              <a:t>What one definitive treatment could YOU perform?</a:t>
            </a:r>
          </a:p>
          <a:p>
            <a:r>
              <a:rPr lang="en-US" dirty="0" smtClean="0"/>
              <a:t>Describe how you would perform this definitive treatment procedure…</a:t>
            </a:r>
          </a:p>
        </p:txBody>
      </p:sp>
    </p:spTree>
    <p:extLst>
      <p:ext uri="{BB962C8B-B14F-4D97-AF65-F5344CB8AC3E}">
        <p14:creationId xmlns:p14="http://schemas.microsoft.com/office/powerpoint/2010/main" val="227446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70602" y="2249326"/>
            <a:ext cx="340279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smtClean="0"/>
              <a:t>#10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34218164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0.8 yr. Mixed – Trauma – CT Pelvis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4115" t="29630" r="9783" b="4444"/>
          <a:stretch/>
        </p:blipFill>
        <p:spPr>
          <a:xfrm>
            <a:off x="228601" y="1574801"/>
            <a:ext cx="6002866" cy="4521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4130" t="6544" r="6745" b="7283"/>
          <a:stretch/>
        </p:blipFill>
        <p:spPr>
          <a:xfrm>
            <a:off x="6523567" y="4746525"/>
            <a:ext cx="2548467" cy="203527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8390466" y="5046133"/>
            <a:ext cx="0" cy="573436"/>
          </a:xfrm>
          <a:prstGeom prst="line">
            <a:avLst/>
          </a:prstGeom>
          <a:ln w="3175" cmpd="sng">
            <a:solidFill>
              <a:srgbClr val="FF000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2239" y="6145056"/>
            <a:ext cx="668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Bone</a:t>
            </a:r>
          </a:p>
          <a:p>
            <a:r>
              <a:rPr lang="en-US" dirty="0" smtClean="0"/>
              <a:t>Axial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7881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0.8 yr. Mixed – Trauma – CT Pelvis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abnormality(s) in the radiographic image are most concerning…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3183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0.8 yr. Mixed – Trauma – CT Pelvis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abnormality(s) in the radiographic image are most concerning</a:t>
            </a:r>
            <a:r>
              <a:rPr lang="en-US" dirty="0" smtClean="0"/>
              <a:t>…</a:t>
            </a:r>
          </a:p>
          <a:p>
            <a:pPr lvl="1"/>
            <a:r>
              <a:rPr lang="en-US" dirty="0" smtClean="0"/>
              <a:t>Comminuted fx of the sacrum</a:t>
            </a:r>
            <a:endParaRPr lang="en-US" dirty="0"/>
          </a:p>
          <a:p>
            <a:pPr lvl="2"/>
            <a:r>
              <a:rPr lang="en-US" dirty="0" smtClean="0"/>
              <a:t>The </a:t>
            </a:r>
            <a:r>
              <a:rPr lang="en-US" dirty="0"/>
              <a:t>fracture traverses all right sacral foramina with moderate (50%) rightward displacement of the sacral wing and </a:t>
            </a:r>
            <a:r>
              <a:rPr lang="en-US" dirty="0" smtClean="0"/>
              <a:t>lamina.</a:t>
            </a:r>
          </a:p>
          <a:p>
            <a:pPr lvl="2"/>
            <a:r>
              <a:rPr lang="en-US" dirty="0" smtClean="0"/>
              <a:t>The </a:t>
            </a:r>
            <a:r>
              <a:rPr lang="en-US" dirty="0"/>
              <a:t>vertebral canal diameter is severely distorted and reduced in </a:t>
            </a:r>
            <a:r>
              <a:rPr lang="en-US" dirty="0" smtClean="0"/>
              <a:t>size.</a:t>
            </a:r>
          </a:p>
          <a:p>
            <a:pPr lvl="2"/>
            <a:r>
              <a:rPr lang="en-US" dirty="0" smtClean="0"/>
              <a:t>In </a:t>
            </a:r>
            <a:r>
              <a:rPr lang="en-US" dirty="0"/>
              <a:t>and ventral to the fracture gap, several bone fragments are </a:t>
            </a:r>
            <a:r>
              <a:rPr lang="en-US" dirty="0" smtClean="0"/>
              <a:t>present.</a:t>
            </a:r>
          </a:p>
          <a:p>
            <a:pPr lvl="2"/>
            <a:r>
              <a:rPr lang="en-US" dirty="0" smtClean="0"/>
              <a:t>Ventral </a:t>
            </a:r>
            <a:r>
              <a:rPr lang="en-US" dirty="0"/>
              <a:t>to the fracture site, the soft tissues are mildly swollen.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0628"/>
            <a:ext cx="88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FFFF"/>
                </a:solidFill>
              </a:rPr>
              <a:t>188439</a:t>
            </a:r>
            <a:endParaRPr lang="en-US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5857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0602" y="2249326"/>
            <a:ext cx="340279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smtClean="0"/>
              <a:t>#11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34218164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 yr. Toy Poodle – </a:t>
            </a:r>
            <a:r>
              <a:rPr lang="en-US" dirty="0" smtClean="0"/>
              <a:t>Unk? Trauma </a:t>
            </a:r>
            <a:r>
              <a:rPr lang="en-US" dirty="0"/>
              <a:t>– CT Neck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5057" t="47009" r="36023" b="14596"/>
          <a:stretch/>
        </p:blipFill>
        <p:spPr>
          <a:xfrm rot="5400000">
            <a:off x="822903" y="1998028"/>
            <a:ext cx="5076727" cy="37591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39" y="6145056"/>
            <a:ext cx="668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Bone</a:t>
            </a:r>
          </a:p>
          <a:p>
            <a:r>
              <a:rPr lang="en-US" dirty="0" smtClean="0"/>
              <a:t>Axial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4130" t="6544" r="6745" b="7283"/>
          <a:stretch/>
        </p:blipFill>
        <p:spPr>
          <a:xfrm>
            <a:off x="6523567" y="4746525"/>
            <a:ext cx="2548467" cy="203527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H="1">
            <a:off x="6889750" y="4883150"/>
            <a:ext cx="454025" cy="341561"/>
          </a:xfrm>
          <a:prstGeom prst="line">
            <a:avLst/>
          </a:prstGeom>
          <a:ln w="3175" cmpd="sng">
            <a:solidFill>
              <a:srgbClr val="FF000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33765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 yr. Toy Poodle – Unk? Trauma – CT Neck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abnormality(s) in the radiographic image are most concerning…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7114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 yr. Toy Poodle – Unk? Trauma – CT Neck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abnormality(s) in the radiographic image are most concerning</a:t>
            </a:r>
            <a:r>
              <a:rPr lang="en-US" dirty="0" smtClean="0"/>
              <a:t>…</a:t>
            </a:r>
          </a:p>
          <a:p>
            <a:pPr lvl="1"/>
            <a:r>
              <a:rPr lang="en-US" dirty="0"/>
              <a:t>Severe atlantoaxial subluxation 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0628"/>
            <a:ext cx="88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FFFF"/>
                </a:solidFill>
              </a:rPr>
              <a:t>189835</a:t>
            </a:r>
            <a:endParaRPr lang="en-US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4317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0602" y="2249326"/>
            <a:ext cx="340279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smtClean="0"/>
              <a:t>#12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34218164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1.6 yr. </a:t>
            </a:r>
            <a:r>
              <a:rPr lang="en-US" dirty="0" err="1"/>
              <a:t>Gldn</a:t>
            </a:r>
            <a:r>
              <a:rPr lang="en-US" dirty="0"/>
              <a:t> Ret – </a:t>
            </a:r>
            <a:r>
              <a:rPr lang="en-US" dirty="0" smtClean="0"/>
              <a:t>Bat Trauma </a:t>
            </a:r>
            <a:r>
              <a:rPr lang="en-US" dirty="0"/>
              <a:t>– CT Head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353" t="32346" r="23183" b="16790"/>
          <a:stretch/>
        </p:blipFill>
        <p:spPr>
          <a:xfrm>
            <a:off x="795866" y="1874829"/>
            <a:ext cx="4844201" cy="43481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39" y="6145056"/>
            <a:ext cx="668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Bone</a:t>
            </a:r>
          </a:p>
          <a:p>
            <a:r>
              <a:rPr lang="en-US" dirty="0" smtClean="0"/>
              <a:t>Axial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4130" t="6544" r="6745" b="7283"/>
          <a:stretch/>
        </p:blipFill>
        <p:spPr>
          <a:xfrm>
            <a:off x="6523567" y="4746525"/>
            <a:ext cx="2548467" cy="203527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6548965" y="4919132"/>
            <a:ext cx="124882" cy="424111"/>
          </a:xfrm>
          <a:prstGeom prst="line">
            <a:avLst/>
          </a:prstGeom>
          <a:ln w="3175" cmpd="sng">
            <a:solidFill>
              <a:srgbClr val="FF000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911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3.7 yr DSH – Unknown Trauma – CT Head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Major abnormalities in the CT image</a:t>
            </a:r>
          </a:p>
          <a:p>
            <a:pPr lvl="1"/>
            <a:r>
              <a:rPr lang="en-US" dirty="0" smtClean="0"/>
              <a:t>Fx of mandibular symphysis</a:t>
            </a:r>
          </a:p>
          <a:p>
            <a:pPr lvl="1"/>
            <a:r>
              <a:rPr lang="en-US" dirty="0" smtClean="0"/>
              <a:t>More fx…</a:t>
            </a:r>
          </a:p>
          <a:p>
            <a:pPr lvl="1"/>
            <a:r>
              <a:rPr lang="en-US" dirty="0" smtClean="0"/>
              <a:t>Fluid filled nasal cavities extending into the sphenoid and frontal sinuses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What definitive treatment would you recommend?</a:t>
            </a:r>
          </a:p>
          <a:p>
            <a:pPr lvl="1"/>
            <a:r>
              <a:rPr lang="en-US" dirty="0" smtClean="0"/>
              <a:t>Wiring of the mandibular symphysis fx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Describe the procedure</a:t>
            </a:r>
          </a:p>
          <a:p>
            <a:pPr lvl="1"/>
            <a:r>
              <a:rPr lang="en-US" dirty="0" smtClean="0"/>
              <a:t>Simple symphyseal fractures of the mandible are immobilized using a single 18- or 20-gauge wire located just caudal to the canine teeth (A).</a:t>
            </a:r>
          </a:p>
          <a:p>
            <a:pPr lvl="1"/>
            <a:r>
              <a:rPr lang="en-US" dirty="0" smtClean="0"/>
              <a:t>The wire is tunneled under the mucosa of the mandible, penetrating the skin under the jaw.</a:t>
            </a:r>
          </a:p>
          <a:p>
            <a:pPr lvl="1"/>
            <a:r>
              <a:rPr lang="en-US" dirty="0" smtClean="0"/>
              <a:t>The wire is twisted to provide reduction and stability (B).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373" y="3302000"/>
            <a:ext cx="1997494" cy="1109719"/>
          </a:xfrm>
          <a:prstGeom prst="rect">
            <a:avLst/>
          </a:prstGeom>
          <a:ln>
            <a:solidFill>
              <a:srgbClr val="00FFFF"/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0" y="-8467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FFFF"/>
                </a:solidFill>
              </a:rPr>
              <a:t>196784</a:t>
            </a:r>
          </a:p>
        </p:txBody>
      </p:sp>
    </p:spTree>
    <p:extLst>
      <p:ext uri="{BB962C8B-B14F-4D97-AF65-F5344CB8AC3E}">
        <p14:creationId xmlns:p14="http://schemas.microsoft.com/office/powerpoint/2010/main" val="176287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1.6 yr. </a:t>
            </a:r>
            <a:r>
              <a:rPr lang="en-US" dirty="0" err="1"/>
              <a:t>Gldn</a:t>
            </a:r>
            <a:r>
              <a:rPr lang="en-US" dirty="0"/>
              <a:t> Ret – Bat Trauma – CT Head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abnormality(s) in the radiographic image are most concerning…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460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1.6 yr. </a:t>
            </a:r>
            <a:r>
              <a:rPr lang="en-US" dirty="0" err="1"/>
              <a:t>Gldn</a:t>
            </a:r>
            <a:r>
              <a:rPr lang="en-US" dirty="0"/>
              <a:t> Ret – Bat Trauma – CT Head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abnormality(s) in the radiographic image are most concerning…</a:t>
            </a:r>
          </a:p>
          <a:p>
            <a:pPr lvl="1"/>
            <a:r>
              <a:rPr lang="en-US" dirty="0" smtClean="0"/>
              <a:t>Comminuted</a:t>
            </a:r>
            <a:r>
              <a:rPr lang="en-US" dirty="0"/>
              <a:t>, mildly-displaced fracture, right mandible</a:t>
            </a:r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0628"/>
            <a:ext cx="88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FFFF"/>
                </a:solidFill>
              </a:rPr>
              <a:t>190826</a:t>
            </a:r>
            <a:endParaRPr lang="en-US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1094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0602" y="2249326"/>
            <a:ext cx="340279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smtClean="0"/>
              <a:t>#13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34218164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 yr. Beagle – Poss. Trauma – CT Head</a:t>
            </a:r>
          </a:p>
        </p:txBody>
      </p:sp>
      <p:pic>
        <p:nvPicPr>
          <p:cNvPr id="8" name="Picture 7" descr="Screen Shot 2014-04-01 at 3.20.32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67" r="36111"/>
          <a:stretch/>
        </p:blipFill>
        <p:spPr>
          <a:xfrm>
            <a:off x="344199" y="1236136"/>
            <a:ext cx="2742611" cy="52916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Screen Shot 2014-04-01 at 3.22.03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4" t="20260" r="13890" b="26089"/>
          <a:stretch/>
        </p:blipFill>
        <p:spPr>
          <a:xfrm>
            <a:off x="3224337" y="1236135"/>
            <a:ext cx="5403195" cy="2506133"/>
          </a:xfrm>
          <a:prstGeom prst="rect">
            <a:avLst/>
          </a:prstGeom>
          <a:ln>
            <a:solidFill>
              <a:srgbClr val="FFFFFF"/>
            </a:solidFill>
          </a:ln>
        </p:spPr>
      </p:pic>
      <p:pic>
        <p:nvPicPr>
          <p:cNvPr id="10" name="Picture 9" descr="Screen Shot 2014-04-01 at 3.26.00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9" t="20200" r="23184" b="26124"/>
          <a:stretch/>
        </p:blipFill>
        <p:spPr>
          <a:xfrm>
            <a:off x="5909036" y="3874588"/>
            <a:ext cx="2718496" cy="2653212"/>
          </a:xfrm>
          <a:prstGeom prst="rect">
            <a:avLst/>
          </a:prstGeom>
          <a:ln>
            <a:solidFill>
              <a:srgbClr val="FFFFFF"/>
            </a:solidFill>
          </a:ln>
        </p:spPr>
      </p:pic>
      <p:pic>
        <p:nvPicPr>
          <p:cNvPr id="11" name="Picture 10" descr="Screen Shot 2014-04-01 at 3.28.12 PM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5" t="11783" r="13507" b="14502"/>
          <a:stretch/>
        </p:blipFill>
        <p:spPr>
          <a:xfrm>
            <a:off x="3224338" y="3874588"/>
            <a:ext cx="2616966" cy="2653212"/>
          </a:xfrm>
          <a:prstGeom prst="rect">
            <a:avLst/>
          </a:prstGeom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36222325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 yr. Beagle – Poss. Trauma – CT Head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abnormality(s) in the </a:t>
            </a:r>
            <a:r>
              <a:rPr lang="en-US" dirty="0" smtClean="0"/>
              <a:t>CT </a:t>
            </a:r>
            <a:r>
              <a:rPr lang="en-US" dirty="0"/>
              <a:t>image are most concerning…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80227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</a:t>
            </a:r>
            <a:r>
              <a:rPr lang="en-US" dirty="0" smtClean="0"/>
              <a:t> yr. Beagle – Poss. Trauma – CT Head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What abnormality(s) in the CT image are most concerning…</a:t>
            </a:r>
          </a:p>
          <a:p>
            <a:pPr lvl="1"/>
            <a:r>
              <a:rPr lang="en-US" dirty="0" smtClean="0"/>
              <a:t>Extending from the right pharyngeal region to the level of C5 on the left, a large linear, hypodense object is present.</a:t>
            </a:r>
          </a:p>
          <a:p>
            <a:pPr lvl="1"/>
            <a:r>
              <a:rPr lang="en-US" dirty="0" smtClean="0"/>
              <a:t>The caudal end of this object is within 3 mm of the left internal carotid artery.</a:t>
            </a:r>
          </a:p>
          <a:p>
            <a:pPr lvl="1"/>
            <a:r>
              <a:rPr lang="en-US" dirty="0" smtClean="0"/>
              <a:t>At the cranial end of this object, a large soft tissue attenuating mass is seen that is peripherally contrast enhancing and displaces the soft tissues ventral to the right eye.</a:t>
            </a:r>
          </a:p>
          <a:p>
            <a:pPr lvl="1"/>
            <a:r>
              <a:rPr lang="en-US" dirty="0" smtClean="0"/>
              <a:t>At the caudal end, a larger soft tissue attenuating mass is seen that is peripherally contrast enhancing and distorts the left side of the neck. </a:t>
            </a:r>
          </a:p>
          <a:p>
            <a:pPr lvl="1"/>
            <a:r>
              <a:rPr lang="en-US" dirty="0" smtClean="0"/>
              <a:t>Surrounding the central portion of the object, the soft tissues are thick and are homogenously contrast enhancing. </a:t>
            </a:r>
          </a:p>
          <a:p>
            <a:pPr lvl="1"/>
            <a:r>
              <a:rPr lang="en-US" dirty="0" smtClean="0"/>
              <a:t>The course of the esophagus is not well delineated in the mid-neck.</a:t>
            </a:r>
          </a:p>
          <a:p>
            <a:r>
              <a:rPr lang="en-US" dirty="0" smtClean="0"/>
              <a:t>Summary</a:t>
            </a:r>
          </a:p>
          <a:p>
            <a:pPr lvl="1"/>
            <a:r>
              <a:rPr lang="en-US" dirty="0" smtClean="0"/>
              <a:t>Retropharyngeal esophageal bulbar foreign body (reported stick)</a:t>
            </a:r>
          </a:p>
          <a:p>
            <a:pPr lvl="1"/>
            <a:r>
              <a:rPr lang="en-US" dirty="0" smtClean="0"/>
              <a:t>Abscess, caudal left cervical region</a:t>
            </a:r>
          </a:p>
          <a:p>
            <a:pPr lvl="1"/>
            <a:r>
              <a:rPr lang="en-US" dirty="0" smtClean="0"/>
              <a:t>Retrobulbar abscess, right eye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0628"/>
            <a:ext cx="88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FFFF"/>
                </a:solidFill>
              </a:rPr>
              <a:t>191866</a:t>
            </a:r>
            <a:endParaRPr lang="en-US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6800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0602" y="2249326"/>
            <a:ext cx="340279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smtClean="0"/>
              <a:t>#14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13459736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7.6 </a:t>
            </a:r>
            <a:r>
              <a:rPr lang="en-US" dirty="0" smtClean="0"/>
              <a:t>yr. </a:t>
            </a:r>
            <a:r>
              <a:rPr lang="en-US" dirty="0"/>
              <a:t>Boston Terrier – Trauma – CT Head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0663" t="19630" r="20303" b="11111"/>
          <a:stretch/>
        </p:blipFill>
        <p:spPr>
          <a:xfrm>
            <a:off x="372533" y="1498600"/>
            <a:ext cx="4656667" cy="4749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4130" t="6544" r="6745" b="7283"/>
          <a:stretch/>
        </p:blipFill>
        <p:spPr>
          <a:xfrm>
            <a:off x="6523567" y="4746525"/>
            <a:ext cx="2548467" cy="203527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6607703" y="4866091"/>
            <a:ext cx="301097" cy="507944"/>
          </a:xfrm>
          <a:prstGeom prst="line">
            <a:avLst/>
          </a:prstGeom>
          <a:ln w="3175" cmpd="sng">
            <a:solidFill>
              <a:srgbClr val="FF000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239" y="6145056"/>
            <a:ext cx="668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Bone</a:t>
            </a:r>
          </a:p>
          <a:p>
            <a:r>
              <a:rPr lang="en-US" dirty="0" smtClean="0"/>
              <a:t>Axial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90627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7.6 yr. Boston Terrier – Trauma – CT Head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abnormality(s) in the CT image are most concerning…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80384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7.6 yr. Boston Terrier – Trauma – CT Head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abnormality(s) in the CT image are most concerning…</a:t>
            </a:r>
          </a:p>
          <a:p>
            <a:pPr lvl="1"/>
            <a:r>
              <a:rPr lang="en-US" dirty="0"/>
              <a:t>In the left side of the nasal cavity, there is a large (3 cm) metal </a:t>
            </a:r>
            <a:r>
              <a:rPr lang="en-US" dirty="0" smtClean="0"/>
              <a:t>bullet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ventral portion of the nasal cavity and the nasopharynx contain fluid dense </a:t>
            </a:r>
            <a:r>
              <a:rPr lang="en-US" dirty="0" smtClean="0"/>
              <a:t>material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2162"/>
            <a:ext cx="88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FFFF"/>
                </a:solidFill>
              </a:rPr>
              <a:t>194356</a:t>
            </a:r>
            <a:endParaRPr lang="en-US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174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00551" y="2250024"/>
            <a:ext cx="2323848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smtClean="0"/>
              <a:t>#2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2356646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0602" y="2249326"/>
            <a:ext cx="340279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smtClean="0"/>
              <a:t>#15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282564454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7" y="20628"/>
            <a:ext cx="9144000" cy="1143000"/>
          </a:xfrm>
        </p:spPr>
        <p:txBody>
          <a:bodyPr/>
          <a:lstStyle/>
          <a:p>
            <a:r>
              <a:rPr lang="en-US" dirty="0"/>
              <a:t>5 </a:t>
            </a:r>
            <a:r>
              <a:rPr lang="en-US" dirty="0" smtClean="0"/>
              <a:t>yr. Dachshund </a:t>
            </a:r>
            <a:r>
              <a:rPr lang="en-US" dirty="0"/>
              <a:t>– Spine CT – T3-L3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9661" r="39945" b="-1852"/>
          <a:stretch/>
        </p:blipFill>
        <p:spPr>
          <a:xfrm>
            <a:off x="612227" y="1058334"/>
            <a:ext cx="1292783" cy="5613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5777" t="37901" r="5991" b="37901"/>
          <a:stretch/>
        </p:blipFill>
        <p:spPr>
          <a:xfrm>
            <a:off x="1905010" y="1058334"/>
            <a:ext cx="6959600" cy="16594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706" y="6145056"/>
            <a:ext cx="1798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Bone</a:t>
            </a:r>
          </a:p>
          <a:p>
            <a:r>
              <a:rPr lang="en-US" dirty="0" smtClean="0"/>
              <a:t>Coronal / Sagittal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4130" t="6544" r="6745" b="7283"/>
          <a:stretch/>
        </p:blipFill>
        <p:spPr>
          <a:xfrm>
            <a:off x="6523567" y="4746525"/>
            <a:ext cx="2548467" cy="203527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V="1">
            <a:off x="6354234" y="5271290"/>
            <a:ext cx="2717800" cy="222429"/>
          </a:xfrm>
          <a:prstGeom prst="line">
            <a:avLst/>
          </a:prstGeom>
          <a:ln w="3175" cmpd="sng">
            <a:solidFill>
              <a:srgbClr val="FF000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099545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 yr. Dachshund – Spine CT – T3-L3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abnormality(s) in the CT image are most concerning…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2162"/>
            <a:ext cx="88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FFFF"/>
                </a:solidFill>
              </a:rPr>
              <a:t>199699</a:t>
            </a:r>
            <a:endParaRPr lang="en-US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5193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 yr. Dachshund – Spine CT – T3-L3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abnormality(s) in the CT image are most concerning…</a:t>
            </a:r>
          </a:p>
          <a:p>
            <a:pPr lvl="1"/>
            <a:r>
              <a:rPr lang="en-US" dirty="0"/>
              <a:t>T13-L1, focal, extra-axial spinal lesion, herniated mineralized IVD, left</a:t>
            </a:r>
          </a:p>
        </p:txBody>
      </p:sp>
    </p:spTree>
    <p:extLst>
      <p:ext uri="{BB962C8B-B14F-4D97-AF65-F5344CB8AC3E}">
        <p14:creationId xmlns:p14="http://schemas.microsoft.com/office/powerpoint/2010/main" val="114170513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0602" y="2249326"/>
            <a:ext cx="340279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smtClean="0"/>
              <a:t>#16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63954945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7.4 yr. Yorkie – Trauma – CT Spine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172" t="16967" r="6671"/>
          <a:stretch/>
        </p:blipFill>
        <p:spPr>
          <a:xfrm>
            <a:off x="372533" y="1430866"/>
            <a:ext cx="5601646" cy="46397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4130" t="6544" r="6745" b="7283"/>
          <a:stretch/>
        </p:blipFill>
        <p:spPr>
          <a:xfrm>
            <a:off x="6523567" y="4746525"/>
            <a:ext cx="2548467" cy="203527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7814740" y="5029199"/>
            <a:ext cx="0" cy="573435"/>
          </a:xfrm>
          <a:prstGeom prst="line">
            <a:avLst/>
          </a:prstGeom>
          <a:ln w="3175" cmpd="sng">
            <a:solidFill>
              <a:srgbClr val="FF000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415314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7.4 yr. Yorkie – Trauma – CT Spine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abnormality(s) in the CT image are most concerning…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6882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7.4 yr. Yorkie – Trauma – CT Spine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abnormality(s) in the CT image are most concerning…</a:t>
            </a:r>
          </a:p>
          <a:p>
            <a:pPr lvl="1"/>
            <a:r>
              <a:rPr lang="en-US" dirty="0" smtClean="0"/>
              <a:t>Comminuted fx of T12</a:t>
            </a:r>
          </a:p>
          <a:p>
            <a:pPr lvl="1"/>
            <a:r>
              <a:rPr lang="en-US" dirty="0" smtClean="0"/>
              <a:t>Intra-axial spinal cord enhancement</a:t>
            </a:r>
          </a:p>
          <a:p>
            <a:pPr lvl="2"/>
            <a:r>
              <a:rPr lang="en-US" dirty="0" smtClean="0"/>
              <a:t>Hemorrhage</a:t>
            </a:r>
          </a:p>
          <a:p>
            <a:pPr lvl="2"/>
            <a:r>
              <a:rPr lang="en-US" dirty="0" err="1" smtClean="0"/>
              <a:t>Myelomalacia</a:t>
            </a:r>
            <a:endParaRPr lang="en-US" dirty="0" smtClean="0"/>
          </a:p>
          <a:p>
            <a:pPr lvl="2"/>
            <a:r>
              <a:rPr lang="en-US" dirty="0" smtClean="0"/>
              <a:t>Pre-existing syrinx</a:t>
            </a:r>
            <a:endParaRPr lang="en-US" dirty="0"/>
          </a:p>
          <a:p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0628"/>
            <a:ext cx="88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FFFF"/>
                </a:solidFill>
              </a:rPr>
              <a:t>204067</a:t>
            </a:r>
            <a:endParaRPr lang="en-US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5619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0602" y="2249326"/>
            <a:ext cx="340279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smtClean="0"/>
              <a:t>#18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202750032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900" dirty="0"/>
              <a:t>5.7 </a:t>
            </a:r>
            <a:r>
              <a:rPr lang="en-US" sz="3900" dirty="0" smtClean="0"/>
              <a:t>yr. </a:t>
            </a:r>
            <a:r>
              <a:rPr lang="en-US" sz="3900" dirty="0"/>
              <a:t>Mixed Breed – </a:t>
            </a:r>
            <a:r>
              <a:rPr lang="en-US" sz="3900" dirty="0" smtClean="0"/>
              <a:t>Bite Trauma </a:t>
            </a:r>
            <a:r>
              <a:rPr lang="en-US" sz="3900" dirty="0"/>
              <a:t>– CT Body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736" t="16967" r="20410" b="9012"/>
          <a:stretch/>
        </p:blipFill>
        <p:spPr>
          <a:xfrm>
            <a:off x="516468" y="1341428"/>
            <a:ext cx="4563533" cy="50763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130" t="6544" r="6745" b="7283"/>
          <a:stretch/>
        </p:blipFill>
        <p:spPr>
          <a:xfrm>
            <a:off x="6261100" y="4441064"/>
            <a:ext cx="2548467" cy="203527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7497231" y="4890458"/>
            <a:ext cx="38100" cy="712177"/>
          </a:xfrm>
          <a:prstGeom prst="line">
            <a:avLst/>
          </a:prstGeom>
          <a:ln w="3175" cmpd="sng">
            <a:solidFill>
              <a:srgbClr val="FF000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8831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8086" t="5432" r="16976" b="25803"/>
          <a:stretch/>
        </p:blipFill>
        <p:spPr>
          <a:xfrm rot="21345857">
            <a:off x="751364" y="1439494"/>
            <a:ext cx="5122334" cy="47159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8.6 yr. </a:t>
            </a:r>
            <a:r>
              <a:rPr lang="en-US" dirty="0"/>
              <a:t>DSH – </a:t>
            </a:r>
            <a:r>
              <a:rPr lang="en-US" dirty="0" smtClean="0"/>
              <a:t>Bite Trauma </a:t>
            </a:r>
            <a:r>
              <a:rPr lang="en-US" dirty="0"/>
              <a:t>– CT </a:t>
            </a:r>
            <a:r>
              <a:rPr lang="en-US" dirty="0" smtClean="0"/>
              <a:t>Head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0049" y="6145056"/>
            <a:ext cx="668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Bone</a:t>
            </a:r>
          </a:p>
          <a:p>
            <a:r>
              <a:rPr lang="en-US" dirty="0" smtClean="0"/>
              <a:t>Axial 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5000"/>
                    </a14:imgEffect>
                    <a14:imgEffect>
                      <a14:colorTemperature colorTemp="2587"/>
                    </a14:imgEffect>
                    <a14:imgEffect>
                      <a14:saturation sat="157000"/>
                    </a14:imgEffect>
                    <a14:imgEffect>
                      <a14:brightnessContrast bright="24000" contrast="54000"/>
                    </a14:imgEffect>
                  </a14:imgLayer>
                </a14:imgProps>
              </a:ext>
            </a:extLst>
          </a:blip>
          <a:srcRect l="14406" t="4691" r="17021" b="31975"/>
          <a:stretch/>
        </p:blipFill>
        <p:spPr>
          <a:xfrm>
            <a:off x="6519334" y="4960345"/>
            <a:ext cx="2548467" cy="1831042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6791333" y="4957233"/>
            <a:ext cx="0" cy="562979"/>
          </a:xfrm>
          <a:prstGeom prst="line">
            <a:avLst/>
          </a:prstGeom>
          <a:ln w="3175" cmpd="sng">
            <a:solidFill>
              <a:srgbClr val="FF000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754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900" dirty="0"/>
              <a:t>5.7 yr. Mixed Breed – Bite Trauma – CT Body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abnormality(s) in the CT image are most concerning</a:t>
            </a:r>
            <a:r>
              <a:rPr lang="en-US" dirty="0" smtClean="0"/>
              <a:t>…</a:t>
            </a:r>
          </a:p>
          <a:p>
            <a:pPr lvl="1"/>
            <a:r>
              <a:rPr lang="en-US" dirty="0"/>
              <a:t>T11 vertebral body fx</a:t>
            </a:r>
          </a:p>
          <a:p>
            <a:pPr lvl="1"/>
            <a:r>
              <a:rPr lang="en-US" dirty="0"/>
              <a:t>Gastric herniation through left body wall with entrapment of the outflow tract</a:t>
            </a:r>
          </a:p>
          <a:p>
            <a:pPr lvl="1"/>
            <a:r>
              <a:rPr lang="en-US" dirty="0"/>
              <a:t>SQ and </a:t>
            </a:r>
            <a:r>
              <a:rPr lang="en-US" dirty="0" smtClean="0"/>
              <a:t>intramuscular </a:t>
            </a:r>
            <a:r>
              <a:rPr lang="en-US" dirty="0"/>
              <a:t>emphysema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841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8.6 yr. DSH – Bite Trauma – CT Head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List the major abnormality(s) in the CT image…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997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8.6 yr, DSH – Bite Trauma – CT Head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List the major abnormality(s) in the CT image</a:t>
            </a:r>
            <a:r>
              <a:rPr lang="en-US" dirty="0" smtClean="0"/>
              <a:t>…</a:t>
            </a:r>
          </a:p>
          <a:p>
            <a:pPr lvl="1"/>
            <a:r>
              <a:rPr lang="en-US" dirty="0" smtClean="0"/>
              <a:t>Left mandibular fracture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0628"/>
            <a:ext cx="88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FFFF"/>
                </a:solidFill>
              </a:rPr>
              <a:t>201735</a:t>
            </a:r>
          </a:p>
        </p:txBody>
      </p:sp>
    </p:spTree>
    <p:extLst>
      <p:ext uri="{BB962C8B-B14F-4D97-AF65-F5344CB8AC3E}">
        <p14:creationId xmlns:p14="http://schemas.microsoft.com/office/powerpoint/2010/main" val="571240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8991</TotalTime>
  <Words>1831</Words>
  <Application>Microsoft Macintosh PowerPoint</Application>
  <PresentationFormat>On-screen Show (4:3)</PresentationFormat>
  <Paragraphs>219</Paragraphs>
  <Slides>70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1" baseType="lpstr">
      <vt:lpstr>Office Theme</vt:lpstr>
      <vt:lpstr>CT Images</vt:lpstr>
      <vt:lpstr>PowerPoint Presentation</vt:lpstr>
      <vt:lpstr>3.7 yr DSH – Trauma – CT Head</vt:lpstr>
      <vt:lpstr>3.7 yr DSH – Trauma – CT Head</vt:lpstr>
      <vt:lpstr>3.7 yr DSH – Unknown Trauma – CT Head</vt:lpstr>
      <vt:lpstr>PowerPoint Presentation</vt:lpstr>
      <vt:lpstr>8.6 yr. DSH – Bite Trauma – CT Head</vt:lpstr>
      <vt:lpstr>8.6 yr. DSH – Bite Trauma – CT Head</vt:lpstr>
      <vt:lpstr>8.6 yr, DSH – Bite Trauma – CT Head</vt:lpstr>
      <vt:lpstr>PowerPoint Presentation</vt:lpstr>
      <vt:lpstr>1.6 yr. DSH – HBC Trauma – CT Thorax</vt:lpstr>
      <vt:lpstr>1.6 yr. DSH – HBC Trauma – CT Thorax</vt:lpstr>
      <vt:lpstr>1.6 yr. DSH – HBC Trauma – CT Thorax</vt:lpstr>
      <vt:lpstr>PowerPoint Presentation</vt:lpstr>
      <vt:lpstr>1.6 yr. DSH – HBC Trauma – CT Head</vt:lpstr>
      <vt:lpstr>1.6 yr. DSH – HBC Trauma – CT Head</vt:lpstr>
      <vt:lpstr>1.6 yr. DSH – HBC Trauma – CT Head</vt:lpstr>
      <vt:lpstr>PowerPoint Presentation</vt:lpstr>
      <vt:lpstr>3.6 yr. DSH – HBC Trauma – CT Head</vt:lpstr>
      <vt:lpstr>3.6 yr. DSH – HBC Trauma – CT Head</vt:lpstr>
      <vt:lpstr>3.6 yr. DSH – HBC Trauma – CT Head</vt:lpstr>
      <vt:lpstr>PowerPoint Presentation</vt:lpstr>
      <vt:lpstr>3.6 yr. DSH – HBC Trauma – CT Head</vt:lpstr>
      <vt:lpstr>3.6 yr. DSH – HBC Trauma – CT Head</vt:lpstr>
      <vt:lpstr>3.6 yr. DSH – HBC Trauma – CT Head</vt:lpstr>
      <vt:lpstr>PowerPoint Presentation</vt:lpstr>
      <vt:lpstr>11 yr. GSD – PO Deterioration following L6-7, L7-S1 Dorsal Laminectomy – CT Spine</vt:lpstr>
      <vt:lpstr>11 yr. GSD – PO Deterioration following L6-7, L7-S1 Dorsal Laminectomy – CT Spine</vt:lpstr>
      <vt:lpstr>11 yr. GSD – PO Deterioration following L6-7, L7-S1 Dorsal Laminectomy – CT Spine</vt:lpstr>
      <vt:lpstr>11 yr. GSD – PO Deterioration following L6-7, L7-S1 Dorsal Laminectomy – CT Spine</vt:lpstr>
      <vt:lpstr>11 yr. GSD – PO Deterioration following L6-7, L7-S1 Dorsal Laminectomy – CT Spine</vt:lpstr>
      <vt:lpstr>PowerPoint Presentation</vt:lpstr>
      <vt:lpstr>? yr. Mixed Breed – Trauma</vt:lpstr>
      <vt:lpstr>? yr. Mixed Breed – Trauma</vt:lpstr>
      <vt:lpstr>? yr. Mixed Breed – Trauma</vt:lpstr>
      <vt:lpstr>PowerPoint Presentation</vt:lpstr>
      <vt:lpstr>0.8 yr. Mixed – Trauma – CT Pelvis</vt:lpstr>
      <vt:lpstr>0.8 yr. Mixed – Trauma – CT Pelvis</vt:lpstr>
      <vt:lpstr>0.8 yr. Mixed – Trauma – CT Pelvis</vt:lpstr>
      <vt:lpstr>PowerPoint Presentation</vt:lpstr>
      <vt:lpstr>0.8 yr. Mixed – Trauma – CT Pelvis</vt:lpstr>
      <vt:lpstr>0.8 yr. Mixed – Trauma – CT Pelvis</vt:lpstr>
      <vt:lpstr>0.8 yr. Mixed – Trauma – CT Pelvis</vt:lpstr>
      <vt:lpstr>PowerPoint Presentation</vt:lpstr>
      <vt:lpstr>1 yr. Toy Poodle – Unk? Trauma – CT Neck</vt:lpstr>
      <vt:lpstr>1 yr. Toy Poodle – Unk? Trauma – CT Neck</vt:lpstr>
      <vt:lpstr>1 yr. Toy Poodle – Unk? Trauma – CT Neck</vt:lpstr>
      <vt:lpstr>PowerPoint Presentation</vt:lpstr>
      <vt:lpstr>1.6 yr. Gldn Ret – Bat Trauma – CT Head</vt:lpstr>
      <vt:lpstr>1.6 yr. Gldn Ret – Bat Trauma – CT Head</vt:lpstr>
      <vt:lpstr>1.6 yr. Gldn Ret – Bat Trauma – CT Head</vt:lpstr>
      <vt:lpstr>PowerPoint Presentation</vt:lpstr>
      <vt:lpstr>6 yr. Beagle – Poss. Trauma – CT Head</vt:lpstr>
      <vt:lpstr>6 yr. Beagle – Poss. Trauma – CT Head</vt:lpstr>
      <vt:lpstr>6 yr. Beagle – Poss. Trauma – CT Head</vt:lpstr>
      <vt:lpstr>PowerPoint Presentation</vt:lpstr>
      <vt:lpstr>7.6 yr. Boston Terrier – Trauma – CT Head</vt:lpstr>
      <vt:lpstr>7.6 yr. Boston Terrier – Trauma – CT Head</vt:lpstr>
      <vt:lpstr>7.6 yr. Boston Terrier – Trauma – CT Head</vt:lpstr>
      <vt:lpstr>PowerPoint Presentation</vt:lpstr>
      <vt:lpstr>5 yr. Dachshund – Spine CT – T3-L3</vt:lpstr>
      <vt:lpstr>5 yr. Dachshund – Spine CT – T3-L3</vt:lpstr>
      <vt:lpstr>5 yr. Dachshund – Spine CT – T3-L3</vt:lpstr>
      <vt:lpstr>PowerPoint Presentation</vt:lpstr>
      <vt:lpstr>7.4 yr. Yorkie – Trauma – CT Spine</vt:lpstr>
      <vt:lpstr>7.4 yr. Yorkie – Trauma – CT Spine</vt:lpstr>
      <vt:lpstr>7.4 yr. Yorkie – Trauma – CT Spine</vt:lpstr>
      <vt:lpstr>PowerPoint Presentation</vt:lpstr>
      <vt:lpstr>5.7 yr. Mixed Breed – Bite Trauma – CT Body</vt:lpstr>
      <vt:lpstr>5.7 yr. Mixed Breed – Bite Trauma – CT Body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CT Images</dc:title>
  <dc:creator>gls37</dc:creator>
  <cp:lastModifiedBy>valerie madden</cp:lastModifiedBy>
  <cp:revision>57</cp:revision>
  <dcterms:created xsi:type="dcterms:W3CDTF">2014-03-26T13:58:49Z</dcterms:created>
  <dcterms:modified xsi:type="dcterms:W3CDTF">2014-04-02T13:56:05Z</dcterms:modified>
</cp:coreProperties>
</file>