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2"/>
  </p:notesMasterIdLst>
  <p:sldIdLst>
    <p:sldId id="256" r:id="rId2"/>
    <p:sldId id="258" r:id="rId3"/>
    <p:sldId id="262" r:id="rId4"/>
    <p:sldId id="261" r:id="rId5"/>
    <p:sldId id="268" r:id="rId6"/>
    <p:sldId id="259" r:id="rId7"/>
    <p:sldId id="305" r:id="rId8"/>
    <p:sldId id="303" r:id="rId9"/>
    <p:sldId id="294" r:id="rId10"/>
    <p:sldId id="292" r:id="rId11"/>
    <p:sldId id="293" r:id="rId12"/>
    <p:sldId id="263" r:id="rId13"/>
    <p:sldId id="304" r:id="rId14"/>
    <p:sldId id="266" r:id="rId15"/>
    <p:sldId id="301" r:id="rId16"/>
    <p:sldId id="302" r:id="rId17"/>
    <p:sldId id="306" r:id="rId18"/>
    <p:sldId id="260" r:id="rId19"/>
    <p:sldId id="307" r:id="rId20"/>
    <p:sldId id="291" r:id="rId21"/>
    <p:sldId id="264" r:id="rId22"/>
    <p:sldId id="265" r:id="rId23"/>
    <p:sldId id="297" r:id="rId24"/>
    <p:sldId id="298" r:id="rId25"/>
    <p:sldId id="299" r:id="rId26"/>
    <p:sldId id="267" r:id="rId27"/>
    <p:sldId id="279" r:id="rId28"/>
    <p:sldId id="269" r:id="rId29"/>
    <p:sldId id="296" r:id="rId30"/>
    <p:sldId id="272" r:id="rId31"/>
    <p:sldId id="273" r:id="rId32"/>
    <p:sldId id="270" r:id="rId33"/>
    <p:sldId id="274" r:id="rId34"/>
    <p:sldId id="275" r:id="rId35"/>
    <p:sldId id="276" r:id="rId36"/>
    <p:sldId id="277" r:id="rId37"/>
    <p:sldId id="290" r:id="rId38"/>
    <p:sldId id="289" r:id="rId39"/>
    <p:sldId id="288" r:id="rId40"/>
    <p:sldId id="287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71" autoAdjust="0"/>
    <p:restoredTop sz="86409" autoAdjust="0"/>
  </p:normalViewPr>
  <p:slideViewPr>
    <p:cSldViewPr snapToGrid="0">
      <p:cViewPr varScale="1">
        <p:scale>
          <a:sx n="65" d="100"/>
          <a:sy n="65" d="100"/>
        </p:scale>
        <p:origin x="49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928"/>
    </p:cViewPr>
  </p:sorterViewPr>
  <p:notesViewPr>
    <p:cSldViewPr snapToGrid="0">
      <p:cViewPr varScale="1">
        <p:scale>
          <a:sx n="58" d="100"/>
          <a:sy n="58" d="100"/>
        </p:scale>
        <p:origin x="273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BB6E0-F3FF-401E-BA68-59505A241E29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B080F-A81B-4C52-B4D9-485787E62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techopen.com/books/ischemic-heart-disease/biomarkers-of-cardiac-ischemia#B6" TargetMode="External"/><Relationship Id="rId3" Type="http://schemas.openxmlformats.org/officeDocument/2006/relationships/hyperlink" Target="http://www.intechopen.com/books/ischemic-heart-disease/biomarkers-of-cardiac-ischemia#B1" TargetMode="External"/><Relationship Id="rId7" Type="http://schemas.openxmlformats.org/officeDocument/2006/relationships/hyperlink" Target="http://www.intechopen.com/books/ischemic-heart-disease/biomarkers-of-cardiac-ischemia#B5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intechopen.com/books/ischemic-heart-disease/biomarkers-of-cardiac-ischemia#B4" TargetMode="External"/><Relationship Id="rId11" Type="http://schemas.openxmlformats.org/officeDocument/2006/relationships/hyperlink" Target="http://www.intechopen.com/books/ischemic-heart-disease/biomarkers-of-cardiac-ischemia#B9" TargetMode="External"/><Relationship Id="rId5" Type="http://schemas.openxmlformats.org/officeDocument/2006/relationships/hyperlink" Target="http://www.intechopen.com/books/ischemic-heart-disease/biomarkers-of-cardiac-ischemia#B3" TargetMode="External"/><Relationship Id="rId10" Type="http://schemas.openxmlformats.org/officeDocument/2006/relationships/hyperlink" Target="http://www.intechopen.com/books/ischemic-heart-disease/biomarkers-of-cardiac-ischemia#B8" TargetMode="External"/><Relationship Id="rId4" Type="http://schemas.openxmlformats.org/officeDocument/2006/relationships/hyperlink" Target="http://www.intechopen.com/books/ischemic-heart-disease/biomarkers-of-cardiac-ischemia#B2" TargetMode="External"/><Relationship Id="rId9" Type="http://schemas.openxmlformats.org/officeDocument/2006/relationships/hyperlink" Target="http://www.intechopen.com/books/ischemic-heart-disease/biomarkers-of-cardiac-ischemia#B7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Strong negative charge of -17 to -19</a:t>
            </a:r>
          </a:p>
          <a:p>
            <a:r>
              <a:rPr lang="en-US" dirty="0" smtClean="0"/>
              <a:t>Albumin is 65-69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kDa</a:t>
            </a:r>
            <a:r>
              <a:rPr lang="en-US" baseline="0" dirty="0" smtClean="0"/>
              <a:t> in size, 16 nm</a:t>
            </a:r>
            <a:endParaRPr lang="en-US" dirty="0" smtClean="0"/>
          </a:p>
          <a:p>
            <a:r>
              <a:rPr lang="en-US" dirty="0" err="1" smtClean="0"/>
              <a:t>IgG</a:t>
            </a:r>
            <a:r>
              <a:rPr lang="en-US" baseline="0" dirty="0" smtClean="0"/>
              <a:t> is 150kDa in size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506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Oncotic pressure = osmotic pressure</a:t>
            </a:r>
            <a:r>
              <a:rPr lang="en-US" baseline="0" dirty="0" smtClean="0"/>
              <a:t> exerted by colloids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80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sudlow</a:t>
            </a:r>
            <a:r>
              <a:rPr lang="en-US" baseline="0" dirty="0" smtClean="0"/>
              <a:t> sites are major binding areas for drugs -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310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Binds</a:t>
            </a:r>
            <a:r>
              <a:rPr lang="en-US" baseline="0" dirty="0" smtClean="0"/>
              <a:t> to interstitial matrix and </a:t>
            </a:r>
            <a:r>
              <a:rPr lang="en-US" baseline="0" dirty="0" err="1" smtClean="0"/>
              <a:t>subendothelium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3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Class 2 = low solubility, high permeability, </a:t>
            </a:r>
          </a:p>
          <a:p>
            <a:r>
              <a:rPr lang="en-US" dirty="0" smtClean="0"/>
              <a:t>Class 4 = low solubility, low </a:t>
            </a:r>
            <a:r>
              <a:rPr lang="en-US" dirty="0" err="1" smtClean="0"/>
              <a:t>bermeability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0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100;s of </a:t>
            </a:r>
            <a:r>
              <a:rPr lang="en-US" dirty="0" err="1" smtClean="0"/>
              <a:t>tonnes</a:t>
            </a:r>
            <a:endParaRPr lang="en-US" dirty="0" smtClean="0"/>
          </a:p>
          <a:p>
            <a:r>
              <a:rPr lang="en-US" dirty="0" smtClean="0"/>
              <a:t>Isotonic – volume resuscitation</a:t>
            </a:r>
          </a:p>
          <a:p>
            <a:r>
              <a:rPr lang="en-US" dirty="0" err="1" smtClean="0"/>
              <a:t>Hyperoncotic</a:t>
            </a:r>
            <a:r>
              <a:rPr lang="en-US" dirty="0" smtClean="0"/>
              <a:t> - </a:t>
            </a:r>
            <a:r>
              <a:rPr lang="en-US" dirty="0" err="1" smtClean="0"/>
              <a:t>hypoalbuminemia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89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Kills HIV,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Hep</a:t>
            </a:r>
            <a:r>
              <a:rPr lang="en-US" baseline="0" dirty="0" smtClean="0"/>
              <a:t> a, b, c… inactivates lipid enveloped and </a:t>
            </a:r>
            <a:r>
              <a:rPr lang="en-US" baseline="0" dirty="0" err="1" smtClean="0"/>
              <a:t>nonenveloped</a:t>
            </a:r>
            <a:r>
              <a:rPr lang="en-US" baseline="0" dirty="0" smtClean="0"/>
              <a:t> viruses</a:t>
            </a:r>
            <a:endParaRPr lang="en-US" dirty="0" smtClean="0"/>
          </a:p>
          <a:p>
            <a:r>
              <a:rPr lang="en-US" dirty="0" smtClean="0"/>
              <a:t>Allergic reactions – contaminants or polymers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Prekallikrein</a:t>
            </a:r>
            <a:r>
              <a:rPr lang="en-US" dirty="0" smtClean="0"/>
              <a:t> was more common in plasma protein</a:t>
            </a:r>
            <a:r>
              <a:rPr lang="en-US" baseline="0" dirty="0" smtClean="0"/>
              <a:t> fraction </a:t>
            </a:r>
            <a:endParaRPr lang="en-US" dirty="0" smtClean="0"/>
          </a:p>
          <a:p>
            <a:r>
              <a:rPr lang="en-US" dirty="0" smtClean="0"/>
              <a:t>Patients resuscitated with albumin need more inotropic</a:t>
            </a:r>
            <a:r>
              <a:rPr lang="en-US" baseline="0" dirty="0" smtClean="0"/>
              <a:t> support and diuresis than patients resuscitated with crystalloids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773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Cold ethanol</a:t>
            </a:r>
            <a:r>
              <a:rPr lang="en-US" baseline="0" dirty="0" smtClean="0"/>
              <a:t> fractionation – because of disulfide bonds is relatively stable and is recovered relatively undamaged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856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Pentoxyphylline</a:t>
            </a:r>
            <a:r>
              <a:rPr lang="en-US" dirty="0" smtClean="0"/>
              <a:t> and diphenhydramine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26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Increase in vitals, edema, arrhythmia, new coagulopathy, 4 had cardiac arrest, no fulminant anaphylaxis</a:t>
            </a:r>
          </a:p>
          <a:p>
            <a:endParaRPr lang="en-US" dirty="0" smtClean="0"/>
          </a:p>
          <a:p>
            <a:r>
              <a:rPr lang="en-US" dirty="0" smtClean="0"/>
              <a:t>Minor reaction in 43% dogs, 36% cats – none that necessitated</a:t>
            </a:r>
            <a:r>
              <a:rPr lang="en-US" baseline="0" dirty="0" smtClean="0"/>
              <a:t> stopping transfusion, no reactions beyond day 3</a:t>
            </a:r>
          </a:p>
          <a:p>
            <a:r>
              <a:rPr lang="en-US" baseline="0" dirty="0" smtClean="0"/>
              <a:t>NO follow up for delayed reactions</a:t>
            </a:r>
          </a:p>
          <a:p>
            <a:r>
              <a:rPr lang="en-US" baseline="0" dirty="0" smtClean="0"/>
              <a:t>Safer than 25%???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48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585 amino acids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13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Under normal conditions this is principal regulator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 smtClean="0"/>
              <a:t>Alb</a:t>
            </a:r>
            <a:r>
              <a:rPr lang="en-US" dirty="0" smtClean="0"/>
              <a:t> catabolism</a:t>
            </a:r>
            <a:r>
              <a:rPr lang="en-US" baseline="0" dirty="0" smtClean="0"/>
              <a:t> to prevent </a:t>
            </a:r>
            <a:r>
              <a:rPr lang="en-US" baseline="0" dirty="0" err="1" smtClean="0"/>
              <a:t>hyperoncotic</a:t>
            </a:r>
            <a:r>
              <a:rPr lang="en-US" baseline="0" dirty="0" smtClean="0"/>
              <a:t> state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96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Many factors can alter albumin</a:t>
            </a:r>
            <a:r>
              <a:rPr lang="en-US" baseline="0" dirty="0" smtClean="0"/>
              <a:t> levels so poor marker of liver </a:t>
            </a:r>
            <a:r>
              <a:rPr lang="en-US" baseline="0" dirty="0" err="1" smtClean="0"/>
              <a:t>fx</a:t>
            </a:r>
            <a:r>
              <a:rPr lang="en-US" baseline="0" dirty="0" smtClean="0"/>
              <a:t>, PT is more reliable</a:t>
            </a:r>
          </a:p>
          <a:p>
            <a:r>
              <a:rPr lang="en-US" baseline="0" dirty="0" smtClean="0"/>
              <a:t>IL6 directly decreases expression of albumin messenger mRNA</a:t>
            </a:r>
          </a:p>
          <a:p>
            <a:r>
              <a:rPr lang="en-US" baseline="0" dirty="0" err="1" smtClean="0"/>
              <a:t>Leucine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argenine</a:t>
            </a:r>
            <a:r>
              <a:rPr lang="en-US" baseline="0" dirty="0" smtClean="0"/>
              <a:t>, isoleucine, and </a:t>
            </a:r>
            <a:r>
              <a:rPr lang="en-US" baseline="0" dirty="0" err="1" smtClean="0"/>
              <a:t>valine</a:t>
            </a:r>
            <a:endParaRPr lang="en-US" baseline="0" dirty="0" smtClean="0"/>
          </a:p>
          <a:p>
            <a:r>
              <a:rPr lang="en-US" baseline="0" dirty="0" smtClean="0"/>
              <a:t>Unclear if rate of synthesis can be increased by AA supplementation in absence of deficiency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50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Skin</a:t>
            </a:r>
            <a:r>
              <a:rPr lang="en-US" baseline="0" dirty="0" smtClean="0"/>
              <a:t> is only 6% of body weight.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6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Later</a:t>
            </a:r>
            <a:r>
              <a:rPr lang="en-US" baseline="0" dirty="0" smtClean="0"/>
              <a:t> alpha-fetoprotein, </a:t>
            </a:r>
            <a:r>
              <a:rPr lang="en-US" baseline="0" dirty="0" err="1" smtClean="0"/>
              <a:t>Hgb</a:t>
            </a:r>
            <a:r>
              <a:rPr lang="en-US" baseline="0" dirty="0" smtClean="0"/>
              <a:t>, and myoglobin diverged</a:t>
            </a:r>
          </a:p>
          <a:p>
            <a:r>
              <a:rPr lang="en-US" baseline="0" dirty="0" err="1" smtClean="0"/>
              <a:t>Bisalbuminemia</a:t>
            </a:r>
            <a:r>
              <a:rPr lang="en-US" baseline="0" dirty="0" smtClean="0"/>
              <a:t> – associated w/ drugs, pancreatitis, aging</a:t>
            </a:r>
          </a:p>
          <a:p>
            <a:r>
              <a:rPr lang="en-US" baseline="0" dirty="0" err="1" smtClean="0"/>
              <a:t>Analbuminemia</a:t>
            </a:r>
            <a:r>
              <a:rPr lang="en-US" baseline="0" dirty="0" smtClean="0"/>
              <a:t> – common in pigs, rare in humans – about 18 families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439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biomarakers</a:t>
            </a:r>
            <a:r>
              <a:rPr lang="en-US" baseline="0" dirty="0" smtClean="0"/>
              <a:t> such as </a:t>
            </a:r>
            <a:r>
              <a:rPr lang="en-US" baseline="0" dirty="0" err="1" smtClean="0"/>
              <a:t>cTnIonly</a:t>
            </a:r>
            <a:r>
              <a:rPr lang="en-US" baseline="0" dirty="0" smtClean="0"/>
              <a:t> increase after myocardial necrosis ensues</a:t>
            </a:r>
            <a:endParaRPr lang="en-US" dirty="0" smtClean="0"/>
          </a:p>
          <a:p>
            <a:r>
              <a:rPr lang="en-US" dirty="0" err="1" smtClean="0"/>
              <a:t>Trasitional</a:t>
            </a:r>
            <a:r>
              <a:rPr lang="en-US" baseline="0" dirty="0" smtClean="0"/>
              <a:t> metals – nickel, copper, </a:t>
            </a:r>
            <a:r>
              <a:rPr lang="en-US" baseline="0" dirty="0" smtClean="0"/>
              <a:t>cobalt</a:t>
            </a:r>
          </a:p>
          <a:p>
            <a:endParaRPr lang="en-US" baseline="0" dirty="0" smtClean="0"/>
          </a:p>
          <a:p>
            <a:r>
              <a:rPr lang="en-US" dirty="0" smtClean="0">
                <a:effectLst/>
              </a:rPr>
              <a:t>[</a:t>
            </a:r>
            <a:r>
              <a:rPr lang="en-US" dirty="0" smtClean="0">
                <a:effectLst/>
                <a:hlinkClick r:id="rId3"/>
              </a:rPr>
              <a:t>1</a:t>
            </a:r>
            <a:r>
              <a:rPr lang="en-US" dirty="0" smtClean="0">
                <a:effectLst/>
              </a:rPr>
              <a:t>]Tissue hypoxia from anaerobic metabolism reduces ATP and causes a [</a:t>
            </a:r>
            <a:r>
              <a:rPr lang="en-US" dirty="0" smtClean="0">
                <a:effectLst/>
                <a:hlinkClick r:id="rId4"/>
              </a:rPr>
              <a:t>2</a:t>
            </a:r>
            <a:r>
              <a:rPr lang="en-US" dirty="0" smtClean="0">
                <a:effectLst/>
              </a:rPr>
              <a:t>]lower localized pH inducing acidosis. [</a:t>
            </a:r>
            <a:r>
              <a:rPr lang="en-US" dirty="0" smtClean="0">
                <a:effectLst/>
                <a:hlinkClick r:id="rId5"/>
              </a:rPr>
              <a:t>3</a:t>
            </a:r>
            <a:r>
              <a:rPr lang="en-US" dirty="0" smtClean="0">
                <a:effectLst/>
              </a:rPr>
              <a:t>]Cu</a:t>
            </a:r>
            <a:r>
              <a:rPr lang="en-US" baseline="30000" dirty="0" smtClean="0">
                <a:effectLst/>
              </a:rPr>
              <a:t>++</a:t>
            </a:r>
            <a:r>
              <a:rPr lang="en-US" dirty="0" smtClean="0">
                <a:effectLst/>
              </a:rPr>
              <a:t> ions are released from plasma proteins such as </a:t>
            </a:r>
            <a:r>
              <a:rPr lang="en-US" dirty="0" err="1" smtClean="0">
                <a:effectLst/>
              </a:rPr>
              <a:t>caeruloplasmin</a:t>
            </a:r>
            <a:r>
              <a:rPr lang="en-US" dirty="0" smtClean="0">
                <a:effectLst/>
              </a:rPr>
              <a:t>. In the presence of ascorbic acid, [</a:t>
            </a:r>
            <a:r>
              <a:rPr lang="en-US" dirty="0" smtClean="0">
                <a:effectLst/>
                <a:hlinkClick r:id="rId6"/>
              </a:rPr>
              <a:t>4</a:t>
            </a:r>
            <a:r>
              <a:rPr lang="en-US" dirty="0" smtClean="0">
                <a:effectLst/>
              </a:rPr>
              <a:t>]Cu</a:t>
            </a:r>
            <a:r>
              <a:rPr lang="en-US" baseline="30000" dirty="0" smtClean="0">
                <a:effectLst/>
              </a:rPr>
              <a:t>++</a:t>
            </a:r>
            <a:r>
              <a:rPr lang="en-US" dirty="0" smtClean="0">
                <a:effectLst/>
              </a:rPr>
              <a:t> is converted to Cu</a:t>
            </a:r>
            <a:r>
              <a:rPr lang="en-US" baseline="30000" dirty="0" smtClean="0">
                <a:effectLst/>
              </a:rPr>
              <a:t>+</a:t>
            </a:r>
            <a:r>
              <a:rPr lang="en-US" dirty="0" smtClean="0">
                <a:effectLst/>
              </a:rPr>
              <a:t>. Cu</a:t>
            </a:r>
            <a:r>
              <a:rPr lang="en-US" baseline="30000" dirty="0" smtClean="0">
                <a:effectLst/>
              </a:rPr>
              <a:t>+</a:t>
            </a:r>
            <a:r>
              <a:rPr lang="en-US" dirty="0" smtClean="0">
                <a:effectLst/>
              </a:rPr>
              <a:t> reacts with O</a:t>
            </a:r>
            <a:r>
              <a:rPr lang="en-US" baseline="-25000" dirty="0" smtClean="0">
                <a:effectLst/>
              </a:rPr>
              <a:t>2</a:t>
            </a:r>
            <a:r>
              <a:rPr lang="en-US" dirty="0" smtClean="0">
                <a:effectLst/>
              </a:rPr>
              <a:t> to form [</a:t>
            </a:r>
            <a:r>
              <a:rPr lang="en-US" dirty="0" smtClean="0">
                <a:effectLst/>
                <a:hlinkClick r:id="rId7"/>
              </a:rPr>
              <a:t>5</a:t>
            </a:r>
            <a:r>
              <a:rPr lang="en-US" dirty="0" smtClean="0">
                <a:effectLst/>
              </a:rPr>
              <a:t>]O</a:t>
            </a:r>
            <a:r>
              <a:rPr lang="en-US" baseline="-25000" dirty="0" smtClean="0">
                <a:effectLst/>
              </a:rPr>
              <a:t>2</a:t>
            </a:r>
            <a:r>
              <a:rPr lang="en-US" dirty="0" smtClean="0">
                <a:effectLst/>
              </a:rPr>
              <a:t> </a:t>
            </a:r>
            <a:r>
              <a:rPr lang="en-US" baseline="30000" dirty="0" smtClean="0">
                <a:effectLst/>
              </a:rPr>
              <a:t>•–</a:t>
            </a:r>
            <a:r>
              <a:rPr lang="en-US" dirty="0" smtClean="0">
                <a:effectLst/>
              </a:rPr>
              <a:t>. Superoxide dismutase </a:t>
            </a:r>
            <a:r>
              <a:rPr lang="en-US" dirty="0" err="1" smtClean="0">
                <a:effectLst/>
              </a:rPr>
              <a:t>dismutates</a:t>
            </a:r>
            <a:r>
              <a:rPr lang="en-US" dirty="0" smtClean="0">
                <a:effectLst/>
              </a:rPr>
              <a:t> the O</a:t>
            </a:r>
            <a:r>
              <a:rPr lang="en-US" baseline="-25000" dirty="0" smtClean="0">
                <a:effectLst/>
              </a:rPr>
              <a:t>2</a:t>
            </a:r>
            <a:r>
              <a:rPr lang="en-US" dirty="0" smtClean="0">
                <a:effectLst/>
              </a:rPr>
              <a:t> </a:t>
            </a:r>
            <a:r>
              <a:rPr lang="en-US" baseline="30000" dirty="0" smtClean="0">
                <a:effectLst/>
              </a:rPr>
              <a:t>•–</a:t>
            </a:r>
            <a:r>
              <a:rPr lang="en-US" dirty="0" smtClean="0">
                <a:effectLst/>
              </a:rPr>
              <a:t> to [</a:t>
            </a:r>
            <a:r>
              <a:rPr lang="en-US" dirty="0" smtClean="0">
                <a:effectLst/>
                <a:hlinkClick r:id="rId8"/>
              </a:rPr>
              <a:t>6</a:t>
            </a:r>
            <a:r>
              <a:rPr lang="en-US" dirty="0" smtClean="0">
                <a:effectLst/>
              </a:rPr>
              <a:t>]H</a:t>
            </a:r>
            <a:r>
              <a:rPr lang="en-US" baseline="-25000" dirty="0" smtClean="0">
                <a:effectLst/>
              </a:rPr>
              <a:t>2</a:t>
            </a:r>
            <a:r>
              <a:rPr lang="en-US" dirty="0" smtClean="0">
                <a:effectLst/>
              </a:rPr>
              <a:t>O</a:t>
            </a:r>
            <a:r>
              <a:rPr lang="en-US" baseline="-25000" dirty="0" smtClean="0">
                <a:effectLst/>
              </a:rPr>
              <a:t>2</a:t>
            </a:r>
            <a:r>
              <a:rPr lang="en-US" dirty="0" smtClean="0">
                <a:effectLst/>
              </a:rPr>
              <a:t>, which in presence of Cu</a:t>
            </a:r>
            <a:r>
              <a:rPr lang="en-US" baseline="30000" dirty="0" smtClean="0">
                <a:effectLst/>
              </a:rPr>
              <a:t>++</a:t>
            </a:r>
            <a:r>
              <a:rPr lang="en-US" dirty="0" smtClean="0">
                <a:effectLst/>
              </a:rPr>
              <a:t> or Fe</a:t>
            </a:r>
            <a:r>
              <a:rPr lang="en-US" baseline="30000" dirty="0" smtClean="0">
                <a:effectLst/>
              </a:rPr>
              <a:t>+</a:t>
            </a:r>
            <a:r>
              <a:rPr lang="en-US" dirty="0" smtClean="0">
                <a:effectLst/>
              </a:rPr>
              <a:t>, undergoes the Fenton reaction forming [</a:t>
            </a:r>
            <a:r>
              <a:rPr lang="en-US" dirty="0" smtClean="0">
                <a:effectLst/>
                <a:hlinkClick r:id="rId9"/>
              </a:rPr>
              <a:t>7</a:t>
            </a:r>
            <a:r>
              <a:rPr lang="en-US" dirty="0" smtClean="0">
                <a:effectLst/>
              </a:rPr>
              <a:t>]OH </a:t>
            </a:r>
            <a:r>
              <a:rPr lang="en-US" baseline="30000" dirty="0" smtClean="0">
                <a:effectLst/>
              </a:rPr>
              <a:t>•</a:t>
            </a:r>
            <a:r>
              <a:rPr lang="en-US" dirty="0" smtClean="0">
                <a:effectLst/>
              </a:rPr>
              <a:t>hydroxyl radicals. Free Cu</a:t>
            </a:r>
            <a:r>
              <a:rPr lang="en-US" baseline="30000" dirty="0" smtClean="0">
                <a:effectLst/>
              </a:rPr>
              <a:t>++</a:t>
            </a:r>
            <a:r>
              <a:rPr lang="en-US" dirty="0" smtClean="0">
                <a:effectLst/>
              </a:rPr>
              <a:t> is scavenged by [</a:t>
            </a:r>
            <a:r>
              <a:rPr lang="en-US" dirty="0" smtClean="0">
                <a:effectLst/>
                <a:hlinkClick r:id="rId10"/>
              </a:rPr>
              <a:t>8</a:t>
            </a:r>
            <a:r>
              <a:rPr lang="en-US" dirty="0" smtClean="0">
                <a:effectLst/>
              </a:rPr>
              <a:t>]HSA, where it binds tightly to the N-terminus. OH </a:t>
            </a:r>
            <a:r>
              <a:rPr lang="en-US" baseline="30000" dirty="0" smtClean="0">
                <a:effectLst/>
              </a:rPr>
              <a:t>•</a:t>
            </a:r>
            <a:r>
              <a:rPr lang="en-US" dirty="0" smtClean="0">
                <a:effectLst/>
              </a:rPr>
              <a:t> radicals alter the amino acid N-terminus of [</a:t>
            </a:r>
            <a:r>
              <a:rPr lang="en-US" dirty="0" smtClean="0">
                <a:effectLst/>
                <a:hlinkClick r:id="rId11"/>
              </a:rPr>
              <a:t>9</a:t>
            </a:r>
            <a:r>
              <a:rPr lang="en-US" dirty="0" smtClean="0">
                <a:effectLst/>
              </a:rPr>
              <a:t>]HSA rendering it incapable of binding Cu</a:t>
            </a:r>
            <a:r>
              <a:rPr lang="en-US" baseline="30000" dirty="0" smtClean="0">
                <a:effectLst/>
              </a:rPr>
              <a:t>++</a:t>
            </a:r>
            <a:r>
              <a:rPr lang="en-US" dirty="0" smtClean="0">
                <a:effectLst/>
              </a:rPr>
              <a:t>. These two altered forms are known as IMA.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37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Actual % of </a:t>
            </a:r>
            <a:r>
              <a:rPr lang="en-US" dirty="0" err="1" smtClean="0"/>
              <a:t>glycated</a:t>
            </a:r>
            <a:r>
              <a:rPr lang="en-US" dirty="0" smtClean="0"/>
              <a:t> </a:t>
            </a:r>
            <a:r>
              <a:rPr lang="en-US" dirty="0" err="1" smtClean="0"/>
              <a:t>alb</a:t>
            </a:r>
            <a:r>
              <a:rPr lang="en-US" dirty="0" smtClean="0"/>
              <a:t> varies by analytic method</a:t>
            </a:r>
          </a:p>
          <a:p>
            <a:r>
              <a:rPr lang="en-US" dirty="0" err="1" smtClean="0"/>
              <a:t>Glycation</a:t>
            </a:r>
            <a:r>
              <a:rPr lang="en-US" dirty="0" smtClean="0"/>
              <a:t> alone has little effect</a:t>
            </a:r>
            <a:r>
              <a:rPr lang="en-US" baseline="0" dirty="0" smtClean="0"/>
              <a:t> on conformation, unclear how it alters function/drug binding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37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Overestimates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esp</a:t>
            </a:r>
            <a:r>
              <a:rPr lang="en-US" baseline="0" dirty="0" smtClean="0"/>
              <a:t> when levels are 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B080F-A81B-4C52-B4D9-485787E62E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3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5/6/2014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5/6/2014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cmtutorials.com/misc/albumin/page_01.htm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Albumin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11662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April Blong</a:t>
            </a:r>
          </a:p>
          <a:p>
            <a:r>
              <a:rPr lang="en-US" dirty="0" smtClean="0"/>
              <a:t>May 6, 2014</a:t>
            </a:r>
          </a:p>
          <a:p>
            <a:r>
              <a:rPr lang="en-US" dirty="0" smtClean="0"/>
              <a:t>Cornell university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50000"/>
                    </a14:imgEffect>
                    <a14:imgEffect>
                      <a14:saturation sat="54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597" y="1188088"/>
            <a:ext cx="3141575" cy="278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1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Increased 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Insulin – chiefly</a:t>
            </a: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Thyroxine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Cortisol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Testosterone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+/- Growth hormone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ACTH</a:t>
            </a:r>
          </a:p>
        </p:txBody>
      </p:sp>
    </p:spTree>
    <p:extLst>
      <p:ext uri="{BB962C8B-B14F-4D97-AF65-F5344CB8AC3E}">
        <p14:creationId xmlns:p14="http://schemas.microsoft.com/office/powerpoint/2010/main" val="244950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Decreased 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Liver dysfunction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Poor marker of liver function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Stress response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Negative acute phase protein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Later global synthesis increase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Decreased tryptophan levels inhibit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polysomes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on ER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Amino acid deficiency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029" y="2603500"/>
            <a:ext cx="3499977" cy="209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8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547" y="2163069"/>
            <a:ext cx="6266963" cy="45449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Transcapillary</a:t>
            </a:r>
            <a:r>
              <a:rPr lang="en-US" dirty="0" smtClean="0"/>
              <a:t> exchange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331" y="2500261"/>
            <a:ext cx="8825659" cy="378206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4-5% of albumin leaves intravascular space hourly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Free albumin gradient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Movement of solvents/solutes</a:t>
            </a:r>
          </a:p>
          <a:p>
            <a:pPr lvl="1"/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Transcapillary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electrical charge	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Capillary permeability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Returns via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lymphatics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and thoracic duct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Albumin levels in lymph 80% of plasma</a:t>
            </a:r>
          </a:p>
          <a:p>
            <a:pPr lvl="1"/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50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Albumin clearance dependent on lymphatic flow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Interstitial fluid pressure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Intrinsic pumping by lymphatic vessels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Muscular contraction / external compression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Circulation half-life is 16-18 hours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Some extravascular albumin is bound to tissues and does not circulate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Skin contains 30-40% of extravascular albumin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9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Allo</a:t>
            </a:r>
            <a:r>
              <a:rPr lang="en-US" dirty="0" smtClean="0"/>
              <a:t>-albumin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270" y="2618249"/>
            <a:ext cx="3486217" cy="378147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Evolved from ancestral gene 300-500 million years ago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Albumin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located on chromosome 4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Two autosomal co-dominant alleles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80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variants identified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Most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aclinical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Later modifications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8230600" y="2412518"/>
            <a:ext cx="3587842" cy="4289211"/>
            <a:chOff x="3741739" y="2415458"/>
            <a:chExt cx="3587842" cy="4289211"/>
          </a:xfrm>
        </p:grpSpPr>
        <p:sp>
          <p:nvSpPr>
            <p:cNvPr id="15" name="TextBox 14"/>
            <p:cNvSpPr txBox="1"/>
            <p:nvPr/>
          </p:nvSpPr>
          <p:spPr>
            <a:xfrm>
              <a:off x="3741739" y="6443059"/>
              <a:ext cx="358784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>
                      <a:lumMod val="65000"/>
                    </a:schemeClr>
                  </a:solidFill>
                </a:rPr>
                <a:t>http://www.biochemia-medica.com/2014/24/151</a:t>
              </a:r>
            </a:p>
          </p:txBody>
        </p:sp>
        <p:sp>
          <p:nvSpPr>
            <p:cNvPr id="16" name="Content Placeholder 2"/>
            <p:cNvSpPr txBox="1">
              <a:spLocks/>
            </p:cNvSpPr>
            <p:nvPr/>
          </p:nvSpPr>
          <p:spPr>
            <a:xfrm>
              <a:off x="3974734" y="2415458"/>
              <a:ext cx="3240065" cy="40558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err="1" smtClean="0">
                  <a:solidFill>
                    <a:schemeClr val="accent1">
                      <a:lumMod val="75000"/>
                    </a:schemeClr>
                  </a:solidFill>
                </a:rPr>
                <a:t>Analbuminemia</a:t>
              </a:r>
              <a:endParaRPr lang="en-US" dirty="0" smtClean="0">
                <a:solidFill>
                  <a:schemeClr val="accent1">
                    <a:lumMod val="75000"/>
                  </a:schemeClr>
                </a:solidFill>
              </a:endParaRPr>
            </a:p>
            <a:p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4734" y="2919079"/>
              <a:ext cx="2662040" cy="3483586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4272459" y="2482576"/>
            <a:ext cx="3714967" cy="3968437"/>
            <a:chOff x="3924070" y="2615308"/>
            <a:chExt cx="3714967" cy="396843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071" y="3172122"/>
              <a:ext cx="3714966" cy="278622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924070" y="6152858"/>
              <a:ext cx="371496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bg1">
                      <a:lumMod val="65000"/>
                    </a:schemeClr>
                  </a:solidFill>
                </a:rPr>
                <a:t>http://www.biochemia-medica.com/content</a:t>
              </a:r>
              <a:r>
                <a:rPr lang="en-US" sz="1100" dirty="0" smtClean="0">
                  <a:solidFill>
                    <a:schemeClr val="bg1">
                      <a:lumMod val="65000"/>
                    </a:schemeClr>
                  </a:solidFill>
                </a:rPr>
                <a:t>/</a:t>
              </a:r>
            </a:p>
            <a:p>
              <a:r>
                <a:rPr lang="en-US" sz="1100" dirty="0" err="1" smtClean="0">
                  <a:solidFill>
                    <a:schemeClr val="bg1">
                      <a:lumMod val="65000"/>
                    </a:schemeClr>
                  </a:solidFill>
                </a:rPr>
                <a:t>bisalbuminemia</a:t>
              </a:r>
              <a:r>
                <a:rPr lang="en-US" sz="1100" dirty="0" smtClean="0">
                  <a:solidFill>
                    <a:schemeClr val="bg1">
                      <a:lumMod val="65000"/>
                    </a:schemeClr>
                  </a:solidFill>
                </a:rPr>
                <a:t>-male-</a:t>
              </a:r>
              <a:r>
                <a:rPr lang="en-US" sz="1100" dirty="0" err="1" smtClean="0">
                  <a:solidFill>
                    <a:schemeClr val="bg1">
                      <a:lumMod val="65000"/>
                    </a:schemeClr>
                  </a:solidFill>
                </a:rPr>
                <a:t>croatian</a:t>
              </a:r>
              <a:r>
                <a:rPr lang="en-US" sz="1100" dirty="0" smtClean="0">
                  <a:solidFill>
                    <a:schemeClr val="bg1">
                      <a:lumMod val="65000"/>
                    </a:schemeClr>
                  </a:solidFill>
                </a:rPr>
                <a:t>-patient-sarcoidosis</a:t>
              </a:r>
              <a:endParaRPr lang="en-US" sz="11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9" name="Content Placeholder 2"/>
            <p:cNvSpPr txBox="1">
              <a:spLocks/>
            </p:cNvSpPr>
            <p:nvPr/>
          </p:nvSpPr>
          <p:spPr>
            <a:xfrm>
              <a:off x="3924070" y="2615308"/>
              <a:ext cx="3240065" cy="40558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err="1" smtClean="0">
                  <a:solidFill>
                    <a:schemeClr val="accent1">
                      <a:lumMod val="75000"/>
                    </a:schemeClr>
                  </a:solidFill>
                </a:rPr>
                <a:t>Bisalbuminemia</a:t>
              </a:r>
              <a:endParaRPr lang="en-US" dirty="0" smtClean="0">
                <a:solidFill>
                  <a:schemeClr val="accent1">
                    <a:lumMod val="75000"/>
                  </a:schemeClr>
                </a:solidFill>
              </a:endParaRPr>
            </a:p>
            <a:p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037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781" y="3913228"/>
            <a:ext cx="5614219" cy="29447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Ischemia-modified albumin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729" y="2168014"/>
            <a:ext cx="9802606" cy="34163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Myocardial ischemia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Alterations in albumin occur within minutes of ischemic event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Detectable for up to 6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hr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post event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Changes in the NH2 terminus of albumin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Endothelial/extracellular hypoxia, acidosis, free radical injury, Na and Ca pump disruptions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Increase binding of transitional metals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Can be assayed using cobalt binding test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Transitional metals increase ROS production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7396" y="6596390"/>
            <a:ext cx="65117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http://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www.intechopen.com/books/ischemic-heart-disease/biomarkers-of-cardiac-ischemia.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46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Glycated</a:t>
            </a:r>
            <a:r>
              <a:rPr lang="en-US" dirty="0" smtClean="0"/>
              <a:t> albumin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Nonenzymatic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covalent attachment of glucose to lysine side-chains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Hyperglycemia results in 2-5 times normal levels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59 lysine residues that can form early stage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glycation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products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With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glycated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albumin free copper ions can generate free radicals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May explain tissues damage associated with diabetes</a:t>
            </a:r>
          </a:p>
          <a:p>
            <a:pPr lvl="1"/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Glycation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w/ high copper levels induces conformational changes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796" y="3780964"/>
            <a:ext cx="322897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9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35" y="1627401"/>
            <a:ext cx="7200000" cy="5085714"/>
          </a:xfrm>
          <a:prstGeom prst="rect">
            <a:avLst/>
          </a:prstGeom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7001934" y="432624"/>
            <a:ext cx="5190066" cy="45720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Advanced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glycation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end (AGE) products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24 arginine residues that could form AGEs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AGE may bind to RAGE/TLRs to signal danger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Gut derived lymph may trigger MODS</a:t>
            </a:r>
          </a:p>
          <a:p>
            <a:pPr lvl="1"/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Deitch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, 2010</a:t>
            </a: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Sequelae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of diabetes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0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Measured using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bromocresol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green or purple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Overestimates albumin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Increased alpha or beta globulins can alter further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Electrophoresis to separate out plasma proteins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077" y="2967037"/>
            <a:ext cx="3890963" cy="3890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33" y="4311650"/>
            <a:ext cx="3163894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Glycated</a:t>
            </a:r>
            <a:r>
              <a:rPr lang="en-US" dirty="0" smtClean="0"/>
              <a:t> albumin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Measure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glycated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albumin directly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Half-life 12-21 days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Provides information about glucose control over past 2-3 weeks</a:t>
            </a: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Fructosamine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All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ketoamine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linkages resulting from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glycation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of serum proteins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90%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glycated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albumin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12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Most abundant extracellular protein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Single polypeptide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Strong negative charge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About 66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kDa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in size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Half-life of ~20 days – humans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Dogs 8.2  vs 1-2 weeks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742" y="3438072"/>
            <a:ext cx="5011057" cy="2818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78283" y="6284689"/>
            <a:ext cx="61606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http://crowsandcats.blogspot.com/2013/04/visualizing-size-in-biochemical-systems.html</a:t>
            </a:r>
          </a:p>
        </p:txBody>
      </p:sp>
    </p:spTree>
    <p:extLst>
      <p:ext uri="{BB962C8B-B14F-4D97-AF65-F5344CB8AC3E}">
        <p14:creationId xmlns:p14="http://schemas.microsoft.com/office/powerpoint/2010/main" val="193511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92114" y="1593427"/>
            <a:ext cx="8825660" cy="1822514"/>
          </a:xfrm>
        </p:spPr>
        <p:txBody>
          <a:bodyPr/>
          <a:lstStyle/>
          <a:p>
            <a:pPr algn="ctr"/>
            <a:r>
              <a:rPr lang="en-US" dirty="0" smtClean="0"/>
              <a:t>Physiologic Roles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72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Maintenance of COP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3809495"/>
            <a:ext cx="4825158" cy="1393309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Intravascular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~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120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 g/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dL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252957" y="3809495"/>
            <a:ext cx="4825159" cy="115733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Extravascular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~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160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1.4 g/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dL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03579" y="5308100"/>
            <a:ext cx="6688183" cy="150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COP gradient that is important</a:t>
            </a:r>
          </a:p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Distinguishes  capillary leak vs deficiency</a:t>
            </a:r>
          </a:p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154954" y="2338648"/>
            <a:ext cx="7005411" cy="150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Represents 50% of plasma protein</a:t>
            </a:r>
          </a:p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Responsible for 70-80% of intravascular oncotic pressure</a:t>
            </a:r>
          </a:p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Most albumin is extravascular</a:t>
            </a:r>
          </a:p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06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53" y="1295400"/>
            <a:ext cx="3351561" cy="44687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38602" y="6303441"/>
            <a:ext cx="3684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http://www.ijponline.net/content/35/1/36/figure/F3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5726023" y="1295401"/>
            <a:ext cx="4825158" cy="4468747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2/3 is direct osmotic effect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Number of particles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Small relative to other plasma  proteins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1/3 is Gibbs-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Donnan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effect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Large negative charge attracts positive molecules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3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809" y="2290431"/>
            <a:ext cx="4877136" cy="43963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Binding and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734" y="2603500"/>
            <a:ext cx="8825659" cy="34163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Binding to albumin reduces serum concentration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 binding sites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Relevance of low albumin on drug binding is unknown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Transports many substances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Cholesterol, nitric oxide, bile pigments, fatty acids, metals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Interacts with drugs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NSAIDs, midazolam, digoxin, thiopental, phenytoin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28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085" y="1628377"/>
            <a:ext cx="5368995" cy="42359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radical scavenging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234" y="3441700"/>
            <a:ext cx="8825659" cy="34163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Binds free Cu</a:t>
            </a:r>
            <a:r>
              <a:rPr lang="en-US" baseline="30000" dirty="0">
                <a:solidFill>
                  <a:schemeClr val="accent1">
                    <a:lumMod val="75000"/>
                  </a:schemeClr>
                </a:solidFill>
              </a:rPr>
              <a:t>2+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Limits further production of reactive species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Major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extracellular source of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thiols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sulphydryl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groups)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Scavenge ROS &amp; RNS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 free cysteine residue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Administered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albumin raises plasma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thiol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long after it is cleared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14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Inflammation / Permeability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HES decreases ET activation relative to albumin </a:t>
            </a: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in vitro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Neutrophil oxidative burst increased with HES but not albumin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Suppresses respiratory burst in response to TNF and C’5a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Inhibits TNF induced neutrophil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spreading</a:t>
            </a:r>
          </a:p>
          <a:p>
            <a:pPr marL="457200" lvl="1" indent="0">
              <a:buNone/>
            </a:pP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Directly influences permeability to large molecules and solutes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Possibly indirectly by binding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arachidonic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acid 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67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Commercial Production </a:t>
            </a:r>
            <a:br>
              <a:rPr lang="en-US" dirty="0" smtClean="0"/>
            </a:br>
            <a:r>
              <a:rPr lang="en-US" dirty="0" smtClean="0"/>
              <a:t>and </a:t>
            </a:r>
            <a:br>
              <a:rPr lang="en-US" dirty="0" smtClean="0"/>
            </a:br>
            <a:r>
              <a:rPr lang="en-US" dirty="0" smtClean="0"/>
              <a:t>Clinical </a:t>
            </a:r>
            <a:r>
              <a:rPr lang="en-US" dirty="0"/>
              <a:t>U</a:t>
            </a:r>
            <a:r>
              <a:rPr lang="en-US" dirty="0" smtClean="0"/>
              <a:t>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00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10039072" cy="706964"/>
          </a:xfrm>
        </p:spPr>
        <p:txBody>
          <a:bodyPr/>
          <a:lstStyle/>
          <a:p>
            <a:r>
              <a:rPr lang="en-US" dirty="0" smtClean="0"/>
              <a:t>Nanoparticle albumin-bound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32" y="2618248"/>
            <a:ext cx="8825659" cy="34163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40% of drugs belong to biopharmaceutical class II or IV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Poor aqueous solubility is a barrier in drug delivery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Majority of effective anti-cancer agents belong to these classes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Encapsulating drug in albumin nanoparticle improves solubility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Paclitaxel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Can pass through leaky junctions in tumor beds more easily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Tumor delivery via receptor mediate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transcytosis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2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Binding to secreted protein acidic &amp; rich in cysteine (SPARC) on tumor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995" y="4326398"/>
            <a:ext cx="4264282" cy="18616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53816" y="6057285"/>
            <a:ext cx="48381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http://www.celgenecanada.net/en/research/nab-technology.aspx</a:t>
            </a:r>
          </a:p>
        </p:txBody>
      </p:sp>
    </p:spTree>
    <p:extLst>
      <p:ext uri="{BB962C8B-B14F-4D97-AF65-F5344CB8AC3E}">
        <p14:creationId xmlns:p14="http://schemas.microsoft.com/office/powerpoint/2010/main" val="390833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1" y="3529473"/>
            <a:ext cx="1581150" cy="28860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Commercial </a:t>
            </a:r>
            <a:r>
              <a:rPr lang="en-US" dirty="0" smtClean="0"/>
              <a:t>albumin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8621" y="2647988"/>
            <a:ext cx="9183665" cy="358517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Used in greater volume than any other biopharmaceutical solution available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Pasteurized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at 60° C for 10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hours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All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products ≥ 95% pure albumin 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4-5% solution considered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isotonic/osmotic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20-25% solution is hypotonic but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hyperoncotic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Reactions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rare – 1 in 6600 (McClelland, 1990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981" y="6415548"/>
            <a:ext cx="2358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Matejtschuk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, BJA, 2000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366" y="207962"/>
            <a:ext cx="2038350" cy="223837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7765295" y="3890937"/>
            <a:ext cx="4045705" cy="2600811"/>
            <a:chOff x="7765295" y="3890937"/>
            <a:chExt cx="4045705" cy="260081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295" y="3890937"/>
              <a:ext cx="4045705" cy="260081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295" y="5661660"/>
              <a:ext cx="1660176" cy="830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83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Adverse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Viral transmission is rare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Allergic reactions rare</a:t>
            </a: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Febrile –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endotoxin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Hypotension –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prekallikrein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activator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Hypersensitivity when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haptens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bind with albumin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Negative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inotropy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Calcium binding?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Plasma volume increases linearly with albumin administration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Risk of fluid overload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61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Highly soluble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Low viscosity</a:t>
            </a:r>
          </a:p>
          <a:p>
            <a:pPr lvl="1"/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Elliptoid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shape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Can reversibly bind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cations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and anions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380" y="3014381"/>
            <a:ext cx="3113446" cy="25945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87597" y="5608919"/>
            <a:ext cx="37850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http://necat.chem.cornell.edu/Structures2/3UIV.html</a:t>
            </a:r>
          </a:p>
        </p:txBody>
      </p:sp>
    </p:spTree>
    <p:extLst>
      <p:ext uri="{BB962C8B-B14F-4D97-AF65-F5344CB8AC3E}">
        <p14:creationId xmlns:p14="http://schemas.microsoft.com/office/powerpoint/2010/main" val="261725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" y="2627752"/>
            <a:ext cx="3389162" cy="353429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939911" y="2686747"/>
            <a:ext cx="3707655" cy="3416300"/>
          </a:xfrm>
        </p:spPr>
        <p:txBody>
          <a:bodyPr/>
          <a:lstStyle/>
          <a:p>
            <a:r>
              <a:rPr lang="en-US" dirty="0" smtClean="0"/>
              <a:t>Cold ethanol fractionation</a:t>
            </a:r>
          </a:p>
          <a:p>
            <a:pPr lvl="1"/>
            <a:r>
              <a:rPr lang="en-US" dirty="0" smtClean="0"/>
              <a:t>65% yield, 95% pure</a:t>
            </a:r>
          </a:p>
          <a:p>
            <a:r>
              <a:rPr lang="en-US" dirty="0" smtClean="0"/>
              <a:t>Chromatographic methods</a:t>
            </a:r>
          </a:p>
          <a:p>
            <a:pPr lvl="1"/>
            <a:r>
              <a:rPr lang="en-US" dirty="0" smtClean="0"/>
              <a:t>85% yield, &gt;98% pure</a:t>
            </a:r>
          </a:p>
          <a:p>
            <a:pPr lvl="1"/>
            <a:r>
              <a:rPr lang="en-US" dirty="0" smtClean="0"/>
              <a:t>Less damaging?</a:t>
            </a:r>
          </a:p>
          <a:p>
            <a:endParaRPr lang="en-US" dirty="0"/>
          </a:p>
          <a:p>
            <a:r>
              <a:rPr lang="en-US" dirty="0" smtClean="0"/>
              <a:t>Transformed rice cell culture</a:t>
            </a:r>
          </a:p>
          <a:p>
            <a:pPr lvl="1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3152" y="6279795"/>
            <a:ext cx="2910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http://www.biochemsoctrans.org/bst/031/0758/bst0310758f01.htm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89747" y="5446744"/>
            <a:ext cx="167835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l-GR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globulins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204" y="2745742"/>
            <a:ext cx="3888326" cy="32591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45789" y="6076957"/>
            <a:ext cx="45464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http://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www.reachdevices.com/Protein/ProteinPurification.html0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70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529840"/>
            <a:ext cx="8825659" cy="394716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Shock / volume resuscitation</a:t>
            </a: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Hypoalbuminemia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Burns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GI disease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Cirrhosis</a:t>
            </a:r>
          </a:p>
          <a:p>
            <a:pPr lvl="2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Prevention of circulatory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dysfunction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after large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paracentesis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Nephrotic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syndromes</a:t>
            </a: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Plasmapheresis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Graft vs host disease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Malnutrition / protein deficiency</a:t>
            </a:r>
          </a:p>
          <a:p>
            <a:pPr lvl="1"/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48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257" y="2618248"/>
            <a:ext cx="8825659" cy="165878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“…its administration is often inappropriate, largely because of a common 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belief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 its efficacy, whereas many indications are still under debate or 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	have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been disproved by evidence-based medicine.”</a:t>
            </a:r>
            <a:r>
              <a:rPr lang="en-US" baseline="30000" dirty="0">
                <a:solidFill>
                  <a:schemeClr val="accent1">
                    <a:lumMod val="75000"/>
                  </a:schemeClr>
                </a:solidFill>
              </a:rPr>
              <a:t>1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88060" y="4194897"/>
            <a:ext cx="5969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40-70% of albumin is used for inappropriate reasons</a:t>
            </a:r>
            <a:r>
              <a:rPr lang="en-US" baseline="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8594" y="5974889"/>
            <a:ext cx="26340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Bernardi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Crit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Care, 2012</a:t>
            </a:r>
          </a:p>
          <a:p>
            <a:pPr marL="342900" indent="-342900">
              <a:buAutoNum type="arabicPeriod"/>
            </a:pP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Doweiko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, JPEN, 1991</a:t>
            </a:r>
          </a:p>
          <a:p>
            <a:pPr marL="342900" indent="-342900">
              <a:buAutoNum type="arabicPeriod"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CCM tutorials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415621" y="5054769"/>
            <a:ext cx="8825659" cy="165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No evidence that correcting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hypoalbuminemia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improves outcome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</a:rPr>
              <a:t>3 </a:t>
            </a:r>
            <a:endParaRPr lang="en-US" baseline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94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16480"/>
            <a:ext cx="9116806" cy="45415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Cochrane Injures Group Albumin Review – HSA in critically ill patients, 1998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30 RCTs w/ 1419 patients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Pooled difference in risk of death with albumin 6% (3-9 %)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For 17 critically ill patients treated with albumin there is one additional death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Colloids vs crystalloids in critically ill, 2013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24 trials with 9920 patients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RR 1.01 (0.93-1.10)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Colloid solutions for fluid resuscitation, 2012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31 trials with 1719 patients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RR of albumin vs HES 1.06 (0.86-1.31)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HSA for resuscitation / volume expansion in critically ill, 2011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RR for treating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hypoalbuminemia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1.02 (0.92-1.13), burns 2.93 (1.28-6.72)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**Even if no decrease in risk of death, why use a more expensive product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1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Veterinary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Francis, JAVMA, 2007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7 healthy dogs given albumin to assess coagulation effects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 dog immediate hypersensitivity, 6 delayed hypersensitivity (2 died)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All 6 developed anti-HSA antibodies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Powell, JVECC, 2013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 critically ill patients received HSA, developed Type III reaction 8-16 d later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Vasculitis – edema, hemorrhage,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neutrophilic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perivascular infiltrates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IHC demonstrated HSA in ag-ab complexes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Both survived with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pred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and other meds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2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9071086" cy="341630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Trow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, JAVMA, 2008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73 critically ill dogs received 25% albumin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23% had at least one possible complication during, w/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24 hours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4% had severe delayed complications</a:t>
            </a: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Vigano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, JVECC, 2010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418 dogs, 170 cats, critically ill, given for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hypoalbuminemia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Given 5% albumin at 2 ml/kg/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hr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for 10 hours per day until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alb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reached 2.0 (2-11d)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No hypersensitivity, some minor reactions (diarrhea, hyperthermia)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75.6% of dogs survived, 72.3% of cats survived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54" y="2332134"/>
            <a:ext cx="8636747" cy="24611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749" y="4951330"/>
            <a:ext cx="7228571" cy="1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6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Martin, JAVMA, 2008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14 critically ill dogs, 2 healthy dogs that received albumin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47 healthy, 21 ill dogs that did not receive albumin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All dogs that received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albumin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developed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IgG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7% of dogs that did not receive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albumin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had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IgG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2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89239"/>
            <a:ext cx="10083317" cy="4100051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CCM tutorials (</a:t>
            </a:r>
            <a:r>
              <a:rPr lang="en-US" u="sng" dirty="0">
                <a:hlinkClick r:id="rId2"/>
              </a:rPr>
              <a:t>http://www.ccmtutorials.com/misc/albumin/page_01.htm</a:t>
            </a:r>
            <a:r>
              <a:rPr lang="en-US" dirty="0"/>
              <a:t>)</a:t>
            </a:r>
          </a:p>
          <a:p>
            <a:r>
              <a:rPr lang="en-US" dirty="0" err="1"/>
              <a:t>Doweiko</a:t>
            </a:r>
            <a:r>
              <a:rPr lang="en-US" dirty="0"/>
              <a:t> JP, </a:t>
            </a:r>
            <a:r>
              <a:rPr lang="en-US" dirty="0" err="1"/>
              <a:t>Nompleggi</a:t>
            </a:r>
            <a:r>
              <a:rPr lang="en-US" dirty="0"/>
              <a:t> DJ. Use of Albumin as a volume expander. </a:t>
            </a:r>
            <a:r>
              <a:rPr lang="en-US" i="1" dirty="0"/>
              <a:t>JPEN</a:t>
            </a:r>
            <a:r>
              <a:rPr lang="en-US" dirty="0"/>
              <a:t> 1991; 15(4): 484-7.</a:t>
            </a:r>
          </a:p>
          <a:p>
            <a:r>
              <a:rPr lang="en-US" dirty="0" err="1"/>
              <a:t>Tullis</a:t>
            </a:r>
            <a:r>
              <a:rPr lang="en-US" dirty="0"/>
              <a:t> JL. Albumin, 1. Background and Use. </a:t>
            </a:r>
            <a:r>
              <a:rPr lang="en-US" i="1" dirty="0"/>
              <a:t>JAMA</a:t>
            </a:r>
            <a:r>
              <a:rPr lang="en-US" dirty="0"/>
              <a:t> 1977; 237 (4): 355-360.</a:t>
            </a:r>
          </a:p>
          <a:p>
            <a:r>
              <a:rPr lang="en-US" dirty="0" err="1"/>
              <a:t>Tullis</a:t>
            </a:r>
            <a:r>
              <a:rPr lang="en-US" dirty="0"/>
              <a:t> JL. Albumin, 2. Guidelines for clinical use. </a:t>
            </a:r>
            <a:r>
              <a:rPr lang="en-US" i="1" dirty="0"/>
              <a:t>JAMA</a:t>
            </a:r>
            <a:r>
              <a:rPr lang="en-US" dirty="0"/>
              <a:t> 1977; 237 (5): 460-3.</a:t>
            </a:r>
          </a:p>
          <a:p>
            <a:r>
              <a:rPr lang="en-US" dirty="0"/>
              <a:t>Evans </a:t>
            </a:r>
            <a:r>
              <a:rPr lang="en-US" dirty="0" err="1"/>
              <a:t>TWl</a:t>
            </a:r>
            <a:r>
              <a:rPr lang="en-US" dirty="0"/>
              <a:t>, Review article: albumin as a drug – biological effects of albumin unrelated to oncotic pressure. </a:t>
            </a:r>
            <a:r>
              <a:rPr lang="en-US" i="1" dirty="0"/>
              <a:t>Aliment </a:t>
            </a:r>
            <a:r>
              <a:rPr lang="en-US" i="1" dirty="0" err="1"/>
              <a:t>Pharmacol</a:t>
            </a:r>
            <a:r>
              <a:rPr lang="en-US" i="1" dirty="0"/>
              <a:t> </a:t>
            </a:r>
            <a:r>
              <a:rPr lang="en-US" i="1" dirty="0" err="1"/>
              <a:t>Ther</a:t>
            </a:r>
            <a:r>
              <a:rPr lang="en-US" dirty="0"/>
              <a:t> 2002; 16 (S5): 6-11.</a:t>
            </a:r>
          </a:p>
          <a:p>
            <a:r>
              <a:rPr lang="en-US" dirty="0"/>
              <a:t>Abel FL, Wolf MB. Increased capillary permeability to </a:t>
            </a:r>
            <a:r>
              <a:rPr lang="en-US" baseline="30000" dirty="0"/>
              <a:t>125</a:t>
            </a:r>
            <a:r>
              <a:rPr lang="en-US" dirty="0"/>
              <a:t>I-labeled albumin during experimental hemorrhagic shock. </a:t>
            </a:r>
            <a:r>
              <a:rPr lang="en-US" i="1" dirty="0"/>
              <a:t>Transaction New York Academy of Sciences</a:t>
            </a:r>
            <a:r>
              <a:rPr lang="en-US" dirty="0"/>
              <a:t> 1973; 35 (3): 243-52.</a:t>
            </a:r>
          </a:p>
          <a:p>
            <a:r>
              <a:rPr lang="en-US" dirty="0"/>
              <a:t>Christenson RH, Duh SH, </a:t>
            </a:r>
            <a:r>
              <a:rPr lang="en-US" dirty="0" err="1"/>
              <a:t>Sanhai</a:t>
            </a:r>
            <a:r>
              <a:rPr lang="en-US" dirty="0"/>
              <a:t> WR, et al. Characteristics of an albumin cobalt binding test for assessment of acute coronary syndrome patients: a multicenter study. </a:t>
            </a:r>
            <a:r>
              <a:rPr lang="en-US" i="1" dirty="0"/>
              <a:t>Clinical chemistry</a:t>
            </a:r>
            <a:r>
              <a:rPr lang="en-US" dirty="0"/>
              <a:t> 2001; 47 (3): 464-70.</a:t>
            </a:r>
          </a:p>
          <a:p>
            <a:r>
              <a:rPr lang="en-US" dirty="0"/>
              <a:t>Rothschild MA, </a:t>
            </a:r>
            <a:r>
              <a:rPr lang="en-US" dirty="0" err="1"/>
              <a:t>Oratz</a:t>
            </a:r>
            <a:r>
              <a:rPr lang="en-US" dirty="0"/>
              <a:t> M, Schreiber SS. Albumin synthesis (First of two parts). </a:t>
            </a:r>
            <a:r>
              <a:rPr lang="en-US" i="1" dirty="0"/>
              <a:t>NEJM</a:t>
            </a:r>
            <a:r>
              <a:rPr lang="en-US" dirty="0"/>
              <a:t> 1972; 286 (14): 748-757.</a:t>
            </a:r>
          </a:p>
          <a:p>
            <a:r>
              <a:rPr lang="en-US" dirty="0"/>
              <a:t>Rothschild MA, </a:t>
            </a:r>
            <a:r>
              <a:rPr lang="en-US" dirty="0" err="1"/>
              <a:t>Oratz</a:t>
            </a:r>
            <a:r>
              <a:rPr lang="en-US" dirty="0"/>
              <a:t> M, Schreiber SS. Albumin synthesis (Second of two parts). </a:t>
            </a:r>
            <a:r>
              <a:rPr lang="en-US" i="1" dirty="0"/>
              <a:t>NEJM</a:t>
            </a:r>
            <a:r>
              <a:rPr lang="en-US" dirty="0"/>
              <a:t> 1972; 286 (15): 816-21.</a:t>
            </a:r>
          </a:p>
          <a:p>
            <a:r>
              <a:rPr lang="en-US" dirty="0" err="1"/>
              <a:t>Coussons</a:t>
            </a:r>
            <a:r>
              <a:rPr lang="en-US" dirty="0"/>
              <a:t> PJ, Jacoby J, McKay A, et al. Glucose modification of human serum albumin: a structural study. </a:t>
            </a:r>
            <a:r>
              <a:rPr lang="en-US" i="1" dirty="0"/>
              <a:t>Free Radical Biology &amp; Medicine</a:t>
            </a:r>
            <a:r>
              <a:rPr lang="en-US" dirty="0"/>
              <a:t> 1997; 22 (7): 1217-27.</a:t>
            </a:r>
          </a:p>
          <a:p>
            <a:r>
              <a:rPr lang="en-US" dirty="0" err="1"/>
              <a:t>Anguizola</a:t>
            </a:r>
            <a:r>
              <a:rPr lang="en-US" dirty="0"/>
              <a:t> J, Matsuda R, Barnaby OS, et al. Review: </a:t>
            </a:r>
            <a:r>
              <a:rPr lang="en-US" dirty="0" err="1"/>
              <a:t>Glycation</a:t>
            </a:r>
            <a:r>
              <a:rPr lang="en-US" dirty="0"/>
              <a:t> of human serum albumin. </a:t>
            </a:r>
            <a:r>
              <a:rPr lang="en-US" i="1" dirty="0" err="1"/>
              <a:t>Clinica</a:t>
            </a:r>
            <a:r>
              <a:rPr lang="en-US" i="1" dirty="0"/>
              <a:t> </a:t>
            </a:r>
            <a:r>
              <a:rPr lang="en-US" i="1" dirty="0" err="1"/>
              <a:t>Chimica</a:t>
            </a:r>
            <a:r>
              <a:rPr lang="en-US" i="1" dirty="0"/>
              <a:t> </a:t>
            </a:r>
            <a:r>
              <a:rPr lang="en-US" i="1" dirty="0" err="1"/>
              <a:t>Acta</a:t>
            </a:r>
            <a:r>
              <a:rPr lang="en-US" dirty="0"/>
              <a:t> 2013; 425: 64-76</a:t>
            </a:r>
            <a:r>
              <a:rPr lang="en-US" dirty="0" smtClean="0"/>
              <a:t>.</a:t>
            </a:r>
          </a:p>
          <a:p>
            <a:r>
              <a:rPr lang="en-US" dirty="0" err="1"/>
              <a:t>Bernardi</a:t>
            </a:r>
            <a:r>
              <a:rPr lang="en-US" dirty="0"/>
              <a:t> M, </a:t>
            </a:r>
            <a:r>
              <a:rPr lang="en-US" dirty="0" err="1"/>
              <a:t>Maggioli</a:t>
            </a:r>
            <a:r>
              <a:rPr lang="en-US" dirty="0"/>
              <a:t> C, </a:t>
            </a:r>
            <a:r>
              <a:rPr lang="en-US" dirty="0" err="1"/>
              <a:t>Zaccherini</a:t>
            </a:r>
            <a:r>
              <a:rPr lang="en-US" dirty="0"/>
              <a:t> G. Human albumin in the management of complications of liver cirrhosis. </a:t>
            </a:r>
            <a:r>
              <a:rPr lang="en-US" i="1" dirty="0" err="1"/>
              <a:t>Crit</a:t>
            </a:r>
            <a:r>
              <a:rPr lang="en-US" i="1" dirty="0"/>
              <a:t> Care</a:t>
            </a:r>
            <a:r>
              <a:rPr lang="en-US" dirty="0"/>
              <a:t> 2012; 16: 211.</a:t>
            </a:r>
          </a:p>
          <a:p>
            <a:r>
              <a:rPr lang="en-US" dirty="0" err="1"/>
              <a:t>Matejtschuk</a:t>
            </a:r>
            <a:r>
              <a:rPr lang="en-US" dirty="0"/>
              <a:t> P, Dash CH, Gascoigne EW. Production of human albumin solution: a continually developing colloid. </a:t>
            </a:r>
            <a:r>
              <a:rPr lang="en-US" i="1" dirty="0"/>
              <a:t>British J </a:t>
            </a:r>
            <a:r>
              <a:rPr lang="en-US" i="1" dirty="0" err="1"/>
              <a:t>Anaes</a:t>
            </a:r>
            <a:r>
              <a:rPr lang="en-US" dirty="0"/>
              <a:t> 2000; 85 (6): 887-95.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25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741" y="2285993"/>
            <a:ext cx="10422530" cy="4159046"/>
          </a:xfrm>
        </p:spPr>
        <p:txBody>
          <a:bodyPr>
            <a:noAutofit/>
          </a:bodyPr>
          <a:lstStyle/>
          <a:p>
            <a:r>
              <a:rPr lang="en-US" sz="1100" dirty="0"/>
              <a:t>Cochrane Injuries Group Albumin Reviewers. Human albumin administration in critically ill patients: systematic review of randomized controlled trials. </a:t>
            </a:r>
            <a:r>
              <a:rPr lang="en-US" sz="1100" i="1" dirty="0"/>
              <a:t>BMJ</a:t>
            </a:r>
            <a:r>
              <a:rPr lang="en-US" sz="1100" dirty="0"/>
              <a:t> 1998;317:325-40</a:t>
            </a:r>
            <a:r>
              <a:rPr lang="en-US" sz="1100" dirty="0" smtClean="0"/>
              <a:t>.</a:t>
            </a:r>
          </a:p>
          <a:p>
            <a:r>
              <a:rPr lang="en-US" sz="1100" dirty="0" err="1"/>
              <a:t>Perel</a:t>
            </a:r>
            <a:r>
              <a:rPr lang="en-US" sz="1100" dirty="0"/>
              <a:t> P, Roberts I, Ker K. Colloids versus crystalloids for fluid resuscitation in critically ill patients. </a:t>
            </a:r>
            <a:r>
              <a:rPr lang="en-US" sz="1100" i="1" dirty="0"/>
              <a:t>Cochrane Database </a:t>
            </a:r>
            <a:r>
              <a:rPr lang="en-US" sz="1100" i="1" dirty="0" err="1"/>
              <a:t>Syst</a:t>
            </a:r>
            <a:r>
              <a:rPr lang="en-US" sz="1100" i="1" dirty="0"/>
              <a:t> Rev</a:t>
            </a:r>
            <a:r>
              <a:rPr lang="en-US" sz="1100" dirty="0"/>
              <a:t> 2013; 28 (2)</a:t>
            </a:r>
          </a:p>
          <a:p>
            <a:r>
              <a:rPr lang="en-US" sz="1100" dirty="0"/>
              <a:t>Bunn F, Trivedi D. Colloid solutions for fluid resuscitation. </a:t>
            </a:r>
            <a:r>
              <a:rPr lang="en-US" sz="1100" i="1" dirty="0"/>
              <a:t>Cochrane Database </a:t>
            </a:r>
            <a:r>
              <a:rPr lang="en-US" sz="1100" i="1" dirty="0" err="1"/>
              <a:t>Syst</a:t>
            </a:r>
            <a:r>
              <a:rPr lang="en-US" sz="1100" i="1" dirty="0"/>
              <a:t> Rev</a:t>
            </a:r>
            <a:r>
              <a:rPr lang="en-US" sz="1100" dirty="0"/>
              <a:t>. 2012; 11 (7): </a:t>
            </a:r>
          </a:p>
          <a:p>
            <a:r>
              <a:rPr lang="en-US" sz="1100" dirty="0"/>
              <a:t>Roberts I, </a:t>
            </a:r>
            <a:r>
              <a:rPr lang="en-US" sz="1100" dirty="0" err="1"/>
              <a:t>Blackhall</a:t>
            </a:r>
            <a:r>
              <a:rPr lang="en-US" sz="1100" dirty="0"/>
              <a:t> K, Alderson P, et al. Human albumin solution for resuscitation and volume expansion in critically ill patients. </a:t>
            </a:r>
            <a:r>
              <a:rPr lang="en-US" sz="1100" i="1" dirty="0"/>
              <a:t>Cochrane Database </a:t>
            </a:r>
            <a:r>
              <a:rPr lang="en-US" sz="1100" i="1" dirty="0" err="1"/>
              <a:t>Syst</a:t>
            </a:r>
            <a:r>
              <a:rPr lang="en-US" sz="1100" i="1" dirty="0"/>
              <a:t> Rev</a:t>
            </a:r>
            <a:r>
              <a:rPr lang="en-US" sz="1100" dirty="0"/>
              <a:t> 2011; 9: </a:t>
            </a:r>
          </a:p>
          <a:p>
            <a:r>
              <a:rPr lang="en-US" sz="1100" dirty="0"/>
              <a:t>Fu Q, Sun J, Zhang W, et al. Nanoparticle albumin-bound (NAB) technology is a promising method for anti-cancer drug delivery</a:t>
            </a:r>
          </a:p>
          <a:p>
            <a:r>
              <a:rPr lang="en-US" sz="1100" dirty="0" err="1"/>
              <a:t>Doweiko</a:t>
            </a:r>
            <a:r>
              <a:rPr lang="en-US" sz="1100" dirty="0"/>
              <a:t> JP, </a:t>
            </a:r>
            <a:r>
              <a:rPr lang="en-US" sz="1100" dirty="0" err="1"/>
              <a:t>Nompleggi</a:t>
            </a:r>
            <a:r>
              <a:rPr lang="en-US" sz="1100" dirty="0"/>
              <a:t> DJ. Reviews: Role of albumin in human physiology and pathophysiology. </a:t>
            </a:r>
            <a:r>
              <a:rPr lang="en-US" sz="1100" i="1" dirty="0"/>
              <a:t>JPEN</a:t>
            </a:r>
            <a:r>
              <a:rPr lang="en-US" sz="1100" dirty="0"/>
              <a:t> 1991; 15: 207-211</a:t>
            </a:r>
          </a:p>
          <a:p>
            <a:r>
              <a:rPr lang="en-US" sz="1100" dirty="0" err="1"/>
              <a:t>Deitch</a:t>
            </a:r>
            <a:r>
              <a:rPr lang="en-US" sz="1100" dirty="0"/>
              <a:t> EA. Gut lymph and </a:t>
            </a:r>
            <a:r>
              <a:rPr lang="en-US" sz="1100" dirty="0" err="1"/>
              <a:t>lymphatics</a:t>
            </a:r>
            <a:r>
              <a:rPr lang="en-US" sz="1100" dirty="0"/>
              <a:t>: a source of factors leading to organ injury and dysfunction. </a:t>
            </a:r>
            <a:r>
              <a:rPr lang="en-US" sz="1100" i="1" dirty="0"/>
              <a:t>Ann NY </a:t>
            </a:r>
            <a:r>
              <a:rPr lang="en-US" sz="1100" i="1" dirty="0" err="1"/>
              <a:t>Acad</a:t>
            </a:r>
            <a:r>
              <a:rPr lang="en-US" sz="1100" i="1" dirty="0"/>
              <a:t> Sci.</a:t>
            </a:r>
            <a:r>
              <a:rPr lang="en-US" sz="1100" dirty="0"/>
              <a:t> 2010; 12007 (S1): E103-111.</a:t>
            </a:r>
          </a:p>
          <a:p>
            <a:r>
              <a:rPr lang="en-US" sz="1100" dirty="0"/>
              <a:t>Powell C, Thompson L, </a:t>
            </a:r>
            <a:r>
              <a:rPr lang="en-US" sz="1100" dirty="0" err="1"/>
              <a:t>Murtaugh</a:t>
            </a:r>
            <a:r>
              <a:rPr lang="en-US" sz="1100" dirty="0"/>
              <a:t> RJ. Type III hypersensitivity reaction with immune complex deposition in 2 critically ill dogs administered human serum albumin. </a:t>
            </a:r>
            <a:r>
              <a:rPr lang="en-US" sz="1100" i="1" dirty="0"/>
              <a:t>JVECC</a:t>
            </a:r>
            <a:r>
              <a:rPr lang="en-US" sz="1100" dirty="0"/>
              <a:t> 2013; 23 (6): 598-604.</a:t>
            </a:r>
          </a:p>
          <a:p>
            <a:r>
              <a:rPr lang="en-US" sz="1100" dirty="0"/>
              <a:t>Francis AH, Martin LG, </a:t>
            </a:r>
            <a:r>
              <a:rPr lang="en-US" sz="1100" dirty="0" err="1"/>
              <a:t>Haldorson</a:t>
            </a:r>
            <a:r>
              <a:rPr lang="en-US" sz="1100" dirty="0"/>
              <a:t> GJ, et al. Adverse reactions suggestive of type III </a:t>
            </a:r>
            <a:r>
              <a:rPr lang="en-US" sz="1100" dirty="0" err="1"/>
              <a:t>hypersensitivty</a:t>
            </a:r>
            <a:r>
              <a:rPr lang="en-US" sz="1100" dirty="0"/>
              <a:t> in six healthy dogs given human albumin. </a:t>
            </a:r>
            <a:r>
              <a:rPr lang="en-US" sz="1100" i="1" dirty="0"/>
              <a:t>JAVMA</a:t>
            </a:r>
            <a:r>
              <a:rPr lang="en-US" sz="1100" dirty="0"/>
              <a:t> 2007; 230(6): 873-9.</a:t>
            </a:r>
          </a:p>
          <a:p>
            <a:r>
              <a:rPr lang="en-US" sz="1100" dirty="0"/>
              <a:t>Martin LG, Luther TY, </a:t>
            </a:r>
            <a:r>
              <a:rPr lang="en-US" sz="1100" dirty="0" err="1"/>
              <a:t>Alperin</a:t>
            </a:r>
            <a:r>
              <a:rPr lang="en-US" sz="1100" dirty="0"/>
              <a:t> DC, et al. Serum antibodies against human albumin in critically ill and healthy dogs. </a:t>
            </a:r>
            <a:r>
              <a:rPr lang="en-US" sz="1100" i="1" dirty="0"/>
              <a:t>JAVMA</a:t>
            </a:r>
            <a:r>
              <a:rPr lang="en-US" sz="1100" dirty="0"/>
              <a:t> 2008; 232 (7): 1004-9.</a:t>
            </a:r>
          </a:p>
          <a:p>
            <a:r>
              <a:rPr lang="en-US" sz="1100" dirty="0" err="1"/>
              <a:t>Vigano</a:t>
            </a:r>
            <a:r>
              <a:rPr lang="en-US" sz="1100" dirty="0"/>
              <a:t> F, </a:t>
            </a:r>
            <a:r>
              <a:rPr lang="en-US" sz="1100" dirty="0" err="1"/>
              <a:t>Perissinotto</a:t>
            </a:r>
            <a:r>
              <a:rPr lang="en-US" sz="1100" dirty="0"/>
              <a:t> L, Bosco VR. Administration of 5% human serum albumin in critically ill small animal patients with </a:t>
            </a:r>
            <a:r>
              <a:rPr lang="en-US" sz="1100" dirty="0" err="1"/>
              <a:t>hypoalbuminemia</a:t>
            </a:r>
            <a:r>
              <a:rPr lang="en-US" sz="1100" dirty="0"/>
              <a:t>: 418 dogs and 170 cats (1994-2008). </a:t>
            </a:r>
            <a:r>
              <a:rPr lang="en-US" sz="1100" i="1" dirty="0"/>
              <a:t>JVECC</a:t>
            </a:r>
            <a:r>
              <a:rPr lang="en-US" sz="1100" dirty="0"/>
              <a:t> 2010; 20 (2): 237-243.</a:t>
            </a:r>
          </a:p>
          <a:p>
            <a:r>
              <a:rPr lang="en-US" sz="1100" dirty="0" err="1"/>
              <a:t>Trow</a:t>
            </a:r>
            <a:r>
              <a:rPr lang="en-US" sz="1100" dirty="0"/>
              <a:t> AV, </a:t>
            </a:r>
            <a:r>
              <a:rPr lang="en-US" sz="1100" dirty="0" err="1"/>
              <a:t>Rozanski</a:t>
            </a:r>
            <a:r>
              <a:rPr lang="en-US" sz="1100" dirty="0"/>
              <a:t> EA, </a:t>
            </a:r>
            <a:r>
              <a:rPr lang="en-US" sz="1100" dirty="0" err="1"/>
              <a:t>deLaforcade</a:t>
            </a:r>
            <a:r>
              <a:rPr lang="en-US" sz="1100" dirty="0"/>
              <a:t> AM, et al. Evaluation of use of human albumin in critically ill dogs: 73 cases (2003-2006). </a:t>
            </a:r>
            <a:r>
              <a:rPr lang="en-US" sz="1100" i="1" dirty="0"/>
              <a:t>JAVMA</a:t>
            </a:r>
            <a:r>
              <a:rPr lang="en-US" sz="1100" dirty="0"/>
              <a:t>  2008; 233: </a:t>
            </a:r>
            <a:r>
              <a:rPr lang="en-US" sz="1100"/>
              <a:t>607-612</a:t>
            </a:r>
            <a:r>
              <a:rPr lang="en-US" sz="1100" smtClean="0"/>
              <a:t>.</a:t>
            </a:r>
            <a:endParaRPr lang="en-US" sz="1100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670" y="4181981"/>
            <a:ext cx="4351025" cy="2283824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70" y="947209"/>
            <a:ext cx="2661265" cy="26612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35" y="781665"/>
            <a:ext cx="7330472" cy="532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6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585 amino acids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Generally deficient in tryptophan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Excess aspartic and glutamic acid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35 cysteine residues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17disulphide bonds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One free at position 31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445" y="3746099"/>
            <a:ext cx="5043590" cy="25379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3787" y="6284007"/>
            <a:ext cx="49792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http://www.the-everydayathlete.com/uncategorized/protein_quality/</a:t>
            </a:r>
          </a:p>
        </p:txBody>
      </p:sp>
    </p:spTree>
    <p:extLst>
      <p:ext uri="{BB962C8B-B14F-4D97-AF65-F5344CB8AC3E}">
        <p14:creationId xmlns:p14="http://schemas.microsoft.com/office/powerpoint/2010/main" val="374708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4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03" y="246437"/>
            <a:ext cx="11468031" cy="637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0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Manufactured at 9-12 g/d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Only 20-30% of hepatocytes normally synthesize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Can increase synthesis 200-300%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After 3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yrs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of age produce 130-200 mg/kg/d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No storage for release on demand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213" y="3374602"/>
            <a:ext cx="4128781" cy="305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9" y="3530600"/>
            <a:ext cx="4652289" cy="31790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0708" y="2646680"/>
            <a:ext cx="8825659" cy="34163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Intracellular use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Synthesized by free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polysomes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 cytoplasm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Cellular export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Synthesized by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polysomes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bound to endoplasmic reticulum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Into sinusoids and vascular space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Space of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Disse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lymphatics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Directly through the capsule into ascites</a:t>
            </a:r>
          </a:p>
          <a:p>
            <a:pPr lvl="1"/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78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Pinocytosed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at rate equal to production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Rate is related to ANP levels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Uncertain where – adjacent to vascular endothelium of tissues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Not catabolized excessively during starvation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Possibly because it is poor source of amino acids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Initially derive amino acids from liver protein, then muscle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2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of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Osmoreceptors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near the site of synthesis*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COP and osmolality</a:t>
            </a:r>
          </a:p>
          <a:p>
            <a:pPr lvl="1"/>
            <a:r>
              <a:rPr lang="en-US" u="sng" dirty="0" smtClean="0">
                <a:solidFill>
                  <a:schemeClr val="accent1">
                    <a:lumMod val="75000"/>
                  </a:schemeClr>
                </a:solidFill>
              </a:rPr>
              <a:t>Extravascular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liver space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Increases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in COP decrease synthesis immediately</a:t>
            </a:r>
          </a:p>
          <a:p>
            <a:pPr lvl="2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Albumin catabolism 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Nutrition – nitrogen balance</a:t>
            </a: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Consumes 6% of daily nitrogen intake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Disease states</a:t>
            </a:r>
          </a:p>
        </p:txBody>
      </p:sp>
    </p:spTree>
    <p:extLst>
      <p:ext uri="{BB962C8B-B14F-4D97-AF65-F5344CB8AC3E}">
        <p14:creationId xmlns:p14="http://schemas.microsoft.com/office/powerpoint/2010/main" val="228629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1476</TotalTime>
  <Words>2605</Words>
  <Application>Microsoft Office PowerPoint</Application>
  <PresentationFormat>Widescreen</PresentationFormat>
  <Paragraphs>355</Paragraphs>
  <Slides>40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Century Gothic</vt:lpstr>
      <vt:lpstr>Times New Roman</vt:lpstr>
      <vt:lpstr>Wingdings 3</vt:lpstr>
      <vt:lpstr>Ion Boardroom</vt:lpstr>
      <vt:lpstr>Albumin</vt:lpstr>
      <vt:lpstr>General characteristics</vt:lpstr>
      <vt:lpstr>PowerPoint Presentation</vt:lpstr>
      <vt:lpstr>Composition</vt:lpstr>
      <vt:lpstr>PowerPoint Presentation</vt:lpstr>
      <vt:lpstr>Production</vt:lpstr>
      <vt:lpstr>PowerPoint Presentation</vt:lpstr>
      <vt:lpstr>Elimination</vt:lpstr>
      <vt:lpstr>Control of production</vt:lpstr>
      <vt:lpstr>Increased synthesis</vt:lpstr>
      <vt:lpstr>Decreased synthesis</vt:lpstr>
      <vt:lpstr>Transcapillary exchange rate</vt:lpstr>
      <vt:lpstr>PowerPoint Presentation</vt:lpstr>
      <vt:lpstr>Allo-albumin</vt:lpstr>
      <vt:lpstr>Ischemia-modified albumin</vt:lpstr>
      <vt:lpstr>Glycated albumin</vt:lpstr>
      <vt:lpstr>PowerPoint Presentation</vt:lpstr>
      <vt:lpstr>Laboratory methods</vt:lpstr>
      <vt:lpstr>Glycated albumin</vt:lpstr>
      <vt:lpstr>Physiologic Roles</vt:lpstr>
      <vt:lpstr>Maintenance of COP</vt:lpstr>
      <vt:lpstr>PowerPoint Presentation</vt:lpstr>
      <vt:lpstr>Binding and transport</vt:lpstr>
      <vt:lpstr>Free radical scavenging</vt:lpstr>
      <vt:lpstr>Inflammation / Permeability</vt:lpstr>
      <vt:lpstr>Commercial Production  and  Clinical Use</vt:lpstr>
      <vt:lpstr>Nanoparticle albumin-bound technology</vt:lpstr>
      <vt:lpstr>Commercial albumin</vt:lpstr>
      <vt:lpstr>Adverse reactions</vt:lpstr>
      <vt:lpstr>Production</vt:lpstr>
      <vt:lpstr>Clinical uses</vt:lpstr>
      <vt:lpstr>PowerPoint Presentation</vt:lpstr>
      <vt:lpstr>Literature reviews</vt:lpstr>
      <vt:lpstr>Veterinary literature</vt:lpstr>
      <vt:lpstr>PowerPoint Presentation</vt:lpstr>
      <vt:lpstr>PowerPoint Presentation</vt:lpstr>
      <vt:lpstr>References</vt:lpstr>
      <vt:lpstr>PowerPoint Presentation</vt:lpstr>
      <vt:lpstr>Questions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Albumin</dc:title>
  <dc:creator>April Blong</dc:creator>
  <cp:lastModifiedBy>April Blong</cp:lastModifiedBy>
  <cp:revision>56</cp:revision>
  <dcterms:created xsi:type="dcterms:W3CDTF">2014-05-05T18:45:57Z</dcterms:created>
  <dcterms:modified xsi:type="dcterms:W3CDTF">2014-05-06T19:40:44Z</dcterms:modified>
</cp:coreProperties>
</file>