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4"/>
  </p:notesMasterIdLst>
  <p:sldIdLst>
    <p:sldId id="256" r:id="rId2"/>
    <p:sldId id="309" r:id="rId3"/>
    <p:sldId id="323" r:id="rId4"/>
    <p:sldId id="324" r:id="rId5"/>
    <p:sldId id="320" r:id="rId6"/>
    <p:sldId id="318" r:id="rId7"/>
    <p:sldId id="319" r:id="rId8"/>
    <p:sldId id="321" r:id="rId9"/>
    <p:sldId id="322" r:id="rId10"/>
    <p:sldId id="263" r:id="rId11"/>
    <p:sldId id="264" r:id="rId12"/>
    <p:sldId id="382" r:id="rId13"/>
    <p:sldId id="325" r:id="rId14"/>
    <p:sldId id="326" r:id="rId15"/>
    <p:sldId id="327" r:id="rId16"/>
    <p:sldId id="328" r:id="rId17"/>
    <p:sldId id="346" r:id="rId18"/>
    <p:sldId id="330" r:id="rId19"/>
    <p:sldId id="331" r:id="rId20"/>
    <p:sldId id="333" r:id="rId21"/>
    <p:sldId id="349" r:id="rId22"/>
    <p:sldId id="350" r:id="rId23"/>
    <p:sldId id="352" r:id="rId24"/>
    <p:sldId id="353" r:id="rId25"/>
    <p:sldId id="383" r:id="rId26"/>
    <p:sldId id="384" r:id="rId27"/>
    <p:sldId id="358" r:id="rId28"/>
    <p:sldId id="360" r:id="rId29"/>
    <p:sldId id="354" r:id="rId30"/>
    <p:sldId id="355" r:id="rId31"/>
    <p:sldId id="359" r:id="rId32"/>
    <p:sldId id="361" r:id="rId33"/>
    <p:sldId id="386" r:id="rId34"/>
    <p:sldId id="334" r:id="rId35"/>
    <p:sldId id="335" r:id="rId36"/>
    <p:sldId id="387" r:id="rId37"/>
    <p:sldId id="338" r:id="rId38"/>
    <p:sldId id="339" r:id="rId39"/>
    <p:sldId id="388" r:id="rId40"/>
    <p:sldId id="389" r:id="rId41"/>
    <p:sldId id="390" r:id="rId42"/>
    <p:sldId id="343" r:id="rId43"/>
    <p:sldId id="344" r:id="rId44"/>
    <p:sldId id="345" r:id="rId45"/>
    <p:sldId id="375" r:id="rId46"/>
    <p:sldId id="376" r:id="rId47"/>
    <p:sldId id="377" r:id="rId48"/>
    <p:sldId id="347" r:id="rId49"/>
    <p:sldId id="348" r:id="rId50"/>
    <p:sldId id="362" r:id="rId51"/>
    <p:sldId id="257" r:id="rId52"/>
    <p:sldId id="258" r:id="rId53"/>
    <p:sldId id="259" r:id="rId54"/>
    <p:sldId id="260" r:id="rId55"/>
    <p:sldId id="261" r:id="rId56"/>
    <p:sldId id="262" r:id="rId57"/>
    <p:sldId id="266" r:id="rId58"/>
    <p:sldId id="267" r:id="rId59"/>
    <p:sldId id="356" r:id="rId60"/>
    <p:sldId id="357" r:id="rId61"/>
    <p:sldId id="298" r:id="rId62"/>
    <p:sldId id="265" r:id="rId63"/>
    <p:sldId id="268" r:id="rId64"/>
    <p:sldId id="276" r:id="rId65"/>
    <p:sldId id="277" r:id="rId66"/>
    <p:sldId id="278" r:id="rId67"/>
    <p:sldId id="279" r:id="rId68"/>
    <p:sldId id="280" r:id="rId69"/>
    <p:sldId id="281" r:id="rId70"/>
    <p:sldId id="282" r:id="rId71"/>
    <p:sldId id="283" r:id="rId72"/>
    <p:sldId id="284" r:id="rId73"/>
    <p:sldId id="285" r:id="rId74"/>
    <p:sldId id="286" r:id="rId75"/>
    <p:sldId id="287" r:id="rId76"/>
    <p:sldId id="269" r:id="rId77"/>
    <p:sldId id="270" r:id="rId78"/>
    <p:sldId id="392" r:id="rId79"/>
    <p:sldId id="393" r:id="rId80"/>
    <p:sldId id="299" r:id="rId81"/>
    <p:sldId id="300" r:id="rId82"/>
    <p:sldId id="295" r:id="rId83"/>
    <p:sldId id="301" r:id="rId84"/>
    <p:sldId id="302" r:id="rId85"/>
    <p:sldId id="304" r:id="rId86"/>
    <p:sldId id="371" r:id="rId87"/>
    <p:sldId id="305" r:id="rId88"/>
    <p:sldId id="307" r:id="rId89"/>
    <p:sldId id="379" r:id="rId90"/>
    <p:sldId id="368" r:id="rId91"/>
    <p:sldId id="370" r:id="rId92"/>
    <p:sldId id="308" r:id="rId93"/>
    <p:sldId id="373" r:id="rId94"/>
    <p:sldId id="399" r:id="rId95"/>
    <p:sldId id="363" r:id="rId96"/>
    <p:sldId id="394" r:id="rId97"/>
    <p:sldId id="364" r:id="rId98"/>
    <p:sldId id="395" r:id="rId99"/>
    <p:sldId id="365" r:id="rId100"/>
    <p:sldId id="396" r:id="rId101"/>
    <p:sldId id="366" r:id="rId102"/>
    <p:sldId id="397" r:id="rId103"/>
    <p:sldId id="367" r:id="rId104"/>
    <p:sldId id="294" r:id="rId105"/>
    <p:sldId id="380" r:id="rId106"/>
    <p:sldId id="381" r:id="rId107"/>
    <p:sldId id="398" r:id="rId108"/>
    <p:sldId id="369" r:id="rId109"/>
    <p:sldId id="332" r:id="rId110"/>
    <p:sldId id="292" r:id="rId111"/>
    <p:sldId id="293" r:id="rId112"/>
    <p:sldId id="329" r:id="rId1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7" autoAdjust="0"/>
    <p:restoredTop sz="91079" autoAdjust="0"/>
  </p:normalViewPr>
  <p:slideViewPr>
    <p:cSldViewPr>
      <p:cViewPr varScale="1">
        <p:scale>
          <a:sx n="84" d="100"/>
          <a:sy n="84" d="100"/>
        </p:scale>
        <p:origin x="-936" y="-48"/>
      </p:cViewPr>
      <p:guideLst>
        <p:guide orient="horz" pos="2160"/>
        <p:guide pos="2880"/>
      </p:guideLst>
    </p:cSldViewPr>
  </p:slideViewPr>
  <p:notesTextViewPr>
    <p:cViewPr>
      <p:scale>
        <a:sx n="1" d="1"/>
        <a:sy n="1" d="1"/>
      </p:scale>
      <p:origin x="0" y="219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561E3B-ED58-43D9-9252-A43EF780A654}" type="datetimeFigureOut">
              <a:rPr lang="en-US" smtClean="0"/>
              <a:t>2/27/2014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DE6FB9-62C4-4547-891E-AA58F2259D33}" type="slidenum">
              <a:rPr lang="en-US" smtClean="0"/>
              <a:t>‹#›</a:t>
            </a:fld>
            <a:endParaRPr lang="en-US"/>
          </a:p>
        </p:txBody>
      </p:sp>
    </p:spTree>
    <p:extLst>
      <p:ext uri="{BB962C8B-B14F-4D97-AF65-F5344CB8AC3E}">
        <p14:creationId xmlns:p14="http://schemas.microsoft.com/office/powerpoint/2010/main" val="485716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8</a:t>
            </a:fld>
            <a:endParaRPr lang="en-US"/>
          </a:p>
        </p:txBody>
      </p:sp>
    </p:spTree>
    <p:extLst>
      <p:ext uri="{BB962C8B-B14F-4D97-AF65-F5344CB8AC3E}">
        <p14:creationId xmlns:p14="http://schemas.microsoft.com/office/powerpoint/2010/main" val="791151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Pressure waveform is rectangular (constant)</a:t>
            </a:r>
          </a:p>
          <a:p>
            <a:r>
              <a:rPr lang="en-US" dirty="0" smtClean="0"/>
              <a:t>Pressure waveform not affected by changes in lung characteristics or patient flow demand</a:t>
            </a:r>
          </a:p>
          <a:p>
            <a:r>
              <a:rPr lang="en-US" dirty="0" smtClean="0"/>
              <a:t>Rate</a:t>
            </a:r>
            <a:r>
              <a:rPr lang="en-US" baseline="0" dirty="0" smtClean="0"/>
              <a:t> of flow delivery varies with changes in patient’s lung characteristics, set pressure and inspiratory effort</a:t>
            </a:r>
          </a:p>
          <a:p>
            <a:r>
              <a:rPr lang="en-US" baseline="0" dirty="0" smtClean="0"/>
              <a:t>Flow rises rapidly at the beginning of inspiration and then decreases during inspiration</a:t>
            </a:r>
          </a:p>
          <a:p>
            <a:r>
              <a:rPr lang="en-US" baseline="0" dirty="0" smtClean="0"/>
              <a:t>Rate of volume filling is rapid at the beginning of inspiration and decreases toward the end of inspiration</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32</a:t>
            </a:fld>
            <a:endParaRPr lang="en-US"/>
          </a:p>
        </p:txBody>
      </p:sp>
    </p:spTree>
    <p:extLst>
      <p:ext uri="{BB962C8B-B14F-4D97-AF65-F5344CB8AC3E}">
        <p14:creationId xmlns:p14="http://schemas.microsoft.com/office/powerpoint/2010/main" val="1941917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Aimed at minimizing lung strain while maintaining a minimal acceptable oxygenation.  </a:t>
            </a:r>
          </a:p>
          <a:p>
            <a:r>
              <a:rPr lang="en-US" dirty="0" smtClean="0"/>
              <a:t>Recommendations</a:t>
            </a:r>
            <a:r>
              <a:rPr lang="en-US" baseline="0" dirty="0" smtClean="0"/>
              <a:t> of the </a:t>
            </a:r>
            <a:r>
              <a:rPr lang="en-US" baseline="0" dirty="0" err="1" smtClean="0"/>
              <a:t>ARDSnet</a:t>
            </a:r>
            <a:r>
              <a:rPr lang="en-US" baseline="0" dirty="0" smtClean="0"/>
              <a:t> protocol have also been described in combination with higher PEEP levels</a:t>
            </a:r>
          </a:p>
          <a:p>
            <a:r>
              <a:rPr lang="en-US" baseline="0" dirty="0" smtClean="0"/>
              <a:t>Although a high PEEP strategy showed no improvement in the outcome of ALI/ARDS patients in general. It has been associated with improved lung function and better outcomes in severely hypoxemic patients when compared with a low PEEP strategy</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37</a:t>
            </a:fld>
            <a:endParaRPr lang="en-US"/>
          </a:p>
        </p:txBody>
      </p:sp>
    </p:spTree>
    <p:extLst>
      <p:ext uri="{BB962C8B-B14F-4D97-AF65-F5344CB8AC3E}">
        <p14:creationId xmlns:p14="http://schemas.microsoft.com/office/powerpoint/2010/main" val="2414118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Aimed mainly at reducing dynamic strain</a:t>
            </a:r>
          </a:p>
          <a:p>
            <a:r>
              <a:rPr lang="en-US" dirty="0" smtClean="0"/>
              <a:t>PEEP is titrated</a:t>
            </a:r>
            <a:r>
              <a:rPr lang="en-US" baseline="0" dirty="0" smtClean="0"/>
              <a:t> in a </a:t>
            </a:r>
            <a:r>
              <a:rPr lang="en-US" baseline="0" dirty="0" err="1" smtClean="0"/>
              <a:t>decremental</a:t>
            </a:r>
            <a:r>
              <a:rPr lang="en-US" baseline="0" dirty="0" smtClean="0"/>
              <a:t> PEEP trial</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38</a:t>
            </a:fld>
            <a:endParaRPr lang="en-US"/>
          </a:p>
        </p:txBody>
      </p:sp>
    </p:spTree>
    <p:extLst>
      <p:ext uri="{BB962C8B-B14F-4D97-AF65-F5344CB8AC3E}">
        <p14:creationId xmlns:p14="http://schemas.microsoft.com/office/powerpoint/2010/main" val="1602402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Ventilation with lower tidal volumes as compared with traditional tidal volumes for acute lung injury and the acute respiratory distress syndrome</a:t>
            </a:r>
          </a:p>
          <a:p>
            <a:pPr lvl="1"/>
            <a:r>
              <a:rPr lang="en-US" dirty="0" smtClean="0"/>
              <a:t>ARDS Network</a:t>
            </a:r>
          </a:p>
          <a:p>
            <a:pPr lvl="1"/>
            <a:r>
              <a:rPr lang="en-US" dirty="0" smtClean="0"/>
              <a:t>New England Journal of Medicine 2000; 342: 1301-1308</a:t>
            </a:r>
          </a:p>
          <a:p>
            <a:pPr lvl="1"/>
            <a:endParaRPr lang="en-US" dirty="0" smtClean="0"/>
          </a:p>
          <a:p>
            <a:pPr lvl="1"/>
            <a:r>
              <a:rPr lang="en-US" dirty="0" smtClean="0"/>
              <a:t>Trial compared TV=12ml/kg, plateau pressure&lt;/=50cm H20 vs. TV=6ml/kg, plateau pressure &lt;/= 30cm H20</a:t>
            </a:r>
          </a:p>
          <a:p>
            <a:pPr lvl="2"/>
            <a:r>
              <a:rPr lang="en-US" dirty="0" smtClean="0"/>
              <a:t>Mortality decreased in lower TV group (22%) </a:t>
            </a:r>
          </a:p>
          <a:p>
            <a:pPr lvl="2"/>
            <a:r>
              <a:rPr lang="en-US" dirty="0" smtClean="0"/>
              <a:t>Number of ventilator-free days decreased in lower TV group </a:t>
            </a:r>
          </a:p>
          <a:p>
            <a:pPr lvl="0"/>
            <a:endParaRPr lang="en-US" dirty="0" smtClean="0"/>
          </a:p>
        </p:txBody>
      </p:sp>
      <p:sp>
        <p:nvSpPr>
          <p:cNvPr id="4" name="Slide Number Placeholder 3"/>
          <p:cNvSpPr>
            <a:spLocks noGrp="1"/>
          </p:cNvSpPr>
          <p:nvPr>
            <p:ph type="sldNum" sz="quarter" idx="10"/>
          </p:nvPr>
        </p:nvSpPr>
        <p:spPr/>
        <p:txBody>
          <a:bodyPr/>
          <a:lstStyle/>
          <a:p>
            <a:fld id="{BDDE6FB9-62C4-4547-891E-AA58F2259D33}" type="slidenum">
              <a:rPr lang="en-US" smtClean="0"/>
              <a:t>39</a:t>
            </a:fld>
            <a:endParaRPr lang="en-US"/>
          </a:p>
        </p:txBody>
      </p:sp>
    </p:spTree>
    <p:extLst>
      <p:ext uri="{BB962C8B-B14F-4D97-AF65-F5344CB8AC3E}">
        <p14:creationId xmlns:p14="http://schemas.microsoft.com/office/powerpoint/2010/main" val="2658507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Higher versus lower positive end-expiratory pressures in patients with the acute respiratory distress syndrome</a:t>
            </a:r>
          </a:p>
          <a:p>
            <a:pPr lvl="1"/>
            <a:r>
              <a:rPr lang="en-US" dirty="0" smtClean="0"/>
              <a:t>Brower RG, </a:t>
            </a:r>
            <a:r>
              <a:rPr lang="en-US" dirty="0" err="1" smtClean="0"/>
              <a:t>Lanken</a:t>
            </a:r>
            <a:r>
              <a:rPr lang="en-US" dirty="0" smtClean="0"/>
              <a:t> PN, </a:t>
            </a:r>
            <a:r>
              <a:rPr lang="en-US" dirty="0" err="1" smtClean="0"/>
              <a:t>MacIntyre</a:t>
            </a:r>
            <a:r>
              <a:rPr lang="en-US" dirty="0" smtClean="0"/>
              <a:t> N, et al</a:t>
            </a:r>
          </a:p>
          <a:p>
            <a:pPr lvl="1"/>
            <a:r>
              <a:rPr lang="en-US" dirty="0" smtClean="0"/>
              <a:t>New England Journal of Medicine 2004; 351: 327-336</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smtClean="0"/>
              <a:t>In this</a:t>
            </a:r>
            <a:r>
              <a:rPr lang="en-US" baseline="0" dirty="0" smtClean="0"/>
              <a:t> </a:t>
            </a:r>
            <a:r>
              <a:rPr lang="en-US" dirty="0" smtClean="0"/>
              <a:t>study of 549 patients with acute lung injury and ARDS, there were no significant differences in mortality rates or the numbers of ventilator-free days, ICU-free days, or organ-failure–free days between the lower- and higher-PEEP study groups.</a:t>
            </a:r>
          </a:p>
          <a:p>
            <a:pPr lvl="1"/>
            <a:r>
              <a:rPr lang="en-US" dirty="0" smtClean="0"/>
              <a:t>No improvement in outcome of ALI/ARDS</a:t>
            </a:r>
          </a:p>
          <a:p>
            <a:pPr lvl="1"/>
            <a:r>
              <a:rPr lang="en-US" dirty="0" smtClean="0"/>
              <a:t>Improved lung function</a:t>
            </a:r>
          </a:p>
          <a:p>
            <a:r>
              <a:rPr lang="en-US" dirty="0" smtClean="0"/>
              <a:t>Higher </a:t>
            </a:r>
            <a:r>
              <a:rPr lang="en-US" dirty="0" err="1" smtClean="0"/>
              <a:t>vs</a:t>
            </a:r>
            <a:r>
              <a:rPr lang="en-US" dirty="0" smtClean="0"/>
              <a:t> lower positive end-expiratory pressure in patients with acute lung injury and acute respiratory distress syndrome: a systematic review and meta-analysis</a:t>
            </a:r>
          </a:p>
          <a:p>
            <a:pPr lvl="1"/>
            <a:r>
              <a:rPr lang="en-US" dirty="0" err="1" smtClean="0"/>
              <a:t>Briel</a:t>
            </a:r>
            <a:r>
              <a:rPr lang="en-US" dirty="0" smtClean="0"/>
              <a:t> M, Meade M, </a:t>
            </a:r>
            <a:r>
              <a:rPr lang="en-US" dirty="0" err="1" smtClean="0"/>
              <a:t>Mercat</a:t>
            </a:r>
            <a:r>
              <a:rPr lang="en-US" dirty="0" smtClean="0"/>
              <a:t> A, et al</a:t>
            </a:r>
          </a:p>
          <a:p>
            <a:pPr lvl="1"/>
            <a:r>
              <a:rPr lang="en-US" dirty="0" smtClean="0"/>
              <a:t>JAMA 2010; 303: 865-873</a:t>
            </a:r>
          </a:p>
          <a:p>
            <a:pPr marL="448056" lvl="1" indent="0">
              <a:buNone/>
            </a:pPr>
            <a:endParaRPr lang="en-US" dirty="0" smtClean="0"/>
          </a:p>
          <a:p>
            <a:pPr lvl="1"/>
            <a:r>
              <a:rPr lang="en-US" dirty="0" smtClean="0"/>
              <a:t>Better outcomes in severely hypoxemic patients</a:t>
            </a:r>
          </a:p>
          <a:p>
            <a:pPr lvl="1"/>
            <a:endParaRPr lang="en-US" dirty="0" smtClean="0"/>
          </a:p>
          <a:p>
            <a:r>
              <a:rPr lang="en-US" dirty="0" smtClean="0"/>
              <a:t>Meta-analysis: Ventilation Strategies and Outcomes of the Acute Respiratory Distress Syndrome and Acute Lung Injury</a:t>
            </a:r>
          </a:p>
          <a:p>
            <a:pPr lvl="1"/>
            <a:r>
              <a:rPr lang="en-US" dirty="0" err="1" smtClean="0"/>
              <a:t>Putensen</a:t>
            </a:r>
            <a:r>
              <a:rPr lang="en-US" dirty="0" smtClean="0"/>
              <a:t> C, </a:t>
            </a:r>
            <a:r>
              <a:rPr lang="en-US" dirty="0" err="1" smtClean="0"/>
              <a:t>Theuerkauf</a:t>
            </a:r>
            <a:r>
              <a:rPr lang="en-US" dirty="0" smtClean="0"/>
              <a:t> N, </a:t>
            </a:r>
            <a:r>
              <a:rPr lang="en-US" dirty="0" err="1" smtClean="0"/>
              <a:t>Zinserling</a:t>
            </a:r>
            <a:r>
              <a:rPr lang="en-US" dirty="0" smtClean="0"/>
              <a:t> J, et al</a:t>
            </a:r>
          </a:p>
          <a:p>
            <a:pPr lvl="1"/>
            <a:r>
              <a:rPr lang="en-US" dirty="0" smtClean="0"/>
              <a:t>Ann Intern Med 2009; 151 (8): 566-576</a:t>
            </a:r>
          </a:p>
          <a:p>
            <a:pPr lvl="1"/>
            <a:endParaRPr lang="en-US" dirty="0" smtClean="0"/>
          </a:p>
          <a:p>
            <a:pPr lvl="1"/>
            <a:r>
              <a:rPr lang="en-US" dirty="0" smtClean="0"/>
              <a:t>Lower </a:t>
            </a:r>
            <a:r>
              <a:rPr lang="en-US" dirty="0" err="1" smtClean="0"/>
              <a:t>Vt</a:t>
            </a:r>
            <a:r>
              <a:rPr lang="en-US" dirty="0" smtClean="0"/>
              <a:t> ventilation reduced hospital mortality compared with higher </a:t>
            </a:r>
            <a:r>
              <a:rPr lang="en-US" dirty="0" err="1" smtClean="0"/>
              <a:t>Vt</a:t>
            </a:r>
            <a:r>
              <a:rPr lang="en-US" dirty="0" smtClean="0"/>
              <a:t> ventilation at similar PEEP</a:t>
            </a:r>
          </a:p>
          <a:p>
            <a:pPr lvl="1"/>
            <a:r>
              <a:rPr lang="en-US" dirty="0" smtClean="0"/>
              <a:t>Higher PEEP did not reduce hospital mortality compared with lower PEEP using low </a:t>
            </a:r>
            <a:r>
              <a:rPr lang="en-US" dirty="0" err="1" smtClean="0"/>
              <a:t>Vt</a:t>
            </a:r>
            <a:r>
              <a:rPr lang="en-US" dirty="0" smtClean="0"/>
              <a:t> ventilation</a:t>
            </a:r>
          </a:p>
          <a:p>
            <a:pPr lvl="1"/>
            <a:r>
              <a:rPr lang="en-US" dirty="0" smtClean="0"/>
              <a:t>Higher PEEP reduced the need for rescue therapy to prevent life-threatening hypoxemia and death in patients receiving rescue therapies</a:t>
            </a:r>
          </a:p>
          <a:p>
            <a:pPr lvl="1"/>
            <a:endParaRPr lang="en-US" dirty="0" smtClean="0"/>
          </a:p>
          <a:p>
            <a:r>
              <a:rPr lang="en-US" dirty="0" err="1" smtClean="0"/>
              <a:t>ARDSnet</a:t>
            </a:r>
            <a:r>
              <a:rPr lang="en-US" dirty="0" smtClean="0"/>
              <a:t> lower tidal volume </a:t>
            </a:r>
            <a:r>
              <a:rPr lang="en-US" dirty="0" err="1" smtClean="0"/>
              <a:t>ventilatory</a:t>
            </a:r>
            <a:r>
              <a:rPr lang="en-US" dirty="0" smtClean="0"/>
              <a:t> strategy may generate intrinsic positive end-expiratory pressure in patients with acute respiratory distress syndrome</a:t>
            </a:r>
          </a:p>
          <a:p>
            <a:pPr lvl="1"/>
            <a:r>
              <a:rPr lang="en-US" dirty="0" smtClean="0"/>
              <a:t>De Durante G, del </a:t>
            </a:r>
            <a:r>
              <a:rPr lang="en-US" dirty="0" err="1" smtClean="0"/>
              <a:t>Turco</a:t>
            </a:r>
            <a:r>
              <a:rPr lang="en-US" dirty="0" smtClean="0"/>
              <a:t> M, </a:t>
            </a:r>
            <a:r>
              <a:rPr lang="en-US" dirty="0" err="1" smtClean="0"/>
              <a:t>Rustichini</a:t>
            </a:r>
            <a:r>
              <a:rPr lang="en-US" dirty="0" smtClean="0"/>
              <a:t> L, et al</a:t>
            </a:r>
          </a:p>
          <a:p>
            <a:pPr lvl="1"/>
            <a:r>
              <a:rPr lang="en-US" dirty="0" smtClean="0"/>
              <a:t>Am J </a:t>
            </a:r>
            <a:r>
              <a:rPr lang="en-US" dirty="0" err="1" smtClean="0"/>
              <a:t>Respir</a:t>
            </a:r>
            <a:r>
              <a:rPr lang="en-US" dirty="0" smtClean="0"/>
              <a:t> </a:t>
            </a:r>
            <a:r>
              <a:rPr lang="en-US" dirty="0" err="1" smtClean="0"/>
              <a:t>Crit</a:t>
            </a:r>
            <a:r>
              <a:rPr lang="en-US" dirty="0" smtClean="0"/>
              <a:t> Care Med 2002; 165: 1271-1274</a:t>
            </a:r>
          </a:p>
          <a:p>
            <a:pPr lvl="1"/>
            <a:endParaRPr lang="en-US" dirty="0" smtClean="0"/>
          </a:p>
          <a:p>
            <a:pPr lvl="1"/>
            <a:r>
              <a:rPr lang="en-US" dirty="0" smtClean="0"/>
              <a:t>Intrinsic PEEP higher in lower tidal volume strategy</a:t>
            </a:r>
          </a:p>
          <a:p>
            <a:pPr lvl="1"/>
            <a:endParaRPr lang="en-US" dirty="0" smtClean="0"/>
          </a:p>
          <a:p>
            <a:pPr lvl="1"/>
            <a:endParaRPr lang="en-US" dirty="0" smtClean="0"/>
          </a:p>
        </p:txBody>
      </p:sp>
      <p:sp>
        <p:nvSpPr>
          <p:cNvPr id="4" name="Slide Number Placeholder 3"/>
          <p:cNvSpPr>
            <a:spLocks noGrp="1"/>
          </p:cNvSpPr>
          <p:nvPr>
            <p:ph type="sldNum" sz="quarter" idx="10"/>
          </p:nvPr>
        </p:nvSpPr>
        <p:spPr/>
        <p:txBody>
          <a:bodyPr/>
          <a:lstStyle/>
          <a:p>
            <a:fld id="{BDDE6FB9-62C4-4547-891E-AA58F2259D33}" type="slidenum">
              <a:rPr lang="en-US" smtClean="0"/>
              <a:t>40</a:t>
            </a:fld>
            <a:endParaRPr lang="en-US"/>
          </a:p>
        </p:txBody>
      </p:sp>
    </p:spTree>
    <p:extLst>
      <p:ext uri="{BB962C8B-B14F-4D97-AF65-F5344CB8AC3E}">
        <p14:creationId xmlns:p14="http://schemas.microsoft.com/office/powerpoint/2010/main" val="2888073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Maintain PEEP below the lower inflection point of the P x V curve, tidal volume &lt;6ml/kg, PIP&lt;40cm H20, permissive </a:t>
            </a:r>
            <a:r>
              <a:rPr lang="en-US" dirty="0" err="1" smtClean="0"/>
              <a:t>hypercapnia</a:t>
            </a:r>
            <a:r>
              <a:rPr lang="en-US" dirty="0" smtClean="0"/>
              <a:t> and stepwise utilization of pressure-limited modes</a:t>
            </a:r>
          </a:p>
          <a:p>
            <a:r>
              <a:rPr lang="en-US" dirty="0" smtClean="0"/>
              <a:t>Beneficial effects of the “open lung approach” with low distending pressures in acute respiratory distress syndrome.  A prospective randomized study on mechanical ventilation </a:t>
            </a:r>
          </a:p>
          <a:p>
            <a:pPr lvl="1"/>
            <a:r>
              <a:rPr lang="en-US" dirty="0" smtClean="0"/>
              <a:t>Amato MB, </a:t>
            </a:r>
            <a:r>
              <a:rPr lang="en-US" dirty="0" err="1" smtClean="0"/>
              <a:t>Barbas</a:t>
            </a:r>
            <a:r>
              <a:rPr lang="en-US" dirty="0" smtClean="0"/>
              <a:t> CS, Medeiros DM, et al</a:t>
            </a:r>
          </a:p>
          <a:p>
            <a:pPr lvl="1"/>
            <a:r>
              <a:rPr lang="en-US" dirty="0" smtClean="0"/>
              <a:t>Am J </a:t>
            </a:r>
            <a:r>
              <a:rPr lang="en-US" dirty="0" err="1" smtClean="0"/>
              <a:t>Respir</a:t>
            </a:r>
            <a:r>
              <a:rPr lang="en-US" dirty="0" smtClean="0"/>
              <a:t> </a:t>
            </a:r>
            <a:r>
              <a:rPr lang="en-US" dirty="0" err="1" smtClean="0"/>
              <a:t>Crit</a:t>
            </a:r>
            <a:r>
              <a:rPr lang="en-US" dirty="0" smtClean="0"/>
              <a:t> Care Med 1995; 152: 1835-1846</a:t>
            </a:r>
          </a:p>
          <a:p>
            <a:pPr lvl="1"/>
            <a:endParaRPr lang="en-US" dirty="0" smtClean="0"/>
          </a:p>
          <a:p>
            <a:pPr lvl="1"/>
            <a:r>
              <a:rPr lang="en-US" dirty="0" smtClean="0"/>
              <a:t>Maintain PEEP below the lower inflection point of the P x V curve, tidal volume &lt;6ml/kg, PIP&lt;40cm H20, permissive </a:t>
            </a:r>
            <a:r>
              <a:rPr lang="en-US" dirty="0" err="1" smtClean="0"/>
              <a:t>hypercapnia</a:t>
            </a:r>
            <a:r>
              <a:rPr lang="en-US" dirty="0" smtClean="0"/>
              <a:t> and stepwise utilization of pressure-limited modes as compared</a:t>
            </a:r>
            <a:r>
              <a:rPr lang="en-US" baseline="0" dirty="0" smtClean="0"/>
              <a:t> to conventional vent</a:t>
            </a:r>
            <a:endParaRPr lang="en-US" dirty="0" smtClean="0"/>
          </a:p>
          <a:p>
            <a:pPr lvl="1"/>
            <a:r>
              <a:rPr lang="en-US" dirty="0" smtClean="0"/>
              <a:t>Resulted in higher weaning rate, but did not improve survival</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Better evolution of the PaO2/FIO2 ratio (p &lt; 0.0001) and of compliance (p = 0.0018), requiring shorter periods under FIO2 &gt; 50% (p = 0.001) and a lower FIO2 at the day of death (p = 0.0002). After correcting for baseline imbalances in APACHE II, they observed a higher weaning rate in NA (p = 0.014) but not a significantly improved survival (overall mortality: 5/15 in NA versus 7/13 in C, p = 0.45). They</a:t>
            </a:r>
            <a:r>
              <a:rPr lang="en-US" baseline="0" dirty="0" smtClean="0"/>
              <a:t> </a:t>
            </a:r>
            <a:r>
              <a:rPr lang="en-US" dirty="0" smtClean="0"/>
              <a:t>concluded that the NA </a:t>
            </a:r>
            <a:r>
              <a:rPr lang="en-US" dirty="0" err="1" smtClean="0"/>
              <a:t>ventilatory</a:t>
            </a:r>
            <a:r>
              <a:rPr lang="en-US" dirty="0" smtClean="0"/>
              <a:t> strategy can markedly improve the lung function in patients with ARDS, increasing the chances of early weaning and lung recovery during mechanical ventilation.</a:t>
            </a:r>
          </a:p>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41</a:t>
            </a:fld>
            <a:endParaRPr lang="en-US"/>
          </a:p>
        </p:txBody>
      </p:sp>
    </p:spTree>
    <p:extLst>
      <p:ext uri="{BB962C8B-B14F-4D97-AF65-F5344CB8AC3E}">
        <p14:creationId xmlns:p14="http://schemas.microsoft.com/office/powerpoint/2010/main" val="25476999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Study</a:t>
            </a:r>
            <a:r>
              <a:rPr lang="en-US" baseline="0" dirty="0" smtClean="0"/>
              <a:t> in pigs</a:t>
            </a:r>
          </a:p>
          <a:p>
            <a:r>
              <a:rPr lang="en-US" baseline="0" dirty="0" smtClean="0"/>
              <a:t>18 pigs anesthetized, mechanically ventilated and instrumented</a:t>
            </a:r>
          </a:p>
          <a:p>
            <a:r>
              <a:rPr lang="en-US" baseline="0" dirty="0" smtClean="0"/>
              <a:t>ALI induced by surfactant washout</a:t>
            </a:r>
          </a:p>
          <a:p>
            <a:r>
              <a:rPr lang="en-US" baseline="0" dirty="0" smtClean="0"/>
              <a:t>Animals randomly assigned to MV according to </a:t>
            </a:r>
            <a:r>
              <a:rPr lang="en-US" baseline="0" dirty="0" err="1" smtClean="0"/>
              <a:t>ARDSnet</a:t>
            </a:r>
            <a:r>
              <a:rPr lang="en-US" baseline="0" dirty="0" smtClean="0"/>
              <a:t> protocol or OLA (n=9 per group)</a:t>
            </a:r>
          </a:p>
          <a:p>
            <a:r>
              <a:rPr lang="en-US" baseline="0" dirty="0" smtClean="0"/>
              <a:t>Gas exchange, </a:t>
            </a:r>
            <a:r>
              <a:rPr lang="en-US" baseline="0" dirty="0" err="1" smtClean="0"/>
              <a:t>haemodynamics</a:t>
            </a:r>
            <a:r>
              <a:rPr lang="en-US" baseline="0" dirty="0" smtClean="0"/>
              <a:t>, pulmonary blood flow distribution and respiratory mechanics were measured at intervals and the lungs were removed after 6 hours of MV for further analysis</a:t>
            </a:r>
          </a:p>
          <a:p>
            <a:r>
              <a:rPr lang="en-US" baseline="0" dirty="0" smtClean="0"/>
              <a:t>PEEP and mean airway pressure were higher in OLA than in </a:t>
            </a:r>
            <a:r>
              <a:rPr lang="en-US" baseline="0" dirty="0" err="1" smtClean="0"/>
              <a:t>ARDSnet</a:t>
            </a:r>
            <a:r>
              <a:rPr lang="en-US" baseline="0" dirty="0" smtClean="0"/>
              <a:t> group (15cm H20, range 14-18cm H20 vs. 12 cm H20; 20.5 (</a:t>
            </a:r>
            <a:r>
              <a:rPr lang="en-US" baseline="0" dirty="0" err="1" smtClean="0"/>
              <a:t>sd</a:t>
            </a:r>
            <a:r>
              <a:rPr lang="en-US" baseline="0" dirty="0" smtClean="0"/>
              <a:t> 2.3) compared with 18 (1.4) cm H20, respectively, but comparable peak and </a:t>
            </a:r>
            <a:r>
              <a:rPr lang="en-US" baseline="0" dirty="0" err="1" smtClean="0"/>
              <a:t>transpulmonary</a:t>
            </a:r>
            <a:r>
              <a:rPr lang="en-US" baseline="0" dirty="0" smtClean="0"/>
              <a:t> airway pressures</a:t>
            </a:r>
          </a:p>
          <a:p>
            <a:r>
              <a:rPr lang="en-US" baseline="0" dirty="0" smtClean="0"/>
              <a:t>OLA was associated with improved oxygenation compared with </a:t>
            </a:r>
            <a:r>
              <a:rPr lang="en-US" baseline="0" dirty="0" err="1" smtClean="0"/>
              <a:t>ARDSnet</a:t>
            </a:r>
            <a:r>
              <a:rPr lang="en-US" baseline="0" dirty="0" smtClean="0"/>
              <a:t> group after 6 hours</a:t>
            </a:r>
          </a:p>
          <a:p>
            <a:r>
              <a:rPr lang="en-US" baseline="0" dirty="0" smtClean="0"/>
              <a:t>OLA showed more alveolar </a:t>
            </a:r>
            <a:r>
              <a:rPr lang="en-US" baseline="0" dirty="0" err="1" smtClean="0"/>
              <a:t>overdistension</a:t>
            </a:r>
            <a:r>
              <a:rPr lang="en-US" baseline="0" dirty="0" smtClean="0"/>
              <a:t>, especially in gravitationally non-dependent regions, while the </a:t>
            </a:r>
            <a:r>
              <a:rPr lang="en-US" baseline="0" dirty="0" err="1" smtClean="0"/>
              <a:t>ARDSnet</a:t>
            </a:r>
            <a:r>
              <a:rPr lang="en-US" baseline="0" dirty="0" smtClean="0"/>
              <a:t> group was associated with more intra-alveolar hemorrhage</a:t>
            </a:r>
          </a:p>
          <a:p>
            <a:r>
              <a:rPr lang="en-US" baseline="0" dirty="0" smtClean="0"/>
              <a:t>Inflammatory mediators and markers of lung parenchymal stress did not differ </a:t>
            </a:r>
            <a:r>
              <a:rPr lang="en-US" baseline="0" dirty="0" err="1" smtClean="0"/>
              <a:t>signficiantly</a:t>
            </a:r>
            <a:r>
              <a:rPr lang="en-US" baseline="0" dirty="0" smtClean="0"/>
              <a:t> between groups</a:t>
            </a:r>
          </a:p>
          <a:p>
            <a:r>
              <a:rPr lang="en-US" baseline="0" dirty="0" smtClean="0"/>
              <a:t>The pulmonary blood flow shifted from ventral to dorsal during OLA compared with </a:t>
            </a:r>
            <a:r>
              <a:rPr lang="en-US" baseline="0" dirty="0" err="1" smtClean="0"/>
              <a:t>ARDsnet</a:t>
            </a:r>
            <a:r>
              <a:rPr lang="en-US" baseline="0" dirty="0" smtClean="0"/>
              <a:t> protocol- may improve V/Q matching</a:t>
            </a:r>
          </a:p>
          <a:p>
            <a:r>
              <a:rPr lang="en-US" baseline="0" dirty="0" smtClean="0"/>
              <a:t>Comparable global histological lung injury scores</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42</a:t>
            </a:fld>
            <a:endParaRPr lang="en-US"/>
          </a:p>
        </p:txBody>
      </p:sp>
    </p:spTree>
    <p:extLst>
      <p:ext uri="{BB962C8B-B14F-4D97-AF65-F5344CB8AC3E}">
        <p14:creationId xmlns:p14="http://schemas.microsoft.com/office/powerpoint/2010/main" val="42261934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PEEP</a:t>
            </a:r>
            <a:r>
              <a:rPr lang="en-US" baseline="0" dirty="0" smtClean="0"/>
              <a:t> set according to minimal </a:t>
            </a:r>
            <a:r>
              <a:rPr lang="en-US" baseline="0" dirty="0" err="1" smtClean="0"/>
              <a:t>elastance</a:t>
            </a:r>
            <a:r>
              <a:rPr lang="en-US" baseline="0" dirty="0" smtClean="0"/>
              <a:t> of the respiratory system</a:t>
            </a:r>
          </a:p>
          <a:p>
            <a:r>
              <a:rPr lang="en-US" baseline="0" dirty="0" smtClean="0"/>
              <a:t>PEEP was set at 20cmH20 and a </a:t>
            </a:r>
            <a:r>
              <a:rPr lang="en-US" baseline="0" dirty="0" err="1" smtClean="0"/>
              <a:t>recrutiment</a:t>
            </a:r>
            <a:r>
              <a:rPr lang="en-US" baseline="0" dirty="0" smtClean="0"/>
              <a:t> maneuver with a continuous airway pressure of  50cm H20 for 30 sec was performed</a:t>
            </a:r>
          </a:p>
          <a:p>
            <a:r>
              <a:rPr lang="en-US" baseline="0" dirty="0" smtClean="0"/>
              <a:t>After that PEEP was stepwise reduced to 10cm H20 in decrements of 2cmH20</a:t>
            </a:r>
          </a:p>
          <a:p>
            <a:r>
              <a:rPr lang="en-US" baseline="0" dirty="0" smtClean="0"/>
              <a:t>The </a:t>
            </a:r>
            <a:r>
              <a:rPr lang="en-US" baseline="0" dirty="0" err="1" smtClean="0"/>
              <a:t>elastance</a:t>
            </a:r>
            <a:r>
              <a:rPr lang="en-US" baseline="0" dirty="0" smtClean="0"/>
              <a:t> of the respiratory system was measured continuously at each PEEP step and values were taken after a period of 3 minutes</a:t>
            </a:r>
          </a:p>
          <a:p>
            <a:r>
              <a:rPr lang="en-US" baseline="0" dirty="0" smtClean="0"/>
              <a:t>After the </a:t>
            </a:r>
            <a:r>
              <a:rPr lang="en-US" baseline="0" dirty="0" err="1" smtClean="0"/>
              <a:t>decremental</a:t>
            </a:r>
            <a:r>
              <a:rPr lang="en-US" baseline="0" dirty="0" smtClean="0"/>
              <a:t> PEEP trial, a second recruitment maneuver was performed and PEEP was set according to the minimal </a:t>
            </a:r>
            <a:r>
              <a:rPr lang="en-US" baseline="0" dirty="0" err="1" smtClean="0"/>
              <a:t>Ers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43</a:t>
            </a:fld>
            <a:endParaRPr lang="en-US"/>
          </a:p>
        </p:txBody>
      </p:sp>
    </p:spTree>
    <p:extLst>
      <p:ext uri="{BB962C8B-B14F-4D97-AF65-F5344CB8AC3E}">
        <p14:creationId xmlns:p14="http://schemas.microsoft.com/office/powerpoint/2010/main" val="2713159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a:t>
            </a:r>
            <a:r>
              <a:rPr lang="en-US" baseline="0" dirty="0" err="1" smtClean="0"/>
              <a:t>ARDSnet</a:t>
            </a:r>
            <a:r>
              <a:rPr lang="en-US" baseline="0" dirty="0" smtClean="0"/>
              <a:t> approach, PEEP adjustment is focused on the maintenance of an acceptable oxygenation with reduced lung stretch.  As in this strategy the setting of PEEP is based on the relationship between PaO2 and FIO2- can be easily accomplished.  </a:t>
            </a:r>
          </a:p>
          <a:p>
            <a:r>
              <a:rPr lang="en-US" baseline="0" dirty="0" err="1" smtClean="0"/>
              <a:t>ARDSnet</a:t>
            </a:r>
            <a:r>
              <a:rPr lang="en-US" baseline="0" dirty="0" smtClean="0"/>
              <a:t> protocol may be associated with increased atelectasis owing to relatively low PEEP levels and the lack of recruitment maneuvers (permissive atelectasis)</a:t>
            </a:r>
          </a:p>
          <a:p>
            <a:r>
              <a:rPr lang="en-US" baseline="0" dirty="0" smtClean="0"/>
              <a:t>The use of a high PEEP strategy without lung </a:t>
            </a:r>
            <a:r>
              <a:rPr lang="en-US" baseline="0" dirty="0" err="1" smtClean="0"/>
              <a:t>recrutiment</a:t>
            </a:r>
            <a:r>
              <a:rPr lang="en-US" baseline="0" dirty="0" smtClean="0"/>
              <a:t> could partially overcome these limitations.  </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44</a:t>
            </a:fld>
            <a:endParaRPr lang="en-US"/>
          </a:p>
        </p:txBody>
      </p:sp>
    </p:spTree>
    <p:extLst>
      <p:ext uri="{BB962C8B-B14F-4D97-AF65-F5344CB8AC3E}">
        <p14:creationId xmlns:p14="http://schemas.microsoft.com/office/powerpoint/2010/main" val="1486276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a:t>
            </a:r>
            <a:r>
              <a:rPr lang="en-US" baseline="0" dirty="0" smtClean="0"/>
              <a:t> on pattern of distribution of loss of aeration</a:t>
            </a:r>
          </a:p>
          <a:p>
            <a:r>
              <a:rPr lang="en-US" baseline="0" dirty="0" smtClean="0"/>
              <a:t>Based on classification system</a:t>
            </a:r>
          </a:p>
          <a:p>
            <a:r>
              <a:rPr lang="en-US" baseline="0" dirty="0" smtClean="0"/>
              <a:t>Accordingly, in patients with a focal distribution of loss of aeration, the use of high PEEP levels resulted in minimal alveolar recruitment in the dependent lobes but </a:t>
            </a:r>
            <a:r>
              <a:rPr lang="en-US" baseline="0" dirty="0" err="1" smtClean="0"/>
              <a:t>signfiicant</a:t>
            </a:r>
            <a:r>
              <a:rPr lang="en-US" baseline="0" dirty="0" smtClean="0"/>
              <a:t> hyperinflation in the nondependent lung lobes.</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45</a:t>
            </a:fld>
            <a:endParaRPr lang="en-US"/>
          </a:p>
        </p:txBody>
      </p:sp>
    </p:spTree>
    <p:extLst>
      <p:ext uri="{BB962C8B-B14F-4D97-AF65-F5344CB8AC3E}">
        <p14:creationId xmlns:p14="http://schemas.microsoft.com/office/powerpoint/2010/main" val="1667889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Due to concerns over persistent refractory hypoxemia, significant hypoventilation and respiratory fatigue, you elect to begin mechanical ventilation.</a:t>
            </a:r>
          </a:p>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13</a:t>
            </a:fld>
            <a:endParaRPr lang="en-US"/>
          </a:p>
        </p:txBody>
      </p:sp>
    </p:spTree>
    <p:extLst>
      <p:ext uri="{BB962C8B-B14F-4D97-AF65-F5344CB8AC3E}">
        <p14:creationId xmlns:p14="http://schemas.microsoft.com/office/powerpoint/2010/main" val="3986720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ARDSnet</a:t>
            </a:r>
            <a:r>
              <a:rPr lang="en-US" dirty="0" smtClean="0"/>
              <a:t>  </a:t>
            </a:r>
            <a:r>
              <a:rPr lang="en-US" dirty="0" err="1" smtClean="0"/>
              <a:t>ventilatory</a:t>
            </a:r>
            <a:r>
              <a:rPr lang="en-US" dirty="0" smtClean="0"/>
              <a:t> protocol and alveolar hyperinflation- role of positive end-expiratory pressure</a:t>
            </a:r>
          </a:p>
          <a:p>
            <a:pPr lvl="1"/>
            <a:r>
              <a:rPr lang="en-US" dirty="0" smtClean="0"/>
              <a:t>Grasso S, </a:t>
            </a:r>
            <a:r>
              <a:rPr lang="en-US" dirty="0" err="1" smtClean="0"/>
              <a:t>Stripoli</a:t>
            </a:r>
            <a:r>
              <a:rPr lang="en-US" dirty="0" smtClean="0"/>
              <a:t> T, De Michele M, et al</a:t>
            </a:r>
          </a:p>
          <a:p>
            <a:pPr lvl="1"/>
            <a:r>
              <a:rPr lang="en-US" dirty="0" smtClean="0"/>
              <a:t>Am J </a:t>
            </a:r>
            <a:r>
              <a:rPr lang="en-US" dirty="0" err="1" smtClean="0"/>
              <a:t>Respir</a:t>
            </a:r>
            <a:r>
              <a:rPr lang="en-US" dirty="0" smtClean="0"/>
              <a:t> </a:t>
            </a:r>
            <a:r>
              <a:rPr lang="en-US" dirty="0" err="1" smtClean="0"/>
              <a:t>Crit</a:t>
            </a:r>
            <a:r>
              <a:rPr lang="en-US" dirty="0" smtClean="0"/>
              <a:t> Care Med 2007; 176: 761-767</a:t>
            </a:r>
          </a:p>
          <a:p>
            <a:endParaRPr lang="en-US" dirty="0" smtClean="0"/>
          </a:p>
          <a:p>
            <a:r>
              <a:rPr lang="en-US" dirty="0" smtClean="0"/>
              <a:t>Tested </a:t>
            </a:r>
            <a:r>
              <a:rPr lang="en-US" dirty="0" smtClean="0"/>
              <a:t>hypothesis that the table-based</a:t>
            </a:r>
            <a:r>
              <a:rPr lang="en-US" baseline="0" dirty="0" smtClean="0"/>
              <a:t> PEEP setting criteria of the </a:t>
            </a:r>
            <a:r>
              <a:rPr lang="en-US" baseline="0" dirty="0" err="1" smtClean="0"/>
              <a:t>ARDSnet</a:t>
            </a:r>
            <a:r>
              <a:rPr lang="en-US" baseline="0" dirty="0" smtClean="0"/>
              <a:t> low tidal volume </a:t>
            </a:r>
            <a:r>
              <a:rPr lang="en-US" baseline="0" dirty="0" err="1" smtClean="0"/>
              <a:t>ventilatory</a:t>
            </a:r>
            <a:r>
              <a:rPr lang="en-US" baseline="0" dirty="0" smtClean="0"/>
              <a:t> protocol could induce tidal alveolar hyperinflation</a:t>
            </a:r>
          </a:p>
          <a:p>
            <a:r>
              <a:rPr lang="en-US" baseline="0" dirty="0" smtClean="0"/>
              <a:t>In 15 patients, physiologic parameters and plasma inflammatory </a:t>
            </a:r>
            <a:r>
              <a:rPr lang="en-US" baseline="0" dirty="0" err="1" smtClean="0"/>
              <a:t>meidators</a:t>
            </a:r>
            <a:r>
              <a:rPr lang="en-US" baseline="0" dirty="0" smtClean="0"/>
              <a:t> were measured during two </a:t>
            </a:r>
            <a:r>
              <a:rPr lang="en-US" baseline="0" dirty="0" err="1" smtClean="0"/>
              <a:t>ventilatory</a:t>
            </a:r>
            <a:r>
              <a:rPr lang="en-US" baseline="0" dirty="0" smtClean="0"/>
              <a:t> strategies, applied randomly: the </a:t>
            </a:r>
            <a:r>
              <a:rPr lang="en-US" baseline="0" dirty="0" err="1" smtClean="0"/>
              <a:t>ARDsnet</a:t>
            </a:r>
            <a:r>
              <a:rPr lang="en-US" baseline="0" dirty="0" smtClean="0"/>
              <a:t> and the stress index strategy.  The latter used the same </a:t>
            </a:r>
            <a:r>
              <a:rPr lang="en-US" baseline="0" dirty="0" err="1" smtClean="0"/>
              <a:t>ARDSnet</a:t>
            </a:r>
            <a:r>
              <a:rPr lang="en-US" baseline="0" dirty="0" smtClean="0"/>
              <a:t> </a:t>
            </a:r>
            <a:r>
              <a:rPr lang="en-US" baseline="0" dirty="0" err="1" smtClean="0"/>
              <a:t>ventilatory</a:t>
            </a:r>
            <a:r>
              <a:rPr lang="en-US" baseline="0" dirty="0" smtClean="0"/>
              <a:t> pattern except for the PEEP level, which was adjusted based on the stress index, a monitoring tool intended to quantify tidal alveolar hyperinflation and/or recruiting/</a:t>
            </a:r>
            <a:r>
              <a:rPr lang="en-US" baseline="0" dirty="0" err="1" smtClean="0"/>
              <a:t>derecruiting</a:t>
            </a:r>
            <a:r>
              <a:rPr lang="en-US" baseline="0" dirty="0" smtClean="0"/>
              <a:t> that occurs during constant-flow ventilation, on a breath-by-breath basis.</a:t>
            </a:r>
          </a:p>
          <a:p>
            <a:r>
              <a:rPr lang="en-US" baseline="0" dirty="0" smtClean="0"/>
              <a:t>In all patients, the stress index revealed alveolar hyperinflation during application of the </a:t>
            </a:r>
            <a:r>
              <a:rPr lang="en-US" baseline="0" dirty="0" err="1" smtClean="0"/>
              <a:t>ARDSnet</a:t>
            </a:r>
            <a:r>
              <a:rPr lang="en-US" baseline="0" dirty="0" smtClean="0"/>
              <a:t> strategy, and consequently, PEEP was </a:t>
            </a:r>
            <a:r>
              <a:rPr lang="en-US" baseline="0" dirty="0" err="1" smtClean="0"/>
              <a:t>signfiicantly</a:t>
            </a:r>
            <a:r>
              <a:rPr lang="en-US" baseline="0" dirty="0" smtClean="0"/>
              <a:t> decreased to normalize the stress index value.  Static lung </a:t>
            </a:r>
            <a:r>
              <a:rPr lang="en-US" baseline="0" dirty="0" err="1" smtClean="0"/>
              <a:t>elastance</a:t>
            </a:r>
            <a:r>
              <a:rPr lang="en-US" baseline="0" dirty="0" smtClean="0"/>
              <a:t>, plasma concentrations of interleukin-6 and 8 and TNF alpha were </a:t>
            </a:r>
            <a:r>
              <a:rPr lang="en-US" baseline="0" dirty="0" err="1" smtClean="0"/>
              <a:t>signficantly</a:t>
            </a:r>
            <a:r>
              <a:rPr lang="en-US" baseline="0" dirty="0" smtClean="0"/>
              <a:t> lower during the stress index as compared with </a:t>
            </a:r>
            <a:r>
              <a:rPr lang="en-US" baseline="0" dirty="0" err="1" smtClean="0"/>
              <a:t>ARDSnet</a:t>
            </a:r>
            <a:r>
              <a:rPr lang="en-US" baseline="0" dirty="0" smtClean="0"/>
              <a:t> strategy-guided ventilation.</a:t>
            </a:r>
          </a:p>
          <a:p>
            <a:r>
              <a:rPr lang="en-US" baseline="0" dirty="0" smtClean="0"/>
              <a:t>Stress index measured during constant-flow assist-control MV without changing baseline </a:t>
            </a:r>
            <a:r>
              <a:rPr lang="en-US" baseline="0" dirty="0" err="1" smtClean="0"/>
              <a:t>ventilatory</a:t>
            </a:r>
            <a:r>
              <a:rPr lang="en-US" baseline="0" dirty="0" smtClean="0"/>
              <a:t> pattern.  A computer program aided in identifying the steady part of the inspiratory flow and the corresponding portion of the airway opening pressure curve and in fitting to the latter the power equation airway pressure=a x inspiratory time to the b + c, where coefficient b=stress index and describes the shape of the curve.  For stress index values of less than 1, the curve presents a downward concavity suggesting a continuous decrease in </a:t>
            </a:r>
            <a:r>
              <a:rPr lang="en-US" baseline="0" dirty="0" err="1" smtClean="0"/>
              <a:t>elastance</a:t>
            </a:r>
            <a:r>
              <a:rPr lang="en-US" baseline="0" dirty="0" smtClean="0"/>
              <a:t>.  For stress index values higher than 1, the curve presents an upward concavity suggesting a continuous increase in </a:t>
            </a:r>
            <a:r>
              <a:rPr lang="en-US" baseline="0" dirty="0" err="1" smtClean="0"/>
              <a:t>elastance</a:t>
            </a:r>
            <a:r>
              <a:rPr lang="en-US" baseline="0" dirty="0" smtClean="0"/>
              <a:t>.  Finally for a stress index value equal to 1, the curve is straight, suggesting the absence of tidal variations in </a:t>
            </a:r>
            <a:r>
              <a:rPr lang="en-US" baseline="0" dirty="0" err="1" smtClean="0"/>
              <a:t>elastance</a:t>
            </a:r>
            <a:r>
              <a:rPr lang="en-US" baseline="0" dirty="0" smtClean="0"/>
              <a:t>.  </a:t>
            </a:r>
          </a:p>
        </p:txBody>
      </p:sp>
      <p:sp>
        <p:nvSpPr>
          <p:cNvPr id="4" name="Slide Number Placeholder 3"/>
          <p:cNvSpPr>
            <a:spLocks noGrp="1"/>
          </p:cNvSpPr>
          <p:nvPr>
            <p:ph type="sldNum" sz="quarter" idx="10"/>
          </p:nvPr>
        </p:nvSpPr>
        <p:spPr/>
        <p:txBody>
          <a:bodyPr/>
          <a:lstStyle/>
          <a:p>
            <a:fld id="{BDDE6FB9-62C4-4547-891E-AA58F2259D33}" type="slidenum">
              <a:rPr lang="en-US" smtClean="0"/>
              <a:t>46</a:t>
            </a:fld>
            <a:endParaRPr lang="en-US"/>
          </a:p>
        </p:txBody>
      </p:sp>
    </p:spTree>
    <p:extLst>
      <p:ext uri="{BB962C8B-B14F-4D97-AF65-F5344CB8AC3E}">
        <p14:creationId xmlns:p14="http://schemas.microsoft.com/office/powerpoint/2010/main" val="32801670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48</a:t>
            </a:fld>
            <a:endParaRPr lang="en-US"/>
          </a:p>
        </p:txBody>
      </p:sp>
    </p:spTree>
    <p:extLst>
      <p:ext uri="{BB962C8B-B14F-4D97-AF65-F5344CB8AC3E}">
        <p14:creationId xmlns:p14="http://schemas.microsoft.com/office/powerpoint/2010/main" val="830162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need to</a:t>
            </a:r>
            <a:r>
              <a:rPr lang="en-US" baseline="0" dirty="0" smtClean="0"/>
              <a:t> maintain a normal PaCO2 has never been demonstrated, especially when pH changes are gradual and oxygenation maintained.  Rapid changes in pH, on the other hand, can result in CNS dysfunction, increased cerebral perfusion and intracranial hypertension, muscle weakness, cardiovascular dysfunction and intracellular acidosis.  When permissive </a:t>
            </a:r>
            <a:r>
              <a:rPr lang="en-US" baseline="0" dirty="0" err="1" smtClean="0"/>
              <a:t>hypercapnia</a:t>
            </a:r>
            <a:r>
              <a:rPr lang="en-US" baseline="0" dirty="0" smtClean="0"/>
              <a:t> is used, the patient requires sedation because it can be uncomfortable.  </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50</a:t>
            </a:fld>
            <a:endParaRPr lang="en-US"/>
          </a:p>
        </p:txBody>
      </p:sp>
    </p:spTree>
    <p:extLst>
      <p:ext uri="{BB962C8B-B14F-4D97-AF65-F5344CB8AC3E}">
        <p14:creationId xmlns:p14="http://schemas.microsoft.com/office/powerpoint/2010/main" val="37299279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major determinant of oxygenation in patients with ARDS is the mean</a:t>
            </a:r>
            <a:r>
              <a:rPr lang="en-US" baseline="0" dirty="0" smtClean="0"/>
              <a:t> airway pressure.  This is the average pressure above baseline during a total respiratory cycle.  The mean airway </a:t>
            </a:r>
            <a:r>
              <a:rPr lang="en-US" baseline="0" dirty="0" err="1" smtClean="0"/>
              <a:t>pressue</a:t>
            </a:r>
            <a:r>
              <a:rPr lang="en-US" baseline="0" dirty="0" smtClean="0"/>
              <a:t> affects the mean alveolar pressure and alveolar </a:t>
            </a:r>
            <a:r>
              <a:rPr lang="en-US" baseline="0" dirty="0" err="1" smtClean="0"/>
              <a:t>recrutiment</a:t>
            </a:r>
            <a:r>
              <a:rPr lang="en-US" baseline="0" dirty="0" smtClean="0"/>
              <a:t>, and therefore affects oxygenation.  </a:t>
            </a:r>
            <a:r>
              <a:rPr lang="en-US" dirty="0" smtClean="0"/>
              <a:t>One can increase the mean airway pressure (average pressure above baseline during a total respiratory</a:t>
            </a:r>
            <a:r>
              <a:rPr lang="en-US" baseline="0" dirty="0" smtClean="0"/>
              <a:t> cycle) </a:t>
            </a:r>
            <a:r>
              <a:rPr lang="en-US" dirty="0" smtClean="0"/>
              <a:t> by the following mechanisms…</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52</a:t>
            </a:fld>
            <a:endParaRPr lang="en-US"/>
          </a:p>
        </p:txBody>
      </p:sp>
    </p:spTree>
    <p:extLst>
      <p:ext uri="{BB962C8B-B14F-4D97-AF65-F5344CB8AC3E}">
        <p14:creationId xmlns:p14="http://schemas.microsoft.com/office/powerpoint/2010/main" val="34015824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Reduce FIO2&lt;0.6</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54</a:t>
            </a:fld>
            <a:endParaRPr lang="en-US"/>
          </a:p>
        </p:txBody>
      </p:sp>
    </p:spTree>
    <p:extLst>
      <p:ext uri="{BB962C8B-B14F-4D97-AF65-F5344CB8AC3E}">
        <p14:creationId xmlns:p14="http://schemas.microsoft.com/office/powerpoint/2010/main" val="29619056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57</a:t>
            </a:fld>
            <a:endParaRPr lang="en-US"/>
          </a:p>
        </p:txBody>
      </p:sp>
    </p:spTree>
    <p:extLst>
      <p:ext uri="{BB962C8B-B14F-4D97-AF65-F5344CB8AC3E}">
        <p14:creationId xmlns:p14="http://schemas.microsoft.com/office/powerpoint/2010/main" val="19338382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Hypoxemia</a:t>
            </a:r>
            <a:r>
              <a:rPr lang="en-US" baseline="0" dirty="0" smtClean="0"/>
              <a:t> c</a:t>
            </a:r>
            <a:r>
              <a:rPr lang="en-US" dirty="0" smtClean="0"/>
              <a:t>aused by increased intrapulmonary shunting and V/Q mismatching accompanied by decreased FRC and pulmonary compliance</a:t>
            </a:r>
          </a:p>
          <a:p>
            <a:endParaRPr lang="en-US" dirty="0" smtClean="0"/>
          </a:p>
          <a:p>
            <a:r>
              <a:rPr lang="en-US" dirty="0" smtClean="0"/>
              <a:t>Decrease </a:t>
            </a:r>
            <a:r>
              <a:rPr lang="en-US" dirty="0" smtClean="0"/>
              <a:t>in FRC occurs in patients intubated</a:t>
            </a:r>
            <a:r>
              <a:rPr lang="en-US" baseline="0" dirty="0" smtClean="0"/>
              <a:t> or in supine position</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58</a:t>
            </a:fld>
            <a:endParaRPr lang="en-US"/>
          </a:p>
        </p:txBody>
      </p:sp>
    </p:spTree>
    <p:extLst>
      <p:ext uri="{BB962C8B-B14F-4D97-AF65-F5344CB8AC3E}">
        <p14:creationId xmlns:p14="http://schemas.microsoft.com/office/powerpoint/2010/main" val="25229320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Perform an optimum</a:t>
            </a:r>
            <a:r>
              <a:rPr lang="en-US" baseline="0" dirty="0" smtClean="0"/>
              <a:t> PEEP study similar to OLA ventilation</a:t>
            </a:r>
          </a:p>
          <a:p>
            <a:r>
              <a:rPr lang="en-US" baseline="0" dirty="0" smtClean="0"/>
              <a:t>For patients </a:t>
            </a:r>
            <a:r>
              <a:rPr lang="en-US" baseline="0" dirty="0" err="1" smtClean="0"/>
              <a:t>req</a:t>
            </a:r>
            <a:r>
              <a:rPr lang="en-US" baseline="0" dirty="0" smtClean="0"/>
              <a:t> &gt;/=10cm H20 </a:t>
            </a:r>
          </a:p>
          <a:p>
            <a:r>
              <a:rPr lang="en-US" baseline="0" dirty="0" smtClean="0"/>
              <a:t>Minimal cardiovascular compromise- adequate BP, &lt;20% decrease in CO, stable pulmonary </a:t>
            </a:r>
            <a:r>
              <a:rPr lang="en-US" baseline="0" dirty="0" err="1" smtClean="0"/>
              <a:t>vasc</a:t>
            </a:r>
            <a:r>
              <a:rPr lang="en-US" baseline="0" dirty="0" smtClean="0"/>
              <a:t> pressure</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59</a:t>
            </a:fld>
            <a:endParaRPr lang="en-US"/>
          </a:p>
        </p:txBody>
      </p:sp>
    </p:spTree>
    <p:extLst>
      <p:ext uri="{BB962C8B-B14F-4D97-AF65-F5344CB8AC3E}">
        <p14:creationId xmlns:p14="http://schemas.microsoft.com/office/powerpoint/2010/main" val="12657780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Please identify the</a:t>
            </a:r>
            <a:r>
              <a:rPr lang="en-US" baseline="0" dirty="0" smtClean="0"/>
              <a:t> lower inflection point and the upper inflection point on the inspiratory limb.  What does the slope of the line between the LIP and UIP denote?</a:t>
            </a:r>
          </a:p>
          <a:p>
            <a:r>
              <a:rPr lang="en-US" baseline="0" dirty="0" smtClean="0"/>
              <a:t>What does the beak (upper plateau portion of the inspiratory loop) represent?</a:t>
            </a:r>
          </a:p>
          <a:p>
            <a:r>
              <a:rPr lang="en-US" baseline="0" dirty="0" smtClean="0"/>
              <a:t>Denote the upper inflection point on the deflation portion of the curve</a:t>
            </a:r>
            <a:r>
              <a:rPr lang="en-US" baseline="0" dirty="0" smtClean="0"/>
              <a:t>.</a:t>
            </a:r>
          </a:p>
          <a:p>
            <a:r>
              <a:rPr lang="en-US" baseline="0" dirty="0" smtClean="0"/>
              <a:t>What do these points represent?</a:t>
            </a:r>
            <a:endParaRPr lang="en-US" baseline="0" dirty="0" smtClean="0"/>
          </a:p>
        </p:txBody>
      </p:sp>
      <p:sp>
        <p:nvSpPr>
          <p:cNvPr id="4" name="Slide Number Placeholder 3"/>
          <p:cNvSpPr>
            <a:spLocks noGrp="1"/>
          </p:cNvSpPr>
          <p:nvPr>
            <p:ph type="sldNum" sz="quarter" idx="10"/>
          </p:nvPr>
        </p:nvSpPr>
        <p:spPr/>
        <p:txBody>
          <a:bodyPr/>
          <a:lstStyle/>
          <a:p>
            <a:fld id="{BDDE6FB9-62C4-4547-891E-AA58F2259D33}" type="slidenum">
              <a:rPr lang="en-US" smtClean="0"/>
              <a:t>60</a:t>
            </a:fld>
            <a:endParaRPr lang="en-US"/>
          </a:p>
        </p:txBody>
      </p:sp>
    </p:spTree>
    <p:extLst>
      <p:ext uri="{BB962C8B-B14F-4D97-AF65-F5344CB8AC3E}">
        <p14:creationId xmlns:p14="http://schemas.microsoft.com/office/powerpoint/2010/main" val="20948961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a patient is placed on PPV, it causes positive </a:t>
            </a:r>
            <a:r>
              <a:rPr lang="en-US" dirty="0" err="1" smtClean="0"/>
              <a:t>intrathoracic</a:t>
            </a:r>
            <a:r>
              <a:rPr lang="en-US" dirty="0" smtClean="0"/>
              <a:t> pressure during inspiration, which opposes venous return. As a result, venous return occurs primarily during exhalation during PPV and may be reduced. With the addition of PEEP, which generates positive </a:t>
            </a:r>
            <a:r>
              <a:rPr lang="en-US" dirty="0" err="1" smtClean="0"/>
              <a:t>intrathoracic</a:t>
            </a:r>
            <a:r>
              <a:rPr lang="en-US" dirty="0" smtClean="0"/>
              <a:t> pressure during exhalation, venous return may be further compromised. </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63</a:t>
            </a:fld>
            <a:endParaRPr lang="en-US"/>
          </a:p>
        </p:txBody>
      </p:sp>
    </p:spTree>
    <p:extLst>
      <p:ext uri="{BB962C8B-B14F-4D97-AF65-F5344CB8AC3E}">
        <p14:creationId xmlns:p14="http://schemas.microsoft.com/office/powerpoint/2010/main" val="1485811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Study documented</a:t>
            </a:r>
            <a:r>
              <a:rPr lang="en-US" baseline="0" dirty="0" smtClean="0"/>
              <a:t> that early deep sedation was independently associated with longer time to </a:t>
            </a:r>
            <a:r>
              <a:rPr lang="en-US" baseline="0" dirty="0" err="1" smtClean="0"/>
              <a:t>extubation</a:t>
            </a:r>
            <a:r>
              <a:rPr lang="en-US" baseline="0" dirty="0" smtClean="0"/>
              <a:t>, longer lengths of hospitalization and higher 180 day mortality</a:t>
            </a:r>
          </a:p>
          <a:p>
            <a:r>
              <a:rPr lang="en-US" sz="1200" b="0" i="0" u="none" strike="noStrike" kern="1200" baseline="0" dirty="0" err="1" smtClean="0">
                <a:solidFill>
                  <a:schemeClr val="tx1"/>
                </a:solidFill>
                <a:latin typeface="+mn-lt"/>
                <a:ea typeface="+mn-ea"/>
                <a:cs typeface="+mn-cs"/>
              </a:rPr>
              <a:t>Shehabi</a:t>
            </a:r>
            <a:r>
              <a:rPr lang="en-US" sz="1200" b="0" i="0" u="none" strike="noStrike" kern="1200" baseline="0" dirty="0" smtClean="0">
                <a:solidFill>
                  <a:schemeClr val="tx1"/>
                </a:solidFill>
                <a:latin typeface="+mn-lt"/>
                <a:ea typeface="+mn-ea"/>
                <a:cs typeface="+mn-cs"/>
              </a:rPr>
              <a:t> et al. replicated the ANZ SPICE study design in 11 Malaysian ICUs to assess whether early sedation depth was independently associated with delayed </a:t>
            </a:r>
            <a:r>
              <a:rPr lang="en-US" sz="1200" b="0" i="0" u="none" strike="noStrike" kern="1200" baseline="0" dirty="0" err="1" smtClean="0">
                <a:solidFill>
                  <a:schemeClr val="tx1"/>
                </a:solidFill>
                <a:latin typeface="+mn-lt"/>
                <a:ea typeface="+mn-ea"/>
                <a:cs typeface="+mn-cs"/>
              </a:rPr>
              <a:t>extubation</a:t>
            </a:r>
            <a:r>
              <a:rPr lang="en-US" sz="1200" b="0" i="0" u="none" strike="noStrike" kern="1200" baseline="0" dirty="0" smtClean="0">
                <a:solidFill>
                  <a:schemeClr val="tx1"/>
                </a:solidFill>
                <a:latin typeface="+mn-lt"/>
                <a:ea typeface="+mn-ea"/>
                <a:cs typeface="+mn-cs"/>
              </a:rPr>
              <a:t> and increased mortality. They performed a prospective multicenter study that included 259 medical/surgical patients who were sedated and ventilated for at least 24 h. </a:t>
            </a:r>
          </a:p>
          <a:p>
            <a:r>
              <a:rPr lang="en-US" sz="1200" b="0" i="0" u="none" strike="noStrike" kern="1200" baseline="0" dirty="0" smtClean="0">
                <a:solidFill>
                  <a:schemeClr val="tx1"/>
                </a:solidFill>
                <a:latin typeface="+mn-lt"/>
                <a:ea typeface="+mn-ea"/>
                <a:cs typeface="+mn-cs"/>
              </a:rPr>
              <a:t>Guidelines regarding the use of NMBAs in the ICU typically caution that they should be limited to refractory hypoxemia and </a:t>
            </a:r>
            <a:r>
              <a:rPr lang="en-US" sz="1200" b="0" i="0" u="none" strike="noStrike" kern="1200" baseline="0" dirty="0" err="1" smtClean="0">
                <a:solidFill>
                  <a:schemeClr val="tx1"/>
                </a:solidFill>
                <a:latin typeface="+mn-lt"/>
                <a:ea typeface="+mn-ea"/>
                <a:cs typeface="+mn-cs"/>
              </a:rPr>
              <a:t>hypercarbia</a:t>
            </a:r>
            <a:r>
              <a:rPr lang="en-US" sz="1200" b="0" i="0" u="none" strike="noStrike" kern="1200" baseline="0" dirty="0" smtClean="0">
                <a:solidFill>
                  <a:schemeClr val="tx1"/>
                </a:solidFill>
                <a:latin typeface="+mn-lt"/>
                <a:ea typeface="+mn-ea"/>
                <a:cs typeface="+mn-cs"/>
              </a:rPr>
              <a:t> and should be short-term and guided by </a:t>
            </a:r>
            <a:r>
              <a:rPr lang="en-US" sz="1200" b="0" i="0" u="none" strike="noStrike" kern="1200" baseline="0" dirty="0" err="1" smtClean="0">
                <a:solidFill>
                  <a:schemeClr val="tx1"/>
                </a:solidFill>
                <a:latin typeface="+mn-lt"/>
                <a:ea typeface="+mn-ea"/>
                <a:cs typeface="+mn-cs"/>
              </a:rPr>
              <a:t>tran</a:t>
            </a:r>
            <a:r>
              <a:rPr lang="en-US" sz="1200" b="0" i="0" u="none" strike="noStrike" kern="1200" baseline="0" dirty="0" smtClean="0">
                <a:solidFill>
                  <a:schemeClr val="tx1"/>
                </a:solidFill>
                <a:latin typeface="+mn-lt"/>
                <a:ea typeface="+mn-ea"/>
                <a:cs typeface="+mn-cs"/>
              </a:rPr>
              <a:t>-of-four monitoring.  </a:t>
            </a:r>
          </a:p>
          <a:p>
            <a:r>
              <a:rPr lang="en-US" sz="1200" b="0" i="0" u="none" strike="noStrike" kern="1200" baseline="0" dirty="0" smtClean="0">
                <a:solidFill>
                  <a:schemeClr val="tx1"/>
                </a:solidFill>
                <a:latin typeface="+mn-lt"/>
                <a:ea typeface="+mn-ea"/>
                <a:cs typeface="+mn-cs"/>
              </a:rPr>
              <a:t>There is some suggestion that NMBAs negatively affect both morbidity and mortality in critically ill patients d/t risks associated with (i.e. ICU-acquired weakness)</a:t>
            </a:r>
          </a:p>
          <a:p>
            <a:r>
              <a:rPr lang="en-US" sz="1200" b="0" i="0" u="none" strike="noStrike" kern="1200" baseline="0" dirty="0" err="1" smtClean="0">
                <a:solidFill>
                  <a:schemeClr val="tx1"/>
                </a:solidFill>
                <a:latin typeface="+mn-lt"/>
                <a:ea typeface="+mn-ea"/>
                <a:cs typeface="+mn-cs"/>
              </a:rPr>
              <a:t>Gainnier</a:t>
            </a:r>
            <a:r>
              <a:rPr lang="en-US" sz="1200" b="0" i="0" u="none" strike="noStrike" kern="1200" baseline="0" dirty="0" smtClean="0">
                <a:solidFill>
                  <a:schemeClr val="tx1"/>
                </a:solidFill>
                <a:latin typeface="+mn-lt"/>
                <a:ea typeface="+mn-ea"/>
                <a:cs typeface="+mn-cs"/>
              </a:rPr>
              <a:t> et al showed that a 48 hour infusion of </a:t>
            </a:r>
            <a:r>
              <a:rPr lang="en-US" sz="1200" b="0" i="0" u="none" strike="noStrike" kern="1200" baseline="0" dirty="0" err="1" smtClean="0">
                <a:solidFill>
                  <a:schemeClr val="tx1"/>
                </a:solidFill>
                <a:latin typeface="+mn-lt"/>
                <a:ea typeface="+mn-ea"/>
                <a:cs typeface="+mn-cs"/>
              </a:rPr>
              <a:t>cisatracurium</a:t>
            </a:r>
            <a:r>
              <a:rPr lang="en-US" sz="1200" b="0" i="0" u="none" strike="noStrike" kern="1200" baseline="0" dirty="0" smtClean="0">
                <a:solidFill>
                  <a:schemeClr val="tx1"/>
                </a:solidFill>
                <a:latin typeface="+mn-lt"/>
                <a:ea typeface="+mn-ea"/>
                <a:cs typeface="+mn-cs"/>
              </a:rPr>
              <a:t> in ARDS was associated with an increase in arterial partial pressure of oxygen (as compared with placebo) and this increase was sustained for 120 </a:t>
            </a:r>
            <a:r>
              <a:rPr lang="en-US" sz="1200" b="0" i="0" u="none" strike="noStrike" kern="1200" baseline="0" dirty="0" err="1" smtClean="0">
                <a:solidFill>
                  <a:schemeClr val="tx1"/>
                </a:solidFill>
                <a:latin typeface="+mn-lt"/>
                <a:ea typeface="+mn-ea"/>
                <a:cs typeface="+mn-cs"/>
              </a:rPr>
              <a:t>hrs</a:t>
            </a:r>
            <a:r>
              <a:rPr lang="en-US" sz="1200" b="0" i="0" u="none" strike="noStrike" kern="1200" baseline="0" dirty="0" smtClean="0">
                <a:solidFill>
                  <a:schemeClr val="tx1"/>
                </a:solidFill>
                <a:latin typeface="+mn-lt"/>
                <a:ea typeface="+mn-ea"/>
                <a:cs typeface="+mn-cs"/>
              </a:rPr>
              <a:t> (study only included 56 patients in 4 centers and was not powered adequately for mortality though the authors did report a non-</a:t>
            </a:r>
            <a:r>
              <a:rPr lang="en-US" sz="1200" b="0" i="0" u="none" strike="noStrike" kern="1200" baseline="0" dirty="0" err="1" smtClean="0">
                <a:solidFill>
                  <a:schemeClr val="tx1"/>
                </a:solidFill>
                <a:latin typeface="+mn-lt"/>
                <a:ea typeface="+mn-ea"/>
                <a:cs typeface="+mn-cs"/>
              </a:rPr>
              <a:t>signficiant</a:t>
            </a:r>
            <a:r>
              <a:rPr lang="en-US" sz="1200" b="0" i="0" u="none" strike="noStrike" kern="1200" baseline="0" dirty="0" smtClean="0">
                <a:solidFill>
                  <a:schemeClr val="tx1"/>
                </a:solidFill>
                <a:latin typeface="+mn-lt"/>
                <a:ea typeface="+mn-ea"/>
                <a:cs typeface="+mn-cs"/>
              </a:rPr>
              <a:t> trend toward decreased ICU stay and decreased 28 day mortality favoring </a:t>
            </a:r>
            <a:r>
              <a:rPr lang="en-US" sz="1200" b="0" i="0" u="none" strike="noStrike" kern="1200" baseline="0" dirty="0" err="1" smtClean="0">
                <a:solidFill>
                  <a:schemeClr val="tx1"/>
                </a:solidFill>
                <a:latin typeface="+mn-lt"/>
                <a:ea typeface="+mn-ea"/>
                <a:cs typeface="+mn-cs"/>
              </a:rPr>
              <a:t>cisatracurium</a:t>
            </a:r>
            <a:r>
              <a:rPr lang="en-US" sz="1200" b="0" i="0" u="none" strike="noStrike" kern="1200" baseline="0" dirty="0" smtClean="0">
                <a:solidFill>
                  <a:schemeClr val="tx1"/>
                </a:solidFill>
                <a:latin typeface="+mn-lt"/>
                <a:ea typeface="+mn-ea"/>
                <a:cs typeface="+mn-cs"/>
              </a:rPr>
              <a:t>). </a:t>
            </a:r>
          </a:p>
          <a:p>
            <a:r>
              <a:rPr lang="en-US" sz="1200" b="0" i="0" u="none" strike="noStrike" kern="1200" baseline="0" dirty="0" smtClean="0">
                <a:solidFill>
                  <a:schemeClr val="tx1"/>
                </a:solidFill>
                <a:latin typeface="+mn-lt"/>
                <a:ea typeface="+mn-ea"/>
                <a:cs typeface="+mn-cs"/>
              </a:rPr>
              <a:t>In a follow-up study, </a:t>
            </a:r>
            <a:r>
              <a:rPr lang="en-US" sz="1200" b="0" i="0" u="none" strike="noStrike" kern="1200" baseline="0" dirty="0" err="1" smtClean="0">
                <a:solidFill>
                  <a:schemeClr val="tx1"/>
                </a:solidFill>
                <a:latin typeface="+mn-lt"/>
                <a:ea typeface="+mn-ea"/>
                <a:cs typeface="+mn-cs"/>
              </a:rPr>
              <a:t>Forel</a:t>
            </a:r>
            <a:r>
              <a:rPr lang="en-US" sz="1200" b="0" i="0" u="none" strike="noStrike" kern="1200" baseline="0" dirty="0" smtClean="0">
                <a:solidFill>
                  <a:schemeClr val="tx1"/>
                </a:solidFill>
                <a:latin typeface="+mn-lt"/>
                <a:ea typeface="+mn-ea"/>
                <a:cs typeface="+mn-cs"/>
              </a:rPr>
              <a:t> et al used a similar study design and found that early use of </a:t>
            </a:r>
            <a:r>
              <a:rPr lang="en-US" sz="1200" b="0" i="0" u="none" strike="noStrike" kern="1200" baseline="0" dirty="0" err="1" smtClean="0">
                <a:solidFill>
                  <a:schemeClr val="tx1"/>
                </a:solidFill>
                <a:latin typeface="+mn-lt"/>
                <a:ea typeface="+mn-ea"/>
                <a:cs typeface="+mn-cs"/>
              </a:rPr>
              <a:t>cisatracurium</a:t>
            </a:r>
            <a:r>
              <a:rPr lang="en-US" sz="1200" b="0" i="0" u="none" strike="noStrike" kern="1200" baseline="0" dirty="0" smtClean="0">
                <a:solidFill>
                  <a:schemeClr val="tx1"/>
                </a:solidFill>
                <a:latin typeface="+mn-lt"/>
                <a:ea typeface="+mn-ea"/>
                <a:cs typeface="+mn-cs"/>
              </a:rPr>
              <a:t> infusion in ARDS also decreased serum and pulmonary concentrations of pro-inflammatory markers when compared with control.  </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15</a:t>
            </a:fld>
            <a:endParaRPr lang="en-US"/>
          </a:p>
        </p:txBody>
      </p:sp>
    </p:spTree>
    <p:extLst>
      <p:ext uri="{BB962C8B-B14F-4D97-AF65-F5344CB8AC3E}">
        <p14:creationId xmlns:p14="http://schemas.microsoft.com/office/powerpoint/2010/main" val="30640486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Normally 5vol%</a:t>
            </a:r>
          </a:p>
          <a:p>
            <a:r>
              <a:rPr lang="en-US" dirty="0" smtClean="0"/>
              <a:t>Reflective of oxygen</a:t>
            </a:r>
            <a:r>
              <a:rPr lang="en-US" baseline="0" dirty="0" smtClean="0"/>
              <a:t> utilization by tissues</a:t>
            </a:r>
          </a:p>
          <a:p>
            <a:r>
              <a:rPr lang="en-US" baseline="0" dirty="0" smtClean="0"/>
              <a:t>With increasing PEEP, as </a:t>
            </a:r>
            <a:r>
              <a:rPr lang="en-US" baseline="0" dirty="0" err="1" smtClean="0"/>
              <a:t>intrapleural</a:t>
            </a:r>
            <a:r>
              <a:rPr lang="en-US" baseline="0" dirty="0" smtClean="0"/>
              <a:t> pressures increase/gas exchange units become </a:t>
            </a:r>
            <a:r>
              <a:rPr lang="en-US" baseline="0" dirty="0" err="1" smtClean="0"/>
              <a:t>overdistended</a:t>
            </a:r>
            <a:r>
              <a:rPr lang="en-US" baseline="0" dirty="0" smtClean="0"/>
              <a:t>, venous return decreases and cardiac function is altered- cardiac output then declines and point of optimum PEEP is no longer present.</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71</a:t>
            </a:fld>
            <a:endParaRPr lang="en-US"/>
          </a:p>
        </p:txBody>
      </p:sp>
    </p:spTree>
    <p:extLst>
      <p:ext uri="{BB962C8B-B14F-4D97-AF65-F5344CB8AC3E}">
        <p14:creationId xmlns:p14="http://schemas.microsoft.com/office/powerpoint/2010/main" val="19929925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PEEP may further increase</a:t>
            </a:r>
            <a:r>
              <a:rPr lang="en-US" baseline="0" dirty="0" smtClean="0"/>
              <a:t> ICP </a:t>
            </a:r>
            <a:r>
              <a:rPr lang="en-US" baseline="0" smtClean="0"/>
              <a:t>by increasing CVP</a:t>
            </a:r>
            <a:endParaRPr lang="en-US"/>
          </a:p>
        </p:txBody>
      </p:sp>
      <p:sp>
        <p:nvSpPr>
          <p:cNvPr id="4" name="Slide Number Placeholder 3"/>
          <p:cNvSpPr>
            <a:spLocks noGrp="1"/>
          </p:cNvSpPr>
          <p:nvPr>
            <p:ph type="sldNum" sz="quarter" idx="10"/>
          </p:nvPr>
        </p:nvSpPr>
        <p:spPr/>
        <p:txBody>
          <a:bodyPr/>
          <a:lstStyle/>
          <a:p>
            <a:fld id="{BDDE6FB9-62C4-4547-891E-AA58F2259D33}" type="slidenum">
              <a:rPr lang="en-US" smtClean="0"/>
              <a:t>75</a:t>
            </a:fld>
            <a:endParaRPr lang="en-US"/>
          </a:p>
        </p:txBody>
      </p:sp>
    </p:spTree>
    <p:extLst>
      <p:ext uri="{BB962C8B-B14F-4D97-AF65-F5344CB8AC3E}">
        <p14:creationId xmlns:p14="http://schemas.microsoft.com/office/powerpoint/2010/main" val="20040759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True shunt- perfusion in the absence of ventilation</a:t>
            </a:r>
          </a:p>
          <a:p>
            <a:r>
              <a:rPr lang="en-US" dirty="0" smtClean="0"/>
              <a:t>The PaO2 does not rise with increases in FIO2 because there is no</a:t>
            </a:r>
            <a:r>
              <a:rPr lang="en-US" baseline="0" dirty="0" smtClean="0"/>
              <a:t> improvement in gas exchange in shunt units and hypoxemia remains severe.</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77</a:t>
            </a:fld>
            <a:endParaRPr lang="en-US"/>
          </a:p>
        </p:txBody>
      </p:sp>
    </p:spTree>
    <p:extLst>
      <p:ext uri="{BB962C8B-B14F-4D97-AF65-F5344CB8AC3E}">
        <p14:creationId xmlns:p14="http://schemas.microsoft.com/office/powerpoint/2010/main" val="36739556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Answer-</a:t>
            </a:r>
            <a:r>
              <a:rPr lang="en-US" baseline="0" dirty="0" smtClean="0"/>
              <a:t> 34%</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78</a:t>
            </a:fld>
            <a:endParaRPr lang="en-US"/>
          </a:p>
        </p:txBody>
      </p:sp>
    </p:spTree>
    <p:extLst>
      <p:ext uri="{BB962C8B-B14F-4D97-AF65-F5344CB8AC3E}">
        <p14:creationId xmlns:p14="http://schemas.microsoft.com/office/powerpoint/2010/main" val="12431062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Lungs protected from </a:t>
            </a:r>
            <a:r>
              <a:rPr lang="en-US" dirty="0" err="1" smtClean="0"/>
              <a:t>overdistension</a:t>
            </a:r>
            <a:r>
              <a:rPr lang="en-US" dirty="0" smtClean="0"/>
              <a:t> by keeping PIP</a:t>
            </a:r>
            <a:r>
              <a:rPr lang="en-US" baseline="0" dirty="0" smtClean="0"/>
              <a:t> lower than UIP</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80</a:t>
            </a:fld>
            <a:endParaRPr lang="en-US"/>
          </a:p>
        </p:txBody>
      </p:sp>
    </p:spTree>
    <p:extLst>
      <p:ext uri="{BB962C8B-B14F-4D97-AF65-F5344CB8AC3E}">
        <p14:creationId xmlns:p14="http://schemas.microsoft.com/office/powerpoint/2010/main" val="4858151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few cm H20- 55-60cm H20</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Opening pressure </a:t>
            </a:r>
            <a:r>
              <a:rPr lang="en-US" dirty="0" err="1" smtClean="0"/>
              <a:t>req</a:t>
            </a:r>
            <a:r>
              <a:rPr lang="en-US" dirty="0" smtClean="0"/>
              <a:t> for small airway collapse= 20cm H20 (loose atelectasis)</a:t>
            </a:r>
          </a:p>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81</a:t>
            </a:fld>
            <a:endParaRPr lang="en-US"/>
          </a:p>
        </p:txBody>
      </p:sp>
    </p:spTree>
    <p:extLst>
      <p:ext uri="{BB962C8B-B14F-4D97-AF65-F5344CB8AC3E}">
        <p14:creationId xmlns:p14="http://schemas.microsoft.com/office/powerpoint/2010/main" val="39987135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Unstable</a:t>
            </a:r>
            <a:r>
              <a:rPr lang="en-US" baseline="0" dirty="0" smtClean="0"/>
              <a:t> lung units must first be opened for PEEP to be effective.</a:t>
            </a:r>
          </a:p>
          <a:p>
            <a:r>
              <a:rPr lang="en-US" baseline="0" dirty="0" smtClean="0"/>
              <a:t>Without recruitment, PEEP may </a:t>
            </a:r>
            <a:r>
              <a:rPr lang="en-US" baseline="0" dirty="0" err="1" smtClean="0"/>
              <a:t>hyperinflate</a:t>
            </a:r>
            <a:r>
              <a:rPr lang="en-US" baseline="0" dirty="0" smtClean="0"/>
              <a:t> functional airspaces, misdirect blood flow, and increase the risk of barotrauma.  </a:t>
            </a:r>
            <a:endParaRPr lang="en-US" dirty="0" smtClean="0"/>
          </a:p>
          <a:p>
            <a:r>
              <a:rPr lang="en-US" dirty="0" smtClean="0"/>
              <a:t>In human medicine-</a:t>
            </a:r>
            <a:r>
              <a:rPr lang="en-US" baseline="0" dirty="0" smtClean="0"/>
              <a:t> requires a least two people at the bedside- one to perform the maneuver and monitor ventilator; other to monitor patient and provide sedation</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82</a:t>
            </a:fld>
            <a:endParaRPr lang="en-US"/>
          </a:p>
        </p:txBody>
      </p:sp>
    </p:spTree>
    <p:extLst>
      <p:ext uri="{BB962C8B-B14F-4D97-AF65-F5344CB8AC3E}">
        <p14:creationId xmlns:p14="http://schemas.microsoft.com/office/powerpoint/2010/main" val="7705208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22 patients with ARDS were studied during use of </a:t>
            </a:r>
            <a:r>
              <a:rPr lang="en-US" dirty="0" err="1" smtClean="0"/>
              <a:t>ARDSnet</a:t>
            </a:r>
            <a:r>
              <a:rPr lang="en-US" dirty="0" smtClean="0"/>
              <a:t> lung protective ventilation.  Recruiting maneuvers</a:t>
            </a:r>
            <a:r>
              <a:rPr lang="en-US" baseline="0" dirty="0" smtClean="0"/>
              <a:t> </a:t>
            </a:r>
            <a:r>
              <a:rPr lang="en-US" baseline="0" dirty="0" err="1" smtClean="0"/>
              <a:t>incr</a:t>
            </a:r>
            <a:r>
              <a:rPr lang="en-US" baseline="0" dirty="0" smtClean="0"/>
              <a:t>- application of CPAP 40cm H20 for 20 sec</a:t>
            </a:r>
          </a:p>
          <a:p>
            <a:r>
              <a:rPr lang="en-US" baseline="0" dirty="0" smtClean="0"/>
              <a:t>Increased PF by 20+/- 3% in </a:t>
            </a:r>
            <a:r>
              <a:rPr lang="en-US" baseline="0" dirty="0" err="1" smtClean="0"/>
              <a:t>nonresponders</a:t>
            </a:r>
            <a:r>
              <a:rPr lang="en-US" baseline="0" dirty="0" smtClean="0"/>
              <a:t> (11) and by 175 +/- 23% in responders.  On zero end-expiratory pressure </a:t>
            </a:r>
            <a:r>
              <a:rPr lang="en-US" baseline="0" dirty="0" err="1" smtClean="0"/>
              <a:t>EstL</a:t>
            </a:r>
            <a:r>
              <a:rPr lang="en-US" baseline="0" dirty="0" smtClean="0"/>
              <a:t> (28.4 +/- 2.2 vs. 24.2 +/-2.9 cm H20) and </a:t>
            </a:r>
            <a:r>
              <a:rPr lang="en-US" baseline="0" dirty="0" err="1" smtClean="0"/>
              <a:t>Est</a:t>
            </a:r>
            <a:r>
              <a:rPr lang="en-US" baseline="0" dirty="0" smtClean="0"/>
              <a:t> wall (10/.4 +/- 1.8 vs. 5..6 +/- 0.8) were higher in </a:t>
            </a:r>
            <a:r>
              <a:rPr lang="en-US" baseline="0" dirty="0" err="1" smtClean="0"/>
              <a:t>nonresponders</a:t>
            </a:r>
            <a:r>
              <a:rPr lang="en-US" baseline="0" dirty="0" smtClean="0"/>
              <a:t> than in responders (P&lt;0.01).  </a:t>
            </a:r>
            <a:r>
              <a:rPr lang="en-US" baseline="0" dirty="0" err="1" smtClean="0"/>
              <a:t>Nonresponders</a:t>
            </a:r>
            <a:r>
              <a:rPr lang="en-US" baseline="0" dirty="0" smtClean="0"/>
              <a:t> had been ventilated fro a .</a:t>
            </a:r>
            <a:r>
              <a:rPr lang="en-US" baseline="0" dirty="0" err="1" smtClean="0"/>
              <a:t>onger</a:t>
            </a:r>
            <a:r>
              <a:rPr lang="en-US" baseline="0" dirty="0" smtClean="0"/>
              <a:t> period of time than responders (7 +/- 1 vs. 1 +/- 0.3, P&lt;0.01)  DCO and MAP decreased more significantly in </a:t>
            </a:r>
            <a:r>
              <a:rPr lang="en-US" baseline="0" dirty="0" err="1" smtClean="0"/>
              <a:t>nonresponders</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89</a:t>
            </a:fld>
            <a:endParaRPr lang="en-US"/>
          </a:p>
        </p:txBody>
      </p:sp>
    </p:spTree>
    <p:extLst>
      <p:ext uri="{BB962C8B-B14F-4D97-AF65-F5344CB8AC3E}">
        <p14:creationId xmlns:p14="http://schemas.microsoft.com/office/powerpoint/2010/main" val="10717884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a:t>
            </a:r>
            <a:r>
              <a:rPr lang="en-US" baseline="0" dirty="0" smtClean="0"/>
              <a:t> ARDS patients randomized to treatment or </a:t>
            </a:r>
            <a:r>
              <a:rPr lang="en-US" baseline="0" dirty="0" err="1" smtClean="0"/>
              <a:t>ARDSnet</a:t>
            </a:r>
            <a:r>
              <a:rPr lang="en-US" baseline="0" dirty="0" smtClean="0"/>
              <a:t> control ventilation strategies.  The treatment group received staircase recruitment maneuver with </a:t>
            </a:r>
            <a:r>
              <a:rPr lang="en-US" baseline="0" dirty="0" err="1" smtClean="0"/>
              <a:t>decremental</a:t>
            </a:r>
            <a:r>
              <a:rPr lang="en-US" baseline="0" dirty="0" smtClean="0"/>
              <a:t> PEEP titration and targeted plateau pressure &lt;30cm H20.  Pressure-control ventilation with plateau pressures &lt;30cm H20 while delivering tidal volumes of less than 6ml/kg ideal body weight with patients in a supine position.  FIO2 was adjusted until continuously </a:t>
            </a:r>
            <a:r>
              <a:rPr lang="en-US" baseline="0" dirty="0" err="1" smtClean="0"/>
              <a:t>montiored</a:t>
            </a:r>
            <a:r>
              <a:rPr lang="en-US" baseline="0" dirty="0" smtClean="0"/>
              <a:t> oxygen saturation=90-92%.  For the SRM, the high pressure was set to 15cmH20 above PEEP which was increased in a stepwise manner to 20, then 30 and then 40 cm H20 every 2 minutes, and then reduced to 25, then 22,5, then 20, then 17.5 or then an absolute minimum of 15cm H20 every 3 minutes until a decrease in SaO2&gt;/=1% from max SaO2 was observed- defined as </a:t>
            </a:r>
            <a:r>
              <a:rPr lang="en-US" baseline="0" dirty="0" err="1" smtClean="0"/>
              <a:t>derecruitment</a:t>
            </a:r>
            <a:r>
              <a:rPr lang="en-US" baseline="0" dirty="0" smtClean="0"/>
              <a:t> point.  PEEP then increased to 40cm H20 for one minute and returned to a PEEP level 2.5cm H20 above </a:t>
            </a:r>
            <a:r>
              <a:rPr lang="en-US" baseline="0" dirty="0" err="1" smtClean="0"/>
              <a:t>derecruitment</a:t>
            </a:r>
            <a:r>
              <a:rPr lang="en-US" baseline="0" dirty="0" smtClean="0"/>
              <a:t> point (defined as optimal PEEP).  Following SRM, tidal volume adjusted to achieve a tidal volume &lt;/=6ml/kg and plateau pressure &lt;/=30cm. H20.  </a:t>
            </a:r>
            <a:r>
              <a:rPr lang="en-US" baseline="0" dirty="0" err="1" smtClean="0"/>
              <a:t>Hypercapnia</a:t>
            </a:r>
            <a:r>
              <a:rPr lang="en-US" baseline="0" dirty="0" smtClean="0"/>
              <a:t> tolerated and acidosis only treated if pH&lt;7.15 by increasing RR.  Control group treated using </a:t>
            </a:r>
            <a:r>
              <a:rPr lang="en-US" baseline="0" dirty="0" err="1" smtClean="0"/>
              <a:t>ARDSnet</a:t>
            </a:r>
            <a:r>
              <a:rPr lang="en-US" baseline="0" dirty="0" smtClean="0"/>
              <a:t> protocol with assist, control ventilation and FIO2/PEEP titration. Tidal volumes limited to 6ml/kg, plateau pressures &lt;30cm H20.  Acidosis (pH&lt;7.3)- managed by increasing minute ventilation.  PCV was not used and recruitment maneuvers only allowed if patient met criteria for rescue therapy (FIO2&gt;/=0.9).   </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90</a:t>
            </a:fld>
            <a:endParaRPr lang="en-US"/>
          </a:p>
        </p:txBody>
      </p:sp>
    </p:spTree>
    <p:extLst>
      <p:ext uri="{BB962C8B-B14F-4D97-AF65-F5344CB8AC3E}">
        <p14:creationId xmlns:p14="http://schemas.microsoft.com/office/powerpoint/2010/main" val="593004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40 patients randomly</a:t>
            </a:r>
            <a:r>
              <a:rPr lang="en-US" baseline="0" dirty="0" smtClean="0"/>
              <a:t> allocated to undergo different RM patterns- sustained inflation or pressure-controlled ventilation.  The RM methods tested were as follows- SI was achieved by raising peak inspiratory pressure to 45cmH20 and sustaining it for 40 sec.  PCV set obtain 45cmH20 peak inspiratory pressure for 2 minutes- I:E=1:2, PEE=16, RR=8/min.  During study period, </a:t>
            </a:r>
            <a:r>
              <a:rPr lang="en-US" baseline="0" dirty="0" err="1" smtClean="0"/>
              <a:t>patinets</a:t>
            </a:r>
            <a:r>
              <a:rPr lang="en-US" baseline="0" dirty="0" smtClean="0"/>
              <a:t> were mechanically ventilated to achieve a volume of 6ml/kg, FIO2=0.7, PEEP=14, RR=14, </a:t>
            </a:r>
            <a:r>
              <a:rPr lang="en-US" baseline="0" dirty="0" err="1" smtClean="0"/>
              <a:t>Pplateau</a:t>
            </a:r>
            <a:r>
              <a:rPr lang="en-US" baseline="0" dirty="0" smtClean="0"/>
              <a:t>&lt;/=30 cm H20 according to </a:t>
            </a:r>
            <a:r>
              <a:rPr lang="en-US" baseline="0" dirty="0" err="1" smtClean="0"/>
              <a:t>ARDSnet</a:t>
            </a:r>
            <a:r>
              <a:rPr lang="en-US" baseline="0" dirty="0" smtClean="0"/>
              <a:t> trial</a:t>
            </a:r>
          </a:p>
          <a:p>
            <a:r>
              <a:rPr lang="en-US" baseline="0" dirty="0" smtClean="0"/>
              <a:t>All patients sedated and paralyzed during study period</a:t>
            </a:r>
          </a:p>
          <a:p>
            <a:r>
              <a:rPr lang="en-US" baseline="0" dirty="0" smtClean="0"/>
              <a:t>CVP increased during recruitment maneuvers.</a:t>
            </a:r>
          </a:p>
          <a:p>
            <a:r>
              <a:rPr lang="en-US" baseline="0" dirty="0" smtClean="0"/>
              <a:t>Mean pulmonary artery pressure, pulmonary capillary wedge pressure and pulmonary vascular resistance index reduced during PCV RM compared to SI RM (P&lt;0.05), </a:t>
            </a:r>
            <a:r>
              <a:rPr lang="en-US" baseline="0" dirty="0" err="1" smtClean="0"/>
              <a:t>Righ</a:t>
            </a:r>
            <a:r>
              <a:rPr lang="en-US" baseline="0" dirty="0" smtClean="0"/>
              <a:t> ventricular stroke work index decreased to a major extent during PCV RM (P&lt;0.05).  P/F ratio was </a:t>
            </a:r>
            <a:r>
              <a:rPr lang="en-US" baseline="0" dirty="0" err="1" smtClean="0"/>
              <a:t>significatnly</a:t>
            </a:r>
            <a:r>
              <a:rPr lang="en-US" baseline="0" dirty="0" smtClean="0"/>
              <a:t> increased after PCV RM compared to SI RM (P&lt;0.05).  PaCO2 levels similar in two groups.  Compared to baseline, the Qs/</a:t>
            </a:r>
            <a:r>
              <a:rPr lang="en-US" baseline="0" dirty="0" err="1" smtClean="0"/>
              <a:t>Qt</a:t>
            </a:r>
            <a:r>
              <a:rPr lang="en-US" baseline="0" dirty="0" smtClean="0"/>
              <a:t> decreased </a:t>
            </a:r>
            <a:r>
              <a:rPr lang="en-US" baseline="0" dirty="0" err="1" smtClean="0"/>
              <a:t>signfiicatnly</a:t>
            </a:r>
            <a:r>
              <a:rPr lang="en-US" baseline="0" dirty="0" smtClean="0"/>
              <a:t> after PCV recruitment maneuver.  Ventricular end-diastolic and end-systolic areas decreased during both RM protocols, but they were decreased to a greater extent after SI RM than after PCV RM (P&lt;0.05).  The eccentricity index increased from baseline after SI RM (P&lt;0.05).  PCV technique favored over SI maneuver</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91</a:t>
            </a:fld>
            <a:endParaRPr lang="en-US"/>
          </a:p>
        </p:txBody>
      </p:sp>
    </p:spTree>
    <p:extLst>
      <p:ext uri="{BB962C8B-B14F-4D97-AF65-F5344CB8AC3E}">
        <p14:creationId xmlns:p14="http://schemas.microsoft.com/office/powerpoint/2010/main" val="3182377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Objective-</a:t>
            </a:r>
            <a:r>
              <a:rPr lang="en-US" baseline="0" dirty="0" smtClean="0"/>
              <a:t> Compare survival in adult </a:t>
            </a:r>
            <a:r>
              <a:rPr lang="en-US" baseline="0" dirty="0" err="1" smtClean="0"/>
              <a:t>patietns</a:t>
            </a:r>
            <a:r>
              <a:rPr lang="en-US" baseline="0" dirty="0" smtClean="0"/>
              <a:t> with early ARDS who were randomized to receive either a 48 hour infusion of NMBA, </a:t>
            </a:r>
            <a:r>
              <a:rPr lang="en-US" baseline="0" dirty="0" err="1" smtClean="0"/>
              <a:t>cisatracurium</a:t>
            </a:r>
            <a:r>
              <a:rPr lang="en-US" baseline="0" dirty="0" smtClean="0"/>
              <a:t>, or placebo.</a:t>
            </a:r>
          </a:p>
          <a:p>
            <a:r>
              <a:rPr lang="en-US" baseline="0" dirty="0" smtClean="0"/>
              <a:t>Study was </a:t>
            </a:r>
            <a:r>
              <a:rPr lang="en-US" baseline="0" dirty="0" err="1" smtClean="0"/>
              <a:t>multicentre</a:t>
            </a:r>
            <a:r>
              <a:rPr lang="en-US" baseline="0" dirty="0" smtClean="0"/>
              <a:t> double-blinded randomized controlled trial involving 20 ICUs in France from March 2006-March 2008.</a:t>
            </a:r>
          </a:p>
          <a:p>
            <a:r>
              <a:rPr lang="en-US" baseline="0" dirty="0" smtClean="0"/>
              <a:t>Patients- &gt;18 y/o intubated and ventilated for acute hypoxemic </a:t>
            </a:r>
            <a:r>
              <a:rPr lang="en-US" baseline="0" dirty="0" err="1" smtClean="0"/>
              <a:t>respriatory</a:t>
            </a:r>
            <a:r>
              <a:rPr lang="en-US" baseline="0" dirty="0" smtClean="0"/>
              <a:t> failure.  PaO2/FIO2&lt;150 at tidal volume 6-8ml/kg ideal body weight and PEEP&gt;/=5 cm H20 for &lt;48hrs.  Additional inclusion </a:t>
            </a:r>
            <a:r>
              <a:rPr lang="en-US" baseline="0" dirty="0" err="1" smtClean="0"/>
              <a:t>criterial</a:t>
            </a:r>
            <a:r>
              <a:rPr lang="en-US" baseline="0" dirty="0" smtClean="0"/>
              <a:t>- radiographic evidence of bilateral pulmonary infiltrates and absence of left atrial hypertension.  Exclusion- patients already receiving NMBA at enrollment, those who had increased ICP, severe chronic </a:t>
            </a:r>
            <a:r>
              <a:rPr lang="en-US" baseline="0" dirty="0" err="1" smtClean="0"/>
              <a:t>resp</a:t>
            </a:r>
            <a:r>
              <a:rPr lang="en-US" baseline="0" dirty="0" smtClean="0"/>
              <a:t> disease, severe chronic liver disease, those who had received BM transplant or had chemo-induced neutropenia, those who had pneumothorax, and those who were expected to </a:t>
            </a:r>
            <a:r>
              <a:rPr lang="en-US" baseline="0" dirty="0" err="1" smtClean="0"/>
              <a:t>req</a:t>
            </a:r>
            <a:r>
              <a:rPr lang="en-US" baseline="0" dirty="0" smtClean="0"/>
              <a:t> MV for &lt;48hrs or were enrolled in another trial within 30 days.</a:t>
            </a:r>
          </a:p>
          <a:p>
            <a:r>
              <a:rPr lang="en-US" baseline="0" dirty="0" smtClean="0"/>
              <a:t>Intervention- </a:t>
            </a:r>
            <a:r>
              <a:rPr lang="en-US" b="0" baseline="0" dirty="0" smtClean="0"/>
              <a:t>340 underwent randomization in blocks of four and received either 48 hour infusion of </a:t>
            </a:r>
            <a:r>
              <a:rPr lang="en-US" b="0" baseline="0" dirty="0" err="1" smtClean="0"/>
              <a:t>cisatracurium</a:t>
            </a:r>
            <a:r>
              <a:rPr lang="en-US" b="0" baseline="0" dirty="0" smtClean="0"/>
              <a:t> or volume equivalent placebo</a:t>
            </a:r>
          </a:p>
          <a:p>
            <a:r>
              <a:rPr lang="en-US" b="0" baseline="0" dirty="0" smtClean="0"/>
              <a:t>178 patients received </a:t>
            </a:r>
            <a:r>
              <a:rPr lang="en-US" b="0" baseline="0" dirty="0" err="1" smtClean="0"/>
              <a:t>cisatracurium</a:t>
            </a:r>
            <a:r>
              <a:rPr lang="en-US" b="0" baseline="0" dirty="0" smtClean="0"/>
              <a:t> (1 withdrew- 177 analysis). 162 received placebo.  Prior to infusion, patients sedated to Ramsay sedation score 6.  Ventilated by volume assist-controlled mode according to ARDS net mechanical ventilation protocol with a goal SPO2=88-95% or PaO2=55-80mmHg, goal plateau pressure &lt;/=35cmH20.  Open-label boluses of </a:t>
            </a:r>
            <a:r>
              <a:rPr lang="en-US" b="0" baseline="0" dirty="0" err="1" smtClean="0"/>
              <a:t>cisatracurium</a:t>
            </a:r>
            <a:r>
              <a:rPr lang="en-US" b="0" baseline="0" dirty="0" smtClean="0"/>
              <a:t> 20mg were allowed if plateau pressures remained &gt;32cmH20 despite increased sedation and despite decreased PEEP and deceased tidal volumes</a:t>
            </a:r>
          </a:p>
          <a:p>
            <a:r>
              <a:rPr lang="en-US" b="0" baseline="0" dirty="0" smtClean="0"/>
              <a:t>Measurements- primary outcome death before hospital discharge and within 90 days of study enrollment.  Secondary outcomes included 28 day mortality, number of vent-free days, number of days outside of ICU, number of days without organ system failure, rate of barotrauma </a:t>
            </a:r>
            <a:r>
              <a:rPr lang="en-US" b="0" baseline="0" dirty="0" err="1" smtClean="0"/>
              <a:t>dn</a:t>
            </a:r>
            <a:r>
              <a:rPr lang="en-US" b="0" baseline="0" dirty="0" smtClean="0"/>
              <a:t> rate of ICU-acquired paresis on day 28 and at ICU discharge</a:t>
            </a:r>
          </a:p>
          <a:p>
            <a:r>
              <a:rPr lang="en-US" b="0" baseline="0" dirty="0" smtClean="0"/>
              <a:t>Main results- Post-hock analysis found a reduction in 90 day mortality in the </a:t>
            </a:r>
            <a:r>
              <a:rPr lang="en-US" b="0" baseline="0" dirty="0" err="1" smtClean="0"/>
              <a:t>cisatracurium</a:t>
            </a:r>
            <a:r>
              <a:rPr lang="en-US" b="0" baseline="0" dirty="0" smtClean="0"/>
              <a:t> group compared with placebo.  Reduction in 90 day mortality was confined to those patients with a PF ratio &lt;120.  Additionally 28 day mortality was significantly lower in </a:t>
            </a:r>
            <a:r>
              <a:rPr lang="en-US" b="0" baseline="0" dirty="0" err="1" smtClean="0"/>
              <a:t>cisatracurium</a:t>
            </a:r>
            <a:r>
              <a:rPr lang="en-US" b="0" baseline="0" dirty="0" smtClean="0"/>
              <a:t> group (P=0.05).  </a:t>
            </a:r>
            <a:r>
              <a:rPr lang="en-US" b="0" baseline="0" dirty="0" err="1" smtClean="0"/>
              <a:t>Cisatracurium</a:t>
            </a:r>
            <a:r>
              <a:rPr lang="en-US" b="0" baseline="0" dirty="0" smtClean="0"/>
              <a:t> group also had significantly more vent-free days, more days outside of ICU and more organ-failure-free days.  </a:t>
            </a:r>
            <a:r>
              <a:rPr lang="en-US" b="0" baseline="0" dirty="0" err="1" smtClean="0"/>
              <a:t>Pneumo</a:t>
            </a:r>
            <a:r>
              <a:rPr lang="en-US" b="0" baseline="0" dirty="0" smtClean="0"/>
              <a:t> developed more often and earlier in placebo group than </a:t>
            </a:r>
            <a:r>
              <a:rPr lang="en-US" b="0" baseline="0" dirty="0" err="1" smtClean="0"/>
              <a:t>cisatracurium</a:t>
            </a:r>
            <a:r>
              <a:rPr lang="en-US" b="0" baseline="0" dirty="0" smtClean="0"/>
              <a:t>, group.  Rate of ICU-acquired weakness at day 28or at ICU discharge did not differ significantly between the two groups.</a:t>
            </a:r>
          </a:p>
          <a:p>
            <a:r>
              <a:rPr lang="en-US" b="0" baseline="0" dirty="0" smtClean="0"/>
              <a:t>Conclusions- treatment in early severe ARDS with NMBA, </a:t>
            </a:r>
            <a:r>
              <a:rPr lang="en-US" b="0" baseline="0" dirty="0" err="1" smtClean="0"/>
              <a:t>cisatracurium</a:t>
            </a:r>
            <a:r>
              <a:rPr lang="en-US" b="0" baseline="0" dirty="0" smtClean="0"/>
              <a:t>, for 48 hours was associated with lower adjusted 90 day mortality.    </a:t>
            </a:r>
          </a:p>
          <a:p>
            <a:r>
              <a:rPr lang="en-US" b="0" baseline="0" dirty="0" smtClean="0"/>
              <a:t>Issues with study- twice as many patients in placebo group received NMBA boluses in the first 48 hours.  Total dose was still significantly higher in </a:t>
            </a:r>
            <a:r>
              <a:rPr lang="en-US" b="0" baseline="0" dirty="0" err="1" smtClean="0"/>
              <a:t>cisatracurium</a:t>
            </a:r>
            <a:r>
              <a:rPr lang="en-US" b="0" baseline="0" dirty="0" smtClean="0"/>
              <a:t>-treated group.  </a:t>
            </a:r>
          </a:p>
          <a:p>
            <a:r>
              <a:rPr lang="en-US" b="0" baseline="0" dirty="0" smtClean="0"/>
              <a:t>Protocol allowed for wide variations of PEEP.  Might confound data, but PEEP was not documented to differ between groups at baseline, 24 </a:t>
            </a:r>
            <a:r>
              <a:rPr lang="en-US" b="0" baseline="0" dirty="0" err="1" smtClean="0"/>
              <a:t>hr</a:t>
            </a:r>
            <a:r>
              <a:rPr lang="en-US" b="0" baseline="0" dirty="0" smtClean="0"/>
              <a:t>, 72 hr.  </a:t>
            </a:r>
          </a:p>
          <a:p>
            <a:r>
              <a:rPr lang="en-US" b="0" baseline="0" dirty="0" smtClean="0"/>
              <a:t>Comparatively high doses of NMBA were used.  </a:t>
            </a:r>
            <a:endParaRPr lang="en-US" b="0" dirty="0"/>
          </a:p>
        </p:txBody>
      </p:sp>
      <p:sp>
        <p:nvSpPr>
          <p:cNvPr id="4" name="Slide Number Placeholder 3"/>
          <p:cNvSpPr>
            <a:spLocks noGrp="1"/>
          </p:cNvSpPr>
          <p:nvPr>
            <p:ph type="sldNum" sz="quarter" idx="10"/>
          </p:nvPr>
        </p:nvSpPr>
        <p:spPr/>
        <p:txBody>
          <a:bodyPr/>
          <a:lstStyle/>
          <a:p>
            <a:fld id="{BDDE6FB9-62C4-4547-891E-AA58F2259D33}" type="slidenum">
              <a:rPr lang="en-US" smtClean="0"/>
              <a:t>16</a:t>
            </a:fld>
            <a:endParaRPr lang="en-US"/>
          </a:p>
        </p:txBody>
      </p:sp>
    </p:spTree>
    <p:extLst>
      <p:ext uri="{BB962C8B-B14F-4D97-AF65-F5344CB8AC3E}">
        <p14:creationId xmlns:p14="http://schemas.microsoft.com/office/powerpoint/2010/main" val="27028293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92</a:t>
            </a:fld>
            <a:endParaRPr lang="en-US"/>
          </a:p>
        </p:txBody>
      </p:sp>
    </p:spTree>
    <p:extLst>
      <p:ext uri="{BB962C8B-B14F-4D97-AF65-F5344CB8AC3E}">
        <p14:creationId xmlns:p14="http://schemas.microsoft.com/office/powerpoint/2010/main" val="31111852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maintain inherently higher mean airway pressures during tidal breathing, thereby promoting recruitment </a:t>
            </a:r>
          </a:p>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93</a:t>
            </a:fld>
            <a:endParaRPr lang="en-US"/>
          </a:p>
        </p:txBody>
      </p:sp>
    </p:spTree>
    <p:extLst>
      <p:ext uri="{BB962C8B-B14F-4D97-AF65-F5344CB8AC3E}">
        <p14:creationId xmlns:p14="http://schemas.microsoft.com/office/powerpoint/2010/main" val="3451175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APRV uses the concept of open lung ventilation combined</a:t>
            </a:r>
          </a:p>
          <a:p>
            <a:r>
              <a:rPr lang="en-US" sz="1200" b="0" i="0" u="none" strike="noStrike" kern="1200" baseline="0" dirty="0" smtClean="0">
                <a:solidFill>
                  <a:schemeClr val="tx1"/>
                </a:solidFill>
                <a:latin typeface="+mn-lt"/>
                <a:ea typeface="+mn-ea"/>
                <a:cs typeface="+mn-cs"/>
              </a:rPr>
              <a:t>with spontaneous ventilation in order to improve</a:t>
            </a:r>
          </a:p>
          <a:p>
            <a:r>
              <a:rPr lang="en-US" sz="1200" b="0" i="0" u="none" strike="noStrike" kern="1200" baseline="0" dirty="0" smtClean="0">
                <a:solidFill>
                  <a:schemeClr val="tx1"/>
                </a:solidFill>
                <a:latin typeface="+mn-lt"/>
                <a:ea typeface="+mn-ea"/>
                <a:cs typeface="+mn-cs"/>
              </a:rPr>
              <a:t>arterial oxygenation and minimize ventilator-induced</a:t>
            </a:r>
          </a:p>
          <a:p>
            <a:r>
              <a:rPr lang="en-US" sz="1200" b="0" i="0" u="none" strike="noStrike" kern="1200" baseline="0" dirty="0" smtClean="0">
                <a:solidFill>
                  <a:schemeClr val="tx1"/>
                </a:solidFill>
                <a:latin typeface="+mn-lt"/>
                <a:ea typeface="+mn-ea"/>
                <a:cs typeface="+mn-cs"/>
              </a:rPr>
              <a:t>lung injury. APRV varies markedly from conventional</a:t>
            </a:r>
          </a:p>
          <a:p>
            <a:r>
              <a:rPr lang="en-US" sz="1200" b="0" i="0" u="none" strike="noStrike" kern="1200" baseline="0" dirty="0" smtClean="0">
                <a:solidFill>
                  <a:schemeClr val="tx1"/>
                </a:solidFill>
                <a:latin typeface="+mn-lt"/>
                <a:ea typeface="+mn-ea"/>
                <a:cs typeface="+mn-cs"/>
              </a:rPr>
              <a:t>mechanical ventilation. During APRV, a high continuous</a:t>
            </a:r>
          </a:p>
          <a:p>
            <a:r>
              <a:rPr lang="en-US" sz="1200" b="0" i="0" u="none" strike="noStrike" kern="1200" baseline="0" dirty="0" smtClean="0">
                <a:solidFill>
                  <a:schemeClr val="tx1"/>
                </a:solidFill>
                <a:latin typeface="+mn-lt"/>
                <a:ea typeface="+mn-ea"/>
                <a:cs typeface="+mn-cs"/>
              </a:rPr>
              <a:t>positive airway pressure (CPAP) is maintained and</a:t>
            </a:r>
          </a:p>
          <a:p>
            <a:r>
              <a:rPr lang="en-US" sz="1200" b="0" i="0" u="none" strike="noStrike" kern="1200" baseline="0" dirty="0" smtClean="0">
                <a:solidFill>
                  <a:schemeClr val="tx1"/>
                </a:solidFill>
                <a:latin typeface="+mn-lt"/>
                <a:ea typeface="+mn-ea"/>
                <a:cs typeface="+mn-cs"/>
              </a:rPr>
              <a:t>the patient is allowed to breathe spontaneously.</a:t>
            </a:r>
          </a:p>
          <a:p>
            <a:r>
              <a:rPr lang="en-US" sz="1200" b="0" i="0" u="none" strike="noStrike" kern="1200" baseline="0" dirty="0" smtClean="0">
                <a:solidFill>
                  <a:schemeClr val="tx1"/>
                </a:solidFill>
                <a:latin typeface="+mn-lt"/>
                <a:ea typeface="+mn-ea"/>
                <a:cs typeface="+mn-cs"/>
              </a:rPr>
              <a:t>period of high airway pressure is interrupted by a very</a:t>
            </a:r>
          </a:p>
          <a:p>
            <a:r>
              <a:rPr lang="en-US" sz="1200" b="0" i="0" u="none" strike="noStrike" kern="1200" baseline="0" dirty="0" smtClean="0">
                <a:solidFill>
                  <a:schemeClr val="tx1"/>
                </a:solidFill>
                <a:latin typeface="+mn-lt"/>
                <a:ea typeface="+mn-ea"/>
                <a:cs typeface="+mn-cs"/>
              </a:rPr>
              <a:t>short period of low airway pressure. During this </a:t>
            </a:r>
            <a:r>
              <a:rPr lang="en-US" sz="1200" b="0" i="0" u="none" strike="noStrike" kern="1200" baseline="0" dirty="0" err="1" smtClean="0">
                <a:solidFill>
                  <a:schemeClr val="tx1"/>
                </a:solidFill>
                <a:latin typeface="+mn-lt"/>
                <a:ea typeface="+mn-ea"/>
                <a:cs typeface="+mn-cs"/>
              </a:rPr>
              <a:t>lowpressure</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phase that facilitates expiration, PEEP is maintained</a:t>
            </a:r>
          </a:p>
          <a:p>
            <a:r>
              <a:rPr lang="en-US" sz="1200" b="0" i="0" u="none" strike="noStrike" kern="1200" baseline="0" dirty="0" smtClean="0">
                <a:solidFill>
                  <a:schemeClr val="tx1"/>
                </a:solidFill>
                <a:latin typeface="+mn-lt"/>
                <a:ea typeface="+mn-ea"/>
                <a:cs typeface="+mn-cs"/>
              </a:rPr>
              <a:t>to conserve alveolar recruitment. It is the ratio</a:t>
            </a:r>
          </a:p>
          <a:p>
            <a:r>
              <a:rPr lang="en-US" sz="1200" b="0" i="0" u="none" strike="noStrike" kern="1200" baseline="0" dirty="0" smtClean="0">
                <a:solidFill>
                  <a:schemeClr val="tx1"/>
                </a:solidFill>
                <a:latin typeface="+mn-lt"/>
                <a:ea typeface="+mn-ea"/>
                <a:cs typeface="+mn-cs"/>
              </a:rPr>
              <a:t>of time spent at the high airway pressure to time spent</a:t>
            </a:r>
          </a:p>
          <a:p>
            <a:r>
              <a:rPr lang="en-US" sz="1200" b="0" i="0" u="none" strike="noStrike" kern="1200" baseline="0" dirty="0" smtClean="0">
                <a:solidFill>
                  <a:schemeClr val="tx1"/>
                </a:solidFill>
                <a:latin typeface="+mn-lt"/>
                <a:ea typeface="+mn-ea"/>
                <a:cs typeface="+mn-cs"/>
              </a:rPr>
              <a:t>at the low airway pressure that determines the rate of</a:t>
            </a:r>
          </a:p>
          <a:p>
            <a:r>
              <a:rPr lang="en-US" sz="1200" b="0" i="0" u="none" strike="noStrike" kern="1200" baseline="0" dirty="0" smtClean="0">
                <a:solidFill>
                  <a:schemeClr val="tx1"/>
                </a:solidFill>
                <a:latin typeface="+mn-lt"/>
                <a:ea typeface="+mn-ea"/>
                <a:cs typeface="+mn-cs"/>
              </a:rPr>
              <a:t>mandatory mechanical ventilation, with further spontaneous</a:t>
            </a:r>
          </a:p>
          <a:p>
            <a:r>
              <a:rPr lang="en-US" sz="1200" b="0" i="0" u="none" strike="noStrike" kern="1200" baseline="0" dirty="0" smtClean="0">
                <a:solidFill>
                  <a:schemeClr val="tx1"/>
                </a:solidFill>
                <a:latin typeface="+mn-lt"/>
                <a:ea typeface="+mn-ea"/>
                <a:cs typeface="+mn-cs"/>
              </a:rPr>
              <a:t>breaths allowed throughout the ventilator cycle</a:t>
            </a:r>
          </a:p>
          <a:p>
            <a:r>
              <a:rPr lang="en-US" sz="1200" b="0" i="0" u="none" strike="noStrike" kern="1200" baseline="0" dirty="0" smtClean="0">
                <a:solidFill>
                  <a:schemeClr val="tx1"/>
                </a:solidFill>
                <a:latin typeface="+mn-lt"/>
                <a:ea typeface="+mn-ea"/>
                <a:cs typeface="+mn-cs"/>
              </a:rPr>
              <a:t>to enhance physiologic recruitment of alveoli. APRV improves</a:t>
            </a:r>
          </a:p>
          <a:p>
            <a:r>
              <a:rPr lang="en-US" sz="1200" b="0" i="0" u="none" strike="noStrike" kern="1200" baseline="0" dirty="0" smtClean="0">
                <a:solidFill>
                  <a:schemeClr val="tx1"/>
                </a:solidFill>
                <a:latin typeface="+mn-lt"/>
                <a:ea typeface="+mn-ea"/>
                <a:cs typeface="+mn-cs"/>
              </a:rPr>
              <a:t>many physiologic endpoints </a:t>
            </a:r>
            <a:r>
              <a:rPr lang="en-US" sz="1200" b="0" i="0" u="none" strike="noStrike" kern="1200" baseline="0" dirty="0" err="1" smtClean="0">
                <a:solidFill>
                  <a:schemeClr val="tx1"/>
                </a:solidFill>
                <a:latin typeface="+mn-lt"/>
                <a:ea typeface="+mn-ea"/>
                <a:cs typeface="+mn-cs"/>
              </a:rPr>
              <a:t>ofmechanical</a:t>
            </a:r>
            <a:r>
              <a:rPr lang="en-US" sz="1200" b="0" i="0" u="none" strike="noStrike" kern="1200" baseline="0" dirty="0" smtClean="0">
                <a:solidFill>
                  <a:schemeClr val="tx1"/>
                </a:solidFill>
                <a:latin typeface="+mn-lt"/>
                <a:ea typeface="+mn-ea"/>
                <a:cs typeface="+mn-cs"/>
              </a:rPr>
              <a:t> ventilation</a:t>
            </a:r>
          </a:p>
          <a:p>
            <a:r>
              <a:rPr lang="en-US" sz="1200" b="0" i="0" u="none" strike="noStrike" kern="1200" baseline="0" dirty="0" smtClean="0">
                <a:solidFill>
                  <a:schemeClr val="tx1"/>
                </a:solidFill>
                <a:latin typeface="+mn-lt"/>
                <a:ea typeface="+mn-ea"/>
                <a:cs typeface="+mn-cs"/>
              </a:rPr>
              <a:t>such as gas exchange, cardiac output, arterial oxygenation,</a:t>
            </a:r>
          </a:p>
          <a:p>
            <a:r>
              <a:rPr lang="en-US" sz="1200" b="0" i="0" u="none" strike="noStrike" kern="1200" baseline="0" dirty="0" smtClean="0">
                <a:solidFill>
                  <a:schemeClr val="tx1"/>
                </a:solidFill>
                <a:latin typeface="+mn-lt"/>
                <a:ea typeface="+mn-ea"/>
                <a:cs typeface="+mn-cs"/>
              </a:rPr>
              <a:t>and systemic blood flow in canine experimental</a:t>
            </a:r>
          </a:p>
          <a:p>
            <a:r>
              <a:rPr lang="en-US" sz="1200" b="0" i="0" u="none" strike="noStrike" kern="1200" baseline="0" dirty="0" smtClean="0">
                <a:solidFill>
                  <a:schemeClr val="tx1"/>
                </a:solidFill>
                <a:latin typeface="+mn-lt"/>
                <a:ea typeface="+mn-ea"/>
                <a:cs typeface="+mn-cs"/>
              </a:rPr>
              <a:t>models, as well as human clinical and experimental</a:t>
            </a:r>
          </a:p>
          <a:p>
            <a:r>
              <a:rPr lang="en-US" sz="1200" b="0" i="0" u="none" strike="noStrike" kern="1200" baseline="0" dirty="0" smtClean="0">
                <a:solidFill>
                  <a:schemeClr val="tx1"/>
                </a:solidFill>
                <a:latin typeface="+mn-lt"/>
                <a:ea typeface="+mn-ea"/>
                <a:cs typeface="+mn-cs"/>
              </a:rPr>
              <a:t>Studies. </a:t>
            </a:r>
            <a:r>
              <a:rPr lang="en-US" sz="1200" b="0" i="0" u="none" strike="noStrike" kern="1200" baseline="0" dirty="0" err="1" smtClean="0">
                <a:solidFill>
                  <a:schemeClr val="tx1"/>
                </a:solidFill>
                <a:latin typeface="+mn-lt"/>
                <a:ea typeface="+mn-ea"/>
                <a:cs typeface="+mn-cs"/>
              </a:rPr>
              <a:t>manageARDSin</a:t>
            </a:r>
            <a:r>
              <a:rPr lang="en-US" sz="1200" b="0" i="0" u="none" strike="noStrike" kern="1200" baseline="0" dirty="0" smtClean="0">
                <a:solidFill>
                  <a:schemeClr val="tx1"/>
                </a:solidFill>
                <a:latin typeface="+mn-lt"/>
                <a:ea typeface="+mn-ea"/>
                <a:cs typeface="+mn-cs"/>
              </a:rPr>
              <a:t> an 18-month-old French</a:t>
            </a:r>
          </a:p>
          <a:p>
            <a:r>
              <a:rPr lang="en-US" sz="1200" b="0" i="0" u="none" strike="noStrike" kern="1200" baseline="0" smtClean="0">
                <a:solidFill>
                  <a:schemeClr val="tx1"/>
                </a:solidFill>
                <a:latin typeface="+mn-lt"/>
                <a:ea typeface="+mn-ea"/>
                <a:cs typeface="+mn-cs"/>
              </a:rPr>
              <a:t>Bulldog with aspiration pneumonia.</a:t>
            </a:r>
            <a:endParaRPr lang="en-US"/>
          </a:p>
        </p:txBody>
      </p:sp>
      <p:sp>
        <p:nvSpPr>
          <p:cNvPr id="4" name="Slide Number Placeholder 3"/>
          <p:cNvSpPr>
            <a:spLocks noGrp="1"/>
          </p:cNvSpPr>
          <p:nvPr>
            <p:ph type="sldNum" sz="quarter" idx="10"/>
          </p:nvPr>
        </p:nvSpPr>
        <p:spPr/>
        <p:txBody>
          <a:bodyPr/>
          <a:lstStyle/>
          <a:p>
            <a:fld id="{BDDE6FB9-62C4-4547-891E-AA58F2259D33}" type="slidenum">
              <a:rPr lang="en-US" smtClean="0"/>
              <a:t>94</a:t>
            </a:fld>
            <a:endParaRPr lang="en-US"/>
          </a:p>
        </p:txBody>
      </p:sp>
    </p:spTree>
    <p:extLst>
      <p:ext uri="{BB962C8B-B14F-4D97-AF65-F5344CB8AC3E}">
        <p14:creationId xmlns:p14="http://schemas.microsoft.com/office/powerpoint/2010/main" val="24923969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Equipment</a:t>
            </a:r>
          </a:p>
          <a:p>
            <a:r>
              <a:rPr lang="en-US" dirty="0" smtClean="0"/>
              <a:t>Pneumothorax</a:t>
            </a:r>
          </a:p>
          <a:p>
            <a:r>
              <a:rPr lang="en-US" dirty="0" smtClean="0"/>
              <a:t>Loss of oxygen supply</a:t>
            </a:r>
          </a:p>
          <a:p>
            <a:r>
              <a:rPr lang="en-US" dirty="0" smtClean="0"/>
              <a:t>Machine malfunction</a:t>
            </a:r>
          </a:p>
          <a:p>
            <a:r>
              <a:rPr lang="en-US" dirty="0" smtClean="0"/>
              <a:t>Circuit disconnection</a:t>
            </a:r>
          </a:p>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96</a:t>
            </a:fld>
            <a:endParaRPr lang="en-US"/>
          </a:p>
        </p:txBody>
      </p:sp>
    </p:spTree>
    <p:extLst>
      <p:ext uri="{BB962C8B-B14F-4D97-AF65-F5344CB8AC3E}">
        <p14:creationId xmlns:p14="http://schemas.microsoft.com/office/powerpoint/2010/main" val="13936329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Pneumothorax</a:t>
            </a:r>
          </a:p>
          <a:p>
            <a:r>
              <a:rPr lang="en-US" dirty="0" smtClean="0"/>
              <a:t>Endotracheal/tracheostomy tube kink/obstruction</a:t>
            </a:r>
          </a:p>
          <a:p>
            <a:r>
              <a:rPr lang="en-US" dirty="0" smtClean="0"/>
              <a:t>Increased apparatus dead space</a:t>
            </a:r>
          </a:p>
          <a:p>
            <a:r>
              <a:rPr lang="en-US" dirty="0" smtClean="0"/>
              <a:t>Increased pulmonary dead space</a:t>
            </a:r>
          </a:p>
          <a:p>
            <a:r>
              <a:rPr lang="en-US" dirty="0" smtClean="0"/>
              <a:t>Inadequate ventilator settings</a:t>
            </a:r>
          </a:p>
          <a:p>
            <a:r>
              <a:rPr lang="en-US" dirty="0" smtClean="0"/>
              <a:t>Circuit issues</a:t>
            </a:r>
          </a:p>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98</a:t>
            </a:fld>
            <a:endParaRPr lang="en-US"/>
          </a:p>
        </p:txBody>
      </p:sp>
    </p:spTree>
    <p:extLst>
      <p:ext uri="{BB962C8B-B14F-4D97-AF65-F5344CB8AC3E}">
        <p14:creationId xmlns:p14="http://schemas.microsoft.com/office/powerpoint/2010/main" val="25224016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VILI,</a:t>
            </a:r>
            <a:r>
              <a:rPr lang="en-US" baseline="0" dirty="0" smtClean="0"/>
              <a:t> VAP</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100</a:t>
            </a:fld>
            <a:endParaRPr lang="en-US"/>
          </a:p>
        </p:txBody>
      </p:sp>
    </p:spTree>
    <p:extLst>
      <p:ext uri="{BB962C8B-B14F-4D97-AF65-F5344CB8AC3E}">
        <p14:creationId xmlns:p14="http://schemas.microsoft.com/office/powerpoint/2010/main" val="6718676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Hypoxemia</a:t>
            </a:r>
          </a:p>
          <a:p>
            <a:r>
              <a:rPr lang="en-US" dirty="0" err="1" smtClean="0"/>
              <a:t>Hypercapnia</a:t>
            </a:r>
            <a:endParaRPr lang="en-US" dirty="0" smtClean="0"/>
          </a:p>
          <a:p>
            <a:r>
              <a:rPr lang="en-US" dirty="0" smtClean="0"/>
              <a:t>Pneumothorax</a:t>
            </a:r>
          </a:p>
          <a:p>
            <a:r>
              <a:rPr lang="en-US" dirty="0" smtClean="0"/>
              <a:t>Hyperthermia</a:t>
            </a:r>
          </a:p>
          <a:p>
            <a:r>
              <a:rPr lang="en-US" dirty="0" smtClean="0"/>
              <a:t>Inappropriate ventilator settings</a:t>
            </a:r>
          </a:p>
          <a:p>
            <a:r>
              <a:rPr lang="en-US" dirty="0" smtClean="0"/>
              <a:t>Inadequate depth of anesthesia</a:t>
            </a:r>
          </a:p>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102</a:t>
            </a:fld>
            <a:endParaRPr lang="en-US"/>
          </a:p>
        </p:txBody>
      </p:sp>
    </p:spTree>
    <p:extLst>
      <p:ext uri="{BB962C8B-B14F-4D97-AF65-F5344CB8AC3E}">
        <p14:creationId xmlns:p14="http://schemas.microsoft.com/office/powerpoint/2010/main" val="19271785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103</a:t>
            </a:fld>
            <a:endParaRPr lang="en-US"/>
          </a:p>
        </p:txBody>
      </p:sp>
    </p:spTree>
    <p:extLst>
      <p:ext uri="{BB962C8B-B14F-4D97-AF65-F5344CB8AC3E}">
        <p14:creationId xmlns:p14="http://schemas.microsoft.com/office/powerpoint/2010/main" val="29856372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Cumulative negative fluid balance on day 4 of the study was associated with an independently lower hospital</a:t>
            </a:r>
            <a:r>
              <a:rPr lang="en-US" baseline="0" dirty="0" smtClean="0"/>
              <a:t> mortality and more ventilator and intensive care unit-free days.</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104</a:t>
            </a:fld>
            <a:endParaRPr lang="en-US"/>
          </a:p>
        </p:txBody>
      </p:sp>
    </p:spTree>
    <p:extLst>
      <p:ext uri="{BB962C8B-B14F-4D97-AF65-F5344CB8AC3E}">
        <p14:creationId xmlns:p14="http://schemas.microsoft.com/office/powerpoint/2010/main" val="34989209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105</a:t>
            </a:fld>
            <a:endParaRPr lang="en-US"/>
          </a:p>
        </p:txBody>
      </p:sp>
    </p:spTree>
    <p:extLst>
      <p:ext uri="{BB962C8B-B14F-4D97-AF65-F5344CB8AC3E}">
        <p14:creationId xmlns:p14="http://schemas.microsoft.com/office/powerpoint/2010/main" val="2475084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19</a:t>
            </a:fld>
            <a:endParaRPr lang="en-US"/>
          </a:p>
        </p:txBody>
      </p:sp>
    </p:spTree>
    <p:extLst>
      <p:ext uri="{BB962C8B-B14F-4D97-AF65-F5344CB8AC3E}">
        <p14:creationId xmlns:p14="http://schemas.microsoft.com/office/powerpoint/2010/main" val="3668727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Randomized, placebo-controlled clinical trial of an aerosolized B-2 agonist for the treatment of acute lung injury</a:t>
            </a:r>
          </a:p>
          <a:p>
            <a:pPr lvl="2"/>
            <a:r>
              <a:rPr lang="en-US" dirty="0" smtClean="0"/>
              <a:t>ARDS Network</a:t>
            </a:r>
          </a:p>
          <a:p>
            <a:pPr lvl="2"/>
            <a:r>
              <a:rPr lang="en-US" dirty="0" smtClean="0"/>
              <a:t>Am J </a:t>
            </a:r>
            <a:r>
              <a:rPr lang="en-US" dirty="0" err="1" smtClean="0"/>
              <a:t>Respir</a:t>
            </a:r>
            <a:r>
              <a:rPr lang="en-US" dirty="0" smtClean="0"/>
              <a:t> </a:t>
            </a:r>
            <a:r>
              <a:rPr lang="en-US" dirty="0" err="1" smtClean="0"/>
              <a:t>Crit</a:t>
            </a:r>
            <a:r>
              <a:rPr lang="en-US" dirty="0" smtClean="0"/>
              <a:t> Care Med 2011; 184 (5): 561-568</a:t>
            </a:r>
          </a:p>
          <a:p>
            <a:endParaRPr lang="en-US" dirty="0" smtClean="0"/>
          </a:p>
          <a:p>
            <a:r>
              <a:rPr lang="en-US" dirty="0" smtClean="0"/>
              <a:t>We </a:t>
            </a:r>
            <a:r>
              <a:rPr lang="en-US" dirty="0" smtClean="0"/>
              <a:t>conducted a multicenter, randomized, placebo-controlled clinical trial in which 282 patients with ALI receiving mechanical ventilation were randomized to receive aerosolized albuterol (5 mg) or saline placebo every 4 hours for up to 10 days. The primary outcome variable for the trial was ventilator-free days.</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106</a:t>
            </a:fld>
            <a:endParaRPr lang="en-US"/>
          </a:p>
        </p:txBody>
      </p:sp>
    </p:spTree>
    <p:extLst>
      <p:ext uri="{BB962C8B-B14F-4D97-AF65-F5344CB8AC3E}">
        <p14:creationId xmlns:p14="http://schemas.microsoft.com/office/powerpoint/2010/main" val="31067625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Acceptable PaO2 on an FIO2&lt;0.4</a:t>
            </a:r>
          </a:p>
          <a:p>
            <a:pPr lvl="1"/>
            <a:r>
              <a:rPr lang="en-US" dirty="0" err="1" smtClean="0"/>
              <a:t>Hemodynamically</a:t>
            </a:r>
            <a:r>
              <a:rPr lang="en-US" dirty="0" smtClean="0"/>
              <a:t> stable</a:t>
            </a:r>
          </a:p>
          <a:p>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107</a:t>
            </a:fld>
            <a:endParaRPr lang="en-US"/>
          </a:p>
        </p:txBody>
      </p:sp>
    </p:spTree>
    <p:extLst>
      <p:ext uri="{BB962C8B-B14F-4D97-AF65-F5344CB8AC3E}">
        <p14:creationId xmlns:p14="http://schemas.microsoft.com/office/powerpoint/2010/main" val="18957291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Patients</a:t>
            </a:r>
            <a:r>
              <a:rPr lang="en-US" baseline="0" dirty="0" smtClean="0"/>
              <a:t> whose PaO2 drops to 65mmHg or lower with a 5cm H20 reduction in </a:t>
            </a:r>
            <a:r>
              <a:rPr lang="en-US" baseline="0" dirty="0" err="1" smtClean="0"/>
              <a:t>pEEP</a:t>
            </a:r>
            <a:r>
              <a:rPr lang="en-US" baseline="0" dirty="0" smtClean="0"/>
              <a:t> may still need PEEP to maintain lung recruitment</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108</a:t>
            </a:fld>
            <a:endParaRPr lang="en-US"/>
          </a:p>
        </p:txBody>
      </p:sp>
    </p:spTree>
    <p:extLst>
      <p:ext uri="{BB962C8B-B14F-4D97-AF65-F5344CB8AC3E}">
        <p14:creationId xmlns:p14="http://schemas.microsoft.com/office/powerpoint/2010/main" val="15636810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Establishing the lower inflection point should be done following lung recruitment</a:t>
            </a:r>
            <a:r>
              <a:rPr lang="en-US" baseline="0" dirty="0" smtClean="0"/>
              <a:t> with a slow </a:t>
            </a:r>
            <a:r>
              <a:rPr lang="en-US" baseline="0" dirty="0" err="1" smtClean="0"/>
              <a:t>derecruitment</a:t>
            </a:r>
            <a:r>
              <a:rPr lang="en-US" baseline="0" dirty="0" smtClean="0"/>
              <a:t> maneuver.  This may require very small, slow, stepwise decreases in pressure following a deep inflation (recruitment maneuver) (2.5cm H20 q5-10min) until the collapse point occurs.  During this maneuver, Cs is probably the best single indicator of recruitment and the best indicator of closing point.  A re-recruitment maneuver is required following </a:t>
            </a:r>
            <a:r>
              <a:rPr lang="en-US" baseline="0" dirty="0" err="1" smtClean="0"/>
              <a:t>derecruitment</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110</a:t>
            </a:fld>
            <a:endParaRPr lang="en-US"/>
          </a:p>
        </p:txBody>
      </p:sp>
    </p:spTree>
    <p:extLst>
      <p:ext uri="{BB962C8B-B14F-4D97-AF65-F5344CB8AC3E}">
        <p14:creationId xmlns:p14="http://schemas.microsoft.com/office/powerpoint/2010/main" val="2798621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Controlled vent- no allowance for spontaneous breaths</a:t>
            </a:r>
          </a:p>
          <a:p>
            <a:r>
              <a:rPr lang="en-US" dirty="0" smtClean="0"/>
              <a:t>SIMV- attempt to prevent breath stacking</a:t>
            </a:r>
          </a:p>
          <a:p>
            <a:r>
              <a:rPr lang="en-US" dirty="0" smtClean="0"/>
              <a:t>Pressure</a:t>
            </a:r>
            <a:r>
              <a:rPr lang="en-US" baseline="0" dirty="0" smtClean="0"/>
              <a:t> </a:t>
            </a:r>
            <a:r>
              <a:rPr lang="en-US" baseline="0" dirty="0" smtClean="0"/>
              <a:t>support- </a:t>
            </a:r>
            <a:r>
              <a:rPr lang="en-US" dirty="0" smtClean="0"/>
              <a:t>For example, a patient has a PSV of 6 cm H</a:t>
            </a:r>
            <a:r>
              <a:rPr lang="en-US" baseline="-25000" dirty="0" smtClean="0"/>
              <a:t>2</a:t>
            </a:r>
            <a:r>
              <a:rPr lang="en-US" dirty="0" smtClean="0"/>
              <a:t>O. This patient will begin and end inspiration, and the ventilator will maintain a pressure of 6 cm H</a:t>
            </a:r>
            <a:r>
              <a:rPr lang="en-US" baseline="-25000" dirty="0" smtClean="0"/>
              <a:t>2</a:t>
            </a:r>
            <a:r>
              <a:rPr lang="en-US" dirty="0" smtClean="0"/>
              <a:t>O in the airway during this inspiration; this effectively provides the patient with a greater tidal volume for less patient effort. Pressure support ventilation is generally used in conjunction with CPAP or to support the spontaneous breaths in SIMV</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22</a:t>
            </a:fld>
            <a:endParaRPr lang="en-US"/>
          </a:p>
        </p:txBody>
      </p:sp>
    </p:spTree>
    <p:extLst>
      <p:ext uri="{BB962C8B-B14F-4D97-AF65-F5344CB8AC3E}">
        <p14:creationId xmlns:p14="http://schemas.microsoft.com/office/powerpoint/2010/main" val="903567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Minimizes </a:t>
            </a:r>
            <a:r>
              <a:rPr lang="en-US" dirty="0" err="1" smtClean="0"/>
              <a:t>volutrauma</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24</a:t>
            </a:fld>
            <a:endParaRPr lang="en-US"/>
          </a:p>
        </p:txBody>
      </p:sp>
    </p:spTree>
    <p:extLst>
      <p:ext uri="{BB962C8B-B14F-4D97-AF65-F5344CB8AC3E}">
        <p14:creationId xmlns:p14="http://schemas.microsoft.com/office/powerpoint/2010/main" val="2068297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a ventilator maintains the volume waveform in a specific pattern the delivered breath is volume-controlled.  The volume and flow waveforms remain unchanged but pressure waveform will vary with change in lung characteristics.</a:t>
            </a:r>
            <a:r>
              <a:rPr lang="en-US" baseline="0" dirty="0" smtClean="0"/>
              <a:t>  </a:t>
            </a:r>
          </a:p>
          <a:p>
            <a:r>
              <a:rPr lang="en-US" baseline="0" dirty="0" smtClean="0"/>
              <a:t>Flow waveform provided does not change shape during inspiration, even </a:t>
            </a:r>
            <a:r>
              <a:rPr lang="en-US" baseline="0" dirty="0" err="1" smtClean="0"/>
              <a:t>ith</a:t>
            </a:r>
            <a:r>
              <a:rPr lang="en-US" baseline="0" dirty="0" smtClean="0"/>
              <a:t> changes in lung characteristics</a:t>
            </a:r>
          </a:p>
          <a:p>
            <a:r>
              <a:rPr lang="en-US" baseline="0" dirty="0" smtClean="0"/>
              <a:t>Flow waveform remains the same breath to breath</a:t>
            </a:r>
          </a:p>
          <a:p>
            <a:r>
              <a:rPr lang="en-US" baseline="0" dirty="0" smtClean="0"/>
              <a:t>Volume delivery remains constant as long as breath is volume cycled</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28</a:t>
            </a:fld>
            <a:endParaRPr lang="en-US"/>
          </a:p>
        </p:txBody>
      </p:sp>
    </p:spTree>
    <p:extLst>
      <p:ext uri="{BB962C8B-B14F-4D97-AF65-F5344CB8AC3E}">
        <p14:creationId xmlns:p14="http://schemas.microsoft.com/office/powerpoint/2010/main" val="1654215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Thereby</a:t>
            </a:r>
            <a:r>
              <a:rPr lang="en-US" baseline="0" dirty="0" smtClean="0"/>
              <a:t> reducing barotrauma</a:t>
            </a:r>
            <a:endParaRPr lang="en-US" dirty="0"/>
          </a:p>
        </p:txBody>
      </p:sp>
      <p:sp>
        <p:nvSpPr>
          <p:cNvPr id="4" name="Slide Number Placeholder 3"/>
          <p:cNvSpPr>
            <a:spLocks noGrp="1"/>
          </p:cNvSpPr>
          <p:nvPr>
            <p:ph type="sldNum" sz="quarter" idx="10"/>
          </p:nvPr>
        </p:nvSpPr>
        <p:spPr/>
        <p:txBody>
          <a:bodyPr/>
          <a:lstStyle/>
          <a:p>
            <a:fld id="{BDDE6FB9-62C4-4547-891E-AA58F2259D33}" type="slidenum">
              <a:rPr lang="en-US" smtClean="0"/>
              <a:t>30</a:t>
            </a:fld>
            <a:endParaRPr lang="en-US"/>
          </a:p>
        </p:txBody>
      </p:sp>
    </p:spTree>
    <p:extLst>
      <p:ext uri="{BB962C8B-B14F-4D97-AF65-F5344CB8AC3E}">
        <p14:creationId xmlns:p14="http://schemas.microsoft.com/office/powerpoint/2010/main" val="2408107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eaLnBrk="1" latinLnBrk="0" hangingPunct="1"/>
            <a:fld id="{8F6BCBE8-30B0-4476-8762-9236B142003A}" type="datetimeFigureOut">
              <a:rPr lang="en-US" smtClean="0"/>
              <a:pPr eaLnBrk="1" latinLnBrk="0" hangingPunct="1"/>
              <a:t>2/27/2014</a:t>
            </a:fld>
            <a:endParaRPr lang="en-US" sz="1100" dirty="0">
              <a:solidFill>
                <a:schemeClr val="tx2"/>
              </a:solidFill>
            </a:endParaRPr>
          </a:p>
        </p:txBody>
      </p:sp>
      <p:sp>
        <p:nvSpPr>
          <p:cNvPr id="19" name="Footer Placeholder 18"/>
          <p:cNvSpPr>
            <a:spLocks noGrp="1"/>
          </p:cNvSpPr>
          <p:nvPr>
            <p:ph type="ftr" sz="quarter" idx="11"/>
          </p:nvPr>
        </p:nvSpPr>
        <p:spPr/>
        <p:txBody>
          <a:bodyPr/>
          <a:lstStyle/>
          <a:p>
            <a:pPr algn="r" eaLnBrk="1" latinLnBrk="0" hangingPunct="1"/>
            <a:endParaRPr kumimoji="0" lang="en-US" sz="1100" dirty="0">
              <a:solidFill>
                <a:schemeClr val="tx2"/>
              </a:solidFill>
            </a:endParaRPr>
          </a:p>
        </p:txBody>
      </p:sp>
      <p:sp>
        <p:nvSpPr>
          <p:cNvPr id="27" name="Slide Number Placeholder 26"/>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8F6BCBE8-30B0-4476-8762-9236B142003A}" type="datetimeFigureOut">
              <a:rPr lang="en-US" smtClean="0"/>
              <a:pPr eaLnBrk="1" latinLnBrk="0" hangingPunct="1"/>
              <a:t>2/27/2014</a:t>
            </a:fld>
            <a:endParaRPr lang="en-US" sz="1100" dirty="0">
              <a:solidFill>
                <a:schemeClr val="tx2"/>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100" dirty="0">
              <a:solidFill>
                <a:schemeClr val="tx2"/>
              </a:solidFill>
            </a:endParaRPr>
          </a:p>
        </p:txBody>
      </p:sp>
      <p:sp>
        <p:nvSpPr>
          <p:cNvPr id="6" name="Slide Number Placeholder 5"/>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8F6BCBE8-30B0-4476-8762-9236B142003A}" type="datetimeFigureOut">
              <a:rPr lang="en-US" smtClean="0"/>
              <a:pPr eaLnBrk="1" latinLnBrk="0" hangingPunct="1"/>
              <a:t>2/27/2014</a:t>
            </a:fld>
            <a:endParaRPr lang="en-US" sz="1100" dirty="0">
              <a:solidFill>
                <a:schemeClr val="tx2"/>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100" dirty="0">
              <a:solidFill>
                <a:schemeClr val="tx2"/>
              </a:solidFill>
            </a:endParaRPr>
          </a:p>
        </p:txBody>
      </p:sp>
      <p:sp>
        <p:nvSpPr>
          <p:cNvPr id="6" name="Slide Number Placeholder 5"/>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8F6BCBE8-30B0-4476-8762-9236B142003A}" type="datetimeFigureOut">
              <a:rPr lang="en-US" smtClean="0"/>
              <a:pPr eaLnBrk="1" latinLnBrk="0" hangingPunct="1"/>
              <a:t>2/27/2014</a:t>
            </a:fld>
            <a:endParaRPr lang="en-US" sz="1100" dirty="0">
              <a:solidFill>
                <a:schemeClr val="tx2"/>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100" dirty="0">
              <a:solidFill>
                <a:schemeClr val="tx2"/>
              </a:solidFill>
            </a:endParaRPr>
          </a:p>
        </p:txBody>
      </p:sp>
      <p:sp>
        <p:nvSpPr>
          <p:cNvPr id="6" name="Slide Number Placeholder 5"/>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eaLnBrk="1" latinLnBrk="0" hangingPunct="1"/>
            <a:fld id="{8F6BCBE8-30B0-4476-8762-9236B142003A}" type="datetimeFigureOut">
              <a:rPr lang="en-US" smtClean="0"/>
              <a:pPr eaLnBrk="1" latinLnBrk="0" hangingPunct="1"/>
              <a:t>2/27/2014</a:t>
            </a:fld>
            <a:endParaRPr lang="en-US" sz="1100" dirty="0">
              <a:solidFill>
                <a:schemeClr val="tx2"/>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100" dirty="0">
              <a:solidFill>
                <a:schemeClr val="tx2"/>
              </a:solidFill>
            </a:endParaRPr>
          </a:p>
        </p:txBody>
      </p:sp>
      <p:sp>
        <p:nvSpPr>
          <p:cNvPr id="6" name="Slide Number Placeholder 5"/>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eaLnBrk="1" latinLnBrk="0" hangingPunct="1"/>
            <a:fld id="{8F6BCBE8-30B0-4476-8762-9236B142003A}" type="datetimeFigureOut">
              <a:rPr lang="en-US" smtClean="0"/>
              <a:pPr eaLnBrk="1" latinLnBrk="0" hangingPunct="1"/>
              <a:t>2/27/2014</a:t>
            </a:fld>
            <a:endParaRPr lang="en-US" sz="1100" dirty="0">
              <a:solidFill>
                <a:schemeClr val="tx2"/>
              </a:solidFill>
            </a:endParaRPr>
          </a:p>
        </p:txBody>
      </p:sp>
      <p:sp>
        <p:nvSpPr>
          <p:cNvPr id="6" name="Footer Placeholder 5"/>
          <p:cNvSpPr>
            <a:spLocks noGrp="1"/>
          </p:cNvSpPr>
          <p:nvPr>
            <p:ph type="ftr" sz="quarter" idx="11"/>
          </p:nvPr>
        </p:nvSpPr>
        <p:spPr/>
        <p:txBody>
          <a:bodyPr/>
          <a:lstStyle/>
          <a:p>
            <a:pPr algn="r" eaLnBrk="1" latinLnBrk="0" hangingPunct="1"/>
            <a:endParaRPr kumimoji="0" lang="en-US" sz="1100" dirty="0">
              <a:solidFill>
                <a:schemeClr val="tx2"/>
              </a:solidFill>
            </a:endParaRPr>
          </a:p>
        </p:txBody>
      </p:sp>
      <p:sp>
        <p:nvSpPr>
          <p:cNvPr id="7" name="Slide Number Placeholder 6"/>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eaLnBrk="1" latinLnBrk="0" hangingPunct="1"/>
            <a:fld id="{8F6BCBE8-30B0-4476-8762-9236B142003A}" type="datetimeFigureOut">
              <a:rPr lang="en-US" smtClean="0"/>
              <a:pPr eaLnBrk="1" latinLnBrk="0" hangingPunct="1"/>
              <a:t>2/27/2014</a:t>
            </a:fld>
            <a:endParaRPr lang="en-US" sz="1100" dirty="0">
              <a:solidFill>
                <a:schemeClr val="tx2"/>
              </a:solidFill>
            </a:endParaRPr>
          </a:p>
        </p:txBody>
      </p:sp>
      <p:sp>
        <p:nvSpPr>
          <p:cNvPr id="8" name="Footer Placeholder 7"/>
          <p:cNvSpPr>
            <a:spLocks noGrp="1"/>
          </p:cNvSpPr>
          <p:nvPr>
            <p:ph type="ftr" sz="quarter" idx="11"/>
          </p:nvPr>
        </p:nvSpPr>
        <p:spPr/>
        <p:txBody>
          <a:bodyPr/>
          <a:lstStyle/>
          <a:p>
            <a:pPr algn="r" eaLnBrk="1" latinLnBrk="0" hangingPunct="1"/>
            <a:endParaRPr kumimoji="0" lang="en-US" sz="1100" dirty="0">
              <a:solidFill>
                <a:schemeClr val="tx2"/>
              </a:solidFill>
            </a:endParaRPr>
          </a:p>
        </p:txBody>
      </p:sp>
      <p:sp>
        <p:nvSpPr>
          <p:cNvPr id="9" name="Slide Number Placeholder 8"/>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pPr eaLnBrk="1" latinLnBrk="0" hangingPunct="1"/>
            <a:fld id="{8F6BCBE8-30B0-4476-8762-9236B142003A}" type="datetimeFigureOut">
              <a:rPr lang="en-US" smtClean="0"/>
              <a:pPr eaLnBrk="1" latinLnBrk="0" hangingPunct="1"/>
              <a:t>2/27/2014</a:t>
            </a:fld>
            <a:endParaRPr lang="en-US" sz="1100" dirty="0">
              <a:solidFill>
                <a:schemeClr val="tx2"/>
              </a:solidFill>
            </a:endParaRPr>
          </a:p>
        </p:txBody>
      </p:sp>
      <p:sp>
        <p:nvSpPr>
          <p:cNvPr id="8" name="Slide Number Placeholder 7"/>
          <p:cNvSpPr>
            <a:spLocks noGrp="1"/>
          </p:cNvSpPr>
          <p:nvPr>
            <p:ph type="sldNum" sz="quarter" idx="11"/>
          </p:nvPr>
        </p:nvSpPr>
        <p:spPr/>
        <p:txBody>
          <a:bodyPr/>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
        <p:nvSpPr>
          <p:cNvPr id="9" name="Footer Placeholder 8"/>
          <p:cNvSpPr>
            <a:spLocks noGrp="1"/>
          </p:cNvSpPr>
          <p:nvPr>
            <p:ph type="ftr" sz="quarter" idx="12"/>
          </p:nvPr>
        </p:nvSpPr>
        <p:spPr/>
        <p:txBody>
          <a:bodyPr/>
          <a:lstStyle/>
          <a:p>
            <a:pPr algn="r" eaLnBrk="1" latinLnBrk="0" hangingPunct="1"/>
            <a:endParaRPr kumimoji="0" lang="en-US" sz="1100" dirty="0">
              <a:solidFill>
                <a:schemeClr val="tx2"/>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8F6BCBE8-30B0-4476-8762-9236B142003A}" type="datetimeFigureOut">
              <a:rPr lang="en-US" smtClean="0"/>
              <a:pPr eaLnBrk="1" latinLnBrk="0" hangingPunct="1"/>
              <a:t>2/27/2014</a:t>
            </a:fld>
            <a:endParaRPr lang="en-US" sz="1100" dirty="0">
              <a:solidFill>
                <a:schemeClr val="tx2"/>
              </a:solidFill>
            </a:endParaRPr>
          </a:p>
        </p:txBody>
      </p:sp>
      <p:sp>
        <p:nvSpPr>
          <p:cNvPr id="3" name="Footer Placeholder 2"/>
          <p:cNvSpPr>
            <a:spLocks noGrp="1"/>
          </p:cNvSpPr>
          <p:nvPr>
            <p:ph type="ftr" sz="quarter" idx="11"/>
          </p:nvPr>
        </p:nvSpPr>
        <p:spPr/>
        <p:txBody>
          <a:bodyPr/>
          <a:lstStyle/>
          <a:p>
            <a:pPr algn="r" eaLnBrk="1" latinLnBrk="0" hangingPunct="1"/>
            <a:endParaRPr kumimoji="0" lang="en-US" sz="1100" dirty="0">
              <a:solidFill>
                <a:schemeClr val="tx2"/>
              </a:solidFill>
            </a:endParaRPr>
          </a:p>
        </p:txBody>
      </p:sp>
      <p:sp>
        <p:nvSpPr>
          <p:cNvPr id="4" name="Slide Number Placeholder 3"/>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eaLnBrk="1" latinLnBrk="0" hangingPunct="1"/>
            <a:fld id="{8F6BCBE8-30B0-4476-8762-9236B142003A}" type="datetimeFigureOut">
              <a:rPr lang="en-US" smtClean="0"/>
              <a:pPr eaLnBrk="1" latinLnBrk="0" hangingPunct="1"/>
              <a:t>2/27/2014</a:t>
            </a:fld>
            <a:endParaRPr lang="en-US" sz="1100" dirty="0">
              <a:solidFill>
                <a:schemeClr val="tx2"/>
              </a:solidFill>
            </a:endParaRPr>
          </a:p>
        </p:txBody>
      </p:sp>
      <p:sp>
        <p:nvSpPr>
          <p:cNvPr id="6" name="Footer Placeholder 5"/>
          <p:cNvSpPr>
            <a:spLocks noGrp="1"/>
          </p:cNvSpPr>
          <p:nvPr>
            <p:ph type="ftr" sz="quarter" idx="11"/>
          </p:nvPr>
        </p:nvSpPr>
        <p:spPr/>
        <p:txBody>
          <a:bodyPr/>
          <a:lstStyle/>
          <a:p>
            <a:pPr algn="r" eaLnBrk="1" latinLnBrk="0" hangingPunct="1"/>
            <a:endParaRPr kumimoji="0" lang="en-US" sz="1100" dirty="0">
              <a:solidFill>
                <a:schemeClr val="tx2"/>
              </a:solidFill>
            </a:endParaRPr>
          </a:p>
        </p:txBody>
      </p:sp>
      <p:sp>
        <p:nvSpPr>
          <p:cNvPr id="7" name="Slide Number Placeholder 6"/>
          <p:cNvSpPr>
            <a:spLocks noGrp="1"/>
          </p:cNvSpPr>
          <p:nvPr>
            <p:ph type="sldNum" sz="quarter" idx="12"/>
          </p:nvPr>
        </p:nvSpPr>
        <p:spPr>
          <a:xfrm>
            <a:off x="8156448" y="6422064"/>
            <a:ext cx="762000" cy="365125"/>
          </a:xfrm>
        </p:spPr>
        <p:txBody>
          <a:bodyPr/>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pPr eaLnBrk="1" latinLnBrk="0" hangingPunct="1"/>
            <a:fld id="{8F6BCBE8-30B0-4476-8762-9236B142003A}" type="datetimeFigureOut">
              <a:rPr lang="en-US" smtClean="0"/>
              <a:pPr eaLnBrk="1" latinLnBrk="0" hangingPunct="1"/>
              <a:t>2/27/2014</a:t>
            </a:fld>
            <a:endParaRPr lang="en-US" sz="1100" dirty="0">
              <a:solidFill>
                <a:schemeClr val="tx2"/>
              </a:solidFill>
            </a:endParaRPr>
          </a:p>
        </p:txBody>
      </p:sp>
      <p:sp>
        <p:nvSpPr>
          <p:cNvPr id="6" name="Footer Placeholder 5"/>
          <p:cNvSpPr>
            <a:spLocks noGrp="1"/>
          </p:cNvSpPr>
          <p:nvPr>
            <p:ph type="ftr" sz="quarter" idx="11"/>
          </p:nvPr>
        </p:nvSpPr>
        <p:spPr/>
        <p:txBody>
          <a:bodyPr/>
          <a:lstStyle/>
          <a:p>
            <a:pPr algn="r" eaLnBrk="1" latinLnBrk="0" hangingPunct="1"/>
            <a:endParaRPr kumimoji="0" lang="en-US" sz="1100" dirty="0">
              <a:solidFill>
                <a:schemeClr val="tx2"/>
              </a:solidFill>
            </a:endParaRPr>
          </a:p>
        </p:txBody>
      </p:sp>
      <p:sp>
        <p:nvSpPr>
          <p:cNvPr id="7" name="Slide Number Placeholder 6"/>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pPr eaLnBrk="1" latinLnBrk="0" hangingPunct="1"/>
            <a:fld id="{8F6BCBE8-30B0-4476-8762-9236B142003A}" type="datetimeFigureOut">
              <a:rPr lang="en-US" smtClean="0"/>
              <a:pPr eaLnBrk="1" latinLnBrk="0" hangingPunct="1"/>
              <a:t>2/27/2014</a:t>
            </a:fld>
            <a:endParaRPr lang="en-US" sz="1100" dirty="0">
              <a:solidFill>
                <a:schemeClr val="tx2"/>
              </a:solidFill>
            </a:endParaRPr>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pPr algn="r" eaLnBrk="1" latinLnBrk="0" hangingPunct="1"/>
            <a:endParaRPr kumimoji="0" lang="en-US" sz="1100" dirty="0">
              <a:solidFill>
                <a:schemeClr val="tx2"/>
              </a:solidFill>
            </a:endParaRPr>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371600"/>
            <a:ext cx="6480048" cy="2301240"/>
          </a:xfrm>
        </p:spPr>
        <p:txBody>
          <a:bodyPr/>
          <a:lstStyle/>
          <a:p>
            <a:r>
              <a:rPr lang="en-US" dirty="0" smtClean="0"/>
              <a:t>Acute respiratory distress syndrome</a:t>
            </a:r>
            <a:br>
              <a:rPr lang="en-US" dirty="0" smtClean="0"/>
            </a:br>
            <a:endParaRPr lang="en-US" dirty="0"/>
          </a:p>
        </p:txBody>
      </p:sp>
      <p:sp>
        <p:nvSpPr>
          <p:cNvPr id="3" name="Subtitle 2"/>
          <p:cNvSpPr>
            <a:spLocks noGrp="1"/>
          </p:cNvSpPr>
          <p:nvPr>
            <p:ph type="subTitle" idx="1"/>
          </p:nvPr>
        </p:nvSpPr>
        <p:spPr>
          <a:xfrm>
            <a:off x="381000" y="3048000"/>
            <a:ext cx="6480048" cy="1752600"/>
          </a:xfrm>
        </p:spPr>
        <p:txBody>
          <a:bodyPr/>
          <a:lstStyle/>
          <a:p>
            <a:r>
              <a:rPr lang="en-US" dirty="0" smtClean="0"/>
              <a:t>Ventilator Management Review</a:t>
            </a:r>
          </a:p>
          <a:p>
            <a:r>
              <a:rPr lang="en-US" dirty="0" smtClean="0"/>
              <a:t>Jillian </a:t>
            </a:r>
            <a:r>
              <a:rPr lang="en-US" dirty="0" err="1" smtClean="0"/>
              <a:t>DiFazio</a:t>
            </a:r>
            <a:r>
              <a:rPr lang="en-US" dirty="0" smtClean="0"/>
              <a:t>, DVM</a:t>
            </a:r>
          </a:p>
          <a:p>
            <a:r>
              <a:rPr lang="en-US" dirty="0" smtClean="0"/>
              <a:t>Emergency and Critical Care Resident</a:t>
            </a:r>
          </a:p>
          <a:p>
            <a:r>
              <a:rPr lang="en-US" dirty="0" smtClean="0"/>
              <a:t>Cornell University Hospital for Animals</a:t>
            </a:r>
            <a:endParaRPr lang="en-US" dirty="0"/>
          </a:p>
        </p:txBody>
      </p:sp>
    </p:spTree>
    <p:extLst>
      <p:ext uri="{BB962C8B-B14F-4D97-AF65-F5344CB8AC3E}">
        <p14:creationId xmlns:p14="http://schemas.microsoft.com/office/powerpoint/2010/main" val="2677797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a:t>
            </a:r>
            <a:endParaRPr lang="en-US" dirty="0"/>
          </a:p>
        </p:txBody>
      </p:sp>
      <p:sp>
        <p:nvSpPr>
          <p:cNvPr id="3" name="Content Placeholder 2"/>
          <p:cNvSpPr>
            <a:spLocks noGrp="1"/>
          </p:cNvSpPr>
          <p:nvPr>
            <p:ph idx="1"/>
          </p:nvPr>
        </p:nvSpPr>
        <p:spPr/>
        <p:txBody>
          <a:bodyPr/>
          <a:lstStyle/>
          <a:p>
            <a:r>
              <a:rPr lang="en-US" dirty="0" smtClean="0"/>
              <a:t>What are the criteria for ALI/ARDS?</a:t>
            </a:r>
            <a:endParaRPr lang="en-US" dirty="0"/>
          </a:p>
        </p:txBody>
      </p:sp>
    </p:spTree>
    <p:extLst>
      <p:ext uri="{BB962C8B-B14F-4D97-AF65-F5344CB8AC3E}">
        <p14:creationId xmlns:p14="http://schemas.microsoft.com/office/powerpoint/2010/main" val="146041240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Gradual hypoxemia trouble-shooting</a:t>
            </a:r>
            <a:endParaRPr lang="en-US" dirty="0"/>
          </a:p>
        </p:txBody>
      </p:sp>
      <p:sp>
        <p:nvSpPr>
          <p:cNvPr id="3" name="Content Placeholder 2"/>
          <p:cNvSpPr>
            <a:spLocks noGrp="1"/>
          </p:cNvSpPr>
          <p:nvPr>
            <p:ph idx="1"/>
          </p:nvPr>
        </p:nvSpPr>
        <p:spPr/>
        <p:txBody>
          <a:bodyPr/>
          <a:lstStyle/>
          <a:p>
            <a:r>
              <a:rPr lang="en-US" dirty="0" smtClean="0"/>
              <a:t>What are your considerations?</a:t>
            </a:r>
            <a:endParaRPr lang="en-US" dirty="0"/>
          </a:p>
        </p:txBody>
      </p:sp>
    </p:spTree>
    <p:extLst>
      <p:ext uri="{BB962C8B-B14F-4D97-AF65-F5344CB8AC3E}">
        <p14:creationId xmlns:p14="http://schemas.microsoft.com/office/powerpoint/2010/main" val="260804993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Gradual </a:t>
            </a:r>
            <a:r>
              <a:rPr lang="en-US" dirty="0"/>
              <a:t>hypoxemia trouble-shooting</a:t>
            </a:r>
            <a:endParaRPr lang="en-US" dirty="0"/>
          </a:p>
        </p:txBody>
      </p:sp>
      <p:sp>
        <p:nvSpPr>
          <p:cNvPr id="3" name="Content Placeholder 2"/>
          <p:cNvSpPr>
            <a:spLocks noGrp="1"/>
          </p:cNvSpPr>
          <p:nvPr>
            <p:ph idx="1"/>
          </p:nvPr>
        </p:nvSpPr>
        <p:spPr/>
        <p:txBody>
          <a:bodyPr/>
          <a:lstStyle/>
          <a:p>
            <a:r>
              <a:rPr lang="en-US" dirty="0" smtClean="0"/>
              <a:t>VILI</a:t>
            </a:r>
          </a:p>
          <a:p>
            <a:r>
              <a:rPr lang="en-US" dirty="0" smtClean="0"/>
              <a:t>VAP</a:t>
            </a:r>
          </a:p>
        </p:txBody>
      </p:sp>
    </p:spTree>
    <p:extLst>
      <p:ext uri="{BB962C8B-B14F-4D97-AF65-F5344CB8AC3E}">
        <p14:creationId xmlns:p14="http://schemas.microsoft.com/office/powerpoint/2010/main" val="41527248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Patient-ventilator asynchrony trouble-shooting</a:t>
            </a:r>
            <a:endParaRPr lang="en-US" dirty="0"/>
          </a:p>
        </p:txBody>
      </p:sp>
      <p:sp>
        <p:nvSpPr>
          <p:cNvPr id="3" name="Content Placeholder 2"/>
          <p:cNvSpPr>
            <a:spLocks noGrp="1"/>
          </p:cNvSpPr>
          <p:nvPr>
            <p:ph idx="1"/>
          </p:nvPr>
        </p:nvSpPr>
        <p:spPr/>
        <p:txBody>
          <a:bodyPr/>
          <a:lstStyle/>
          <a:p>
            <a:r>
              <a:rPr lang="en-US" dirty="0" smtClean="0"/>
              <a:t>What are your considerations?</a:t>
            </a:r>
            <a:endParaRPr lang="en-US" dirty="0"/>
          </a:p>
        </p:txBody>
      </p:sp>
    </p:spTree>
    <p:extLst>
      <p:ext uri="{BB962C8B-B14F-4D97-AF65-F5344CB8AC3E}">
        <p14:creationId xmlns:p14="http://schemas.microsoft.com/office/powerpoint/2010/main" val="213397280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Patient-ventilator </a:t>
            </a:r>
            <a:r>
              <a:rPr lang="en-US" dirty="0" smtClean="0"/>
              <a:t>asynchrony trouble-shooting</a:t>
            </a:r>
            <a:endParaRPr lang="en-US" dirty="0"/>
          </a:p>
        </p:txBody>
      </p:sp>
      <p:sp>
        <p:nvSpPr>
          <p:cNvPr id="3" name="Content Placeholder 2"/>
          <p:cNvSpPr>
            <a:spLocks noGrp="1"/>
          </p:cNvSpPr>
          <p:nvPr>
            <p:ph idx="1"/>
          </p:nvPr>
        </p:nvSpPr>
        <p:spPr/>
        <p:txBody>
          <a:bodyPr/>
          <a:lstStyle/>
          <a:p>
            <a:r>
              <a:rPr lang="en-US" dirty="0" smtClean="0"/>
              <a:t>Hypoxemia</a:t>
            </a:r>
          </a:p>
          <a:p>
            <a:r>
              <a:rPr lang="en-US" dirty="0" err="1" smtClean="0"/>
              <a:t>Hypercapnia</a:t>
            </a:r>
            <a:endParaRPr lang="en-US" dirty="0" smtClean="0"/>
          </a:p>
          <a:p>
            <a:r>
              <a:rPr lang="en-US" dirty="0" smtClean="0"/>
              <a:t>Pneumothorax</a:t>
            </a:r>
          </a:p>
          <a:p>
            <a:r>
              <a:rPr lang="en-US" dirty="0" smtClean="0"/>
              <a:t>Hyperthermia</a:t>
            </a:r>
          </a:p>
          <a:p>
            <a:r>
              <a:rPr lang="en-US" dirty="0" smtClean="0"/>
              <a:t>Inappropriate ventilator settings</a:t>
            </a:r>
          </a:p>
          <a:p>
            <a:r>
              <a:rPr lang="en-US" dirty="0" smtClean="0"/>
              <a:t>Inadequate depth of anesthesia</a:t>
            </a:r>
          </a:p>
        </p:txBody>
      </p:sp>
    </p:spTree>
    <p:extLst>
      <p:ext uri="{BB962C8B-B14F-4D97-AF65-F5344CB8AC3E}">
        <p14:creationId xmlns:p14="http://schemas.microsoft.com/office/powerpoint/2010/main" val="418302676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Additional lung protective strategies</a:t>
            </a:r>
            <a:endParaRPr lang="en-US" dirty="0"/>
          </a:p>
        </p:txBody>
      </p:sp>
      <p:sp>
        <p:nvSpPr>
          <p:cNvPr id="3" name="Content Placeholder 2"/>
          <p:cNvSpPr>
            <a:spLocks noGrp="1"/>
          </p:cNvSpPr>
          <p:nvPr>
            <p:ph idx="1"/>
          </p:nvPr>
        </p:nvSpPr>
        <p:spPr/>
        <p:txBody>
          <a:bodyPr>
            <a:normAutofit/>
          </a:bodyPr>
          <a:lstStyle/>
          <a:p>
            <a:r>
              <a:rPr lang="en-US" dirty="0" smtClean="0"/>
              <a:t>Prone positioning</a:t>
            </a:r>
          </a:p>
          <a:p>
            <a:pPr lvl="1"/>
            <a:r>
              <a:rPr lang="en-US" dirty="0" smtClean="0"/>
              <a:t>Prone positioning reduces mortality from acute respiratory distress syndrome: a meta-analysis</a:t>
            </a:r>
          </a:p>
          <a:p>
            <a:pPr lvl="2"/>
            <a:r>
              <a:rPr lang="en-US" dirty="0" err="1" smtClean="0"/>
              <a:t>Beitler</a:t>
            </a:r>
            <a:r>
              <a:rPr lang="en-US" dirty="0" smtClean="0"/>
              <a:t> JR, </a:t>
            </a:r>
            <a:r>
              <a:rPr lang="en-US" dirty="0" err="1" smtClean="0"/>
              <a:t>Shaefi</a:t>
            </a:r>
            <a:r>
              <a:rPr lang="en-US" dirty="0" smtClean="0"/>
              <a:t> S, </a:t>
            </a:r>
            <a:r>
              <a:rPr lang="en-US" dirty="0" err="1" smtClean="0"/>
              <a:t>Montesi</a:t>
            </a:r>
            <a:r>
              <a:rPr lang="en-US" dirty="0" smtClean="0"/>
              <a:t> SB, et al</a:t>
            </a:r>
          </a:p>
          <a:p>
            <a:pPr lvl="2"/>
            <a:r>
              <a:rPr lang="en-US" dirty="0" smtClean="0"/>
              <a:t>Intensive Care Med </a:t>
            </a:r>
            <a:r>
              <a:rPr lang="en-US" dirty="0" smtClean="0"/>
              <a:t>2014</a:t>
            </a:r>
          </a:p>
          <a:p>
            <a:pPr lvl="1"/>
            <a:r>
              <a:rPr lang="en-US" dirty="0" smtClean="0"/>
              <a:t>Application to our patients?</a:t>
            </a:r>
            <a:endParaRPr lang="en-US" dirty="0" smtClean="0"/>
          </a:p>
          <a:p>
            <a:pPr marL="36576" indent="0">
              <a:buNone/>
            </a:pPr>
            <a:endParaRPr lang="en-US" dirty="0"/>
          </a:p>
        </p:txBody>
      </p:sp>
    </p:spTree>
    <p:extLst>
      <p:ext uri="{BB962C8B-B14F-4D97-AF65-F5344CB8AC3E}">
        <p14:creationId xmlns:p14="http://schemas.microsoft.com/office/powerpoint/2010/main" val="21297850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Additional lung protective strategies</a:t>
            </a:r>
            <a:endParaRPr lang="en-US" dirty="0"/>
          </a:p>
        </p:txBody>
      </p:sp>
      <p:sp>
        <p:nvSpPr>
          <p:cNvPr id="3" name="Content Placeholder 2"/>
          <p:cNvSpPr>
            <a:spLocks noGrp="1"/>
          </p:cNvSpPr>
          <p:nvPr>
            <p:ph idx="1"/>
          </p:nvPr>
        </p:nvSpPr>
        <p:spPr/>
        <p:txBody>
          <a:bodyPr/>
          <a:lstStyle/>
          <a:p>
            <a:r>
              <a:rPr lang="en-US" dirty="0" smtClean="0"/>
              <a:t>Fluids</a:t>
            </a:r>
            <a:endParaRPr lang="en-US" dirty="0"/>
          </a:p>
          <a:p>
            <a:pPr lvl="1"/>
            <a:r>
              <a:rPr lang="en-US" dirty="0"/>
              <a:t>Review of a large clinical series: association of cumulative fluid balance in acute lung injury: a retrospective review of the </a:t>
            </a:r>
            <a:r>
              <a:rPr lang="en-US" dirty="0" err="1"/>
              <a:t>ARDSnet</a:t>
            </a:r>
            <a:r>
              <a:rPr lang="en-US" dirty="0"/>
              <a:t> tidal volume study cohort</a:t>
            </a:r>
          </a:p>
          <a:p>
            <a:pPr lvl="2"/>
            <a:r>
              <a:rPr lang="en-US" dirty="0"/>
              <a:t>Rosenberg AL, </a:t>
            </a:r>
            <a:r>
              <a:rPr lang="en-US" dirty="0" err="1"/>
              <a:t>Dechert</a:t>
            </a:r>
            <a:r>
              <a:rPr lang="en-US" dirty="0"/>
              <a:t> RE, Park PK, et al.</a:t>
            </a:r>
          </a:p>
          <a:p>
            <a:pPr lvl="2"/>
            <a:r>
              <a:rPr lang="en-US" dirty="0"/>
              <a:t>J Intensive Care Med 2009; 24 (1): 35-46.</a:t>
            </a:r>
          </a:p>
          <a:p>
            <a:endParaRPr lang="en-US" dirty="0"/>
          </a:p>
        </p:txBody>
      </p:sp>
    </p:spTree>
    <p:extLst>
      <p:ext uri="{BB962C8B-B14F-4D97-AF65-F5344CB8AC3E}">
        <p14:creationId xmlns:p14="http://schemas.microsoft.com/office/powerpoint/2010/main" val="31343404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Additional lung protective strategies</a:t>
            </a:r>
          </a:p>
        </p:txBody>
      </p:sp>
      <p:sp>
        <p:nvSpPr>
          <p:cNvPr id="3" name="Content Placeholder 2"/>
          <p:cNvSpPr>
            <a:spLocks noGrp="1"/>
          </p:cNvSpPr>
          <p:nvPr>
            <p:ph idx="1"/>
          </p:nvPr>
        </p:nvSpPr>
        <p:spPr>
          <a:xfrm>
            <a:off x="457200" y="1600200"/>
            <a:ext cx="8001000" cy="4525963"/>
          </a:xfrm>
        </p:spPr>
        <p:txBody>
          <a:bodyPr>
            <a:normAutofit fontScale="92500" lnSpcReduction="10000"/>
          </a:bodyPr>
          <a:lstStyle/>
          <a:p>
            <a:r>
              <a:rPr lang="en-US" dirty="0" smtClean="0"/>
              <a:t>Bronchodilators</a:t>
            </a:r>
          </a:p>
          <a:p>
            <a:pPr lvl="1"/>
            <a:r>
              <a:rPr lang="en-US" dirty="0" smtClean="0"/>
              <a:t>Ventilator-free </a:t>
            </a:r>
            <a:r>
              <a:rPr lang="en-US" dirty="0"/>
              <a:t>days were not significantly different between the albuterol and placebo groups </a:t>
            </a:r>
          </a:p>
          <a:p>
            <a:pPr lvl="1"/>
            <a:r>
              <a:rPr lang="en-US" dirty="0" smtClean="0"/>
              <a:t>Rates </a:t>
            </a:r>
            <a:r>
              <a:rPr lang="en-US" dirty="0"/>
              <a:t>of death </a:t>
            </a:r>
            <a:r>
              <a:rPr lang="en-US" dirty="0" smtClean="0"/>
              <a:t>were </a:t>
            </a:r>
            <a:r>
              <a:rPr lang="en-US" dirty="0"/>
              <a:t>not significantly different between the albuterol and placebo groups </a:t>
            </a:r>
            <a:endParaRPr lang="en-US" dirty="0" smtClean="0"/>
          </a:p>
          <a:p>
            <a:pPr lvl="1"/>
            <a:r>
              <a:rPr lang="en-US" dirty="0" smtClean="0"/>
              <a:t>Heart rates </a:t>
            </a:r>
            <a:r>
              <a:rPr lang="en-US" dirty="0"/>
              <a:t>were significantly higher in the albuterol </a:t>
            </a:r>
            <a:r>
              <a:rPr lang="en-US" dirty="0" smtClean="0"/>
              <a:t>group, but </a:t>
            </a:r>
            <a:r>
              <a:rPr lang="en-US" dirty="0"/>
              <a:t>rates of </a:t>
            </a:r>
            <a:r>
              <a:rPr lang="en-US" dirty="0" smtClean="0"/>
              <a:t>new cardiac </a:t>
            </a:r>
            <a:r>
              <a:rPr lang="en-US" dirty="0"/>
              <a:t>dysrhythmias were not significantly different</a:t>
            </a:r>
            <a:r>
              <a:rPr lang="en-US" dirty="0" smtClean="0"/>
              <a:t>.</a:t>
            </a:r>
          </a:p>
          <a:p>
            <a:pPr lvl="1"/>
            <a:endParaRPr lang="en-US" dirty="0"/>
          </a:p>
          <a:p>
            <a:pPr lvl="1"/>
            <a:r>
              <a:rPr lang="en-US" dirty="0" smtClean="0"/>
              <a:t>Similar findings in studies evaluating intravenous B-2 agonists</a:t>
            </a:r>
            <a:endParaRPr lang="en-US" dirty="0"/>
          </a:p>
        </p:txBody>
      </p:sp>
      <p:sp>
        <p:nvSpPr>
          <p:cNvPr id="4" name="TextBox 3"/>
          <p:cNvSpPr txBox="1"/>
          <p:nvPr/>
        </p:nvSpPr>
        <p:spPr>
          <a:xfrm>
            <a:off x="7239000" y="6131467"/>
            <a:ext cx="1744901" cy="369332"/>
          </a:xfrm>
          <a:prstGeom prst="rect">
            <a:avLst/>
          </a:prstGeom>
          <a:noFill/>
        </p:spPr>
        <p:txBody>
          <a:bodyPr wrap="none" rtlCol="0">
            <a:spAutoFit/>
          </a:bodyPr>
          <a:lstStyle/>
          <a:p>
            <a:r>
              <a:rPr lang="en-US" dirty="0" err="1" smtClean="0"/>
              <a:t>ARDSNet</a:t>
            </a:r>
            <a:r>
              <a:rPr lang="en-US" dirty="0" smtClean="0"/>
              <a:t> 2011</a:t>
            </a:r>
            <a:endParaRPr lang="en-US" dirty="0"/>
          </a:p>
        </p:txBody>
      </p:sp>
    </p:spTree>
    <p:extLst>
      <p:ext uri="{BB962C8B-B14F-4D97-AF65-F5344CB8AC3E}">
        <p14:creationId xmlns:p14="http://schemas.microsoft.com/office/powerpoint/2010/main" val="404495865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Weaning</a:t>
            </a:r>
            <a:endParaRPr lang="en-US" dirty="0"/>
          </a:p>
        </p:txBody>
      </p:sp>
      <p:sp>
        <p:nvSpPr>
          <p:cNvPr id="3" name="Content Placeholder 2"/>
          <p:cNvSpPr>
            <a:spLocks noGrp="1"/>
          </p:cNvSpPr>
          <p:nvPr>
            <p:ph idx="1"/>
          </p:nvPr>
        </p:nvSpPr>
        <p:spPr/>
        <p:txBody>
          <a:bodyPr/>
          <a:lstStyle/>
          <a:p>
            <a:r>
              <a:rPr lang="en-US" dirty="0" smtClean="0"/>
              <a:t>What are your criteria?</a:t>
            </a:r>
          </a:p>
          <a:p>
            <a:endParaRPr lang="en-US" dirty="0"/>
          </a:p>
          <a:p>
            <a:r>
              <a:rPr lang="en-US" dirty="0" smtClean="0"/>
              <a:t>How will you wean?</a:t>
            </a:r>
            <a:endParaRPr lang="en-US" dirty="0"/>
          </a:p>
        </p:txBody>
      </p:sp>
    </p:spTree>
    <p:extLst>
      <p:ext uri="{BB962C8B-B14F-4D97-AF65-F5344CB8AC3E}">
        <p14:creationId xmlns:p14="http://schemas.microsoft.com/office/powerpoint/2010/main" val="251569747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Weaning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Criteria for weaning from PEEP</a:t>
            </a:r>
          </a:p>
          <a:p>
            <a:pPr lvl="1"/>
            <a:r>
              <a:rPr lang="en-US" dirty="0" smtClean="0"/>
              <a:t>Acceptable PaO2 on an FIO2&lt;0.4</a:t>
            </a:r>
          </a:p>
          <a:p>
            <a:pPr lvl="1"/>
            <a:r>
              <a:rPr lang="en-US" dirty="0" err="1" smtClean="0"/>
              <a:t>Hemodynamically</a:t>
            </a:r>
            <a:r>
              <a:rPr lang="en-US" dirty="0" smtClean="0"/>
              <a:t> stable</a:t>
            </a:r>
          </a:p>
          <a:p>
            <a:pPr lvl="1"/>
            <a:r>
              <a:rPr lang="en-US" dirty="0" smtClean="0"/>
              <a:t>Reduce PEEP by 5cm H20</a:t>
            </a:r>
          </a:p>
          <a:p>
            <a:pPr lvl="1"/>
            <a:r>
              <a:rPr lang="en-US" dirty="0" smtClean="0"/>
              <a:t>If SPO2 (or PaO2) falls by less than 20% of its original value at previous PEEP level, patient ready to tolerate lower PEEP</a:t>
            </a:r>
          </a:p>
          <a:p>
            <a:pPr lvl="1"/>
            <a:r>
              <a:rPr lang="en-US" dirty="0" smtClean="0"/>
              <a:t>If SPO2 (or PaO2) falls by greater than 20% of original value at previous PEEP level, patient is not ready to tolerate lower PEEP</a:t>
            </a:r>
          </a:p>
          <a:p>
            <a:pPr lvl="1"/>
            <a:r>
              <a:rPr lang="en-US" dirty="0" smtClean="0"/>
              <a:t>Wait between reductions in PEEP</a:t>
            </a:r>
          </a:p>
          <a:p>
            <a:pPr lvl="1"/>
            <a:r>
              <a:rPr lang="en-US" dirty="0" smtClean="0"/>
              <a:t>At PEEP&lt;/=5cm H20- can discontinue</a:t>
            </a:r>
            <a:endParaRPr lang="en-US" dirty="0"/>
          </a:p>
        </p:txBody>
      </p:sp>
    </p:spTree>
    <p:extLst>
      <p:ext uri="{BB962C8B-B14F-4D97-AF65-F5344CB8AC3E}">
        <p14:creationId xmlns:p14="http://schemas.microsoft.com/office/powerpoint/2010/main" val="110862886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p:txBody>
          <a:bodyPr>
            <a:normAutofit/>
          </a:bodyPr>
          <a:lstStyle/>
          <a:p>
            <a:r>
              <a:rPr lang="en-US" dirty="0" smtClean="0"/>
              <a:t>128 </a:t>
            </a:r>
            <a:r>
              <a:rPr lang="en-US" dirty="0"/>
              <a:t>dogs and cats that received PPV for more than 24 </a:t>
            </a:r>
            <a:r>
              <a:rPr lang="en-US" dirty="0" smtClean="0"/>
              <a:t>hours</a:t>
            </a:r>
          </a:p>
          <a:p>
            <a:pPr lvl="1"/>
            <a:r>
              <a:rPr lang="en-US" dirty="0" smtClean="0"/>
              <a:t>36</a:t>
            </a:r>
            <a:r>
              <a:rPr lang="en-US" dirty="0"/>
              <a:t>% of animals with pulmonary parenchymal disease were </a:t>
            </a:r>
            <a:r>
              <a:rPr lang="en-US" dirty="0" smtClean="0"/>
              <a:t>weaned</a:t>
            </a:r>
          </a:p>
          <a:p>
            <a:pPr lvl="2"/>
            <a:r>
              <a:rPr lang="en-US" dirty="0" smtClean="0"/>
              <a:t>50</a:t>
            </a:r>
            <a:r>
              <a:rPr lang="en-US" dirty="0"/>
              <a:t>% of animals with aspiration </a:t>
            </a:r>
            <a:r>
              <a:rPr lang="en-US" dirty="0" smtClean="0"/>
              <a:t>pneumonia</a:t>
            </a:r>
          </a:p>
          <a:p>
            <a:pPr lvl="2"/>
            <a:r>
              <a:rPr lang="en-US" dirty="0" smtClean="0"/>
              <a:t>8</a:t>
            </a:r>
            <a:r>
              <a:rPr lang="en-US" dirty="0"/>
              <a:t>% of animals with </a:t>
            </a:r>
            <a:r>
              <a:rPr lang="en-US" dirty="0" smtClean="0"/>
              <a:t>ARDS</a:t>
            </a:r>
            <a:endParaRPr lang="en-US" dirty="0"/>
          </a:p>
        </p:txBody>
      </p:sp>
      <p:sp>
        <p:nvSpPr>
          <p:cNvPr id="4" name="TextBox 3"/>
          <p:cNvSpPr txBox="1"/>
          <p:nvPr/>
        </p:nvSpPr>
        <p:spPr>
          <a:xfrm>
            <a:off x="7467600" y="6400800"/>
            <a:ext cx="1518364" cy="369332"/>
          </a:xfrm>
          <a:prstGeom prst="rect">
            <a:avLst/>
          </a:prstGeom>
          <a:noFill/>
        </p:spPr>
        <p:txBody>
          <a:bodyPr wrap="none" rtlCol="0">
            <a:spAutoFit/>
          </a:bodyPr>
          <a:lstStyle/>
          <a:p>
            <a:r>
              <a:rPr lang="en-US" dirty="0" smtClean="0"/>
              <a:t>Hopper 2007</a:t>
            </a:r>
            <a:endParaRPr lang="en-US" dirty="0"/>
          </a:p>
        </p:txBody>
      </p:sp>
    </p:spTree>
    <p:extLst>
      <p:ext uri="{BB962C8B-B14F-4D97-AF65-F5344CB8AC3E}">
        <p14:creationId xmlns:p14="http://schemas.microsoft.com/office/powerpoint/2010/main" val="1740703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Acute onset</a:t>
            </a:r>
          </a:p>
          <a:p>
            <a:r>
              <a:rPr lang="en-US" dirty="0" smtClean="0"/>
              <a:t>Severe hypoxemia</a:t>
            </a:r>
          </a:p>
          <a:p>
            <a:pPr lvl="1"/>
            <a:r>
              <a:rPr lang="en-US" dirty="0" smtClean="0"/>
              <a:t>ALI- P/F&lt;300</a:t>
            </a:r>
          </a:p>
          <a:p>
            <a:pPr lvl="1"/>
            <a:r>
              <a:rPr lang="en-US" dirty="0" smtClean="0"/>
              <a:t>ARDS- P/F&lt;200</a:t>
            </a:r>
          </a:p>
          <a:p>
            <a:r>
              <a:rPr lang="en-US" dirty="0" smtClean="0"/>
              <a:t>Bilateral pulmonary infiltrates</a:t>
            </a:r>
          </a:p>
          <a:p>
            <a:r>
              <a:rPr lang="en-US" dirty="0" smtClean="0"/>
              <a:t>No clinical evidence of left atrial hypertension (PAOP&lt;18)</a:t>
            </a:r>
          </a:p>
          <a:p>
            <a:endParaRPr lang="en-US" dirty="0"/>
          </a:p>
        </p:txBody>
      </p:sp>
    </p:spTree>
    <p:extLst>
      <p:ext uri="{BB962C8B-B14F-4D97-AF65-F5344CB8AC3E}">
        <p14:creationId xmlns:p14="http://schemas.microsoft.com/office/powerpoint/2010/main" val="399304687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 of lung protective strategies</a:t>
            </a:r>
            <a:endParaRPr lang="en-US" dirty="0"/>
          </a:p>
        </p:txBody>
      </p:sp>
      <p:sp>
        <p:nvSpPr>
          <p:cNvPr id="3" name="Content Placeholder 2"/>
          <p:cNvSpPr>
            <a:spLocks noGrp="1"/>
          </p:cNvSpPr>
          <p:nvPr>
            <p:ph idx="1"/>
          </p:nvPr>
        </p:nvSpPr>
        <p:spPr/>
        <p:txBody>
          <a:bodyPr>
            <a:normAutofit fontScale="85000" lnSpcReduction="10000"/>
          </a:bodyPr>
          <a:lstStyle/>
          <a:p>
            <a:r>
              <a:rPr lang="en-US" dirty="0" err="1" smtClean="0"/>
              <a:t>Pplateau</a:t>
            </a:r>
            <a:r>
              <a:rPr lang="en-US" dirty="0" smtClean="0"/>
              <a:t>&lt;30cmH20</a:t>
            </a:r>
          </a:p>
          <a:p>
            <a:r>
              <a:rPr lang="en-US" dirty="0" smtClean="0"/>
              <a:t>Lowest PEEP to provide an acceptable PaO2 should be used</a:t>
            </a:r>
          </a:p>
          <a:p>
            <a:r>
              <a:rPr lang="en-US" dirty="0" smtClean="0"/>
              <a:t>PIP (PEEP + inspiratory pressure to deliver inspired </a:t>
            </a:r>
            <a:r>
              <a:rPr lang="en-US" dirty="0" err="1" smtClean="0"/>
              <a:t>Vt</a:t>
            </a:r>
            <a:r>
              <a:rPr lang="en-US" dirty="0" smtClean="0"/>
              <a:t>) should not exceed the upper inflection point and total lung capacity</a:t>
            </a:r>
          </a:p>
          <a:p>
            <a:r>
              <a:rPr lang="en-US" dirty="0" err="1" smtClean="0"/>
              <a:t>Vt</a:t>
            </a:r>
            <a:r>
              <a:rPr lang="en-US" dirty="0" smtClean="0"/>
              <a:t>=4-6mL/kg</a:t>
            </a:r>
          </a:p>
          <a:p>
            <a:r>
              <a:rPr lang="en-US" dirty="0" smtClean="0"/>
              <a:t>PEEP should be applied early</a:t>
            </a:r>
          </a:p>
          <a:p>
            <a:r>
              <a:rPr lang="en-US" dirty="0" smtClean="0"/>
              <a:t>Level of PEEP should be set 3-4cmH20 above upper inflection point of deflation limb of the P-V curve to help maintain an open lung</a:t>
            </a:r>
            <a:endParaRPr lang="en-US" dirty="0"/>
          </a:p>
        </p:txBody>
      </p:sp>
    </p:spTree>
    <p:extLst>
      <p:ext uri="{BB962C8B-B14F-4D97-AF65-F5344CB8AC3E}">
        <p14:creationId xmlns:p14="http://schemas.microsoft.com/office/powerpoint/2010/main" val="5955526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 of lung protective strategies</a:t>
            </a:r>
            <a:endParaRPr lang="en-US" dirty="0"/>
          </a:p>
        </p:txBody>
      </p:sp>
      <p:sp>
        <p:nvSpPr>
          <p:cNvPr id="3" name="Content Placeholder 2"/>
          <p:cNvSpPr>
            <a:spLocks noGrp="1"/>
          </p:cNvSpPr>
          <p:nvPr>
            <p:ph idx="1"/>
          </p:nvPr>
        </p:nvSpPr>
        <p:spPr/>
        <p:txBody>
          <a:bodyPr>
            <a:normAutofit lnSpcReduction="10000"/>
          </a:bodyPr>
          <a:lstStyle/>
          <a:p>
            <a:r>
              <a:rPr lang="en-US" dirty="0" smtClean="0"/>
              <a:t>If it becomes difficult to maintain low pressures during VCV, switch to PCV and monitor </a:t>
            </a:r>
            <a:r>
              <a:rPr lang="en-US" dirty="0" err="1" smtClean="0"/>
              <a:t>Vt</a:t>
            </a:r>
            <a:r>
              <a:rPr lang="en-US" dirty="0" smtClean="0"/>
              <a:t> delivery</a:t>
            </a:r>
          </a:p>
          <a:p>
            <a:r>
              <a:rPr lang="en-US" dirty="0" smtClean="0"/>
              <a:t>If it is necessary to improve PaO2, increase the Paw by extending inspiratory time during pressure ventilation</a:t>
            </a:r>
          </a:p>
          <a:p>
            <a:r>
              <a:rPr lang="en-US" dirty="0" smtClean="0"/>
              <a:t>When PaCO2 increases with increased PEEP, lung </a:t>
            </a:r>
            <a:r>
              <a:rPr lang="en-US" dirty="0" err="1" smtClean="0"/>
              <a:t>overdistension</a:t>
            </a:r>
            <a:r>
              <a:rPr lang="en-US" dirty="0" smtClean="0"/>
              <a:t> is present</a:t>
            </a:r>
            <a:endParaRPr lang="en-US" dirty="0"/>
          </a:p>
          <a:p>
            <a:r>
              <a:rPr lang="en-US" dirty="0" smtClean="0"/>
              <a:t>Consider permissive </a:t>
            </a:r>
            <a:r>
              <a:rPr lang="en-US" dirty="0" err="1" smtClean="0"/>
              <a:t>hypercapnia</a:t>
            </a:r>
            <a:endParaRPr lang="en-US" dirty="0"/>
          </a:p>
        </p:txBody>
      </p:sp>
    </p:spTree>
    <p:extLst>
      <p:ext uri="{BB962C8B-B14F-4D97-AF65-F5344CB8AC3E}">
        <p14:creationId xmlns:p14="http://schemas.microsoft.com/office/powerpoint/2010/main" val="159383141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609600" y="1219200"/>
            <a:ext cx="7467600" cy="4525963"/>
          </a:xfrm>
        </p:spPr>
        <p:txBody>
          <a:bodyPr>
            <a:normAutofit fontScale="25000" lnSpcReduction="20000"/>
          </a:bodyPr>
          <a:lstStyle/>
          <a:p>
            <a:r>
              <a:rPr lang="en-US" sz="4800" dirty="0" smtClean="0"/>
              <a:t>Acute Respiratory Distress Network: </a:t>
            </a:r>
            <a:r>
              <a:rPr lang="en-US" sz="4800" dirty="0"/>
              <a:t>Ventilation with Lower Tidal Volumes as Compared with Traditional Tidal Volumes for Acute Lung Injury and the Acute Respiratory Distress </a:t>
            </a:r>
            <a:r>
              <a:rPr lang="en-US" sz="4800" dirty="0" smtClean="0"/>
              <a:t>Syndrome.  New England Journal of Medicine 2000; 342 (18): 1301-1308. </a:t>
            </a:r>
          </a:p>
          <a:p>
            <a:pPr marL="420624" lvl="2" indent="-384048">
              <a:buClr>
                <a:schemeClr val="accent1"/>
              </a:buClr>
              <a:buSzPct val="80000"/>
              <a:buFont typeface="Wingdings 2"/>
              <a:buChar char=""/>
            </a:pPr>
            <a:r>
              <a:rPr lang="en-US" sz="4800" dirty="0"/>
              <a:t>ARDS </a:t>
            </a:r>
            <a:r>
              <a:rPr lang="en-US" sz="4800" dirty="0" smtClean="0"/>
              <a:t>Network: Randomized</a:t>
            </a:r>
            <a:r>
              <a:rPr lang="en-US" sz="4800" dirty="0"/>
              <a:t>, placebo-controlled clinical trial of an aerosolized B-2 agonist for the treatment of acute lung </a:t>
            </a:r>
            <a:r>
              <a:rPr lang="en-US" sz="4800" dirty="0" smtClean="0"/>
              <a:t>injury.  Am </a:t>
            </a:r>
            <a:r>
              <a:rPr lang="en-US" sz="4800" dirty="0"/>
              <a:t>J </a:t>
            </a:r>
            <a:r>
              <a:rPr lang="en-US" sz="4800" dirty="0" err="1"/>
              <a:t>Respir</a:t>
            </a:r>
            <a:r>
              <a:rPr lang="en-US" sz="4800" dirty="0"/>
              <a:t> </a:t>
            </a:r>
            <a:r>
              <a:rPr lang="en-US" sz="4800" dirty="0" err="1"/>
              <a:t>Crit</a:t>
            </a:r>
            <a:r>
              <a:rPr lang="en-US" sz="4800" dirty="0"/>
              <a:t> Care Med 2011; 184 (5): </a:t>
            </a:r>
            <a:r>
              <a:rPr lang="en-US" sz="4800" dirty="0" smtClean="0"/>
              <a:t>561-568.</a:t>
            </a:r>
          </a:p>
          <a:p>
            <a:r>
              <a:rPr lang="en-US" sz="4800" dirty="0" err="1" smtClean="0"/>
              <a:t>Azoulay</a:t>
            </a:r>
            <a:r>
              <a:rPr lang="en-US" sz="4800" dirty="0" smtClean="0"/>
              <a:t> E, </a:t>
            </a:r>
            <a:r>
              <a:rPr lang="en-US" sz="4800" dirty="0" err="1" smtClean="0"/>
              <a:t>Citerio</a:t>
            </a:r>
            <a:r>
              <a:rPr lang="en-US" sz="4800" dirty="0" smtClean="0"/>
              <a:t> G, Bakker J, et al: Year in review in Intensive Care Medicine 2013: II. Sedation, invasive and noninvasive ventilation, airways, ARDS, ECMO, family satisfaction, end-of-life care, organ donation, informed consent, safety, hematological issues in critically ill patients.  Intensive Care Med 2014.  </a:t>
            </a:r>
          </a:p>
          <a:p>
            <a:pPr marL="420624" lvl="2" indent="-384048">
              <a:buClr>
                <a:schemeClr val="accent1"/>
              </a:buClr>
              <a:buSzPct val="80000"/>
              <a:buFont typeface="Wingdings 2"/>
              <a:buChar char=""/>
            </a:pPr>
            <a:r>
              <a:rPr lang="en-US" sz="4800" dirty="0" err="1"/>
              <a:t>Beitler</a:t>
            </a:r>
            <a:r>
              <a:rPr lang="en-US" sz="4800" dirty="0"/>
              <a:t> JR, </a:t>
            </a:r>
            <a:r>
              <a:rPr lang="en-US" sz="4800" dirty="0" err="1"/>
              <a:t>Shaefi</a:t>
            </a:r>
            <a:r>
              <a:rPr lang="en-US" sz="4800" dirty="0"/>
              <a:t> S, </a:t>
            </a:r>
            <a:r>
              <a:rPr lang="en-US" sz="4800" dirty="0" err="1"/>
              <a:t>Montesi</a:t>
            </a:r>
            <a:r>
              <a:rPr lang="en-US" sz="4800" dirty="0"/>
              <a:t> SB, et </a:t>
            </a:r>
            <a:r>
              <a:rPr lang="en-US" sz="4800" dirty="0" smtClean="0"/>
              <a:t>al: Prone </a:t>
            </a:r>
            <a:r>
              <a:rPr lang="en-US" sz="4800" dirty="0"/>
              <a:t>positioning reduces mortality from acute respiratory distress syndrome: a </a:t>
            </a:r>
            <a:r>
              <a:rPr lang="en-US" sz="4800" dirty="0" smtClean="0"/>
              <a:t>meta-analysis.  Intensive </a:t>
            </a:r>
            <a:r>
              <a:rPr lang="en-US" sz="4800" dirty="0"/>
              <a:t>Care Med </a:t>
            </a:r>
            <a:r>
              <a:rPr lang="en-US" sz="4800" dirty="0" smtClean="0"/>
              <a:t>2014.</a:t>
            </a:r>
          </a:p>
          <a:p>
            <a:pPr marL="420624" lvl="1" indent="-384048">
              <a:buSzPct val="80000"/>
              <a:buFont typeface="Wingdings 2"/>
              <a:buChar char=""/>
            </a:pPr>
            <a:r>
              <a:rPr lang="en-US" sz="4800" dirty="0"/>
              <a:t>Brower RG, </a:t>
            </a:r>
            <a:r>
              <a:rPr lang="en-US" sz="4800" dirty="0" err="1"/>
              <a:t>Lanken</a:t>
            </a:r>
            <a:r>
              <a:rPr lang="en-US" sz="4800" dirty="0"/>
              <a:t> PN, </a:t>
            </a:r>
            <a:r>
              <a:rPr lang="en-US" sz="4800" dirty="0" err="1"/>
              <a:t>MacIntyre</a:t>
            </a:r>
            <a:r>
              <a:rPr lang="en-US" sz="4800" dirty="0"/>
              <a:t> N, et </a:t>
            </a:r>
            <a:r>
              <a:rPr lang="en-US" sz="4800" dirty="0" smtClean="0"/>
              <a:t>al: Higher </a:t>
            </a:r>
            <a:r>
              <a:rPr lang="en-US" sz="4800" dirty="0"/>
              <a:t>versus lower positive end-expiratory pressures in patients with the acute respiratory distress </a:t>
            </a:r>
            <a:r>
              <a:rPr lang="en-US" sz="4800" dirty="0" smtClean="0"/>
              <a:t>syndrome.  New </a:t>
            </a:r>
            <a:r>
              <a:rPr lang="en-US" sz="4800" dirty="0"/>
              <a:t>England Journal of Medicine 2004; 351: 327-336</a:t>
            </a:r>
            <a:r>
              <a:rPr lang="en-US" sz="4800" dirty="0" smtClean="0"/>
              <a:t>.</a:t>
            </a:r>
          </a:p>
          <a:p>
            <a:pPr marL="420624" lvl="1" indent="-384048">
              <a:buSzPct val="80000"/>
              <a:buFont typeface="Wingdings 2"/>
              <a:buChar char=""/>
            </a:pPr>
            <a:r>
              <a:rPr lang="en-US" sz="4800" dirty="0" smtClean="0"/>
              <a:t>Cairo JM: </a:t>
            </a:r>
            <a:r>
              <a:rPr lang="en-US" sz="4800" dirty="0" err="1" smtClean="0"/>
              <a:t>Pilbeam’s</a:t>
            </a:r>
            <a:r>
              <a:rPr lang="en-US" sz="4800" dirty="0" smtClean="0"/>
              <a:t> mechanical ventilation.  2012; Fifth edition: Elsevier, St. Louis, MO. </a:t>
            </a:r>
          </a:p>
          <a:p>
            <a:pPr marL="420624" lvl="1" indent="-384048">
              <a:buSzPct val="80000"/>
              <a:buFont typeface="Wingdings 2"/>
              <a:buChar char=""/>
            </a:pPr>
            <a:r>
              <a:rPr lang="en-US" sz="4800" dirty="0" err="1"/>
              <a:t>Caramez</a:t>
            </a:r>
            <a:r>
              <a:rPr lang="en-US" sz="4800" dirty="0"/>
              <a:t> MP, Miyoshi E, Harris RS, et </a:t>
            </a:r>
            <a:r>
              <a:rPr lang="en-US" sz="4800" dirty="0" smtClean="0"/>
              <a:t>al: Gas </a:t>
            </a:r>
            <a:r>
              <a:rPr lang="en-US" sz="4800" dirty="0"/>
              <a:t>exchange impairment induced by open suctioning in acute respiratory distress syndrome: Impact of permissive </a:t>
            </a:r>
            <a:r>
              <a:rPr lang="en-US" sz="4800" dirty="0" err="1" smtClean="0"/>
              <a:t>hypercapnia</a:t>
            </a:r>
            <a:r>
              <a:rPr lang="en-US" sz="4800" dirty="0" smtClean="0"/>
              <a:t>.  Critical </a:t>
            </a:r>
            <a:r>
              <a:rPr lang="en-US" sz="4800" dirty="0"/>
              <a:t>Care Medicine 2008; 36 (2): </a:t>
            </a:r>
            <a:r>
              <a:rPr lang="en-US" sz="4800" dirty="0" smtClean="0"/>
              <a:t>560-564</a:t>
            </a:r>
          </a:p>
          <a:p>
            <a:pPr marL="420624" lvl="1" indent="-384048">
              <a:buSzPct val="80000"/>
              <a:buFont typeface="Wingdings 2"/>
              <a:buChar char=""/>
            </a:pPr>
            <a:r>
              <a:rPr lang="en-US" sz="4800" dirty="0"/>
              <a:t>Hodgson CL, </a:t>
            </a:r>
            <a:r>
              <a:rPr lang="en-US" sz="4800" dirty="0" err="1"/>
              <a:t>Tuxen</a:t>
            </a:r>
            <a:r>
              <a:rPr lang="en-US" sz="4800" dirty="0"/>
              <a:t> DV, Davies AR, et </a:t>
            </a:r>
            <a:r>
              <a:rPr lang="en-US" sz="4800" dirty="0" smtClean="0"/>
              <a:t>al.: A </a:t>
            </a:r>
            <a:r>
              <a:rPr lang="en-US" sz="4800" dirty="0" err="1"/>
              <a:t>randomised</a:t>
            </a:r>
            <a:r>
              <a:rPr lang="en-US" sz="4800" dirty="0"/>
              <a:t> controlled trial of an open lung strategy with staircase recruitment, titrated PEEP and targeted low airway pressures in patients with acute respiratory distress </a:t>
            </a:r>
            <a:r>
              <a:rPr lang="en-US" sz="4800" dirty="0" smtClean="0"/>
              <a:t>syndrome.  Critical </a:t>
            </a:r>
            <a:r>
              <a:rPr lang="en-US" sz="4800" dirty="0"/>
              <a:t>Care 2011; 15: </a:t>
            </a:r>
            <a:r>
              <a:rPr lang="en-US" sz="4800" dirty="0" smtClean="0"/>
              <a:t>1-33</a:t>
            </a:r>
          </a:p>
          <a:p>
            <a:r>
              <a:rPr lang="en-US" sz="4800" dirty="0" smtClean="0"/>
              <a:t>Hopper K, Haskins SC, </a:t>
            </a:r>
            <a:r>
              <a:rPr lang="en-US" sz="4800" dirty="0" err="1" smtClean="0"/>
              <a:t>Kass</a:t>
            </a:r>
            <a:r>
              <a:rPr lang="en-US" sz="4800" dirty="0" smtClean="0"/>
              <a:t> PH, et al: Indications, management and outcome of long-term positive-pressure ventilation in dogs and cats: 148 cases (1990-2001).  JAVMA 2007; 230: 64-75.</a:t>
            </a:r>
          </a:p>
          <a:p>
            <a:pPr marL="420624" lvl="1" indent="-384048">
              <a:buSzPct val="80000"/>
              <a:buFont typeface="Wingdings 2"/>
              <a:buChar char=""/>
            </a:pPr>
            <a:r>
              <a:rPr lang="en-US" sz="4800" dirty="0" err="1"/>
              <a:t>Iannuzi</a:t>
            </a:r>
            <a:r>
              <a:rPr lang="en-US" sz="4800" dirty="0"/>
              <a:t> M, De </a:t>
            </a:r>
            <a:r>
              <a:rPr lang="en-US" sz="4800" dirty="0" err="1"/>
              <a:t>Sio</a:t>
            </a:r>
            <a:r>
              <a:rPr lang="en-US" sz="4800" dirty="0"/>
              <a:t> A, De </a:t>
            </a:r>
            <a:r>
              <a:rPr lang="en-US" sz="4800" dirty="0" err="1"/>
              <a:t>Robertis</a:t>
            </a:r>
            <a:r>
              <a:rPr lang="en-US" sz="4800" dirty="0"/>
              <a:t> </a:t>
            </a:r>
            <a:r>
              <a:rPr lang="en-US" sz="4800" dirty="0" smtClean="0"/>
              <a:t>E:  Different </a:t>
            </a:r>
            <a:r>
              <a:rPr lang="en-US" sz="4800" dirty="0"/>
              <a:t>patterns of lung recruitment maneuvers in primary acute respiratory distress syndrome: effects on oxygenation and central </a:t>
            </a:r>
            <a:r>
              <a:rPr lang="en-US" sz="4800" dirty="0" smtClean="0"/>
              <a:t>hemodynamics.  Minerva </a:t>
            </a:r>
            <a:r>
              <a:rPr lang="en-US" sz="4800" dirty="0" err="1"/>
              <a:t>Anestesiologica</a:t>
            </a:r>
            <a:r>
              <a:rPr lang="en-US" sz="4800" dirty="0"/>
              <a:t> 2010; 76  (9): </a:t>
            </a:r>
            <a:r>
              <a:rPr lang="en-US" sz="4800" dirty="0" smtClean="0"/>
              <a:t>692-698.</a:t>
            </a:r>
          </a:p>
          <a:p>
            <a:r>
              <a:rPr lang="en-US" sz="4800" dirty="0" smtClean="0"/>
              <a:t>Needham CJ, </a:t>
            </a:r>
            <a:r>
              <a:rPr lang="en-US" sz="4800" dirty="0" err="1" smtClean="0"/>
              <a:t>Brindley</a:t>
            </a:r>
            <a:r>
              <a:rPr lang="en-US" sz="4800" dirty="0" smtClean="0"/>
              <a:t> PG: The role of neuromuscular blocking drugs in early severe acute respiratory distress syndrome.  Can J </a:t>
            </a:r>
            <a:r>
              <a:rPr lang="en-US" sz="4800" dirty="0" err="1" smtClean="0"/>
              <a:t>Anesth</a:t>
            </a:r>
            <a:r>
              <a:rPr lang="en-US" sz="4800" dirty="0"/>
              <a:t> </a:t>
            </a:r>
            <a:r>
              <a:rPr lang="en-US" sz="4800" dirty="0" smtClean="0"/>
              <a:t>2012; 59: 105-108.</a:t>
            </a:r>
          </a:p>
          <a:p>
            <a:r>
              <a:rPr lang="en-US" sz="4800" dirty="0" err="1" smtClean="0"/>
              <a:t>Papazian</a:t>
            </a:r>
            <a:r>
              <a:rPr lang="en-US" sz="4800" dirty="0" smtClean="0"/>
              <a:t> L, </a:t>
            </a:r>
            <a:r>
              <a:rPr lang="en-US" sz="4800" dirty="0" err="1" smtClean="0"/>
              <a:t>Forel</a:t>
            </a:r>
            <a:r>
              <a:rPr lang="en-US" sz="4800" dirty="0" smtClean="0"/>
              <a:t> JM, </a:t>
            </a:r>
            <a:r>
              <a:rPr lang="en-US" sz="4800" dirty="0" err="1" smtClean="0"/>
              <a:t>Gacouin</a:t>
            </a:r>
            <a:r>
              <a:rPr lang="en-US" sz="4800" dirty="0" smtClean="0"/>
              <a:t> A, et al: Neuromuscular blockers in early acute respiratory distress syndrome.  New England Journal of Medicine 2010; 363: 1107-1116.</a:t>
            </a:r>
          </a:p>
          <a:p>
            <a:pPr marL="420624" lvl="2" indent="-384048">
              <a:buClr>
                <a:schemeClr val="accent1"/>
              </a:buClr>
              <a:buSzPct val="80000"/>
              <a:buFont typeface="Wingdings 2"/>
              <a:buChar char=""/>
            </a:pPr>
            <a:r>
              <a:rPr lang="en-US" sz="4800" dirty="0"/>
              <a:t>Rosenberg AL, </a:t>
            </a:r>
            <a:r>
              <a:rPr lang="en-US" sz="4800" dirty="0" err="1"/>
              <a:t>Dechert</a:t>
            </a:r>
            <a:r>
              <a:rPr lang="en-US" sz="4800" dirty="0"/>
              <a:t> RE, Park PK, et </a:t>
            </a:r>
            <a:r>
              <a:rPr lang="en-US" sz="4800" dirty="0" smtClean="0"/>
              <a:t>al.  Review </a:t>
            </a:r>
            <a:r>
              <a:rPr lang="en-US" sz="4800" dirty="0"/>
              <a:t>of a large clinical series: association of cumulative fluid balance in acute lung injury: a retrospective review of the </a:t>
            </a:r>
            <a:r>
              <a:rPr lang="en-US" sz="4800" dirty="0" err="1"/>
              <a:t>ARDSnet</a:t>
            </a:r>
            <a:r>
              <a:rPr lang="en-US" sz="4800" dirty="0"/>
              <a:t> tidal volume study </a:t>
            </a:r>
            <a:r>
              <a:rPr lang="en-US" sz="4800" dirty="0" smtClean="0"/>
              <a:t>cohort.  J </a:t>
            </a:r>
            <a:r>
              <a:rPr lang="en-US" sz="4800" dirty="0"/>
              <a:t>Intensive Care Med 2009; 24 (1): 35-46.</a:t>
            </a:r>
          </a:p>
          <a:p>
            <a:endParaRPr lang="en-US" dirty="0" smtClean="0"/>
          </a:p>
          <a:p>
            <a:endParaRPr lang="en-US" dirty="0"/>
          </a:p>
        </p:txBody>
      </p:sp>
    </p:spTree>
    <p:extLst>
      <p:ext uri="{BB962C8B-B14F-4D97-AF65-F5344CB8AC3E}">
        <p14:creationId xmlns:p14="http://schemas.microsoft.com/office/powerpoint/2010/main" val="1273839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a:t>
            </a:r>
            <a:endParaRPr lang="en-US" dirty="0"/>
          </a:p>
        </p:txBody>
      </p:sp>
      <p:sp>
        <p:nvSpPr>
          <p:cNvPr id="3" name="Content Placeholder 2"/>
          <p:cNvSpPr>
            <a:spLocks noGrp="1"/>
          </p:cNvSpPr>
          <p:nvPr>
            <p:ph idx="1"/>
          </p:nvPr>
        </p:nvSpPr>
        <p:spPr/>
        <p:txBody>
          <a:bodyPr/>
          <a:lstStyle/>
          <a:p>
            <a:r>
              <a:rPr lang="en-US" dirty="0" smtClean="0"/>
              <a:t>What are your criteria for initiating mechanical ventilation?</a:t>
            </a:r>
            <a:endParaRPr lang="en-US" dirty="0"/>
          </a:p>
        </p:txBody>
      </p:sp>
    </p:spTree>
    <p:extLst>
      <p:ext uri="{BB962C8B-B14F-4D97-AF65-F5344CB8AC3E}">
        <p14:creationId xmlns:p14="http://schemas.microsoft.com/office/powerpoint/2010/main" val="2881006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Fatigue</a:t>
            </a:r>
          </a:p>
          <a:p>
            <a:pPr marL="36576" indent="0">
              <a:buNone/>
            </a:pPr>
            <a:endParaRPr lang="en-US" dirty="0" smtClean="0"/>
          </a:p>
          <a:p>
            <a:r>
              <a:rPr lang="en-US" dirty="0" smtClean="0"/>
              <a:t>Hypoxemic respiratory failure</a:t>
            </a:r>
          </a:p>
          <a:p>
            <a:pPr marL="36576" indent="0">
              <a:buNone/>
            </a:pPr>
            <a:endParaRPr lang="en-US" dirty="0" smtClean="0"/>
          </a:p>
          <a:p>
            <a:r>
              <a:rPr lang="en-US" dirty="0" err="1" smtClean="0"/>
              <a:t>Ventilatory</a:t>
            </a:r>
            <a:r>
              <a:rPr lang="en-US" dirty="0" smtClean="0"/>
              <a:t> respiratory failure</a:t>
            </a:r>
          </a:p>
          <a:p>
            <a:pPr marL="36576" indent="0">
              <a:buNone/>
            </a:pPr>
            <a:endParaRPr lang="en-US" dirty="0" smtClean="0"/>
          </a:p>
          <a:p>
            <a:r>
              <a:rPr lang="en-US" dirty="0" smtClean="0"/>
              <a:t>Combination of any of the above</a:t>
            </a:r>
            <a:endParaRPr lang="en-US" dirty="0"/>
          </a:p>
        </p:txBody>
      </p:sp>
    </p:spTree>
    <p:extLst>
      <p:ext uri="{BB962C8B-B14F-4D97-AF65-F5344CB8AC3E}">
        <p14:creationId xmlns:p14="http://schemas.microsoft.com/office/powerpoint/2010/main" val="4191163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lstStyle/>
          <a:p>
            <a:r>
              <a:rPr lang="en-US" dirty="0" smtClean="0"/>
              <a:t>What drugs are you going to use for sedation?</a:t>
            </a:r>
          </a:p>
          <a:p>
            <a:pPr marL="36576" indent="0">
              <a:buNone/>
            </a:pPr>
            <a:endParaRPr lang="en-US" dirty="0" smtClean="0"/>
          </a:p>
          <a:p>
            <a:r>
              <a:rPr lang="en-US" dirty="0" smtClean="0"/>
              <a:t>Are there any specific concerns for the patient with ALI/ARDS?</a:t>
            </a:r>
            <a:endParaRPr lang="en-US" dirty="0"/>
          </a:p>
        </p:txBody>
      </p:sp>
    </p:spTree>
    <p:extLst>
      <p:ext uri="{BB962C8B-B14F-4D97-AF65-F5344CB8AC3E}">
        <p14:creationId xmlns:p14="http://schemas.microsoft.com/office/powerpoint/2010/main" val="851573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Sedation in ALI/ARDS</a:t>
            </a:r>
            <a:endParaRPr lang="en-US" dirty="0"/>
          </a:p>
        </p:txBody>
      </p:sp>
      <p:sp>
        <p:nvSpPr>
          <p:cNvPr id="3" name="Content Placeholder 2"/>
          <p:cNvSpPr>
            <a:spLocks noGrp="1"/>
          </p:cNvSpPr>
          <p:nvPr>
            <p:ph idx="1"/>
          </p:nvPr>
        </p:nvSpPr>
        <p:spPr/>
        <p:txBody>
          <a:bodyPr/>
          <a:lstStyle/>
          <a:p>
            <a:r>
              <a:rPr lang="en-US" dirty="0" smtClean="0"/>
              <a:t>Neuromuscular blockade</a:t>
            </a:r>
          </a:p>
          <a:p>
            <a:pPr lvl="1"/>
            <a:r>
              <a:rPr lang="en-US" dirty="0" smtClean="0"/>
              <a:t>Due to lung protective strategies, mechanically ventilated patients can have issues with air hunger and increased respiratory drive</a:t>
            </a:r>
          </a:p>
          <a:p>
            <a:pPr lvl="1"/>
            <a:r>
              <a:rPr lang="en-US" dirty="0" smtClean="0"/>
              <a:t>In order to minimize patient-ventilator </a:t>
            </a:r>
            <a:r>
              <a:rPr lang="en-US" dirty="0" err="1" smtClean="0"/>
              <a:t>dysynchrony</a:t>
            </a:r>
            <a:r>
              <a:rPr lang="en-US" dirty="0" smtClean="0"/>
              <a:t>, surveys reveal 25-55% </a:t>
            </a:r>
            <a:r>
              <a:rPr lang="en-US" smtClean="0"/>
              <a:t>ARDS patientsreceive </a:t>
            </a:r>
            <a:r>
              <a:rPr lang="en-US" dirty="0" smtClean="0"/>
              <a:t>adjuvant NMB</a:t>
            </a:r>
            <a:endParaRPr lang="en-US" dirty="0"/>
          </a:p>
        </p:txBody>
      </p:sp>
      <p:sp>
        <p:nvSpPr>
          <p:cNvPr id="4" name="TextBox 3"/>
          <p:cNvSpPr txBox="1"/>
          <p:nvPr/>
        </p:nvSpPr>
        <p:spPr>
          <a:xfrm>
            <a:off x="7391400" y="6368534"/>
            <a:ext cx="1582484" cy="369332"/>
          </a:xfrm>
          <a:prstGeom prst="rect">
            <a:avLst/>
          </a:prstGeom>
          <a:noFill/>
        </p:spPr>
        <p:txBody>
          <a:bodyPr wrap="none" rtlCol="0">
            <a:spAutoFit/>
          </a:bodyPr>
          <a:lstStyle/>
          <a:p>
            <a:r>
              <a:rPr lang="en-US" dirty="0" err="1" smtClean="0"/>
              <a:t>Azoulay</a:t>
            </a:r>
            <a:r>
              <a:rPr lang="en-US" dirty="0" smtClean="0"/>
              <a:t> 2014</a:t>
            </a:r>
            <a:endParaRPr lang="en-US" dirty="0"/>
          </a:p>
        </p:txBody>
      </p:sp>
    </p:spTree>
    <p:extLst>
      <p:ext uri="{BB962C8B-B14F-4D97-AF65-F5344CB8AC3E}">
        <p14:creationId xmlns:p14="http://schemas.microsoft.com/office/powerpoint/2010/main" val="2947915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Sedation in ALI/ARDS</a:t>
            </a:r>
            <a:endParaRPr lang="en-US" dirty="0"/>
          </a:p>
        </p:txBody>
      </p:sp>
      <p:sp>
        <p:nvSpPr>
          <p:cNvPr id="3" name="Content Placeholder 2"/>
          <p:cNvSpPr>
            <a:spLocks noGrp="1"/>
          </p:cNvSpPr>
          <p:nvPr>
            <p:ph idx="1"/>
          </p:nvPr>
        </p:nvSpPr>
        <p:spPr>
          <a:xfrm>
            <a:off x="457200" y="1600200"/>
            <a:ext cx="8001000" cy="4525963"/>
          </a:xfrm>
        </p:spPr>
        <p:txBody>
          <a:bodyPr>
            <a:normAutofit fontScale="85000" lnSpcReduction="20000"/>
          </a:bodyPr>
          <a:lstStyle/>
          <a:p>
            <a:r>
              <a:rPr lang="en-US" dirty="0" smtClean="0"/>
              <a:t>Neuromuscular blockade</a:t>
            </a:r>
          </a:p>
          <a:p>
            <a:pPr lvl="1"/>
            <a:r>
              <a:rPr lang="en-US" dirty="0" smtClean="0"/>
              <a:t>ACURASYS trial</a:t>
            </a:r>
          </a:p>
          <a:p>
            <a:pPr lvl="2"/>
            <a:r>
              <a:rPr lang="en-US" dirty="0" smtClean="0"/>
              <a:t>Neuromuscular blockers in early acute respiratory distress syndrome</a:t>
            </a:r>
          </a:p>
          <a:p>
            <a:pPr lvl="3"/>
            <a:r>
              <a:rPr lang="en-US" dirty="0" err="1" smtClean="0"/>
              <a:t>Papazian</a:t>
            </a:r>
            <a:r>
              <a:rPr lang="en-US" dirty="0" smtClean="0"/>
              <a:t> L, </a:t>
            </a:r>
            <a:r>
              <a:rPr lang="en-US" dirty="0" err="1" smtClean="0"/>
              <a:t>Forel</a:t>
            </a:r>
            <a:r>
              <a:rPr lang="en-US" dirty="0" smtClean="0"/>
              <a:t> JM, </a:t>
            </a:r>
            <a:r>
              <a:rPr lang="en-US" dirty="0" err="1" smtClean="0"/>
              <a:t>Gacouin</a:t>
            </a:r>
            <a:r>
              <a:rPr lang="en-US" dirty="0" smtClean="0"/>
              <a:t> A, et al.</a:t>
            </a:r>
          </a:p>
          <a:p>
            <a:pPr lvl="3"/>
            <a:r>
              <a:rPr lang="en-US" dirty="0" smtClean="0"/>
              <a:t>New England Journal of Medicine 2010; 363: 1107-1116</a:t>
            </a:r>
          </a:p>
          <a:p>
            <a:pPr lvl="2"/>
            <a:endParaRPr lang="en-US" dirty="0"/>
          </a:p>
          <a:p>
            <a:pPr lvl="2"/>
            <a:r>
              <a:rPr lang="en-US" dirty="0" smtClean="0"/>
              <a:t>90 day mortality reduced in </a:t>
            </a:r>
            <a:r>
              <a:rPr lang="en-US" dirty="0" err="1" smtClean="0"/>
              <a:t>cisatracurium</a:t>
            </a:r>
            <a:r>
              <a:rPr lang="en-US" dirty="0" smtClean="0"/>
              <a:t> group in those patients with a PF&lt;120</a:t>
            </a:r>
          </a:p>
          <a:p>
            <a:pPr lvl="2"/>
            <a:r>
              <a:rPr lang="en-US" dirty="0" smtClean="0"/>
              <a:t>28 day mortality lower in </a:t>
            </a:r>
            <a:r>
              <a:rPr lang="en-US" dirty="0" err="1" smtClean="0"/>
              <a:t>cisatracurium</a:t>
            </a:r>
            <a:r>
              <a:rPr lang="en-US" dirty="0" smtClean="0"/>
              <a:t> group</a:t>
            </a:r>
          </a:p>
          <a:p>
            <a:pPr lvl="2"/>
            <a:r>
              <a:rPr lang="en-US" dirty="0" err="1" smtClean="0"/>
              <a:t>Cisatracurium</a:t>
            </a:r>
            <a:r>
              <a:rPr lang="en-US" dirty="0" smtClean="0"/>
              <a:t> group had more ventilator-free days, more days outside of ICU and more organ-failure-free days</a:t>
            </a:r>
          </a:p>
          <a:p>
            <a:pPr lvl="2"/>
            <a:r>
              <a:rPr lang="en-US" dirty="0" smtClean="0"/>
              <a:t>Pneumothorax developed more frequently in placebo group</a:t>
            </a:r>
          </a:p>
          <a:p>
            <a:pPr lvl="2"/>
            <a:r>
              <a:rPr lang="en-US" dirty="0" smtClean="0"/>
              <a:t>Comparable incidence of ICU-acquired weakness</a:t>
            </a:r>
            <a:endParaRPr lang="en-US" dirty="0"/>
          </a:p>
        </p:txBody>
      </p:sp>
      <p:sp>
        <p:nvSpPr>
          <p:cNvPr id="4" name="TextBox 3"/>
          <p:cNvSpPr txBox="1"/>
          <p:nvPr/>
        </p:nvSpPr>
        <p:spPr>
          <a:xfrm>
            <a:off x="7315200" y="6096000"/>
            <a:ext cx="1762021" cy="646331"/>
          </a:xfrm>
          <a:prstGeom prst="rect">
            <a:avLst/>
          </a:prstGeom>
          <a:noFill/>
        </p:spPr>
        <p:txBody>
          <a:bodyPr wrap="none" rtlCol="0">
            <a:spAutoFit/>
          </a:bodyPr>
          <a:lstStyle/>
          <a:p>
            <a:r>
              <a:rPr lang="en-US" dirty="0" err="1" smtClean="0"/>
              <a:t>Papazian</a:t>
            </a:r>
            <a:r>
              <a:rPr lang="en-US" dirty="0" smtClean="0"/>
              <a:t> 2010</a:t>
            </a:r>
          </a:p>
          <a:p>
            <a:r>
              <a:rPr lang="en-US" dirty="0" smtClean="0"/>
              <a:t>Needham 2012</a:t>
            </a:r>
            <a:endParaRPr lang="en-US" dirty="0"/>
          </a:p>
        </p:txBody>
      </p:sp>
    </p:spTree>
    <p:extLst>
      <p:ext uri="{BB962C8B-B14F-4D97-AF65-F5344CB8AC3E}">
        <p14:creationId xmlns:p14="http://schemas.microsoft.com/office/powerpoint/2010/main" val="2322133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lstStyle/>
          <a:p>
            <a:r>
              <a:rPr lang="en-US" dirty="0" smtClean="0"/>
              <a:t>Administer </a:t>
            </a:r>
            <a:r>
              <a:rPr lang="en-US" dirty="0" smtClean="0"/>
              <a:t>fentanyl, midazolam, </a:t>
            </a:r>
            <a:r>
              <a:rPr lang="en-US" dirty="0" err="1" smtClean="0"/>
              <a:t>propofol</a:t>
            </a:r>
            <a:r>
              <a:rPr lang="en-US" dirty="0" smtClean="0"/>
              <a:t> to effect</a:t>
            </a:r>
          </a:p>
          <a:p>
            <a:r>
              <a:rPr lang="en-US" dirty="0" smtClean="0"/>
              <a:t>CRIs of </a:t>
            </a:r>
            <a:r>
              <a:rPr lang="en-US" dirty="0" smtClean="0"/>
              <a:t>fentanyl, midazolam, </a:t>
            </a:r>
            <a:r>
              <a:rPr lang="en-US" dirty="0" err="1" smtClean="0"/>
              <a:t>propofol</a:t>
            </a:r>
            <a:endParaRPr lang="en-US" dirty="0"/>
          </a:p>
          <a:p>
            <a:pPr lvl="1"/>
            <a:r>
              <a:rPr lang="en-US" dirty="0" smtClean="0"/>
              <a:t>Titrated </a:t>
            </a:r>
            <a:r>
              <a:rPr lang="en-US" dirty="0" smtClean="0"/>
              <a:t>to effect</a:t>
            </a:r>
          </a:p>
          <a:p>
            <a:r>
              <a:rPr lang="en-US" dirty="0" smtClean="0"/>
              <a:t>Early neuromuscular blockade with </a:t>
            </a:r>
            <a:r>
              <a:rPr lang="en-US" dirty="0" err="1" smtClean="0"/>
              <a:t>vecuronium</a:t>
            </a:r>
            <a:endParaRPr lang="en-US" dirty="0"/>
          </a:p>
        </p:txBody>
      </p:sp>
    </p:spTree>
    <p:extLst>
      <p:ext uri="{BB962C8B-B14F-4D97-AF65-F5344CB8AC3E}">
        <p14:creationId xmlns:p14="http://schemas.microsoft.com/office/powerpoint/2010/main" val="3662170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lstStyle/>
          <a:p>
            <a:r>
              <a:rPr lang="en-US" dirty="0" smtClean="0"/>
              <a:t>What are  your initial ventilator settings?</a:t>
            </a:r>
            <a:endParaRPr lang="en-US" dirty="0"/>
          </a:p>
        </p:txBody>
      </p:sp>
    </p:spTree>
    <p:extLst>
      <p:ext uri="{BB962C8B-B14F-4D97-AF65-F5344CB8AC3E}">
        <p14:creationId xmlns:p14="http://schemas.microsoft.com/office/powerpoint/2010/main" val="390272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lstStyle/>
          <a:p>
            <a:r>
              <a:rPr lang="en-US" dirty="0" smtClean="0"/>
              <a:t>Initial ventilator settings?</a:t>
            </a:r>
          </a:p>
          <a:p>
            <a:pPr lvl="1"/>
            <a:r>
              <a:rPr lang="en-US" dirty="0" smtClean="0"/>
              <a:t>FIO2?</a:t>
            </a:r>
            <a:endParaRPr lang="en-US" dirty="0"/>
          </a:p>
          <a:p>
            <a:pPr lvl="1"/>
            <a:r>
              <a:rPr lang="en-US" dirty="0" smtClean="0"/>
              <a:t>Volume vs. pressure-control?</a:t>
            </a:r>
          </a:p>
          <a:p>
            <a:pPr lvl="1"/>
            <a:r>
              <a:rPr lang="en-US" dirty="0" smtClean="0"/>
              <a:t>Mode of ventilation?</a:t>
            </a:r>
          </a:p>
          <a:p>
            <a:pPr lvl="2"/>
            <a:r>
              <a:rPr lang="en-US" dirty="0" smtClean="0"/>
              <a:t>Assist/control?</a:t>
            </a:r>
            <a:endParaRPr lang="en-US" dirty="0"/>
          </a:p>
          <a:p>
            <a:pPr lvl="2"/>
            <a:r>
              <a:rPr lang="en-US" dirty="0" smtClean="0"/>
              <a:t>SIMV?</a:t>
            </a:r>
          </a:p>
          <a:p>
            <a:pPr lvl="2"/>
            <a:r>
              <a:rPr lang="en-US" dirty="0" smtClean="0"/>
              <a:t>CPAP?</a:t>
            </a:r>
          </a:p>
          <a:p>
            <a:pPr lvl="2"/>
            <a:r>
              <a:rPr lang="en-US" dirty="0" smtClean="0"/>
              <a:t>Pressure support</a:t>
            </a:r>
            <a:r>
              <a:rPr lang="en-US" dirty="0" smtClean="0"/>
              <a:t>?</a:t>
            </a:r>
          </a:p>
          <a:p>
            <a:r>
              <a:rPr lang="en-US" dirty="0" smtClean="0"/>
              <a:t>Dog weighs 32kg</a:t>
            </a:r>
            <a:endParaRPr lang="en-US" dirty="0" smtClean="0"/>
          </a:p>
        </p:txBody>
      </p:sp>
    </p:spTree>
    <p:extLst>
      <p:ext uri="{BB962C8B-B14F-4D97-AF65-F5344CB8AC3E}">
        <p14:creationId xmlns:p14="http://schemas.microsoft.com/office/powerpoint/2010/main" val="1273314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lstStyle/>
          <a:p>
            <a:r>
              <a:rPr lang="en-US" dirty="0" smtClean="0"/>
              <a:t>4 year old Labrador Retriever</a:t>
            </a:r>
          </a:p>
          <a:p>
            <a:r>
              <a:rPr lang="en-US" dirty="0" smtClean="0"/>
              <a:t>Presented for a 3 day history of progressive lethargy, </a:t>
            </a:r>
            <a:r>
              <a:rPr lang="en-US" dirty="0" err="1" smtClean="0"/>
              <a:t>inappetance</a:t>
            </a:r>
            <a:r>
              <a:rPr lang="en-US" dirty="0" smtClean="0"/>
              <a:t> and vomiting</a:t>
            </a:r>
          </a:p>
          <a:p>
            <a:r>
              <a:rPr lang="en-US" dirty="0" smtClean="0"/>
              <a:t>Initial diagnostics reveal necrotizing pancreatitis, SIRS, aspiration pneumonia</a:t>
            </a:r>
            <a:endParaRPr lang="en-US" dirty="0"/>
          </a:p>
        </p:txBody>
      </p:sp>
    </p:spTree>
    <p:extLst>
      <p:ext uri="{BB962C8B-B14F-4D97-AF65-F5344CB8AC3E}">
        <p14:creationId xmlns:p14="http://schemas.microsoft.com/office/powerpoint/2010/main" val="3226515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numCol="2"/>
          <a:lstStyle/>
          <a:p>
            <a:r>
              <a:rPr lang="en-US" dirty="0" smtClean="0"/>
              <a:t>Initial ventilator settings</a:t>
            </a:r>
          </a:p>
          <a:p>
            <a:pPr lvl="1"/>
            <a:r>
              <a:rPr lang="en-US" dirty="0" smtClean="0"/>
              <a:t>If volume….</a:t>
            </a:r>
          </a:p>
          <a:p>
            <a:pPr lvl="2"/>
            <a:r>
              <a:rPr lang="en-US" dirty="0" smtClean="0"/>
              <a:t>Tidal volume?</a:t>
            </a:r>
          </a:p>
          <a:p>
            <a:pPr lvl="2"/>
            <a:r>
              <a:rPr lang="en-US" dirty="0" smtClean="0"/>
              <a:t>Trigger?</a:t>
            </a:r>
          </a:p>
          <a:p>
            <a:pPr lvl="2"/>
            <a:r>
              <a:rPr lang="en-US" dirty="0" smtClean="0"/>
              <a:t>RR?</a:t>
            </a:r>
          </a:p>
          <a:p>
            <a:pPr lvl="2"/>
            <a:r>
              <a:rPr lang="en-US" dirty="0" smtClean="0"/>
              <a:t>I:E?</a:t>
            </a:r>
          </a:p>
          <a:p>
            <a:pPr lvl="2"/>
            <a:r>
              <a:rPr lang="en-US" dirty="0" smtClean="0"/>
              <a:t>Inspiratory time?</a:t>
            </a:r>
          </a:p>
          <a:p>
            <a:pPr lvl="2"/>
            <a:r>
              <a:rPr lang="en-US" dirty="0" smtClean="0"/>
              <a:t>PEEP?</a:t>
            </a:r>
          </a:p>
          <a:p>
            <a:pPr marL="749808" lvl="2" indent="0">
              <a:buNone/>
            </a:pPr>
            <a:endParaRPr lang="en-US" dirty="0" smtClean="0"/>
          </a:p>
          <a:p>
            <a:pPr marL="448056" lvl="1" indent="0">
              <a:buNone/>
            </a:pPr>
            <a:endParaRPr lang="en-US" dirty="0" smtClean="0"/>
          </a:p>
          <a:p>
            <a:pPr lvl="1"/>
            <a:r>
              <a:rPr lang="en-US" dirty="0" smtClean="0"/>
              <a:t>If pressure….</a:t>
            </a:r>
          </a:p>
          <a:p>
            <a:pPr lvl="2"/>
            <a:r>
              <a:rPr lang="en-US" dirty="0" smtClean="0"/>
              <a:t>PIP?</a:t>
            </a:r>
          </a:p>
          <a:p>
            <a:pPr lvl="2"/>
            <a:r>
              <a:rPr lang="en-US" dirty="0" smtClean="0"/>
              <a:t>Trigger?</a:t>
            </a:r>
            <a:endParaRPr lang="en-US" dirty="0"/>
          </a:p>
          <a:p>
            <a:pPr lvl="2"/>
            <a:r>
              <a:rPr lang="en-US" dirty="0" smtClean="0"/>
              <a:t>RR?</a:t>
            </a:r>
            <a:endParaRPr lang="en-US" dirty="0"/>
          </a:p>
          <a:p>
            <a:pPr lvl="2"/>
            <a:r>
              <a:rPr lang="en-US" dirty="0" smtClean="0"/>
              <a:t>I:E?</a:t>
            </a:r>
            <a:endParaRPr lang="en-US" dirty="0"/>
          </a:p>
          <a:p>
            <a:pPr lvl="2"/>
            <a:r>
              <a:rPr lang="en-US" dirty="0" smtClean="0"/>
              <a:t>Inspiratory time?</a:t>
            </a:r>
          </a:p>
          <a:p>
            <a:pPr lvl="2"/>
            <a:r>
              <a:rPr lang="en-US" dirty="0" smtClean="0"/>
              <a:t>PEEP?</a:t>
            </a:r>
            <a:endParaRPr lang="en-US" dirty="0"/>
          </a:p>
        </p:txBody>
      </p:sp>
    </p:spTree>
    <p:extLst>
      <p:ext uri="{BB962C8B-B14F-4D97-AF65-F5344CB8AC3E}">
        <p14:creationId xmlns:p14="http://schemas.microsoft.com/office/powerpoint/2010/main" val="1879452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Modes of ventilation</a:t>
            </a:r>
            <a:endParaRPr lang="en-US" dirty="0"/>
          </a:p>
        </p:txBody>
      </p:sp>
      <p:sp>
        <p:nvSpPr>
          <p:cNvPr id="3" name="Content Placeholder 2"/>
          <p:cNvSpPr>
            <a:spLocks noGrp="1"/>
          </p:cNvSpPr>
          <p:nvPr>
            <p:ph idx="1"/>
          </p:nvPr>
        </p:nvSpPr>
        <p:spPr/>
        <p:txBody>
          <a:bodyPr>
            <a:normAutofit lnSpcReduction="10000"/>
          </a:bodyPr>
          <a:lstStyle/>
          <a:p>
            <a:r>
              <a:rPr lang="en-US" dirty="0" smtClean="0"/>
              <a:t>Define</a:t>
            </a:r>
          </a:p>
          <a:p>
            <a:pPr lvl="1"/>
            <a:r>
              <a:rPr lang="en-US" dirty="0" smtClean="0"/>
              <a:t>Controlled ventilation</a:t>
            </a:r>
          </a:p>
          <a:p>
            <a:pPr marL="448056" lvl="1" indent="0">
              <a:buNone/>
            </a:pPr>
            <a:endParaRPr lang="en-US" dirty="0" smtClean="0"/>
          </a:p>
          <a:p>
            <a:pPr lvl="1"/>
            <a:r>
              <a:rPr lang="en-US" dirty="0" smtClean="0"/>
              <a:t>Assist/control</a:t>
            </a:r>
          </a:p>
          <a:p>
            <a:pPr lvl="1"/>
            <a:endParaRPr lang="en-US" dirty="0"/>
          </a:p>
          <a:p>
            <a:pPr lvl="1"/>
            <a:r>
              <a:rPr lang="en-US" dirty="0" smtClean="0"/>
              <a:t>SIMV</a:t>
            </a:r>
            <a:br>
              <a:rPr lang="en-US" dirty="0" smtClean="0"/>
            </a:br>
            <a:endParaRPr lang="en-US" dirty="0" smtClean="0"/>
          </a:p>
          <a:p>
            <a:pPr lvl="1"/>
            <a:r>
              <a:rPr lang="en-US" dirty="0" smtClean="0"/>
              <a:t>CPAP</a:t>
            </a:r>
          </a:p>
          <a:p>
            <a:pPr lvl="1"/>
            <a:endParaRPr lang="en-US" dirty="0"/>
          </a:p>
          <a:p>
            <a:pPr lvl="1"/>
            <a:r>
              <a:rPr lang="en-US" dirty="0" smtClean="0"/>
              <a:t>Pressure support</a:t>
            </a:r>
            <a:endParaRPr lang="en-US" dirty="0"/>
          </a:p>
        </p:txBody>
      </p:sp>
    </p:spTree>
    <p:extLst>
      <p:ext uri="{BB962C8B-B14F-4D97-AF65-F5344CB8AC3E}">
        <p14:creationId xmlns:p14="http://schemas.microsoft.com/office/powerpoint/2010/main" val="1638756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Modes of ventilation</a:t>
            </a:r>
            <a:endParaRPr lang="en-US" dirty="0"/>
          </a:p>
        </p:txBody>
      </p:sp>
      <p:sp>
        <p:nvSpPr>
          <p:cNvPr id="3" name="Content Placeholder 2"/>
          <p:cNvSpPr>
            <a:spLocks noGrp="1"/>
          </p:cNvSpPr>
          <p:nvPr>
            <p:ph idx="1"/>
          </p:nvPr>
        </p:nvSpPr>
        <p:spPr>
          <a:xfrm>
            <a:off x="457200" y="1600200"/>
            <a:ext cx="7467600" cy="4953000"/>
          </a:xfrm>
        </p:spPr>
        <p:txBody>
          <a:bodyPr>
            <a:normAutofit fontScale="70000" lnSpcReduction="20000"/>
          </a:bodyPr>
          <a:lstStyle/>
          <a:p>
            <a:r>
              <a:rPr lang="en-US" dirty="0" smtClean="0"/>
              <a:t>Controlled: Respiratory rate and characteristics of breath determined by ventilator</a:t>
            </a:r>
          </a:p>
          <a:p>
            <a:r>
              <a:rPr lang="en-US" dirty="0" smtClean="0"/>
              <a:t>Assist/control</a:t>
            </a:r>
            <a:r>
              <a:rPr lang="en-US" dirty="0" smtClean="0"/>
              <a:t>: Minimum respiratory rate </a:t>
            </a:r>
            <a:r>
              <a:rPr lang="en-US" dirty="0" smtClean="0"/>
              <a:t>is determined by the ventilator.  </a:t>
            </a:r>
            <a:r>
              <a:rPr lang="en-US" dirty="0" smtClean="0"/>
              <a:t>If the trigger sensitivity is set appropriately, the patient can increase the RR, but all breaths delivered will be full ventilator breaths.</a:t>
            </a:r>
          </a:p>
          <a:p>
            <a:r>
              <a:rPr lang="en-US" dirty="0" smtClean="0"/>
              <a:t>SIMV: </a:t>
            </a:r>
            <a:r>
              <a:rPr lang="en-US" dirty="0" smtClean="0"/>
              <a:t>Minimum respiratory rate is determined by the ventilator. Between </a:t>
            </a:r>
            <a:r>
              <a:rPr lang="en-US" dirty="0" smtClean="0"/>
              <a:t>breaths, the patient can breathe spontaneously.  The ventilator tries to synchronize breaths with the patient’s inspiratory effort</a:t>
            </a:r>
            <a:r>
              <a:rPr lang="en-US" dirty="0" smtClean="0"/>
              <a:t>.  </a:t>
            </a:r>
            <a:endParaRPr lang="en-US" dirty="0" smtClean="0"/>
          </a:p>
          <a:p>
            <a:r>
              <a:rPr lang="en-US" dirty="0"/>
              <a:t>CPAP: </a:t>
            </a:r>
            <a:r>
              <a:rPr lang="en-US" dirty="0" smtClean="0"/>
              <a:t>Spontaneous mode of ventilation.  The operator </a:t>
            </a:r>
            <a:r>
              <a:rPr lang="en-US" dirty="0"/>
              <a:t>can only control the baseline airway </a:t>
            </a:r>
            <a:r>
              <a:rPr lang="en-US" dirty="0" smtClean="0"/>
              <a:t>pressure during both inspiration and expiration.</a:t>
            </a:r>
            <a:endParaRPr lang="en-US" dirty="0"/>
          </a:p>
          <a:p>
            <a:r>
              <a:rPr lang="en-US" dirty="0" smtClean="0"/>
              <a:t>Pressure-support: Spontaneous mode of ventilation. The operator augments the tidal volume of spontaneous breaths. </a:t>
            </a:r>
            <a:endParaRPr lang="en-US" dirty="0" smtClean="0"/>
          </a:p>
          <a:p>
            <a:pPr lvl="1"/>
            <a:r>
              <a:rPr lang="en-US" dirty="0" smtClean="0"/>
              <a:t>Used in conjunction with CPAP or to support spontaneous breaths in SIMV </a:t>
            </a:r>
            <a:endParaRPr lang="en-US" dirty="0"/>
          </a:p>
        </p:txBody>
      </p:sp>
    </p:spTree>
    <p:extLst>
      <p:ext uri="{BB962C8B-B14F-4D97-AF65-F5344CB8AC3E}">
        <p14:creationId xmlns:p14="http://schemas.microsoft.com/office/powerpoint/2010/main" val="2076626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a:t>What are the </a:t>
            </a:r>
            <a:r>
              <a:rPr lang="en-US" dirty="0" smtClean="0"/>
              <a:t>advantages</a:t>
            </a:r>
            <a:r>
              <a:rPr lang="en-US" dirty="0" smtClean="0"/>
              <a:t> </a:t>
            </a:r>
            <a:r>
              <a:rPr lang="en-US" dirty="0"/>
              <a:t>of volume-controlled ventilation</a:t>
            </a:r>
            <a:r>
              <a:rPr lang="en-US" dirty="0" smtClean="0"/>
              <a:t>?</a:t>
            </a:r>
          </a:p>
          <a:p>
            <a:endParaRPr lang="en-US" dirty="0"/>
          </a:p>
          <a:p>
            <a:r>
              <a:rPr lang="en-US" dirty="0" smtClean="0"/>
              <a:t>What are the disadvantages of volume-controlled ventilation?</a:t>
            </a:r>
            <a:endParaRPr lang="en-US" dirty="0"/>
          </a:p>
        </p:txBody>
      </p:sp>
    </p:spTree>
    <p:extLst>
      <p:ext uri="{BB962C8B-B14F-4D97-AF65-F5344CB8AC3E}">
        <p14:creationId xmlns:p14="http://schemas.microsoft.com/office/powerpoint/2010/main" val="524539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Main advantage:</a:t>
            </a:r>
          </a:p>
          <a:p>
            <a:pPr lvl="1"/>
            <a:r>
              <a:rPr lang="en-US" dirty="0" smtClean="0"/>
              <a:t>Guarantees specific volume delivery regardless of change in lung compliance and resistance/patient effort</a:t>
            </a:r>
          </a:p>
          <a:p>
            <a:r>
              <a:rPr lang="en-US" dirty="0" smtClean="0"/>
              <a:t>Disadvantages:</a:t>
            </a:r>
          </a:p>
          <a:p>
            <a:pPr lvl="1"/>
            <a:r>
              <a:rPr lang="en-US" dirty="0" smtClean="0"/>
              <a:t>Can result in barotrauma</a:t>
            </a:r>
          </a:p>
          <a:p>
            <a:pPr lvl="1"/>
            <a:r>
              <a:rPr lang="en-US" dirty="0" smtClean="0"/>
              <a:t>Other disadvantages can be related to patient-ventilator asynchrony (inadequate flow/sensitivity settings)</a:t>
            </a:r>
          </a:p>
          <a:p>
            <a:pPr marL="36576" indent="0">
              <a:buNone/>
            </a:pPr>
            <a:endParaRPr lang="en-US" dirty="0"/>
          </a:p>
        </p:txBody>
      </p:sp>
    </p:spTree>
    <p:extLst>
      <p:ext uri="{BB962C8B-B14F-4D97-AF65-F5344CB8AC3E}">
        <p14:creationId xmlns:p14="http://schemas.microsoft.com/office/powerpoint/2010/main" val="1976727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467600" cy="1143000"/>
          </a:xfrm>
        </p:spPr>
        <p:txBody>
          <a:bodyPr/>
          <a:lstStyle/>
          <a:p>
            <a:r>
              <a:rPr lang="en-US" dirty="0" smtClean="0"/>
              <a:t>Question	</a:t>
            </a:r>
            <a:endParaRPr lang="en-US" dirty="0"/>
          </a:p>
        </p:txBody>
      </p:sp>
      <p:sp>
        <p:nvSpPr>
          <p:cNvPr id="3" name="Content Placeholder 2"/>
          <p:cNvSpPr>
            <a:spLocks noGrp="1"/>
          </p:cNvSpPr>
          <p:nvPr>
            <p:ph idx="1"/>
          </p:nvPr>
        </p:nvSpPr>
        <p:spPr/>
        <p:txBody>
          <a:bodyPr/>
          <a:lstStyle/>
          <a:p>
            <a:r>
              <a:rPr lang="en-US" dirty="0" smtClean="0"/>
              <a:t>What will happen if while on volume-cycled ventilation, the patient’s lung compliance decreases?</a:t>
            </a:r>
            <a:endParaRPr lang="en-US" dirty="0"/>
          </a:p>
        </p:txBody>
      </p:sp>
    </p:spTree>
    <p:extLst>
      <p:ext uri="{BB962C8B-B14F-4D97-AF65-F5344CB8AC3E}">
        <p14:creationId xmlns:p14="http://schemas.microsoft.com/office/powerpoint/2010/main" val="2203097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PIP will increase</a:t>
            </a:r>
            <a:endParaRPr lang="en-US" dirty="0"/>
          </a:p>
        </p:txBody>
      </p:sp>
    </p:spTree>
    <p:extLst>
      <p:ext uri="{BB962C8B-B14F-4D97-AF65-F5344CB8AC3E}">
        <p14:creationId xmlns:p14="http://schemas.microsoft.com/office/powerpoint/2010/main" val="3893074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Draw the flow, pressure and volume scalars associated with volume-controlled ventilation.</a:t>
            </a:r>
            <a:endParaRPr lang="en-US" dirty="0"/>
          </a:p>
        </p:txBody>
      </p:sp>
    </p:spTree>
    <p:extLst>
      <p:ext uri="{BB962C8B-B14F-4D97-AF65-F5344CB8AC3E}">
        <p14:creationId xmlns:p14="http://schemas.microsoft.com/office/powerpoint/2010/main" val="2501408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483195"/>
            <a:ext cx="6772275" cy="4812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65425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What are the </a:t>
            </a:r>
            <a:r>
              <a:rPr lang="en-US" dirty="0" smtClean="0"/>
              <a:t>advantages </a:t>
            </a:r>
            <a:r>
              <a:rPr lang="en-US" dirty="0" smtClean="0"/>
              <a:t>of pressure-controlled ventilation?</a:t>
            </a:r>
          </a:p>
          <a:p>
            <a:endParaRPr lang="en-US" dirty="0"/>
          </a:p>
          <a:p>
            <a:r>
              <a:rPr lang="en-US" dirty="0" smtClean="0"/>
              <a:t>What are the disadvantages of pressure-controlled ventilation?</a:t>
            </a:r>
            <a:endParaRPr lang="en-US" dirty="0"/>
          </a:p>
        </p:txBody>
      </p:sp>
    </p:spTree>
    <p:extLst>
      <p:ext uri="{BB962C8B-B14F-4D97-AF65-F5344CB8AC3E}">
        <p14:creationId xmlns:p14="http://schemas.microsoft.com/office/powerpoint/2010/main" val="2247596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lstStyle/>
          <a:p>
            <a:r>
              <a:rPr lang="en-US" dirty="0" smtClean="0"/>
              <a:t>Chest radiographs</a:t>
            </a:r>
          </a:p>
          <a:p>
            <a:pPr marL="448056" lvl="1" indent="0">
              <a:buNone/>
            </a:pP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4643" r="24643"/>
          <a:stretch/>
        </p:blipFill>
        <p:spPr>
          <a:xfrm>
            <a:off x="0" y="2286000"/>
            <a:ext cx="4637315" cy="3731305"/>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4762" r="25119"/>
          <a:stretch/>
        </p:blipFill>
        <p:spPr>
          <a:xfrm>
            <a:off x="4577443" y="2286000"/>
            <a:ext cx="4566557" cy="3718009"/>
          </a:xfrm>
          <a:prstGeom prst="rect">
            <a:avLst/>
          </a:prstGeom>
        </p:spPr>
      </p:pic>
    </p:spTree>
    <p:extLst>
      <p:ext uri="{BB962C8B-B14F-4D97-AF65-F5344CB8AC3E}">
        <p14:creationId xmlns:p14="http://schemas.microsoft.com/office/powerpoint/2010/main" val="41567647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Advantages of pressure-controlled ventilation:</a:t>
            </a:r>
          </a:p>
          <a:p>
            <a:pPr lvl="1"/>
            <a:r>
              <a:rPr lang="en-US" dirty="0" smtClean="0"/>
              <a:t>Allows clinician to set maximal </a:t>
            </a:r>
            <a:r>
              <a:rPr lang="en-US" dirty="0" smtClean="0"/>
              <a:t>pressure</a:t>
            </a:r>
          </a:p>
          <a:p>
            <a:pPr lvl="2"/>
            <a:r>
              <a:rPr lang="en-US" dirty="0" smtClean="0"/>
              <a:t>Decreased risk of barotrauma</a:t>
            </a:r>
            <a:endParaRPr lang="en-US" dirty="0" smtClean="0"/>
          </a:p>
          <a:p>
            <a:pPr lvl="1"/>
            <a:r>
              <a:rPr lang="en-US" dirty="0" smtClean="0"/>
              <a:t>Improved patient comfort when spontaneously breathing (flow-pattern is decelerating as opposed to constant)</a:t>
            </a:r>
          </a:p>
          <a:p>
            <a:r>
              <a:rPr lang="en-US" dirty="0" smtClean="0"/>
              <a:t>Main disadvantage:</a:t>
            </a:r>
          </a:p>
          <a:p>
            <a:pPr lvl="1"/>
            <a:r>
              <a:rPr lang="en-US" dirty="0" smtClean="0"/>
              <a:t>Volume delivery varies </a:t>
            </a:r>
            <a:endParaRPr lang="en-US" dirty="0"/>
          </a:p>
          <a:p>
            <a:pPr lvl="2"/>
            <a:r>
              <a:rPr lang="en-US" dirty="0" smtClean="0"/>
              <a:t>Risk for </a:t>
            </a:r>
            <a:r>
              <a:rPr lang="en-US" dirty="0" err="1" smtClean="0"/>
              <a:t>volutrauma</a:t>
            </a:r>
            <a:endParaRPr lang="en-US" dirty="0" smtClean="0"/>
          </a:p>
          <a:p>
            <a:pPr lvl="2"/>
            <a:r>
              <a:rPr lang="en-US" dirty="0" smtClean="0"/>
              <a:t>Risk for hypoventilation</a:t>
            </a:r>
            <a:endParaRPr lang="en-US" dirty="0" smtClean="0"/>
          </a:p>
        </p:txBody>
      </p:sp>
    </p:spTree>
    <p:extLst>
      <p:ext uri="{BB962C8B-B14F-4D97-AF65-F5344CB8AC3E}">
        <p14:creationId xmlns:p14="http://schemas.microsoft.com/office/powerpoint/2010/main" val="1576030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Draw the flow, pressure, and volume scalars associated with pressure-controlled ventilation.</a:t>
            </a:r>
            <a:endParaRPr lang="en-US" dirty="0"/>
          </a:p>
        </p:txBody>
      </p:sp>
    </p:spTree>
    <p:extLst>
      <p:ext uri="{BB962C8B-B14F-4D97-AF65-F5344CB8AC3E}">
        <p14:creationId xmlns:p14="http://schemas.microsoft.com/office/powerpoint/2010/main" val="5746521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1447800"/>
            <a:ext cx="3399133"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94809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 to our case</a:t>
            </a:r>
            <a:endParaRPr lang="en-US" dirty="0"/>
          </a:p>
        </p:txBody>
      </p:sp>
      <p:sp>
        <p:nvSpPr>
          <p:cNvPr id="3" name="Content Placeholder 2"/>
          <p:cNvSpPr>
            <a:spLocks noGrp="1"/>
          </p:cNvSpPr>
          <p:nvPr>
            <p:ph idx="1"/>
          </p:nvPr>
        </p:nvSpPr>
        <p:spPr/>
        <p:txBody>
          <a:bodyPr numCol="2"/>
          <a:lstStyle/>
          <a:p>
            <a:r>
              <a:rPr lang="en-US" dirty="0" smtClean="0"/>
              <a:t>Initial ventilator settings</a:t>
            </a:r>
          </a:p>
          <a:p>
            <a:pPr lvl="1"/>
            <a:r>
              <a:rPr lang="en-US" dirty="0" smtClean="0"/>
              <a:t>If volume….</a:t>
            </a:r>
          </a:p>
          <a:p>
            <a:pPr lvl="2"/>
            <a:r>
              <a:rPr lang="en-US" dirty="0" smtClean="0"/>
              <a:t>Tidal volume?</a:t>
            </a:r>
          </a:p>
          <a:p>
            <a:pPr lvl="2"/>
            <a:r>
              <a:rPr lang="en-US" dirty="0" smtClean="0"/>
              <a:t>Trigger?</a:t>
            </a:r>
          </a:p>
          <a:p>
            <a:pPr lvl="2"/>
            <a:r>
              <a:rPr lang="en-US" dirty="0" smtClean="0"/>
              <a:t>RR?</a:t>
            </a:r>
          </a:p>
          <a:p>
            <a:pPr lvl="2"/>
            <a:r>
              <a:rPr lang="en-US" dirty="0" smtClean="0"/>
              <a:t>I:E?</a:t>
            </a:r>
          </a:p>
          <a:p>
            <a:pPr lvl="2"/>
            <a:r>
              <a:rPr lang="en-US" dirty="0" smtClean="0"/>
              <a:t>Inspiratory time?</a:t>
            </a:r>
          </a:p>
          <a:p>
            <a:pPr lvl="2"/>
            <a:r>
              <a:rPr lang="en-US" dirty="0" smtClean="0"/>
              <a:t>PEEP?</a:t>
            </a:r>
          </a:p>
          <a:p>
            <a:pPr marL="749808" lvl="2" indent="0">
              <a:buNone/>
            </a:pPr>
            <a:endParaRPr lang="en-US" dirty="0" smtClean="0"/>
          </a:p>
          <a:p>
            <a:pPr marL="448056" lvl="1" indent="0">
              <a:buNone/>
            </a:pPr>
            <a:endParaRPr lang="en-US" dirty="0" smtClean="0"/>
          </a:p>
          <a:p>
            <a:pPr lvl="1"/>
            <a:r>
              <a:rPr lang="en-US" dirty="0" smtClean="0"/>
              <a:t>If pressure….</a:t>
            </a:r>
          </a:p>
          <a:p>
            <a:pPr lvl="2"/>
            <a:r>
              <a:rPr lang="en-US" dirty="0" smtClean="0"/>
              <a:t>PIP?</a:t>
            </a:r>
          </a:p>
          <a:p>
            <a:pPr lvl="2"/>
            <a:r>
              <a:rPr lang="en-US" dirty="0" smtClean="0"/>
              <a:t>Trigger?</a:t>
            </a:r>
            <a:endParaRPr lang="en-US" dirty="0"/>
          </a:p>
          <a:p>
            <a:pPr lvl="2"/>
            <a:r>
              <a:rPr lang="en-US" dirty="0" smtClean="0"/>
              <a:t>RR?</a:t>
            </a:r>
            <a:endParaRPr lang="en-US" dirty="0"/>
          </a:p>
          <a:p>
            <a:pPr lvl="2"/>
            <a:r>
              <a:rPr lang="en-US" dirty="0" smtClean="0"/>
              <a:t>I:E?</a:t>
            </a:r>
            <a:endParaRPr lang="en-US" dirty="0"/>
          </a:p>
          <a:p>
            <a:pPr lvl="2"/>
            <a:r>
              <a:rPr lang="en-US" dirty="0" smtClean="0"/>
              <a:t>Inspiratory time?</a:t>
            </a:r>
          </a:p>
          <a:p>
            <a:pPr lvl="2"/>
            <a:r>
              <a:rPr lang="en-US" dirty="0" smtClean="0"/>
              <a:t>PEEP?</a:t>
            </a:r>
            <a:endParaRPr lang="en-US" dirty="0"/>
          </a:p>
        </p:txBody>
      </p:sp>
    </p:spTree>
    <p:extLst>
      <p:ext uri="{BB962C8B-B14F-4D97-AF65-F5344CB8AC3E}">
        <p14:creationId xmlns:p14="http://schemas.microsoft.com/office/powerpoint/2010/main" val="819473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lstStyle/>
          <a:p>
            <a:r>
              <a:rPr lang="en-US" dirty="0" smtClean="0"/>
              <a:t>Volume </a:t>
            </a:r>
            <a:r>
              <a:rPr lang="en-US" dirty="0" smtClean="0"/>
              <a:t>control</a:t>
            </a:r>
            <a:endParaRPr lang="en-US" dirty="0" smtClean="0"/>
          </a:p>
          <a:p>
            <a:r>
              <a:rPr lang="en-US" dirty="0" smtClean="0"/>
              <a:t>Initial ventilator settings if volume</a:t>
            </a:r>
          </a:p>
          <a:p>
            <a:pPr lvl="1"/>
            <a:r>
              <a:rPr lang="en-US" dirty="0" smtClean="0"/>
              <a:t>FIO2=100%</a:t>
            </a:r>
          </a:p>
          <a:p>
            <a:pPr lvl="1"/>
            <a:r>
              <a:rPr lang="en-US" dirty="0" smtClean="0"/>
              <a:t>Tidal volume=6mL/kg</a:t>
            </a:r>
          </a:p>
          <a:p>
            <a:pPr lvl="1"/>
            <a:r>
              <a:rPr lang="en-US" dirty="0" smtClean="0"/>
              <a:t>RR=25 breaths per minute</a:t>
            </a:r>
          </a:p>
          <a:p>
            <a:pPr lvl="1"/>
            <a:r>
              <a:rPr lang="en-US" dirty="0" smtClean="0"/>
              <a:t>PEEP=5cm H20</a:t>
            </a:r>
          </a:p>
          <a:p>
            <a:pPr lvl="1"/>
            <a:r>
              <a:rPr lang="en-US" dirty="0" smtClean="0"/>
              <a:t>Inspiratory time=1 sec</a:t>
            </a:r>
          </a:p>
          <a:p>
            <a:pPr lvl="1"/>
            <a:r>
              <a:rPr lang="en-US" dirty="0" smtClean="0"/>
              <a:t>I:E ratio= 1:2</a:t>
            </a:r>
          </a:p>
          <a:p>
            <a:pPr lvl="1"/>
            <a:r>
              <a:rPr lang="en-US" dirty="0" smtClean="0"/>
              <a:t>Inspiratory trigger= -1cm H20</a:t>
            </a:r>
            <a:endParaRPr lang="en-US" dirty="0"/>
          </a:p>
        </p:txBody>
      </p:sp>
    </p:spTree>
    <p:extLst>
      <p:ext uri="{BB962C8B-B14F-4D97-AF65-F5344CB8AC3E}">
        <p14:creationId xmlns:p14="http://schemas.microsoft.com/office/powerpoint/2010/main" val="1304365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lstStyle/>
          <a:p>
            <a:r>
              <a:rPr lang="en-US" dirty="0" smtClean="0"/>
              <a:t>Pressure </a:t>
            </a:r>
            <a:r>
              <a:rPr lang="en-US" dirty="0" smtClean="0"/>
              <a:t>control</a:t>
            </a:r>
            <a:endParaRPr lang="en-US" dirty="0" smtClean="0"/>
          </a:p>
          <a:p>
            <a:pPr lvl="1"/>
            <a:r>
              <a:rPr lang="en-US" dirty="0" smtClean="0"/>
              <a:t>FIO2= 100%</a:t>
            </a:r>
          </a:p>
          <a:p>
            <a:pPr lvl="1"/>
            <a:r>
              <a:rPr lang="en-US" dirty="0" smtClean="0"/>
              <a:t>PIP= 20cm H20</a:t>
            </a:r>
          </a:p>
          <a:p>
            <a:pPr lvl="1"/>
            <a:r>
              <a:rPr lang="en-US" dirty="0" smtClean="0"/>
              <a:t>PEEP= 5cm H20</a:t>
            </a:r>
          </a:p>
          <a:p>
            <a:pPr lvl="1"/>
            <a:r>
              <a:rPr lang="en-US" dirty="0" smtClean="0"/>
              <a:t>Inspiratory time= 1 sec</a:t>
            </a:r>
          </a:p>
          <a:p>
            <a:pPr lvl="1"/>
            <a:r>
              <a:rPr lang="en-US" dirty="0" smtClean="0"/>
              <a:t>I:E ratio= 1:2</a:t>
            </a:r>
          </a:p>
          <a:p>
            <a:pPr lvl="1"/>
            <a:r>
              <a:rPr lang="en-US" dirty="0" smtClean="0"/>
              <a:t>Inspiratory trigger= -1cm H20</a:t>
            </a:r>
          </a:p>
          <a:p>
            <a:pPr lvl="1"/>
            <a:endParaRPr lang="en-US" dirty="0"/>
          </a:p>
        </p:txBody>
      </p:sp>
    </p:spTree>
    <p:extLst>
      <p:ext uri="{BB962C8B-B14F-4D97-AF65-F5344CB8AC3E}">
        <p14:creationId xmlns:p14="http://schemas.microsoft.com/office/powerpoint/2010/main" val="14415886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Lung protective ventilation strategies in ARDS</a:t>
            </a:r>
            <a:endParaRPr lang="en-US" dirty="0"/>
          </a:p>
        </p:txBody>
      </p:sp>
      <p:sp>
        <p:nvSpPr>
          <p:cNvPr id="3" name="Content Placeholder 2"/>
          <p:cNvSpPr>
            <a:spLocks noGrp="1"/>
          </p:cNvSpPr>
          <p:nvPr>
            <p:ph idx="1"/>
          </p:nvPr>
        </p:nvSpPr>
        <p:spPr/>
        <p:txBody>
          <a:bodyPr>
            <a:normAutofit lnSpcReduction="10000"/>
          </a:bodyPr>
          <a:lstStyle/>
          <a:p>
            <a:r>
              <a:rPr lang="en-US" dirty="0" smtClean="0"/>
              <a:t>Low tidal volume</a:t>
            </a:r>
          </a:p>
          <a:p>
            <a:endParaRPr lang="en-US" dirty="0"/>
          </a:p>
          <a:p>
            <a:r>
              <a:rPr lang="en-US" dirty="0" smtClean="0"/>
              <a:t>PEEP</a:t>
            </a:r>
          </a:p>
          <a:p>
            <a:endParaRPr lang="en-US" dirty="0"/>
          </a:p>
          <a:p>
            <a:r>
              <a:rPr lang="en-US" dirty="0" smtClean="0"/>
              <a:t>Recruitment maneuvers</a:t>
            </a:r>
          </a:p>
          <a:p>
            <a:endParaRPr lang="en-US" dirty="0"/>
          </a:p>
          <a:p>
            <a:r>
              <a:rPr lang="en-US" dirty="0" smtClean="0"/>
              <a:t>Protocols</a:t>
            </a:r>
          </a:p>
          <a:p>
            <a:pPr lvl="1"/>
            <a:r>
              <a:rPr lang="en-US" dirty="0" err="1" smtClean="0"/>
              <a:t>ARDSNet</a:t>
            </a:r>
            <a:endParaRPr lang="en-US" dirty="0" smtClean="0"/>
          </a:p>
          <a:p>
            <a:pPr lvl="1"/>
            <a:r>
              <a:rPr lang="en-US" dirty="0" smtClean="0"/>
              <a:t>Open Lung Approach</a:t>
            </a:r>
            <a:endParaRPr lang="en-US" dirty="0"/>
          </a:p>
        </p:txBody>
      </p:sp>
    </p:spTree>
    <p:extLst>
      <p:ext uri="{BB962C8B-B14F-4D97-AF65-F5344CB8AC3E}">
        <p14:creationId xmlns:p14="http://schemas.microsoft.com/office/powerpoint/2010/main" val="21854591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protocols</a:t>
            </a:r>
            <a:endParaRPr lang="en-US" dirty="0"/>
          </a:p>
        </p:txBody>
      </p:sp>
      <p:sp>
        <p:nvSpPr>
          <p:cNvPr id="3" name="Content Placeholder 2"/>
          <p:cNvSpPr>
            <a:spLocks noGrp="1"/>
          </p:cNvSpPr>
          <p:nvPr>
            <p:ph idx="1"/>
          </p:nvPr>
        </p:nvSpPr>
        <p:spPr>
          <a:xfrm>
            <a:off x="457200" y="1600200"/>
            <a:ext cx="7924800" cy="4525963"/>
          </a:xfrm>
        </p:spPr>
        <p:txBody>
          <a:bodyPr/>
          <a:lstStyle/>
          <a:p>
            <a:r>
              <a:rPr lang="en-US" dirty="0" err="1" smtClean="0"/>
              <a:t>ARDSNet</a:t>
            </a:r>
            <a:r>
              <a:rPr lang="en-US" dirty="0" smtClean="0"/>
              <a:t> Protocol</a:t>
            </a:r>
          </a:p>
          <a:p>
            <a:pPr lvl="1"/>
            <a:r>
              <a:rPr lang="en-US" dirty="0" smtClean="0"/>
              <a:t>Tidal volume should be equal or lower than 6mL/kg</a:t>
            </a:r>
          </a:p>
          <a:p>
            <a:pPr lvl="1"/>
            <a:r>
              <a:rPr lang="en-US" dirty="0" smtClean="0"/>
              <a:t>Airway plateau pressures lower than 30cm H20</a:t>
            </a:r>
          </a:p>
          <a:p>
            <a:pPr lvl="1"/>
            <a:r>
              <a:rPr lang="en-US" dirty="0" smtClean="0"/>
              <a:t>Fixed combinations of FIO2 and PEEP are used and adjusted periodically to achieve certain oxygenation goals</a:t>
            </a:r>
          </a:p>
          <a:p>
            <a:pPr lvl="1"/>
            <a:endParaRPr lang="en-US" dirty="0" smtClean="0"/>
          </a:p>
          <a:p>
            <a:pPr lvl="1"/>
            <a:endParaRPr lang="en-US" dirty="0"/>
          </a:p>
        </p:txBody>
      </p:sp>
    </p:spTree>
    <p:extLst>
      <p:ext uri="{BB962C8B-B14F-4D97-AF65-F5344CB8AC3E}">
        <p14:creationId xmlns:p14="http://schemas.microsoft.com/office/powerpoint/2010/main" val="11301836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Protocols</a:t>
            </a:r>
            <a:endParaRPr lang="en-US" dirty="0"/>
          </a:p>
        </p:txBody>
      </p:sp>
      <p:sp>
        <p:nvSpPr>
          <p:cNvPr id="3" name="Content Placeholder 2"/>
          <p:cNvSpPr>
            <a:spLocks noGrp="1"/>
          </p:cNvSpPr>
          <p:nvPr>
            <p:ph idx="1"/>
          </p:nvPr>
        </p:nvSpPr>
        <p:spPr/>
        <p:txBody>
          <a:bodyPr/>
          <a:lstStyle/>
          <a:p>
            <a:r>
              <a:rPr lang="en-US" dirty="0" smtClean="0"/>
              <a:t>Open Lung Approach</a:t>
            </a:r>
          </a:p>
          <a:p>
            <a:pPr lvl="1"/>
            <a:r>
              <a:rPr lang="en-US" dirty="0" smtClean="0"/>
              <a:t>Recruitment maneuvers are used to open up the lungs</a:t>
            </a:r>
          </a:p>
          <a:p>
            <a:pPr lvl="1"/>
            <a:r>
              <a:rPr lang="en-US" dirty="0" smtClean="0"/>
              <a:t>PEEP then titrated to gas exchange/respiratory variables to keep the lungs open</a:t>
            </a:r>
            <a:endParaRPr lang="en-US" dirty="0"/>
          </a:p>
        </p:txBody>
      </p:sp>
    </p:spTree>
    <p:extLst>
      <p:ext uri="{BB962C8B-B14F-4D97-AF65-F5344CB8AC3E}">
        <p14:creationId xmlns:p14="http://schemas.microsoft.com/office/powerpoint/2010/main" val="1261427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evidence?</a:t>
            </a:r>
            <a:endParaRPr lang="en-US" dirty="0"/>
          </a:p>
        </p:txBody>
      </p:sp>
      <p:sp>
        <p:nvSpPr>
          <p:cNvPr id="3" name="Content Placeholder 2"/>
          <p:cNvSpPr>
            <a:spLocks noGrp="1"/>
          </p:cNvSpPr>
          <p:nvPr>
            <p:ph idx="1"/>
          </p:nvPr>
        </p:nvSpPr>
        <p:spPr>
          <a:xfrm>
            <a:off x="457200" y="1676400"/>
            <a:ext cx="7467600" cy="4525963"/>
          </a:xfrm>
        </p:spPr>
        <p:txBody>
          <a:bodyPr/>
          <a:lstStyle/>
          <a:p>
            <a:r>
              <a:rPr lang="en-US" dirty="0" smtClean="0"/>
              <a:t>Low Tidal Volume</a:t>
            </a:r>
          </a:p>
          <a:p>
            <a:pPr lvl="1"/>
            <a:endParaRPr lang="en-US" dirty="0"/>
          </a:p>
          <a:p>
            <a:pPr lvl="1"/>
            <a:r>
              <a:rPr lang="en-US" dirty="0" smtClean="0"/>
              <a:t>Decreased mortality</a:t>
            </a:r>
          </a:p>
          <a:p>
            <a:pPr marL="36576" indent="0">
              <a:buNone/>
            </a:pPr>
            <a:endParaRPr lang="en-US" dirty="0"/>
          </a:p>
          <a:p>
            <a:pPr lvl="1"/>
            <a:r>
              <a:rPr lang="en-US" dirty="0" smtClean="0"/>
              <a:t>Increased number </a:t>
            </a:r>
            <a:r>
              <a:rPr lang="en-US" dirty="0"/>
              <a:t>of ventilator-free </a:t>
            </a:r>
            <a:r>
              <a:rPr lang="en-US" dirty="0" smtClean="0"/>
              <a:t>days </a:t>
            </a:r>
            <a:endParaRPr lang="en-US" dirty="0"/>
          </a:p>
          <a:p>
            <a:endParaRPr lang="en-US" dirty="0"/>
          </a:p>
        </p:txBody>
      </p:sp>
      <p:sp>
        <p:nvSpPr>
          <p:cNvPr id="4" name="TextBox 3"/>
          <p:cNvSpPr txBox="1"/>
          <p:nvPr/>
        </p:nvSpPr>
        <p:spPr>
          <a:xfrm>
            <a:off x="7086600" y="6096000"/>
            <a:ext cx="1967205" cy="646331"/>
          </a:xfrm>
          <a:prstGeom prst="rect">
            <a:avLst/>
          </a:prstGeom>
          <a:noFill/>
        </p:spPr>
        <p:txBody>
          <a:bodyPr wrap="none" rtlCol="0">
            <a:spAutoFit/>
          </a:bodyPr>
          <a:lstStyle/>
          <a:p>
            <a:r>
              <a:rPr lang="en-US" dirty="0" err="1" smtClean="0"/>
              <a:t>ARDSNet</a:t>
            </a:r>
            <a:r>
              <a:rPr lang="en-US" dirty="0" smtClean="0"/>
              <a:t> 2000</a:t>
            </a:r>
          </a:p>
          <a:p>
            <a:r>
              <a:rPr lang="en-US" dirty="0" err="1"/>
              <a:t>Putensen</a:t>
            </a:r>
            <a:r>
              <a:rPr lang="en-US" dirty="0"/>
              <a:t> </a:t>
            </a:r>
            <a:r>
              <a:rPr lang="en-US" dirty="0" smtClean="0"/>
              <a:t>C 2009</a:t>
            </a:r>
            <a:endParaRPr lang="en-US" dirty="0"/>
          </a:p>
        </p:txBody>
      </p:sp>
    </p:spTree>
    <p:extLst>
      <p:ext uri="{BB962C8B-B14F-4D97-AF65-F5344CB8AC3E}">
        <p14:creationId xmlns:p14="http://schemas.microsoft.com/office/powerpoint/2010/main" val="4153920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lstStyle/>
          <a:p>
            <a:r>
              <a:rPr lang="en-US" dirty="0" smtClean="0"/>
              <a:t>Chest radiographs</a:t>
            </a: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4166" r="32917"/>
          <a:stretch/>
        </p:blipFill>
        <p:spPr>
          <a:xfrm>
            <a:off x="2895600" y="2438400"/>
            <a:ext cx="3009900" cy="3731305"/>
          </a:xfrm>
          <a:prstGeom prst="rect">
            <a:avLst/>
          </a:prstGeom>
        </p:spPr>
      </p:pic>
    </p:spTree>
    <p:extLst>
      <p:ext uri="{BB962C8B-B14F-4D97-AF65-F5344CB8AC3E}">
        <p14:creationId xmlns:p14="http://schemas.microsoft.com/office/powerpoint/2010/main" val="3106053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evidence?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High PEEP</a:t>
            </a:r>
          </a:p>
          <a:p>
            <a:pPr marL="36576" indent="0">
              <a:buNone/>
            </a:pPr>
            <a:endParaRPr lang="en-US" dirty="0" smtClean="0"/>
          </a:p>
          <a:p>
            <a:pPr lvl="1"/>
            <a:r>
              <a:rPr lang="en-US" dirty="0"/>
              <a:t>No improvement in outcome of </a:t>
            </a:r>
            <a:r>
              <a:rPr lang="en-US" dirty="0" smtClean="0"/>
              <a:t>ALI/ARDS</a:t>
            </a:r>
          </a:p>
          <a:p>
            <a:pPr lvl="1"/>
            <a:endParaRPr lang="en-US" dirty="0" smtClean="0"/>
          </a:p>
          <a:p>
            <a:pPr lvl="2"/>
            <a:r>
              <a:rPr lang="en-US" dirty="0" err="1" smtClean="0"/>
              <a:t>Metanalysis</a:t>
            </a:r>
            <a:r>
              <a:rPr lang="en-US" dirty="0" smtClean="0"/>
              <a:t>: Mortality similar in high- vs. low- PEEP low tidal volume strategies</a:t>
            </a:r>
          </a:p>
          <a:p>
            <a:pPr marL="749808" lvl="2" indent="0">
              <a:buNone/>
            </a:pPr>
            <a:endParaRPr lang="en-US" dirty="0"/>
          </a:p>
          <a:p>
            <a:pPr lvl="2"/>
            <a:r>
              <a:rPr lang="en-US" dirty="0" err="1" smtClean="0"/>
              <a:t>Metanalysis</a:t>
            </a:r>
            <a:r>
              <a:rPr lang="en-US" dirty="0" smtClean="0"/>
              <a:t>: Better outcome in severely </a:t>
            </a:r>
            <a:r>
              <a:rPr lang="en-US" dirty="0"/>
              <a:t>hypoxemic patients</a:t>
            </a:r>
          </a:p>
          <a:p>
            <a:pPr marL="448056" lvl="1" indent="0">
              <a:buNone/>
            </a:pPr>
            <a:endParaRPr lang="en-US" dirty="0" smtClean="0"/>
          </a:p>
          <a:p>
            <a:pPr lvl="1"/>
            <a:r>
              <a:rPr lang="en-US" dirty="0" smtClean="0"/>
              <a:t>Improved </a:t>
            </a:r>
            <a:r>
              <a:rPr lang="en-US" dirty="0"/>
              <a:t>lung </a:t>
            </a:r>
            <a:r>
              <a:rPr lang="en-US" dirty="0" smtClean="0"/>
              <a:t>function</a:t>
            </a:r>
          </a:p>
          <a:p>
            <a:pPr lvl="1"/>
            <a:endParaRPr lang="en-US" dirty="0"/>
          </a:p>
          <a:p>
            <a:pPr lvl="1"/>
            <a:r>
              <a:rPr lang="en-US" dirty="0"/>
              <a:t>R</a:t>
            </a:r>
            <a:r>
              <a:rPr lang="en-US" dirty="0" smtClean="0"/>
              <a:t>educed need </a:t>
            </a:r>
            <a:r>
              <a:rPr lang="en-US" dirty="0"/>
              <a:t>for rescue therapy </a:t>
            </a:r>
            <a:endParaRPr lang="en-US" dirty="0" smtClean="0"/>
          </a:p>
          <a:p>
            <a:pPr lvl="1"/>
            <a:endParaRPr lang="en-US" dirty="0"/>
          </a:p>
          <a:p>
            <a:pPr lvl="1"/>
            <a:r>
              <a:rPr lang="en-US" dirty="0"/>
              <a:t>Intrinsic PEEP higher in </a:t>
            </a:r>
            <a:r>
              <a:rPr lang="en-US" dirty="0" smtClean="0"/>
              <a:t>lower tidal volumes</a:t>
            </a:r>
            <a:endParaRPr lang="en-US" dirty="0"/>
          </a:p>
          <a:p>
            <a:pPr lvl="1"/>
            <a:endParaRPr lang="en-US" dirty="0"/>
          </a:p>
          <a:p>
            <a:pPr lvl="1"/>
            <a:endParaRPr lang="en-US" dirty="0"/>
          </a:p>
          <a:p>
            <a:pPr lvl="1"/>
            <a:endParaRPr lang="en-US" dirty="0"/>
          </a:p>
        </p:txBody>
      </p:sp>
      <p:sp>
        <p:nvSpPr>
          <p:cNvPr id="4" name="TextBox 3"/>
          <p:cNvSpPr txBox="1"/>
          <p:nvPr/>
        </p:nvSpPr>
        <p:spPr>
          <a:xfrm>
            <a:off x="6989830" y="5562600"/>
            <a:ext cx="2185214" cy="1477328"/>
          </a:xfrm>
          <a:prstGeom prst="rect">
            <a:avLst/>
          </a:prstGeom>
          <a:noFill/>
        </p:spPr>
        <p:txBody>
          <a:bodyPr wrap="none" rtlCol="0">
            <a:spAutoFit/>
          </a:bodyPr>
          <a:lstStyle/>
          <a:p>
            <a:r>
              <a:rPr lang="en-US" dirty="0"/>
              <a:t>Brower </a:t>
            </a:r>
            <a:r>
              <a:rPr lang="en-US" dirty="0" smtClean="0"/>
              <a:t>RG 2004</a:t>
            </a:r>
          </a:p>
          <a:p>
            <a:r>
              <a:rPr lang="en-US" dirty="0" err="1"/>
              <a:t>Briel</a:t>
            </a:r>
            <a:r>
              <a:rPr lang="en-US" dirty="0"/>
              <a:t> </a:t>
            </a:r>
            <a:r>
              <a:rPr lang="en-US" dirty="0" smtClean="0"/>
              <a:t>M 2010</a:t>
            </a:r>
          </a:p>
          <a:p>
            <a:r>
              <a:rPr lang="en-US" dirty="0" err="1"/>
              <a:t>Putensen</a:t>
            </a:r>
            <a:r>
              <a:rPr lang="en-US" dirty="0"/>
              <a:t> </a:t>
            </a:r>
            <a:r>
              <a:rPr lang="en-US" dirty="0" smtClean="0"/>
              <a:t>C 2009</a:t>
            </a:r>
          </a:p>
          <a:p>
            <a:r>
              <a:rPr lang="en-US" dirty="0"/>
              <a:t>De Durante </a:t>
            </a:r>
            <a:r>
              <a:rPr lang="en-US" dirty="0" smtClean="0"/>
              <a:t>G 2004</a:t>
            </a:r>
          </a:p>
          <a:p>
            <a:endParaRPr lang="en-US" dirty="0"/>
          </a:p>
        </p:txBody>
      </p:sp>
    </p:spTree>
    <p:extLst>
      <p:ext uri="{BB962C8B-B14F-4D97-AF65-F5344CB8AC3E}">
        <p14:creationId xmlns:p14="http://schemas.microsoft.com/office/powerpoint/2010/main" val="1712282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evidence?</a:t>
            </a:r>
            <a:endParaRPr lang="en-US" dirty="0"/>
          </a:p>
        </p:txBody>
      </p:sp>
      <p:sp>
        <p:nvSpPr>
          <p:cNvPr id="3" name="Content Placeholder 2"/>
          <p:cNvSpPr>
            <a:spLocks noGrp="1"/>
          </p:cNvSpPr>
          <p:nvPr>
            <p:ph idx="1"/>
          </p:nvPr>
        </p:nvSpPr>
        <p:spPr>
          <a:xfrm>
            <a:off x="457200" y="1676400"/>
            <a:ext cx="7467600" cy="4525963"/>
          </a:xfrm>
        </p:spPr>
        <p:txBody>
          <a:bodyPr/>
          <a:lstStyle/>
          <a:p>
            <a:r>
              <a:rPr lang="en-US" dirty="0" smtClean="0"/>
              <a:t>Open lung approach to PEEP</a:t>
            </a:r>
          </a:p>
          <a:p>
            <a:pPr marL="448056" lvl="1" indent="0">
              <a:buNone/>
            </a:pPr>
            <a:endParaRPr lang="en-US" dirty="0"/>
          </a:p>
          <a:p>
            <a:pPr lvl="1"/>
            <a:r>
              <a:rPr lang="en-US" dirty="0"/>
              <a:t>Resulted in higher weaning rate, but did not improve survival</a:t>
            </a:r>
          </a:p>
          <a:p>
            <a:pPr marL="448056" lvl="1" indent="0">
              <a:buNone/>
            </a:pPr>
            <a:endParaRPr lang="en-US" dirty="0"/>
          </a:p>
        </p:txBody>
      </p:sp>
      <p:sp>
        <p:nvSpPr>
          <p:cNvPr id="4" name="TextBox 3"/>
          <p:cNvSpPr txBox="1"/>
          <p:nvPr/>
        </p:nvSpPr>
        <p:spPr>
          <a:xfrm>
            <a:off x="7086600" y="6172200"/>
            <a:ext cx="1838965" cy="369332"/>
          </a:xfrm>
          <a:prstGeom prst="rect">
            <a:avLst/>
          </a:prstGeom>
          <a:noFill/>
        </p:spPr>
        <p:txBody>
          <a:bodyPr wrap="none" rtlCol="0">
            <a:spAutoFit/>
          </a:bodyPr>
          <a:lstStyle/>
          <a:p>
            <a:r>
              <a:rPr lang="en-US" dirty="0"/>
              <a:t>Amato </a:t>
            </a:r>
            <a:r>
              <a:rPr lang="en-US" dirty="0" smtClean="0"/>
              <a:t>MB 1995</a:t>
            </a:r>
            <a:endParaRPr lang="en-US" dirty="0"/>
          </a:p>
        </p:txBody>
      </p:sp>
    </p:spTree>
    <p:extLst>
      <p:ext uri="{BB962C8B-B14F-4D97-AF65-F5344CB8AC3E}">
        <p14:creationId xmlns:p14="http://schemas.microsoft.com/office/powerpoint/2010/main" val="10157370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evidence?</a:t>
            </a:r>
            <a:endParaRPr lang="en-US" dirty="0"/>
          </a:p>
        </p:txBody>
      </p:sp>
      <p:sp>
        <p:nvSpPr>
          <p:cNvPr id="3" name="Content Placeholder 2"/>
          <p:cNvSpPr>
            <a:spLocks noGrp="1"/>
          </p:cNvSpPr>
          <p:nvPr>
            <p:ph idx="1"/>
          </p:nvPr>
        </p:nvSpPr>
        <p:spPr/>
        <p:txBody>
          <a:bodyPr>
            <a:normAutofit lnSpcReduction="10000"/>
          </a:bodyPr>
          <a:lstStyle/>
          <a:p>
            <a:r>
              <a:rPr lang="en-US" dirty="0" smtClean="0"/>
              <a:t>Open lung approach vs. acute respiratory distress syndrome network ventilation in experimental acute lung injury</a:t>
            </a:r>
          </a:p>
          <a:p>
            <a:pPr lvl="1"/>
            <a:r>
              <a:rPr lang="en-US" dirty="0" err="1" smtClean="0"/>
              <a:t>Spieth</a:t>
            </a:r>
            <a:r>
              <a:rPr lang="en-US" dirty="0" smtClean="0"/>
              <a:t> PM, </a:t>
            </a:r>
            <a:r>
              <a:rPr lang="en-US" dirty="0" err="1" smtClean="0"/>
              <a:t>Guldner</a:t>
            </a:r>
            <a:r>
              <a:rPr lang="en-US" dirty="0" smtClean="0"/>
              <a:t> A, </a:t>
            </a:r>
            <a:r>
              <a:rPr lang="en-US" dirty="0" err="1" smtClean="0"/>
              <a:t>Carvalho</a:t>
            </a:r>
            <a:r>
              <a:rPr lang="en-US" dirty="0" smtClean="0"/>
              <a:t> AR</a:t>
            </a:r>
          </a:p>
          <a:p>
            <a:pPr lvl="1"/>
            <a:r>
              <a:rPr lang="en-US" dirty="0" smtClean="0"/>
              <a:t>British Journal of </a:t>
            </a:r>
            <a:r>
              <a:rPr lang="en-US" dirty="0" err="1" smtClean="0"/>
              <a:t>Anaesthesia</a:t>
            </a:r>
            <a:r>
              <a:rPr lang="en-US" dirty="0" smtClean="0"/>
              <a:t> 2011; 107 (3): 388-397</a:t>
            </a:r>
          </a:p>
          <a:p>
            <a:pPr lvl="1"/>
            <a:r>
              <a:rPr lang="en-US" dirty="0" smtClean="0"/>
              <a:t>OLA was associated with improved oxygenation compared with </a:t>
            </a:r>
            <a:r>
              <a:rPr lang="en-US" dirty="0" err="1" smtClean="0"/>
              <a:t>ARDsnet</a:t>
            </a:r>
            <a:r>
              <a:rPr lang="en-US" dirty="0" smtClean="0"/>
              <a:t> after 6 hours and redistributed pulmonary perfusion</a:t>
            </a:r>
            <a:endParaRPr lang="en-US" dirty="0"/>
          </a:p>
          <a:p>
            <a:pPr lvl="1"/>
            <a:endParaRPr lang="en-US" dirty="0"/>
          </a:p>
        </p:txBody>
      </p:sp>
    </p:spTree>
    <p:extLst>
      <p:ext uri="{BB962C8B-B14F-4D97-AF65-F5344CB8AC3E}">
        <p14:creationId xmlns:p14="http://schemas.microsoft.com/office/powerpoint/2010/main" val="40820192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OLA vs. </a:t>
            </a:r>
            <a:r>
              <a:rPr lang="en-US" dirty="0" err="1" smtClean="0"/>
              <a:t>ARDSnet</a:t>
            </a:r>
            <a:r>
              <a:rPr lang="en-US" dirty="0" smtClean="0"/>
              <a:t> approach</a:t>
            </a:r>
            <a:endParaRPr lang="en-US" dirty="0"/>
          </a:p>
        </p:txBody>
      </p:sp>
      <p:sp>
        <p:nvSpPr>
          <p:cNvPr id="3" name="Content Placeholder 2"/>
          <p:cNvSpPr>
            <a:spLocks noGrp="1"/>
          </p:cNvSpPr>
          <p:nvPr>
            <p:ph idx="1"/>
          </p:nvPr>
        </p:nvSpPr>
        <p:spPr/>
        <p:txBody>
          <a:bodyPr numCol="1"/>
          <a:lstStyle/>
          <a:p>
            <a:r>
              <a:rPr lang="en-US" dirty="0" smtClean="0"/>
              <a:t>Initial ventilator settings</a:t>
            </a:r>
          </a:p>
          <a:p>
            <a:pPr lvl="1"/>
            <a:r>
              <a:rPr lang="en-US" dirty="0" smtClean="0"/>
              <a:t>OLA</a:t>
            </a:r>
          </a:p>
          <a:p>
            <a:pPr lvl="2"/>
            <a:r>
              <a:rPr lang="en-US" dirty="0" smtClean="0"/>
              <a:t>Mode- VCV</a:t>
            </a:r>
          </a:p>
          <a:p>
            <a:pPr lvl="2"/>
            <a:r>
              <a:rPr lang="en-US" dirty="0" smtClean="0"/>
              <a:t>FIO2=0.7</a:t>
            </a:r>
          </a:p>
          <a:p>
            <a:pPr lvl="2"/>
            <a:r>
              <a:rPr lang="en-US" dirty="0" smtClean="0"/>
              <a:t>RR=20-40 to achieve pH&gt;7.3</a:t>
            </a:r>
          </a:p>
          <a:p>
            <a:pPr lvl="2"/>
            <a:r>
              <a:rPr lang="en-US" dirty="0" smtClean="0"/>
              <a:t>Tidal volume=6ml/kg</a:t>
            </a:r>
          </a:p>
          <a:p>
            <a:pPr lvl="2"/>
            <a:r>
              <a:rPr lang="en-US" dirty="0" smtClean="0"/>
              <a:t>PEEP- according to minimal </a:t>
            </a:r>
            <a:r>
              <a:rPr lang="en-US" dirty="0" err="1" smtClean="0"/>
              <a:t>Ers</a:t>
            </a:r>
            <a:r>
              <a:rPr lang="en-US" dirty="0" smtClean="0"/>
              <a:t> (PEEP trial)</a:t>
            </a:r>
          </a:p>
          <a:p>
            <a:pPr lvl="2"/>
            <a:r>
              <a:rPr lang="en-US" dirty="0" smtClean="0"/>
              <a:t>I:E=1:1</a:t>
            </a:r>
          </a:p>
          <a:p>
            <a:pPr lvl="2"/>
            <a:r>
              <a:rPr lang="en-US" dirty="0" smtClean="0"/>
              <a:t>Flow=30L/min</a:t>
            </a:r>
          </a:p>
          <a:p>
            <a:endParaRPr lang="en-US" dirty="0"/>
          </a:p>
        </p:txBody>
      </p:sp>
    </p:spTree>
    <p:extLst>
      <p:ext uri="{BB962C8B-B14F-4D97-AF65-F5344CB8AC3E}">
        <p14:creationId xmlns:p14="http://schemas.microsoft.com/office/powerpoint/2010/main" val="10122485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OLA vs. </a:t>
            </a:r>
            <a:r>
              <a:rPr lang="en-US" dirty="0" err="1" smtClean="0"/>
              <a:t>ARDSnet</a:t>
            </a:r>
            <a:r>
              <a:rPr lang="en-US" dirty="0" smtClean="0"/>
              <a:t> approach</a:t>
            </a:r>
            <a:endParaRPr lang="en-US" dirty="0"/>
          </a:p>
        </p:txBody>
      </p:sp>
      <p:sp>
        <p:nvSpPr>
          <p:cNvPr id="3" name="Content Placeholder 2"/>
          <p:cNvSpPr>
            <a:spLocks noGrp="1"/>
          </p:cNvSpPr>
          <p:nvPr>
            <p:ph idx="1"/>
          </p:nvPr>
        </p:nvSpPr>
        <p:spPr/>
        <p:txBody>
          <a:bodyPr/>
          <a:lstStyle/>
          <a:p>
            <a:r>
              <a:rPr lang="en-US" dirty="0" smtClean="0"/>
              <a:t>Initial ventilator settings</a:t>
            </a:r>
          </a:p>
          <a:p>
            <a:pPr lvl="1"/>
            <a:r>
              <a:rPr lang="en-US" dirty="0" err="1" smtClean="0"/>
              <a:t>ARDSnet</a:t>
            </a:r>
            <a:endParaRPr lang="en-US" dirty="0" smtClean="0"/>
          </a:p>
          <a:p>
            <a:pPr lvl="2"/>
            <a:r>
              <a:rPr lang="en-US" dirty="0" smtClean="0"/>
              <a:t>Mode=VCV</a:t>
            </a:r>
          </a:p>
          <a:p>
            <a:pPr lvl="2"/>
            <a:r>
              <a:rPr lang="en-US" dirty="0" smtClean="0"/>
              <a:t>FIO2=0.7</a:t>
            </a:r>
          </a:p>
          <a:p>
            <a:pPr lvl="2"/>
            <a:r>
              <a:rPr lang="en-US" dirty="0" smtClean="0"/>
              <a:t>RR=20-40 to achieve pH&gt;7.3</a:t>
            </a:r>
          </a:p>
          <a:p>
            <a:pPr lvl="2"/>
            <a:r>
              <a:rPr lang="en-US" dirty="0" smtClean="0"/>
              <a:t>Tidal volume=6ml/kg</a:t>
            </a:r>
          </a:p>
          <a:p>
            <a:pPr lvl="2"/>
            <a:r>
              <a:rPr lang="en-US" dirty="0" smtClean="0"/>
              <a:t>PEEP=12</a:t>
            </a:r>
          </a:p>
          <a:p>
            <a:pPr lvl="2"/>
            <a:r>
              <a:rPr lang="en-US" dirty="0" smtClean="0"/>
              <a:t>I:E=1:1</a:t>
            </a:r>
          </a:p>
          <a:p>
            <a:pPr lvl="2"/>
            <a:r>
              <a:rPr lang="en-US" dirty="0" smtClean="0"/>
              <a:t>Flow=30L/min</a:t>
            </a:r>
          </a:p>
        </p:txBody>
      </p:sp>
    </p:spTree>
    <p:extLst>
      <p:ext uri="{BB962C8B-B14F-4D97-AF65-F5344CB8AC3E}">
        <p14:creationId xmlns:p14="http://schemas.microsoft.com/office/powerpoint/2010/main" val="24442315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Variability in ARDS distribution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Potential for alveolar recruitment is variable among patients with ARDS</a:t>
            </a:r>
          </a:p>
          <a:p>
            <a:r>
              <a:rPr lang="en-US" dirty="0" smtClean="0"/>
              <a:t>Regional distribution of gas and tissue in acute respiratory distress syndrome I-III.</a:t>
            </a:r>
          </a:p>
          <a:p>
            <a:pPr lvl="1"/>
            <a:r>
              <a:rPr lang="en-US" dirty="0" smtClean="0"/>
              <a:t>CT Scan ARDS Study Group</a:t>
            </a:r>
          </a:p>
          <a:p>
            <a:pPr lvl="1"/>
            <a:r>
              <a:rPr lang="en-US" dirty="0" smtClean="0"/>
              <a:t>Intensive Care Medicine 2000; 26</a:t>
            </a:r>
          </a:p>
          <a:p>
            <a:pPr lvl="1"/>
            <a:r>
              <a:rPr lang="en-US" dirty="0" smtClean="0"/>
              <a:t>Classified ARDS</a:t>
            </a:r>
          </a:p>
          <a:p>
            <a:pPr lvl="2"/>
            <a:r>
              <a:rPr lang="en-US" dirty="0" smtClean="0"/>
              <a:t>Focal (36% patients)</a:t>
            </a:r>
          </a:p>
          <a:p>
            <a:pPr lvl="2"/>
            <a:r>
              <a:rPr lang="en-US" dirty="0" smtClean="0"/>
              <a:t>Diffuse (23% patients)</a:t>
            </a:r>
          </a:p>
          <a:p>
            <a:pPr lvl="2"/>
            <a:r>
              <a:rPr lang="en-US" dirty="0" smtClean="0"/>
              <a:t>Patchy (41% patients)</a:t>
            </a:r>
          </a:p>
          <a:p>
            <a:pPr lvl="1"/>
            <a:r>
              <a:rPr lang="en-US" dirty="0" smtClean="0"/>
              <a:t>Chances of producing alveolar recruitment with PEEP can be predicted a priori</a:t>
            </a:r>
            <a:endParaRPr lang="en-US" dirty="0"/>
          </a:p>
        </p:txBody>
      </p:sp>
    </p:spTree>
    <p:extLst>
      <p:ext uri="{BB962C8B-B14F-4D97-AF65-F5344CB8AC3E}">
        <p14:creationId xmlns:p14="http://schemas.microsoft.com/office/powerpoint/2010/main" val="5635955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OLA may be better</a:t>
            </a:r>
            <a:endParaRPr lang="en-US" dirty="0"/>
          </a:p>
        </p:txBody>
      </p:sp>
      <p:sp>
        <p:nvSpPr>
          <p:cNvPr id="3" name="Content Placeholder 2"/>
          <p:cNvSpPr>
            <a:spLocks noGrp="1"/>
          </p:cNvSpPr>
          <p:nvPr>
            <p:ph idx="1"/>
          </p:nvPr>
        </p:nvSpPr>
        <p:spPr>
          <a:xfrm>
            <a:off x="457200" y="1600200"/>
            <a:ext cx="8001000" cy="4525963"/>
          </a:xfrm>
        </p:spPr>
        <p:txBody>
          <a:bodyPr>
            <a:normAutofit/>
          </a:bodyPr>
          <a:lstStyle/>
          <a:p>
            <a:r>
              <a:rPr lang="en-US" dirty="0" smtClean="0"/>
              <a:t>Alveolar </a:t>
            </a:r>
            <a:r>
              <a:rPr lang="en-US" dirty="0" smtClean="0"/>
              <a:t>hyperinflation during </a:t>
            </a:r>
            <a:r>
              <a:rPr lang="en-US" dirty="0" err="1" smtClean="0"/>
              <a:t>ARDSnet</a:t>
            </a:r>
            <a:r>
              <a:rPr lang="en-US" dirty="0" smtClean="0"/>
              <a:t> </a:t>
            </a:r>
            <a:r>
              <a:rPr lang="en-US" dirty="0" smtClean="0"/>
              <a:t>strategy</a:t>
            </a:r>
          </a:p>
          <a:p>
            <a:pPr marL="36576" indent="0">
              <a:buNone/>
            </a:pPr>
            <a:endParaRPr lang="en-US" dirty="0" smtClean="0"/>
          </a:p>
          <a:p>
            <a:r>
              <a:rPr lang="en-US" dirty="0" smtClean="0"/>
              <a:t>Stress-index-guided ventilation resulted in lower static lung </a:t>
            </a:r>
            <a:r>
              <a:rPr lang="en-US" dirty="0" err="1" smtClean="0"/>
              <a:t>elastance</a:t>
            </a:r>
            <a:r>
              <a:rPr lang="en-US" dirty="0" smtClean="0"/>
              <a:t> and plasma concentrations of IL-6 and 8 and TNF-alpha</a:t>
            </a:r>
          </a:p>
          <a:p>
            <a:pPr lvl="1"/>
            <a:endParaRPr lang="en-US" dirty="0" smtClean="0"/>
          </a:p>
          <a:p>
            <a:pPr lvl="1"/>
            <a:endParaRPr lang="en-US" dirty="0"/>
          </a:p>
          <a:p>
            <a:pPr lvl="1"/>
            <a:endParaRPr lang="en-US" dirty="0"/>
          </a:p>
        </p:txBody>
      </p:sp>
      <p:sp>
        <p:nvSpPr>
          <p:cNvPr id="4" name="TextBox 3"/>
          <p:cNvSpPr txBox="1"/>
          <p:nvPr/>
        </p:nvSpPr>
        <p:spPr>
          <a:xfrm>
            <a:off x="7315200" y="6248400"/>
            <a:ext cx="1723549" cy="369332"/>
          </a:xfrm>
          <a:prstGeom prst="rect">
            <a:avLst/>
          </a:prstGeom>
          <a:noFill/>
        </p:spPr>
        <p:txBody>
          <a:bodyPr wrap="none" rtlCol="0">
            <a:spAutoFit/>
          </a:bodyPr>
          <a:lstStyle/>
          <a:p>
            <a:r>
              <a:rPr lang="en-US" dirty="0" smtClean="0"/>
              <a:t>Grasso S 2007</a:t>
            </a:r>
            <a:endParaRPr lang="en-US" dirty="0"/>
          </a:p>
        </p:txBody>
      </p:sp>
    </p:spTree>
    <p:extLst>
      <p:ext uri="{BB962C8B-B14F-4D97-AF65-F5344CB8AC3E}">
        <p14:creationId xmlns:p14="http://schemas.microsoft.com/office/powerpoint/2010/main" val="28581653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PEEP- stress index</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00200"/>
            <a:ext cx="6943725" cy="462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46133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are your targets for mechanical ventilation?</a:t>
            </a:r>
            <a:endParaRPr lang="en-US" dirty="0"/>
          </a:p>
        </p:txBody>
      </p:sp>
      <p:sp>
        <p:nvSpPr>
          <p:cNvPr id="3" name="Content Placeholder 2"/>
          <p:cNvSpPr>
            <a:spLocks noGrp="1"/>
          </p:cNvSpPr>
          <p:nvPr>
            <p:ph idx="1"/>
          </p:nvPr>
        </p:nvSpPr>
        <p:spPr/>
        <p:txBody>
          <a:bodyPr/>
          <a:lstStyle/>
          <a:p>
            <a:r>
              <a:rPr lang="en-US" dirty="0" smtClean="0"/>
              <a:t>Oxygenation status?</a:t>
            </a:r>
          </a:p>
          <a:p>
            <a:pPr marL="36576" indent="0">
              <a:buNone/>
            </a:pPr>
            <a:endParaRPr lang="en-US" dirty="0" smtClean="0"/>
          </a:p>
          <a:p>
            <a:pPr marL="36576" indent="0">
              <a:buNone/>
            </a:pPr>
            <a:endParaRPr lang="en-US" dirty="0"/>
          </a:p>
          <a:p>
            <a:r>
              <a:rPr lang="en-US" dirty="0" smtClean="0"/>
              <a:t>Ventilation?</a:t>
            </a:r>
          </a:p>
          <a:p>
            <a:pPr marL="36576" indent="0">
              <a:buNone/>
            </a:pPr>
            <a:endParaRPr lang="en-US" dirty="0"/>
          </a:p>
        </p:txBody>
      </p:sp>
    </p:spTree>
    <p:extLst>
      <p:ext uri="{BB962C8B-B14F-4D97-AF65-F5344CB8AC3E}">
        <p14:creationId xmlns:p14="http://schemas.microsoft.com/office/powerpoint/2010/main" val="20074848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Oxygenation status</a:t>
            </a:r>
            <a:endParaRPr lang="en-US" dirty="0"/>
          </a:p>
        </p:txBody>
      </p:sp>
      <p:sp>
        <p:nvSpPr>
          <p:cNvPr id="3" name="Content Placeholder 2"/>
          <p:cNvSpPr>
            <a:spLocks noGrp="1"/>
          </p:cNvSpPr>
          <p:nvPr>
            <p:ph idx="1"/>
          </p:nvPr>
        </p:nvSpPr>
        <p:spPr/>
        <p:txBody>
          <a:bodyPr>
            <a:normAutofit/>
          </a:bodyPr>
          <a:lstStyle/>
          <a:p>
            <a:r>
              <a:rPr lang="en-US" dirty="0" smtClean="0"/>
              <a:t>Permissive hypoxemia</a:t>
            </a:r>
          </a:p>
          <a:p>
            <a:pPr marL="36576" indent="0">
              <a:buNone/>
            </a:pPr>
            <a:r>
              <a:rPr lang="en-US" dirty="0"/>
              <a:t>	</a:t>
            </a:r>
            <a:endParaRPr lang="en-US" dirty="0" smtClean="0"/>
          </a:p>
          <a:p>
            <a:pPr lvl="1"/>
            <a:r>
              <a:rPr lang="en-US" dirty="0" smtClean="0"/>
              <a:t>Pulse </a:t>
            </a:r>
            <a:r>
              <a:rPr lang="en-US" dirty="0" smtClean="0"/>
              <a:t>ox=88-95%</a:t>
            </a:r>
          </a:p>
          <a:p>
            <a:endParaRPr lang="en-US" dirty="0"/>
          </a:p>
          <a:p>
            <a:pPr lvl="1"/>
            <a:r>
              <a:rPr lang="en-US" dirty="0" smtClean="0"/>
              <a:t>PaO2=55-80mmHg</a:t>
            </a:r>
            <a:endParaRPr lang="en-US" dirty="0"/>
          </a:p>
          <a:p>
            <a:endParaRPr lang="en-US" dirty="0" smtClean="0"/>
          </a:p>
          <a:p>
            <a:pPr lvl="1"/>
            <a:r>
              <a:rPr lang="en-US" dirty="0"/>
              <a:t>The first aim in titration of ventilator settings is to lower the </a:t>
            </a:r>
            <a:r>
              <a:rPr lang="en-US" dirty="0" smtClean="0"/>
              <a:t>FIO</a:t>
            </a:r>
            <a:r>
              <a:rPr lang="en-US" baseline="-25000" dirty="0" smtClean="0"/>
              <a:t>2</a:t>
            </a:r>
            <a:r>
              <a:rPr lang="en-US" dirty="0" smtClean="0"/>
              <a:t> </a:t>
            </a:r>
            <a:r>
              <a:rPr lang="en-US" dirty="0"/>
              <a:t>to no more than 60% while maintaining an acceptable Pao</a:t>
            </a:r>
            <a:r>
              <a:rPr lang="en-US" baseline="-25000" dirty="0"/>
              <a:t>2</a:t>
            </a:r>
            <a:endParaRPr lang="en-US" dirty="0"/>
          </a:p>
        </p:txBody>
      </p:sp>
    </p:spTree>
    <p:extLst>
      <p:ext uri="{BB962C8B-B14F-4D97-AF65-F5344CB8AC3E}">
        <p14:creationId xmlns:p14="http://schemas.microsoft.com/office/powerpoint/2010/main" val="1200302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Patient did well over the initial 24 hours of hospitalization</a:t>
            </a:r>
          </a:p>
          <a:p>
            <a:pPr lvl="1"/>
            <a:r>
              <a:rPr lang="en-US" dirty="0" smtClean="0"/>
              <a:t>Treated with IVF, analgesics, broad spectrum antibiotics, </a:t>
            </a:r>
            <a:r>
              <a:rPr lang="en-US" dirty="0" err="1" smtClean="0"/>
              <a:t>gastroprotectants</a:t>
            </a:r>
            <a:r>
              <a:rPr lang="en-US" dirty="0" smtClean="0"/>
              <a:t>, </a:t>
            </a:r>
            <a:r>
              <a:rPr lang="en-US" dirty="0" err="1" smtClean="0"/>
              <a:t>antiemetics</a:t>
            </a:r>
            <a:r>
              <a:rPr lang="en-US" dirty="0" smtClean="0"/>
              <a:t>, early enteric feeding</a:t>
            </a:r>
          </a:p>
          <a:p>
            <a:pPr lvl="1"/>
            <a:r>
              <a:rPr lang="en-US" dirty="0" smtClean="0"/>
              <a:t>HR=80-120, intermittent uniform VPCs noted</a:t>
            </a:r>
          </a:p>
          <a:p>
            <a:pPr lvl="1"/>
            <a:r>
              <a:rPr lang="en-US" dirty="0" smtClean="0"/>
              <a:t>RR=30-40, </a:t>
            </a:r>
            <a:r>
              <a:rPr lang="en-US" dirty="0" err="1" smtClean="0"/>
              <a:t>eupneic</a:t>
            </a:r>
            <a:endParaRPr lang="en-US" dirty="0" smtClean="0"/>
          </a:p>
          <a:p>
            <a:pPr lvl="1"/>
            <a:r>
              <a:rPr lang="en-US" dirty="0" smtClean="0"/>
              <a:t>Temperature: 100.5-102 degrees F</a:t>
            </a:r>
          </a:p>
          <a:p>
            <a:pPr lvl="1"/>
            <a:r>
              <a:rPr lang="en-US" dirty="0" smtClean="0"/>
              <a:t>BP=120-150 (systolic), 80-100 (MAP)</a:t>
            </a:r>
          </a:p>
          <a:p>
            <a:pPr lvl="1"/>
            <a:r>
              <a:rPr lang="en-US" dirty="0" smtClean="0"/>
              <a:t>Pulse ox=94-96% off of oxygen</a:t>
            </a:r>
          </a:p>
          <a:p>
            <a:pPr lvl="1"/>
            <a:r>
              <a:rPr lang="en-US" dirty="0" smtClean="0"/>
              <a:t>Comfortable</a:t>
            </a:r>
          </a:p>
          <a:p>
            <a:pPr lvl="1"/>
            <a:r>
              <a:rPr lang="en-US" dirty="0" smtClean="0"/>
              <a:t>No vomiting/regurgitation; gastric residuals ~ 40mL/</a:t>
            </a:r>
            <a:r>
              <a:rPr lang="en-US" dirty="0" err="1" smtClean="0"/>
              <a:t>hr</a:t>
            </a:r>
            <a:endParaRPr lang="en-US" dirty="0" smtClean="0"/>
          </a:p>
        </p:txBody>
      </p:sp>
    </p:spTree>
    <p:extLst>
      <p:ext uri="{BB962C8B-B14F-4D97-AF65-F5344CB8AC3E}">
        <p14:creationId xmlns:p14="http://schemas.microsoft.com/office/powerpoint/2010/main" val="24523338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Ventilation</a:t>
            </a:r>
            <a:endParaRPr lang="en-US" dirty="0"/>
          </a:p>
        </p:txBody>
      </p:sp>
      <p:sp>
        <p:nvSpPr>
          <p:cNvPr id="3" name="Content Placeholder 2"/>
          <p:cNvSpPr>
            <a:spLocks noGrp="1"/>
          </p:cNvSpPr>
          <p:nvPr>
            <p:ph idx="1"/>
          </p:nvPr>
        </p:nvSpPr>
        <p:spPr/>
        <p:txBody>
          <a:bodyPr/>
          <a:lstStyle/>
          <a:p>
            <a:r>
              <a:rPr lang="en-US" dirty="0" smtClean="0"/>
              <a:t>Permissive </a:t>
            </a:r>
            <a:r>
              <a:rPr lang="en-US" dirty="0" err="1" smtClean="0"/>
              <a:t>hypercapnea</a:t>
            </a:r>
            <a:endParaRPr lang="en-US" dirty="0" smtClean="0"/>
          </a:p>
          <a:p>
            <a:pPr lvl="1"/>
            <a:r>
              <a:rPr lang="en-US" dirty="0" smtClean="0"/>
              <a:t>When ventilation cannot be maintained at a normal level without risking damage to lung tissue, permissive </a:t>
            </a:r>
            <a:r>
              <a:rPr lang="en-US" dirty="0" err="1" smtClean="0"/>
              <a:t>hypercapnea</a:t>
            </a:r>
            <a:r>
              <a:rPr lang="en-US" dirty="0" smtClean="0"/>
              <a:t> should be considered</a:t>
            </a:r>
          </a:p>
          <a:p>
            <a:pPr lvl="1"/>
            <a:r>
              <a:rPr lang="en-US" dirty="0" smtClean="0"/>
              <a:t>pH should be maintained &gt;7.2</a:t>
            </a:r>
          </a:p>
          <a:p>
            <a:pPr lvl="1"/>
            <a:endParaRPr lang="en-US" dirty="0"/>
          </a:p>
        </p:txBody>
      </p:sp>
    </p:spTree>
    <p:extLst>
      <p:ext uri="{BB962C8B-B14F-4D97-AF65-F5344CB8AC3E}">
        <p14:creationId xmlns:p14="http://schemas.microsoft.com/office/powerpoint/2010/main" val="17545384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Question                                                                                                                                                                                                                                                                                                                                                                                                                                                                                                                                                                                                                                                                                                                                                                                                                                                                                                                                                                                                                                                                                                                                                                                                                                                                                                                                                                                                                                                                                                                                        </a:t>
            </a:r>
            <a:endParaRPr lang="en-US" dirty="0"/>
          </a:p>
        </p:txBody>
      </p:sp>
      <p:sp>
        <p:nvSpPr>
          <p:cNvPr id="3" name="Content Placeholder 2"/>
          <p:cNvSpPr>
            <a:spLocks noGrp="1"/>
          </p:cNvSpPr>
          <p:nvPr>
            <p:ph idx="1"/>
          </p:nvPr>
        </p:nvSpPr>
        <p:spPr/>
        <p:txBody>
          <a:bodyPr/>
          <a:lstStyle/>
          <a:p>
            <a:r>
              <a:rPr lang="en-US" dirty="0" smtClean="0"/>
              <a:t>Other than increasing the FIO2, how can you improve oxygenation in your patient?</a:t>
            </a:r>
            <a:endParaRPr lang="en-US" dirty="0"/>
          </a:p>
        </p:txBody>
      </p:sp>
    </p:spTree>
    <p:extLst>
      <p:ext uri="{BB962C8B-B14F-4D97-AF65-F5344CB8AC3E}">
        <p14:creationId xmlns:p14="http://schemas.microsoft.com/office/powerpoint/2010/main" val="24242801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Mean airway pressure (P</a:t>
            </a:r>
            <a:r>
              <a:rPr lang="en-US" baseline="-25000" dirty="0" smtClean="0"/>
              <a:t>aw</a:t>
            </a:r>
            <a:r>
              <a:rPr lang="en-US" dirty="0" smtClean="0"/>
              <a:t>)</a:t>
            </a:r>
          </a:p>
          <a:p>
            <a:pPr lvl="1"/>
            <a:r>
              <a:rPr lang="en-US" dirty="0" smtClean="0"/>
              <a:t>=1/2 [PIP x (inspiratory time/total respiratory cycle)]</a:t>
            </a:r>
          </a:p>
          <a:p>
            <a:pPr lvl="1"/>
            <a:r>
              <a:rPr lang="en-US" dirty="0" smtClean="0"/>
              <a:t>When PEEP used</a:t>
            </a:r>
          </a:p>
          <a:p>
            <a:pPr lvl="2"/>
            <a:r>
              <a:rPr lang="en-US" dirty="0" smtClean="0"/>
              <a:t>=1/2 (PIP – PEEP) x (inspiratory time/total respiratory cycle) + PEEP</a:t>
            </a:r>
          </a:p>
          <a:p>
            <a:pPr lvl="1"/>
            <a:r>
              <a:rPr lang="en-US" dirty="0" smtClean="0"/>
              <a:t>Therefore, affected by</a:t>
            </a:r>
          </a:p>
          <a:p>
            <a:pPr lvl="2"/>
            <a:r>
              <a:rPr lang="en-US" dirty="0" smtClean="0"/>
              <a:t>PIP, TV, </a:t>
            </a:r>
            <a:r>
              <a:rPr lang="en-US" dirty="0" smtClean="0"/>
              <a:t>PEEP, I:E ratio, RR, inspiratory flow pattern</a:t>
            </a:r>
          </a:p>
        </p:txBody>
      </p:sp>
    </p:spTree>
    <p:extLst>
      <p:ext uri="{BB962C8B-B14F-4D97-AF65-F5344CB8AC3E}">
        <p14:creationId xmlns:p14="http://schemas.microsoft.com/office/powerpoint/2010/main" val="6719274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What are the goals of PEEP?</a:t>
            </a:r>
            <a:endParaRPr lang="en-US" dirty="0"/>
          </a:p>
        </p:txBody>
      </p:sp>
    </p:spTree>
    <p:extLst>
      <p:ext uri="{BB962C8B-B14F-4D97-AF65-F5344CB8AC3E}">
        <p14:creationId xmlns:p14="http://schemas.microsoft.com/office/powerpoint/2010/main" val="115708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Enhance tissue oxygenation</a:t>
            </a:r>
          </a:p>
          <a:p>
            <a:r>
              <a:rPr lang="en-US" dirty="0" smtClean="0"/>
              <a:t>Maintain a PaO2 &gt;/= 60mmHg and SPO2 &gt;/= 90%, at an acceptable pH</a:t>
            </a:r>
          </a:p>
          <a:p>
            <a:r>
              <a:rPr lang="en-US" dirty="0" smtClean="0"/>
              <a:t>Recruit alveoli and maintain them in an aerated state</a:t>
            </a:r>
          </a:p>
          <a:p>
            <a:r>
              <a:rPr lang="en-US" dirty="0" smtClean="0"/>
              <a:t>Restore functional residual capacity</a:t>
            </a:r>
            <a:endParaRPr lang="en-US" dirty="0"/>
          </a:p>
        </p:txBody>
      </p:sp>
    </p:spTree>
    <p:extLst>
      <p:ext uri="{BB962C8B-B14F-4D97-AF65-F5344CB8AC3E}">
        <p14:creationId xmlns:p14="http://schemas.microsoft.com/office/powerpoint/2010/main" val="10351411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What is the difference between PEEP and CPAP?</a:t>
            </a:r>
            <a:endParaRPr lang="en-US" dirty="0"/>
          </a:p>
        </p:txBody>
      </p:sp>
    </p:spTree>
    <p:extLst>
      <p:ext uri="{BB962C8B-B14F-4D97-AF65-F5344CB8AC3E}">
        <p14:creationId xmlns:p14="http://schemas.microsoft.com/office/powerpoint/2010/main" val="37918210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PEEP = End-expiratory pressure above zero cm H</a:t>
            </a:r>
            <a:r>
              <a:rPr lang="en-US" baseline="-25000" dirty="0" smtClean="0"/>
              <a:t>2</a:t>
            </a:r>
            <a:r>
              <a:rPr lang="en-US" dirty="0" smtClean="0"/>
              <a:t>0 DURING MECHANICAL VENTILATION</a:t>
            </a:r>
          </a:p>
          <a:p>
            <a:r>
              <a:rPr lang="en-US" dirty="0" smtClean="0"/>
              <a:t>CPAP = Pressure above the ambient pressure maintained </a:t>
            </a:r>
            <a:r>
              <a:rPr lang="en-US" dirty="0" smtClean="0"/>
              <a:t>DURING INSPIRATION/EXPIRATION DURING </a:t>
            </a:r>
            <a:r>
              <a:rPr lang="en-US" dirty="0" smtClean="0"/>
              <a:t>SPONTANEOUS VENTILATION</a:t>
            </a:r>
            <a:endParaRPr lang="en-US" dirty="0"/>
          </a:p>
        </p:txBody>
      </p:sp>
    </p:spTree>
    <p:extLst>
      <p:ext uri="{BB962C8B-B14F-4D97-AF65-F5344CB8AC3E}">
        <p14:creationId xmlns:p14="http://schemas.microsoft.com/office/powerpoint/2010/main" val="26460002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Define the following terms</a:t>
            </a:r>
          </a:p>
          <a:p>
            <a:pPr marL="36576" indent="0">
              <a:buNone/>
            </a:pPr>
            <a:endParaRPr lang="en-US" dirty="0" smtClean="0"/>
          </a:p>
          <a:p>
            <a:pPr lvl="1"/>
            <a:r>
              <a:rPr lang="en-US" dirty="0" smtClean="0"/>
              <a:t>Minimum or low PEEP</a:t>
            </a:r>
          </a:p>
          <a:p>
            <a:pPr lvl="1"/>
            <a:endParaRPr lang="en-US" dirty="0"/>
          </a:p>
          <a:p>
            <a:pPr lvl="1"/>
            <a:r>
              <a:rPr lang="en-US" dirty="0" smtClean="0"/>
              <a:t>Therapeutic PEEP</a:t>
            </a:r>
          </a:p>
          <a:p>
            <a:pPr lvl="1"/>
            <a:endParaRPr lang="en-US" dirty="0"/>
          </a:p>
          <a:p>
            <a:pPr lvl="1"/>
            <a:r>
              <a:rPr lang="en-US" dirty="0" smtClean="0"/>
              <a:t>Optimum PEEP</a:t>
            </a:r>
            <a:endParaRPr lang="en-US" dirty="0"/>
          </a:p>
        </p:txBody>
      </p:sp>
    </p:spTree>
    <p:extLst>
      <p:ext uri="{BB962C8B-B14F-4D97-AF65-F5344CB8AC3E}">
        <p14:creationId xmlns:p14="http://schemas.microsoft.com/office/powerpoint/2010/main" val="24151461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a:xfrm>
            <a:off x="457200" y="1600200"/>
            <a:ext cx="8077200" cy="4525963"/>
          </a:xfrm>
        </p:spPr>
        <p:txBody>
          <a:bodyPr>
            <a:normAutofit/>
          </a:bodyPr>
          <a:lstStyle/>
          <a:p>
            <a:r>
              <a:rPr lang="en-US" dirty="0" smtClean="0"/>
              <a:t>Minimum or low PEEP </a:t>
            </a:r>
            <a:endParaRPr lang="en-US" dirty="0"/>
          </a:p>
          <a:p>
            <a:pPr lvl="1"/>
            <a:r>
              <a:rPr lang="en-US" dirty="0" smtClean="0"/>
              <a:t>PEEP </a:t>
            </a:r>
            <a:r>
              <a:rPr lang="en-US" dirty="0" smtClean="0"/>
              <a:t>value of 3-5cmH20- used to preserve FRC</a:t>
            </a:r>
            <a:endParaRPr lang="en-US" dirty="0"/>
          </a:p>
          <a:p>
            <a:r>
              <a:rPr lang="en-US" dirty="0" smtClean="0"/>
              <a:t>Therapeutic PEEP </a:t>
            </a:r>
            <a:endParaRPr lang="en-US" dirty="0"/>
          </a:p>
          <a:p>
            <a:pPr lvl="1"/>
            <a:r>
              <a:rPr lang="en-US" dirty="0" smtClean="0"/>
              <a:t>&gt;/= </a:t>
            </a:r>
            <a:r>
              <a:rPr lang="en-US" dirty="0" smtClean="0"/>
              <a:t>5cmH20- used to treat refractory </a:t>
            </a:r>
            <a:r>
              <a:rPr lang="en-US" dirty="0" smtClean="0"/>
              <a:t>hypoxemia</a:t>
            </a:r>
          </a:p>
          <a:p>
            <a:r>
              <a:rPr lang="en-US" dirty="0" smtClean="0"/>
              <a:t>Optimum PEEP</a:t>
            </a:r>
          </a:p>
          <a:p>
            <a:pPr lvl="1"/>
            <a:r>
              <a:rPr lang="en-US" dirty="0" smtClean="0"/>
              <a:t>Level </a:t>
            </a:r>
            <a:r>
              <a:rPr lang="en-US" dirty="0" smtClean="0"/>
              <a:t>at which max benefit of PEEP occurs and minimal </a:t>
            </a:r>
            <a:r>
              <a:rPr lang="en-US" dirty="0" smtClean="0"/>
              <a:t>cardiopulmonary </a:t>
            </a:r>
            <a:r>
              <a:rPr lang="en-US" dirty="0" smtClean="0"/>
              <a:t>side effects occur</a:t>
            </a:r>
            <a:endParaRPr lang="en-US" dirty="0"/>
          </a:p>
        </p:txBody>
      </p:sp>
    </p:spTree>
    <p:extLst>
      <p:ext uri="{BB962C8B-B14F-4D97-AF65-F5344CB8AC3E}">
        <p14:creationId xmlns:p14="http://schemas.microsoft.com/office/powerpoint/2010/main" val="42932932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Optimum PEEP</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Common target goals:</a:t>
            </a:r>
          </a:p>
          <a:p>
            <a:pPr lvl="1"/>
            <a:r>
              <a:rPr lang="en-US" dirty="0" smtClean="0"/>
              <a:t>PaO2=55-80, SPO2=88-95%</a:t>
            </a:r>
          </a:p>
          <a:p>
            <a:pPr lvl="1"/>
            <a:r>
              <a:rPr lang="en-US" dirty="0" smtClean="0"/>
              <a:t>Optimum oxygen transport</a:t>
            </a:r>
          </a:p>
          <a:p>
            <a:pPr lvl="1"/>
            <a:r>
              <a:rPr lang="en-US" dirty="0" smtClean="0"/>
              <a:t>Pulmonary shunt fraction &lt;15%</a:t>
            </a:r>
          </a:p>
          <a:p>
            <a:pPr lvl="1"/>
            <a:r>
              <a:rPr lang="en-US" dirty="0" smtClean="0"/>
              <a:t>Minimal cardiovascular compromise</a:t>
            </a:r>
          </a:p>
          <a:p>
            <a:pPr lvl="1"/>
            <a:r>
              <a:rPr lang="en-US" dirty="0" smtClean="0"/>
              <a:t>Improved </a:t>
            </a:r>
            <a:r>
              <a:rPr lang="en-US" dirty="0" smtClean="0"/>
              <a:t>lung compliance and improve lung aeration</a:t>
            </a:r>
          </a:p>
          <a:p>
            <a:pPr lvl="1"/>
            <a:r>
              <a:rPr lang="en-US" dirty="0" smtClean="0"/>
              <a:t>PaO2/FIO2 ratio &gt; 300</a:t>
            </a:r>
          </a:p>
          <a:p>
            <a:pPr lvl="1"/>
            <a:r>
              <a:rPr lang="en-US" dirty="0" smtClean="0"/>
              <a:t>Point of minimal arterial to end-tidal PCO2 gradient</a:t>
            </a:r>
          </a:p>
          <a:p>
            <a:pPr lvl="1"/>
            <a:r>
              <a:rPr lang="en-US" dirty="0" smtClean="0"/>
              <a:t>Optimal mixed venous oxygenation values</a:t>
            </a:r>
            <a:endParaRPr lang="en-US" dirty="0"/>
          </a:p>
        </p:txBody>
      </p:sp>
    </p:spTree>
    <p:extLst>
      <p:ext uri="{BB962C8B-B14F-4D97-AF65-F5344CB8AC3E}">
        <p14:creationId xmlns:p14="http://schemas.microsoft.com/office/powerpoint/2010/main" val="346628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lstStyle/>
          <a:p>
            <a:r>
              <a:rPr lang="en-US" dirty="0" smtClean="0"/>
              <a:t>One day later….</a:t>
            </a:r>
            <a:endParaRPr lang="en-US" dirty="0"/>
          </a:p>
        </p:txBody>
      </p:sp>
    </p:spTree>
    <p:extLst>
      <p:ext uri="{BB962C8B-B14F-4D97-AF65-F5344CB8AC3E}">
        <p14:creationId xmlns:p14="http://schemas.microsoft.com/office/powerpoint/2010/main" val="17627408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Optimum </a:t>
            </a:r>
            <a:r>
              <a:rPr lang="en-US" dirty="0" smtClean="0"/>
              <a:t>PEEP</a:t>
            </a:r>
            <a:br>
              <a:rPr lang="en-US" dirty="0" smtClean="0"/>
            </a:br>
            <a:r>
              <a:rPr lang="en-US" dirty="0" smtClean="0"/>
              <a:t>Static Pressure Volume Loop</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1600200"/>
            <a:ext cx="55626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5-Point Star 3"/>
          <p:cNvSpPr/>
          <p:nvPr/>
        </p:nvSpPr>
        <p:spPr>
          <a:xfrm>
            <a:off x="4495800" y="4876800"/>
            <a:ext cx="228600" cy="2286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5-Point Star 4"/>
          <p:cNvSpPr/>
          <p:nvPr/>
        </p:nvSpPr>
        <p:spPr>
          <a:xfrm>
            <a:off x="5410200" y="3276600"/>
            <a:ext cx="228600" cy="228600"/>
          </a:xfrm>
          <a:prstGeom prst="star5">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
        <p:nvSpPr>
          <p:cNvPr id="6" name="5-Point Star 5"/>
          <p:cNvSpPr/>
          <p:nvPr/>
        </p:nvSpPr>
        <p:spPr>
          <a:xfrm>
            <a:off x="6629400" y="2667000"/>
            <a:ext cx="304800" cy="266700"/>
          </a:xfrm>
          <a:prstGeom prst="star5">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5-Point Star 6"/>
          <p:cNvSpPr/>
          <p:nvPr/>
        </p:nvSpPr>
        <p:spPr>
          <a:xfrm>
            <a:off x="3276600" y="3238500"/>
            <a:ext cx="304800" cy="266700"/>
          </a:xfrm>
          <a:prstGeom prst="star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90699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of SPV loop</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Lower inflection point on inspiratory limb</a:t>
            </a:r>
          </a:p>
          <a:p>
            <a:pPr lvl="1"/>
            <a:r>
              <a:rPr lang="en-US" dirty="0" smtClean="0"/>
              <a:t>Point on curve where slope of line first changes significantly</a:t>
            </a:r>
          </a:p>
          <a:p>
            <a:r>
              <a:rPr lang="en-US" dirty="0" smtClean="0"/>
              <a:t>Upper inflection point on inspiratory limb</a:t>
            </a:r>
          </a:p>
          <a:p>
            <a:pPr lvl="1"/>
            <a:r>
              <a:rPr lang="en-US" dirty="0" smtClean="0"/>
              <a:t>Point on curve where slope of line changes again</a:t>
            </a:r>
          </a:p>
          <a:p>
            <a:pPr lvl="1"/>
            <a:r>
              <a:rPr lang="en-US" dirty="0" smtClean="0"/>
              <a:t>May not be identified if alveoli are still being recruited in some parts of lungs</a:t>
            </a:r>
          </a:p>
          <a:p>
            <a:r>
              <a:rPr lang="en-US" dirty="0" smtClean="0"/>
              <a:t>Slope of line between LIP and UIP= compliance</a:t>
            </a:r>
          </a:p>
          <a:p>
            <a:r>
              <a:rPr lang="en-US" dirty="0" smtClean="0"/>
              <a:t>Upper plateau portion of inspiratory loop represents potential recruitment and possible </a:t>
            </a:r>
            <a:r>
              <a:rPr lang="en-US" dirty="0" err="1" smtClean="0"/>
              <a:t>overdistension</a:t>
            </a:r>
            <a:r>
              <a:rPr lang="en-US" dirty="0" smtClean="0"/>
              <a:t> of lungs</a:t>
            </a:r>
          </a:p>
          <a:p>
            <a:pPr lvl="1"/>
            <a:r>
              <a:rPr lang="en-US" dirty="0" smtClean="0"/>
              <a:t>Compliance decreases at this point</a:t>
            </a:r>
          </a:p>
          <a:p>
            <a:r>
              <a:rPr lang="en-US" dirty="0" smtClean="0"/>
              <a:t>Upper inflection point on deflation portion of curve=deflection or deflation point</a:t>
            </a:r>
          </a:p>
          <a:p>
            <a:pPr lvl="1"/>
            <a:r>
              <a:rPr lang="en-US" dirty="0" smtClean="0"/>
              <a:t>Set PEEP 2-3cm H20 above upper inflection point detected during deflation of lungs</a:t>
            </a:r>
            <a:endParaRPr lang="en-US" dirty="0"/>
          </a:p>
        </p:txBody>
      </p:sp>
    </p:spTree>
    <p:extLst>
      <p:ext uri="{BB962C8B-B14F-4D97-AF65-F5344CB8AC3E}">
        <p14:creationId xmlns:p14="http://schemas.microsoft.com/office/powerpoint/2010/main" val="23145428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What are the cardiovascular consequences of high PEEP </a:t>
            </a:r>
            <a:r>
              <a:rPr lang="en-US" dirty="0" smtClean="0"/>
              <a:t>levels?</a:t>
            </a:r>
            <a:endParaRPr lang="en-US" dirty="0" smtClean="0"/>
          </a:p>
          <a:p>
            <a:pPr marL="448056" lvl="1" indent="0">
              <a:buNone/>
            </a:pPr>
            <a:endParaRPr lang="en-US" dirty="0" smtClean="0"/>
          </a:p>
        </p:txBody>
      </p:sp>
    </p:spTree>
    <p:extLst>
      <p:ext uri="{BB962C8B-B14F-4D97-AF65-F5344CB8AC3E}">
        <p14:creationId xmlns:p14="http://schemas.microsoft.com/office/powerpoint/2010/main" val="37641174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Reduces cardiac output by decreasing preload</a:t>
            </a:r>
            <a:endParaRPr lang="en-US" dirty="0"/>
          </a:p>
        </p:txBody>
      </p:sp>
    </p:spTree>
    <p:extLst>
      <p:ext uri="{BB962C8B-B14F-4D97-AF65-F5344CB8AC3E}">
        <p14:creationId xmlns:p14="http://schemas.microsoft.com/office/powerpoint/2010/main" val="4416569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What is the impact of PEEP on PCO2?</a:t>
            </a:r>
            <a:endParaRPr lang="en-US" dirty="0"/>
          </a:p>
        </p:txBody>
      </p:sp>
    </p:spTree>
    <p:extLst>
      <p:ext uri="{BB962C8B-B14F-4D97-AF65-F5344CB8AC3E}">
        <p14:creationId xmlns:p14="http://schemas.microsoft.com/office/powerpoint/2010/main" val="1004186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Variable effects</a:t>
            </a:r>
          </a:p>
          <a:p>
            <a:pPr lvl="1"/>
            <a:r>
              <a:rPr lang="en-US" dirty="0" smtClean="0"/>
              <a:t>If a patient has been hyperventilating b/c hypoxemia before PEEP, then relief should be accompanied by a rise in PaCO2</a:t>
            </a:r>
          </a:p>
          <a:p>
            <a:pPr lvl="1"/>
            <a:r>
              <a:rPr lang="en-US" dirty="0" smtClean="0"/>
              <a:t>May decrease if PEEP improves ventilation to previously perfused alveoli</a:t>
            </a:r>
          </a:p>
          <a:p>
            <a:pPr lvl="1"/>
            <a:r>
              <a:rPr lang="en-US" dirty="0" smtClean="0"/>
              <a:t>High levels of PEEP expand conductive airways which increases dead space and can increase PaCO2</a:t>
            </a:r>
          </a:p>
          <a:p>
            <a:pPr lvl="1"/>
            <a:endParaRPr lang="en-US" dirty="0"/>
          </a:p>
        </p:txBody>
      </p:sp>
    </p:spTree>
    <p:extLst>
      <p:ext uri="{BB962C8B-B14F-4D97-AF65-F5344CB8AC3E}">
        <p14:creationId xmlns:p14="http://schemas.microsoft.com/office/powerpoint/2010/main" val="12183428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What is the impact of PEEP on </a:t>
            </a:r>
            <a:r>
              <a:rPr lang="en-US" smtClean="0"/>
              <a:t>lung compliance?</a:t>
            </a:r>
            <a:endParaRPr lang="en-US"/>
          </a:p>
        </p:txBody>
      </p:sp>
    </p:spTree>
    <p:extLst>
      <p:ext uri="{BB962C8B-B14F-4D97-AF65-F5344CB8AC3E}">
        <p14:creationId xmlns:p14="http://schemas.microsoft.com/office/powerpoint/2010/main" val="3353033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Increases lung compliance until reaches lung pressures with associated tidal volumes that reach total lung capacity, then decreases</a:t>
            </a:r>
            <a:endParaRPr lang="en-US" dirty="0"/>
          </a:p>
        </p:txBody>
      </p:sp>
    </p:spTree>
    <p:extLst>
      <p:ext uri="{BB962C8B-B14F-4D97-AF65-F5344CB8AC3E}">
        <p14:creationId xmlns:p14="http://schemas.microsoft.com/office/powerpoint/2010/main" val="36851356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An increase in the arterial to end-tidal CO2 tension gradient to 20 is noted with increasing PEEP.  </a:t>
            </a:r>
          </a:p>
          <a:p>
            <a:r>
              <a:rPr lang="en-US" dirty="0" smtClean="0"/>
              <a:t>What does this mean?</a:t>
            </a:r>
            <a:endParaRPr lang="en-US" dirty="0"/>
          </a:p>
        </p:txBody>
      </p:sp>
    </p:spTree>
    <p:extLst>
      <p:ext uri="{BB962C8B-B14F-4D97-AF65-F5344CB8AC3E}">
        <p14:creationId xmlns:p14="http://schemas.microsoft.com/office/powerpoint/2010/main" val="33729226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arterial to end-tidal CO2 tension gradient is often used as an indirect assessment of the effectiveness of ventilation</a:t>
            </a:r>
          </a:p>
          <a:p>
            <a:r>
              <a:rPr lang="en-US" dirty="0" smtClean="0"/>
              <a:t>It is lowest when gas exchange units are maximally recruited without being </a:t>
            </a:r>
            <a:r>
              <a:rPr lang="en-US" dirty="0" err="1" smtClean="0"/>
              <a:t>overdistended</a:t>
            </a:r>
            <a:r>
              <a:rPr lang="en-US" dirty="0" smtClean="0"/>
              <a:t> by PEEP</a:t>
            </a:r>
          </a:p>
          <a:p>
            <a:r>
              <a:rPr lang="en-US" dirty="0" smtClean="0"/>
              <a:t>An increase, signifies that too much PEEP has been added and can be expected to produce a drop in CO and an increase in V</a:t>
            </a:r>
            <a:r>
              <a:rPr lang="en-US" baseline="-25000" dirty="0" smtClean="0"/>
              <a:t>D</a:t>
            </a:r>
            <a:r>
              <a:rPr lang="en-US" dirty="0" smtClean="0"/>
              <a:t>/V</a:t>
            </a:r>
            <a:r>
              <a:rPr lang="en-US" baseline="-25000" dirty="0" smtClean="0"/>
              <a:t>T</a:t>
            </a:r>
            <a:endParaRPr lang="en-US" dirty="0" smtClean="0"/>
          </a:p>
          <a:p>
            <a:endParaRPr lang="en-US" dirty="0"/>
          </a:p>
        </p:txBody>
      </p:sp>
    </p:spTree>
    <p:extLst>
      <p:ext uri="{BB962C8B-B14F-4D97-AF65-F5344CB8AC3E}">
        <p14:creationId xmlns:p14="http://schemas.microsoft.com/office/powerpoint/2010/main" val="21274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lstStyle/>
          <a:p>
            <a:r>
              <a:rPr lang="en-US" dirty="0" smtClean="0"/>
              <a:t>Initial assessment in the morning revealed significant tachypnea and increased respiratory effort</a:t>
            </a:r>
          </a:p>
          <a:p>
            <a:r>
              <a:rPr lang="en-US" dirty="0" smtClean="0"/>
              <a:t>Auscultation fine crackles heard bilaterally diffusely</a:t>
            </a:r>
          </a:p>
          <a:p>
            <a:r>
              <a:rPr lang="en-US" dirty="0" smtClean="0"/>
              <a:t>Pulse ox=88%, FIO2=21%; 93%, FIO2=50%</a:t>
            </a:r>
          </a:p>
          <a:p>
            <a:pPr marL="36576" indent="0">
              <a:buNone/>
            </a:pPr>
            <a:endParaRPr lang="en-US" dirty="0"/>
          </a:p>
        </p:txBody>
      </p:sp>
    </p:spTree>
    <p:extLst>
      <p:ext uri="{BB962C8B-B14F-4D97-AF65-F5344CB8AC3E}">
        <p14:creationId xmlns:p14="http://schemas.microsoft.com/office/powerpoint/2010/main" val="26878912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An increase in arterial-to-venous oxygen content difference is noted with an increase in PEEP.</a:t>
            </a:r>
          </a:p>
          <a:p>
            <a:r>
              <a:rPr lang="en-US" dirty="0" smtClean="0"/>
              <a:t>What does this mean?</a:t>
            </a:r>
            <a:endParaRPr lang="en-US" dirty="0"/>
          </a:p>
        </p:txBody>
      </p:sp>
    </p:spTree>
    <p:extLst>
      <p:ext uri="{BB962C8B-B14F-4D97-AF65-F5344CB8AC3E}">
        <p14:creationId xmlns:p14="http://schemas.microsoft.com/office/powerpoint/2010/main" val="1175373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A reflection of oxygen utilization by the tissues</a:t>
            </a:r>
          </a:p>
          <a:p>
            <a:r>
              <a:rPr lang="en-US" dirty="0" smtClean="0"/>
              <a:t>An increase in the gradient may indicate </a:t>
            </a:r>
            <a:r>
              <a:rPr lang="en-US" dirty="0" err="1" smtClean="0"/>
              <a:t>hypovolemia</a:t>
            </a:r>
            <a:r>
              <a:rPr lang="en-US" dirty="0" smtClean="0"/>
              <a:t>, decreased CO, increased oxygen consumption</a:t>
            </a:r>
            <a:endParaRPr lang="en-US" dirty="0"/>
          </a:p>
        </p:txBody>
      </p:sp>
    </p:spTree>
    <p:extLst>
      <p:ext uri="{BB962C8B-B14F-4D97-AF65-F5344CB8AC3E}">
        <p14:creationId xmlns:p14="http://schemas.microsoft.com/office/powerpoint/2010/main" val="39919955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What is the effect of PEEP on vascular pressures?</a:t>
            </a:r>
            <a:endParaRPr lang="en-US" dirty="0"/>
          </a:p>
        </p:txBody>
      </p:sp>
    </p:spTree>
    <p:extLst>
      <p:ext uri="{BB962C8B-B14F-4D97-AF65-F5344CB8AC3E}">
        <p14:creationId xmlns:p14="http://schemas.microsoft.com/office/powerpoint/2010/main" val="38915744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PEEP increases vascular pressures</a:t>
            </a:r>
          </a:p>
          <a:p>
            <a:endParaRPr lang="en-US" dirty="0"/>
          </a:p>
          <a:p>
            <a:r>
              <a:rPr lang="en-US" dirty="0" smtClean="0"/>
              <a:t>***When PEEP rises, PAOP may be markedly decreased because pulmonary blood flow is reduced as a result of decreased venous return to the right side of the heart= PEEP-induced relative </a:t>
            </a:r>
            <a:r>
              <a:rPr lang="en-US" dirty="0" err="1" smtClean="0"/>
              <a:t>hypovolemia</a:t>
            </a:r>
            <a:endParaRPr lang="en-US" dirty="0"/>
          </a:p>
        </p:txBody>
      </p:sp>
    </p:spTree>
    <p:extLst>
      <p:ext uri="{BB962C8B-B14F-4D97-AF65-F5344CB8AC3E}">
        <p14:creationId xmlns:p14="http://schemas.microsoft.com/office/powerpoint/2010/main" val="165157709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What are contraindications for PEEP?</a:t>
            </a:r>
            <a:endParaRPr lang="en-US" dirty="0"/>
          </a:p>
        </p:txBody>
      </p:sp>
    </p:spTree>
    <p:extLst>
      <p:ext uri="{BB962C8B-B14F-4D97-AF65-F5344CB8AC3E}">
        <p14:creationId xmlns:p14="http://schemas.microsoft.com/office/powerpoint/2010/main" val="32039511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err="1" smtClean="0"/>
              <a:t>Hypovolemia</a:t>
            </a:r>
            <a:r>
              <a:rPr lang="en-US" dirty="0" smtClean="0"/>
              <a:t> (relative)</a:t>
            </a:r>
            <a:endParaRPr lang="en-US" dirty="0"/>
          </a:p>
          <a:p>
            <a:r>
              <a:rPr lang="en-US" dirty="0" smtClean="0"/>
              <a:t>Untreated significant pneumothorax or tension pneumothorax</a:t>
            </a:r>
          </a:p>
          <a:p>
            <a:r>
              <a:rPr lang="en-US" dirty="0" smtClean="0"/>
              <a:t>Elevated ICP</a:t>
            </a:r>
            <a:endParaRPr lang="en-US" dirty="0"/>
          </a:p>
        </p:txBody>
      </p:sp>
    </p:spTree>
    <p:extLst>
      <p:ext uri="{BB962C8B-B14F-4D97-AF65-F5344CB8AC3E}">
        <p14:creationId xmlns:p14="http://schemas.microsoft.com/office/powerpoint/2010/main" val="16563441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What cause of hypoxemia is typically refractory to management with increasing FIO2?</a:t>
            </a:r>
          </a:p>
          <a:p>
            <a:endParaRPr lang="en-US" dirty="0"/>
          </a:p>
          <a:p>
            <a:r>
              <a:rPr lang="en-US" dirty="0" smtClean="0"/>
              <a:t>How can you improve oxygenation in these patients?</a:t>
            </a:r>
            <a:endParaRPr lang="en-US" dirty="0"/>
          </a:p>
        </p:txBody>
      </p:sp>
    </p:spTree>
    <p:extLst>
      <p:ext uri="{BB962C8B-B14F-4D97-AF65-F5344CB8AC3E}">
        <p14:creationId xmlns:p14="http://schemas.microsoft.com/office/powerpoint/2010/main" val="17876737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Shunt</a:t>
            </a:r>
          </a:p>
          <a:p>
            <a:endParaRPr lang="en-US" dirty="0"/>
          </a:p>
          <a:p>
            <a:r>
              <a:rPr lang="en-US" dirty="0" smtClean="0"/>
              <a:t>PEEP/CPAP</a:t>
            </a:r>
            <a:endParaRPr lang="en-US" dirty="0"/>
          </a:p>
        </p:txBody>
      </p:sp>
    </p:spTree>
    <p:extLst>
      <p:ext uri="{BB962C8B-B14F-4D97-AF65-F5344CB8AC3E}">
        <p14:creationId xmlns:p14="http://schemas.microsoft.com/office/powerpoint/2010/main" val="40202596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Take home question- calculate your shunt fraction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Clinical shunt calculation example</a:t>
            </a:r>
          </a:p>
          <a:p>
            <a:pPr lvl="1"/>
            <a:r>
              <a:rPr lang="en-US" dirty="0" err="1" smtClean="0"/>
              <a:t>Pb</a:t>
            </a:r>
            <a:r>
              <a:rPr lang="en-US" dirty="0" smtClean="0"/>
              <a:t>=747mmHg</a:t>
            </a:r>
          </a:p>
          <a:p>
            <a:pPr lvl="1"/>
            <a:r>
              <a:rPr lang="en-US" dirty="0" err="1" smtClean="0"/>
              <a:t>Hb</a:t>
            </a:r>
            <a:r>
              <a:rPr lang="en-US" dirty="0" smtClean="0"/>
              <a:t>=10g</a:t>
            </a:r>
          </a:p>
          <a:p>
            <a:pPr lvl="1"/>
            <a:r>
              <a:rPr lang="en-US" dirty="0" smtClean="0"/>
              <a:t>FIO2=1.0</a:t>
            </a:r>
          </a:p>
          <a:p>
            <a:pPr lvl="1"/>
            <a:r>
              <a:rPr lang="en-US" dirty="0" smtClean="0"/>
              <a:t>PaO2=85mmHg</a:t>
            </a:r>
          </a:p>
          <a:p>
            <a:pPr lvl="1"/>
            <a:r>
              <a:rPr lang="en-US" dirty="0" smtClean="0"/>
              <a:t>PaCO2=40mmHg</a:t>
            </a:r>
          </a:p>
          <a:p>
            <a:pPr lvl="1"/>
            <a:r>
              <a:rPr lang="en-US" dirty="0" smtClean="0"/>
              <a:t>pH=7.36</a:t>
            </a:r>
          </a:p>
          <a:p>
            <a:pPr lvl="1"/>
            <a:r>
              <a:rPr lang="en-US" dirty="0" smtClean="0"/>
              <a:t>SaO2=94%</a:t>
            </a:r>
          </a:p>
          <a:p>
            <a:pPr lvl="1"/>
            <a:r>
              <a:rPr lang="en-US" dirty="0" smtClean="0"/>
              <a:t>PvO2=39mmHg</a:t>
            </a:r>
          </a:p>
          <a:p>
            <a:pPr lvl="1"/>
            <a:r>
              <a:rPr lang="en-US" dirty="0" smtClean="0"/>
              <a:t>SvO2=70%</a:t>
            </a:r>
          </a:p>
          <a:p>
            <a:pPr lvl="1"/>
            <a:r>
              <a:rPr lang="en-US" dirty="0" smtClean="0"/>
              <a:t>Respiratory exchange ratio (R)=0.8</a:t>
            </a:r>
            <a:endParaRPr lang="en-US" dirty="0"/>
          </a:p>
        </p:txBody>
      </p:sp>
    </p:spTree>
    <p:extLst>
      <p:ext uri="{BB962C8B-B14F-4D97-AF65-F5344CB8AC3E}">
        <p14:creationId xmlns:p14="http://schemas.microsoft.com/office/powerpoint/2010/main" val="31838900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Define a recruitment maneuver.</a:t>
            </a:r>
            <a:endParaRPr lang="en-US" dirty="0"/>
          </a:p>
        </p:txBody>
      </p:sp>
    </p:spTree>
    <p:extLst>
      <p:ext uri="{BB962C8B-B14F-4D97-AF65-F5344CB8AC3E}">
        <p14:creationId xmlns:p14="http://schemas.microsoft.com/office/powerpoint/2010/main" val="2591702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numCol="2">
            <a:normAutofit/>
          </a:bodyPr>
          <a:lstStyle/>
          <a:p>
            <a:r>
              <a:rPr lang="en-US" dirty="0" smtClean="0"/>
              <a:t>Arterial blood gas</a:t>
            </a:r>
          </a:p>
          <a:p>
            <a:pPr lvl="1"/>
            <a:r>
              <a:rPr lang="en-US" dirty="0" smtClean="0"/>
              <a:t>pH=7.351</a:t>
            </a:r>
          </a:p>
          <a:p>
            <a:pPr lvl="1"/>
            <a:r>
              <a:rPr lang="en-US" dirty="0" smtClean="0"/>
              <a:t>pCO2=60.3</a:t>
            </a:r>
          </a:p>
          <a:p>
            <a:pPr lvl="1"/>
            <a:r>
              <a:rPr lang="en-US" dirty="0" smtClean="0"/>
              <a:t>HCO3=32.6</a:t>
            </a:r>
          </a:p>
          <a:p>
            <a:pPr lvl="1"/>
            <a:r>
              <a:rPr lang="en-US" dirty="0" smtClean="0"/>
              <a:t>BE=7</a:t>
            </a:r>
          </a:p>
          <a:p>
            <a:pPr lvl="1"/>
            <a:r>
              <a:rPr lang="en-US" dirty="0" smtClean="0"/>
              <a:t>AG=8.2</a:t>
            </a:r>
          </a:p>
          <a:p>
            <a:pPr lvl="1"/>
            <a:r>
              <a:rPr lang="en-US" dirty="0" smtClean="0"/>
              <a:t>Na=140.7</a:t>
            </a:r>
          </a:p>
          <a:p>
            <a:pPr lvl="1"/>
            <a:r>
              <a:rPr lang="en-US" dirty="0" smtClean="0"/>
              <a:t>K=4.09</a:t>
            </a:r>
          </a:p>
          <a:p>
            <a:pPr lvl="1"/>
            <a:r>
              <a:rPr lang="en-US" dirty="0" err="1" smtClean="0"/>
              <a:t>iCa</a:t>
            </a:r>
            <a:r>
              <a:rPr lang="en-US" dirty="0" smtClean="0"/>
              <a:t>=1.29</a:t>
            </a:r>
          </a:p>
          <a:p>
            <a:pPr lvl="1"/>
            <a:r>
              <a:rPr lang="en-US" dirty="0" err="1" smtClean="0"/>
              <a:t>Cl</a:t>
            </a:r>
            <a:r>
              <a:rPr lang="en-US" dirty="0" smtClean="0"/>
              <a:t>=104</a:t>
            </a:r>
          </a:p>
          <a:p>
            <a:pPr lvl="1"/>
            <a:r>
              <a:rPr lang="en-US" dirty="0" smtClean="0"/>
              <a:t>Glucose=143</a:t>
            </a:r>
          </a:p>
          <a:p>
            <a:pPr lvl="1"/>
            <a:r>
              <a:rPr lang="en-US" dirty="0" err="1" smtClean="0"/>
              <a:t>Hct</a:t>
            </a:r>
            <a:r>
              <a:rPr lang="en-US" dirty="0" smtClean="0"/>
              <a:t>=40%</a:t>
            </a:r>
          </a:p>
          <a:p>
            <a:pPr lvl="1"/>
            <a:r>
              <a:rPr lang="en-US" dirty="0" smtClean="0"/>
              <a:t>FIO2=30%</a:t>
            </a:r>
          </a:p>
          <a:p>
            <a:pPr lvl="1"/>
            <a:r>
              <a:rPr lang="en-US" dirty="0" smtClean="0"/>
              <a:t>PaO2=59mmHg</a:t>
            </a:r>
          </a:p>
          <a:p>
            <a:pPr lvl="1"/>
            <a:r>
              <a:rPr lang="en-US" dirty="0" smtClean="0"/>
              <a:t>O2Sat=88.7%</a:t>
            </a:r>
          </a:p>
          <a:p>
            <a:pPr marL="448056" lvl="1" indent="0">
              <a:buNone/>
            </a:pPr>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4019631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Recruitment maneuvers</a:t>
            </a:r>
            <a:endParaRPr lang="en-US" dirty="0"/>
          </a:p>
        </p:txBody>
      </p:sp>
      <p:sp>
        <p:nvSpPr>
          <p:cNvPr id="3" name="Content Placeholder 2"/>
          <p:cNvSpPr>
            <a:spLocks noGrp="1"/>
          </p:cNvSpPr>
          <p:nvPr>
            <p:ph idx="1"/>
          </p:nvPr>
        </p:nvSpPr>
        <p:spPr/>
        <p:txBody>
          <a:bodyPr/>
          <a:lstStyle/>
          <a:p>
            <a:r>
              <a:rPr lang="en-US" dirty="0" smtClean="0"/>
              <a:t>A recruitment maneuver is a sustained increase in pressure in the lungs with the goal of opening as many collapsed lung units as possible</a:t>
            </a:r>
          </a:p>
          <a:p>
            <a:r>
              <a:rPr lang="en-US" dirty="0" smtClean="0"/>
              <a:t>Occurs across entire range of lung volume from FRC to TLC</a:t>
            </a:r>
          </a:p>
          <a:p>
            <a:r>
              <a:rPr lang="en-US" dirty="0" smtClean="0"/>
              <a:t>Once recruited, kept open by maintaining an adequate PEEP above UIP of deflation maneuver</a:t>
            </a:r>
          </a:p>
        </p:txBody>
      </p:sp>
    </p:spTree>
    <p:extLst>
      <p:ext uri="{BB962C8B-B14F-4D97-AF65-F5344CB8AC3E}">
        <p14:creationId xmlns:p14="http://schemas.microsoft.com/office/powerpoint/2010/main" val="27944861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Recruitment maneuvers</a:t>
            </a:r>
            <a:endParaRPr lang="en-US" dirty="0"/>
          </a:p>
        </p:txBody>
      </p:sp>
      <p:sp>
        <p:nvSpPr>
          <p:cNvPr id="3" name="Content Placeholder 2"/>
          <p:cNvSpPr>
            <a:spLocks noGrp="1"/>
          </p:cNvSpPr>
          <p:nvPr>
            <p:ph idx="1"/>
          </p:nvPr>
        </p:nvSpPr>
        <p:spPr/>
        <p:txBody>
          <a:bodyPr/>
          <a:lstStyle/>
          <a:p>
            <a:r>
              <a:rPr lang="en-US" dirty="0" smtClean="0"/>
              <a:t>Regional variations exist in opening pressures of different lung </a:t>
            </a:r>
            <a:r>
              <a:rPr lang="en-US" dirty="0" smtClean="0"/>
              <a:t>units</a:t>
            </a:r>
          </a:p>
          <a:p>
            <a:endParaRPr lang="en-US" dirty="0" smtClean="0"/>
          </a:p>
          <a:p>
            <a:r>
              <a:rPr lang="en-US" dirty="0" smtClean="0"/>
              <a:t>Time </a:t>
            </a:r>
            <a:r>
              <a:rPr lang="en-US" dirty="0" smtClean="0"/>
              <a:t>is required for recruitment to occur</a:t>
            </a:r>
          </a:p>
          <a:p>
            <a:pPr lvl="1"/>
            <a:r>
              <a:rPr lang="en-US" dirty="0" smtClean="0"/>
              <a:t>Pressure sustained for &gt;/=40 sec</a:t>
            </a:r>
            <a:endParaRPr lang="en-US" dirty="0"/>
          </a:p>
        </p:txBody>
      </p:sp>
    </p:spTree>
    <p:extLst>
      <p:ext uri="{BB962C8B-B14F-4D97-AF65-F5344CB8AC3E}">
        <p14:creationId xmlns:p14="http://schemas.microsoft.com/office/powerpoint/2010/main" val="13083415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Recruitment maneuvers</a:t>
            </a:r>
            <a:endParaRPr lang="en-US" dirty="0"/>
          </a:p>
        </p:txBody>
      </p:sp>
      <p:sp>
        <p:nvSpPr>
          <p:cNvPr id="3" name="Content Placeholder 2"/>
          <p:cNvSpPr>
            <a:spLocks noGrp="1"/>
          </p:cNvSpPr>
          <p:nvPr>
            <p:ph idx="1"/>
          </p:nvPr>
        </p:nvSpPr>
        <p:spPr>
          <a:xfrm>
            <a:off x="457200" y="1600200"/>
            <a:ext cx="8001000" cy="4525963"/>
          </a:xfrm>
        </p:spPr>
        <p:txBody>
          <a:bodyPr/>
          <a:lstStyle/>
          <a:p>
            <a:r>
              <a:rPr lang="en-US" dirty="0" smtClean="0"/>
              <a:t>Static pressure volume curves have been used to select optimum PEEP and </a:t>
            </a:r>
            <a:r>
              <a:rPr lang="en-US" dirty="0" err="1" smtClean="0"/>
              <a:t>Vt</a:t>
            </a:r>
            <a:r>
              <a:rPr lang="en-US" dirty="0" smtClean="0"/>
              <a:t> </a:t>
            </a:r>
            <a:endParaRPr lang="en-US" dirty="0" smtClean="0"/>
          </a:p>
          <a:p>
            <a:r>
              <a:rPr lang="en-US" dirty="0" smtClean="0"/>
              <a:t>Purpose </a:t>
            </a:r>
            <a:r>
              <a:rPr lang="en-US" dirty="0" smtClean="0"/>
              <a:t>of performing slow/static PV loop is to first recruit lungs and then to identify upper inflection point on the deflation curve for PEEP</a:t>
            </a:r>
            <a:endParaRPr lang="en-US" dirty="0"/>
          </a:p>
        </p:txBody>
      </p:sp>
    </p:spTree>
    <p:extLst>
      <p:ext uri="{BB962C8B-B14F-4D97-AF65-F5344CB8AC3E}">
        <p14:creationId xmlns:p14="http://schemas.microsoft.com/office/powerpoint/2010/main" val="36980274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Recruitment maneuvers</a:t>
            </a:r>
            <a:endParaRPr lang="en-US" dirty="0"/>
          </a:p>
        </p:txBody>
      </p:sp>
      <p:sp>
        <p:nvSpPr>
          <p:cNvPr id="3" name="Content Placeholder 2"/>
          <p:cNvSpPr>
            <a:spLocks noGrp="1"/>
          </p:cNvSpPr>
          <p:nvPr>
            <p:ph idx="1"/>
          </p:nvPr>
        </p:nvSpPr>
        <p:spPr/>
        <p:txBody>
          <a:bodyPr/>
          <a:lstStyle/>
          <a:p>
            <a:r>
              <a:rPr lang="en-US" dirty="0" smtClean="0"/>
              <a:t>Hazards:</a:t>
            </a:r>
          </a:p>
          <a:p>
            <a:pPr lvl="1"/>
            <a:r>
              <a:rPr lang="en-US" dirty="0" smtClean="0"/>
              <a:t>Significant increases in thoracic pressure for an extended period can cause a significant decrease in venous return, CO, BP</a:t>
            </a:r>
          </a:p>
          <a:p>
            <a:pPr lvl="1"/>
            <a:r>
              <a:rPr lang="en-US" dirty="0" smtClean="0"/>
              <a:t>Barotrauma</a:t>
            </a:r>
            <a:endParaRPr lang="en-US" dirty="0" smtClean="0"/>
          </a:p>
          <a:p>
            <a:pPr marL="448056" lvl="1" indent="0">
              <a:buNone/>
            </a:pPr>
            <a:endParaRPr lang="en-US" dirty="0" smtClean="0"/>
          </a:p>
        </p:txBody>
      </p:sp>
    </p:spTree>
    <p:extLst>
      <p:ext uri="{BB962C8B-B14F-4D97-AF65-F5344CB8AC3E}">
        <p14:creationId xmlns:p14="http://schemas.microsoft.com/office/powerpoint/2010/main" val="267074463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Recruitment maneuvers</a:t>
            </a:r>
            <a:endParaRPr lang="en-US" dirty="0"/>
          </a:p>
        </p:txBody>
      </p:sp>
      <p:sp>
        <p:nvSpPr>
          <p:cNvPr id="3" name="Content Placeholder 2"/>
          <p:cNvSpPr>
            <a:spLocks noGrp="1"/>
          </p:cNvSpPr>
          <p:nvPr>
            <p:ph idx="1"/>
          </p:nvPr>
        </p:nvSpPr>
        <p:spPr/>
        <p:txBody>
          <a:bodyPr/>
          <a:lstStyle/>
          <a:p>
            <a:r>
              <a:rPr lang="en-US" dirty="0" smtClean="0"/>
              <a:t>Variability among patients</a:t>
            </a:r>
          </a:p>
          <a:p>
            <a:pPr lvl="1"/>
            <a:r>
              <a:rPr lang="en-US" dirty="0" smtClean="0"/>
              <a:t>Responders- PaO2 increases, PaCO2 decreases and change in pressure required to cause an acceptable tidal volume decreases</a:t>
            </a:r>
          </a:p>
          <a:p>
            <a:pPr lvl="1"/>
            <a:r>
              <a:rPr lang="en-US" dirty="0" smtClean="0"/>
              <a:t>Non-responders- increasing levels of PEEP do not significantly increase lung aeration, hence no improvement in PaO2, PaCO2, Cs</a:t>
            </a:r>
          </a:p>
          <a:p>
            <a:r>
              <a:rPr lang="en-US" dirty="0" smtClean="0"/>
              <a:t>Effects of chest wall compliance on lung recruitment</a:t>
            </a:r>
            <a:endParaRPr lang="en-US" dirty="0"/>
          </a:p>
        </p:txBody>
      </p:sp>
    </p:spTree>
    <p:extLst>
      <p:ext uri="{BB962C8B-B14F-4D97-AF65-F5344CB8AC3E}">
        <p14:creationId xmlns:p14="http://schemas.microsoft.com/office/powerpoint/2010/main" val="80434824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Types of recruitment maneuvers</a:t>
            </a:r>
            <a:endParaRPr lang="en-US" dirty="0"/>
          </a:p>
        </p:txBody>
      </p:sp>
      <p:sp>
        <p:nvSpPr>
          <p:cNvPr id="3" name="Content Placeholder 2"/>
          <p:cNvSpPr>
            <a:spLocks noGrp="1"/>
          </p:cNvSpPr>
          <p:nvPr>
            <p:ph idx="1"/>
          </p:nvPr>
        </p:nvSpPr>
        <p:spPr/>
        <p:txBody>
          <a:bodyPr>
            <a:normAutofit/>
          </a:bodyPr>
          <a:lstStyle/>
          <a:p>
            <a:r>
              <a:rPr lang="en-US" dirty="0" smtClean="0"/>
              <a:t>Sustained inflation- provide sustained high pressure</a:t>
            </a:r>
          </a:p>
          <a:p>
            <a:pPr lvl="1"/>
            <a:r>
              <a:rPr lang="en-US" dirty="0" smtClean="0"/>
              <a:t>Ventilator set to CPAP/spontaneous mode (mandatory rate=0)</a:t>
            </a:r>
          </a:p>
          <a:p>
            <a:pPr lvl="2"/>
            <a:r>
              <a:rPr lang="en-US" dirty="0" smtClean="0"/>
              <a:t>CPAP increased to 30-40cm H20 for 40 seconds</a:t>
            </a:r>
          </a:p>
        </p:txBody>
      </p:sp>
    </p:spTree>
    <p:extLst>
      <p:ext uri="{BB962C8B-B14F-4D97-AF65-F5344CB8AC3E}">
        <p14:creationId xmlns:p14="http://schemas.microsoft.com/office/powerpoint/2010/main" val="21431101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Types of recruitment maneuvers</a:t>
            </a:r>
            <a:endParaRPr lang="en-US" dirty="0"/>
          </a:p>
        </p:txBody>
      </p:sp>
      <p:sp>
        <p:nvSpPr>
          <p:cNvPr id="3" name="Content Placeholder 2"/>
          <p:cNvSpPr>
            <a:spLocks noGrp="1"/>
          </p:cNvSpPr>
          <p:nvPr>
            <p:ph idx="1"/>
          </p:nvPr>
        </p:nvSpPr>
        <p:spPr/>
        <p:txBody>
          <a:bodyPr/>
          <a:lstStyle/>
          <a:p>
            <a:r>
              <a:rPr lang="en-US" dirty="0"/>
              <a:t>PC-CMV with a high PEEP level</a:t>
            </a:r>
          </a:p>
          <a:p>
            <a:pPr lvl="1"/>
            <a:r>
              <a:rPr lang="en-US" dirty="0"/>
              <a:t>Set pressure about 20cm H20 above PEEP and mandatory rate=10-12/min</a:t>
            </a:r>
          </a:p>
          <a:p>
            <a:pPr lvl="2"/>
            <a:r>
              <a:rPr lang="en-US" dirty="0"/>
              <a:t>PEEP increased so PIP at least 40 cm H20</a:t>
            </a:r>
          </a:p>
          <a:p>
            <a:pPr lvl="2"/>
            <a:r>
              <a:rPr lang="en-US" dirty="0"/>
              <a:t>Sustain high pressure for 40-60 seconds and then decrease to a level appropriate to sustain inflation and prevent </a:t>
            </a:r>
            <a:r>
              <a:rPr lang="en-US" dirty="0" err="1"/>
              <a:t>derecruitment</a:t>
            </a:r>
            <a:endParaRPr lang="en-US" dirty="0"/>
          </a:p>
          <a:p>
            <a:pPr marL="36576" indent="0">
              <a:buNone/>
            </a:pPr>
            <a:endParaRPr lang="en-US" dirty="0"/>
          </a:p>
        </p:txBody>
      </p:sp>
    </p:spTree>
    <p:extLst>
      <p:ext uri="{BB962C8B-B14F-4D97-AF65-F5344CB8AC3E}">
        <p14:creationId xmlns:p14="http://schemas.microsoft.com/office/powerpoint/2010/main" val="6443369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Types of recruitment maneuvers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PC-CMV with increased PEEP</a:t>
            </a:r>
          </a:p>
          <a:p>
            <a:pPr lvl="1"/>
            <a:r>
              <a:rPr lang="en-US" dirty="0" smtClean="0"/>
              <a:t>Increases PEEP in increments of about 5cm H20</a:t>
            </a:r>
          </a:p>
          <a:p>
            <a:pPr lvl="2"/>
            <a:r>
              <a:rPr lang="en-US" dirty="0" smtClean="0"/>
              <a:t>Each increase held for several minutes (2-5 minutes)</a:t>
            </a:r>
          </a:p>
          <a:p>
            <a:pPr lvl="2"/>
            <a:r>
              <a:rPr lang="en-US" dirty="0" smtClean="0"/>
              <a:t>PEEP is then progressively decreased until compliance decreases (</a:t>
            </a:r>
            <a:r>
              <a:rPr lang="en-US" dirty="0" err="1" smtClean="0"/>
              <a:t>derecruitment</a:t>
            </a:r>
            <a:r>
              <a:rPr lang="en-US" dirty="0" smtClean="0"/>
              <a:t>)</a:t>
            </a:r>
          </a:p>
          <a:p>
            <a:pPr lvl="2"/>
            <a:r>
              <a:rPr lang="en-US" dirty="0" smtClean="0"/>
              <a:t>Point of decreased compliance represents </a:t>
            </a:r>
            <a:r>
              <a:rPr lang="en-US" dirty="0" err="1" smtClean="0"/>
              <a:t>UIPd</a:t>
            </a:r>
            <a:r>
              <a:rPr lang="en-US" dirty="0" smtClean="0"/>
              <a:t> of lungs</a:t>
            </a:r>
          </a:p>
          <a:p>
            <a:pPr lvl="2"/>
            <a:r>
              <a:rPr lang="en-US" dirty="0" smtClean="0"/>
              <a:t>Lung </a:t>
            </a:r>
            <a:r>
              <a:rPr lang="en-US" dirty="0" err="1" smtClean="0"/>
              <a:t>reinflated</a:t>
            </a:r>
            <a:r>
              <a:rPr lang="en-US" dirty="0" smtClean="0"/>
              <a:t> to allow reopening of lung units- PEEP once again decreased until pressure 2cm H20 above </a:t>
            </a:r>
            <a:r>
              <a:rPr lang="en-US" dirty="0" err="1" smtClean="0"/>
              <a:t>UIPd</a:t>
            </a:r>
            <a:r>
              <a:rPr lang="en-US" dirty="0" smtClean="0"/>
              <a:t> obtained</a:t>
            </a:r>
            <a:endParaRPr lang="en-US" dirty="0"/>
          </a:p>
        </p:txBody>
      </p:sp>
    </p:spTree>
    <p:extLst>
      <p:ext uri="{BB962C8B-B14F-4D97-AF65-F5344CB8AC3E}">
        <p14:creationId xmlns:p14="http://schemas.microsoft.com/office/powerpoint/2010/main" val="180671093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Types of recruitment maneuvers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Sigh techniques</a:t>
            </a:r>
          </a:p>
          <a:p>
            <a:pPr lvl="1"/>
            <a:r>
              <a:rPr lang="en-US" dirty="0" smtClean="0"/>
              <a:t>3 consecutive breaths/min at </a:t>
            </a:r>
            <a:r>
              <a:rPr lang="en-US" dirty="0" err="1" smtClean="0"/>
              <a:t>Pplateau</a:t>
            </a:r>
            <a:r>
              <a:rPr lang="en-US" dirty="0" smtClean="0"/>
              <a:t> 45cm H20</a:t>
            </a:r>
          </a:p>
          <a:p>
            <a:pPr lvl="1"/>
            <a:r>
              <a:rPr lang="en-US" dirty="0" smtClean="0"/>
              <a:t>Twice </a:t>
            </a:r>
            <a:r>
              <a:rPr lang="en-US" dirty="0" err="1" smtClean="0"/>
              <a:t>Vt</a:t>
            </a:r>
            <a:r>
              <a:rPr lang="en-US" dirty="0" smtClean="0"/>
              <a:t> every 25 breaths, with optimum PEEP set</a:t>
            </a:r>
          </a:p>
          <a:p>
            <a:pPr lvl="1"/>
            <a:r>
              <a:rPr lang="en-US" dirty="0" smtClean="0"/>
              <a:t>Holding </a:t>
            </a:r>
            <a:r>
              <a:rPr lang="en-US" dirty="0" err="1" smtClean="0"/>
              <a:t>Vt</a:t>
            </a:r>
            <a:r>
              <a:rPr lang="en-US" dirty="0" smtClean="0"/>
              <a:t> constant while increasing PEEP from a low level (~10cm H20) to a high level of about 16cm H20 for two breaths every 30 seconds</a:t>
            </a:r>
          </a:p>
          <a:p>
            <a:pPr lvl="1"/>
            <a:r>
              <a:rPr lang="en-US" dirty="0" smtClean="0"/>
              <a:t>Increasing PEEP in a stepwise fashion to 30cm H20 while </a:t>
            </a:r>
            <a:r>
              <a:rPr lang="en-US" dirty="0" err="1" smtClean="0"/>
              <a:t>Vt</a:t>
            </a:r>
            <a:r>
              <a:rPr lang="en-US" dirty="0" smtClean="0"/>
              <a:t> is decreased</a:t>
            </a:r>
          </a:p>
          <a:p>
            <a:pPr lvl="2"/>
            <a:r>
              <a:rPr lang="en-US" dirty="0" smtClean="0"/>
              <a:t>Each held for 1 minute.  Procedure then repeated second time</a:t>
            </a:r>
          </a:p>
          <a:p>
            <a:pPr lvl="3"/>
            <a:r>
              <a:rPr lang="en-US" dirty="0" err="1" smtClean="0"/>
              <a:t>Vt</a:t>
            </a:r>
            <a:r>
              <a:rPr lang="en-US" dirty="0" smtClean="0"/>
              <a:t>=6ml/kg, PEEP=15cm H20; </a:t>
            </a:r>
            <a:r>
              <a:rPr lang="en-US" dirty="0" err="1" smtClean="0"/>
              <a:t>Vt</a:t>
            </a:r>
            <a:r>
              <a:rPr lang="en-US" dirty="0" smtClean="0"/>
              <a:t>=4ml/kg, PEEP=20cm H20; </a:t>
            </a:r>
            <a:r>
              <a:rPr lang="en-US" dirty="0" err="1" smtClean="0"/>
              <a:t>Vt</a:t>
            </a:r>
            <a:r>
              <a:rPr lang="en-US" dirty="0" smtClean="0"/>
              <a:t>=2mL/kg, PEEP=25cm H20; </a:t>
            </a:r>
            <a:r>
              <a:rPr lang="en-US" dirty="0" err="1" smtClean="0"/>
              <a:t>Vt</a:t>
            </a:r>
            <a:r>
              <a:rPr lang="en-US" dirty="0" smtClean="0"/>
              <a:t> off and CPAP=30cm H20</a:t>
            </a:r>
          </a:p>
          <a:p>
            <a:pPr lvl="1"/>
            <a:r>
              <a:rPr lang="en-US" dirty="0" smtClean="0"/>
              <a:t>Increasing inspiratory pressure to 20-30cm h20 fro 1-3 seconds at a rate of 2-3 sighs/min</a:t>
            </a:r>
          </a:p>
          <a:p>
            <a:pPr lvl="1"/>
            <a:r>
              <a:rPr lang="en-US" dirty="0" smtClean="0"/>
              <a:t>Use of APRV or HFOV to recruit the lungs</a:t>
            </a:r>
            <a:endParaRPr lang="en-US" dirty="0"/>
          </a:p>
        </p:txBody>
      </p:sp>
    </p:spTree>
    <p:extLst>
      <p:ext uri="{BB962C8B-B14F-4D97-AF65-F5344CB8AC3E}">
        <p14:creationId xmlns:p14="http://schemas.microsoft.com/office/powerpoint/2010/main" val="33089567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evidence?</a:t>
            </a:r>
            <a:endParaRPr lang="en-US" dirty="0"/>
          </a:p>
        </p:txBody>
      </p:sp>
      <p:sp>
        <p:nvSpPr>
          <p:cNvPr id="3" name="Content Placeholder 2"/>
          <p:cNvSpPr>
            <a:spLocks noGrp="1"/>
          </p:cNvSpPr>
          <p:nvPr>
            <p:ph idx="1"/>
          </p:nvPr>
        </p:nvSpPr>
        <p:spPr/>
        <p:txBody>
          <a:bodyPr>
            <a:normAutofit fontScale="92500"/>
          </a:bodyPr>
          <a:lstStyle/>
          <a:p>
            <a:r>
              <a:rPr lang="en-US" dirty="0" smtClean="0"/>
              <a:t>Effects of recruiting maneuvers in patients with acute respiratory distress syndrome ventilated with protective </a:t>
            </a:r>
            <a:r>
              <a:rPr lang="en-US" dirty="0" err="1" smtClean="0"/>
              <a:t>ventilatory</a:t>
            </a:r>
            <a:r>
              <a:rPr lang="en-US" dirty="0" smtClean="0"/>
              <a:t> strategy</a:t>
            </a:r>
          </a:p>
          <a:p>
            <a:pPr lvl="1"/>
            <a:r>
              <a:rPr lang="en-US" dirty="0" smtClean="0"/>
              <a:t>Grasso S, </a:t>
            </a:r>
            <a:r>
              <a:rPr lang="en-US" dirty="0" err="1" smtClean="0"/>
              <a:t>Mascia</a:t>
            </a:r>
            <a:r>
              <a:rPr lang="en-US" dirty="0" smtClean="0"/>
              <a:t> L, Del </a:t>
            </a:r>
            <a:r>
              <a:rPr lang="en-US" dirty="0" err="1" smtClean="0"/>
              <a:t>Turco</a:t>
            </a:r>
            <a:r>
              <a:rPr lang="en-US" dirty="0" smtClean="0"/>
              <a:t> M</a:t>
            </a:r>
          </a:p>
          <a:p>
            <a:pPr lvl="1"/>
            <a:r>
              <a:rPr lang="en-US" dirty="0" smtClean="0"/>
              <a:t>Anesthesiology 2002; 96: 795-802</a:t>
            </a:r>
          </a:p>
          <a:p>
            <a:pPr lvl="1"/>
            <a:endParaRPr lang="en-US" dirty="0"/>
          </a:p>
          <a:p>
            <a:pPr lvl="1"/>
            <a:r>
              <a:rPr lang="en-US" dirty="0" smtClean="0"/>
              <a:t>Application of recruitment maneuvers improved oxygenation status in patients with early ARDS and who have a large potential for recruitment</a:t>
            </a:r>
            <a:endParaRPr lang="en-US" dirty="0"/>
          </a:p>
        </p:txBody>
      </p:sp>
    </p:spTree>
    <p:extLst>
      <p:ext uri="{BB962C8B-B14F-4D97-AF65-F5344CB8AC3E}">
        <p14:creationId xmlns:p14="http://schemas.microsoft.com/office/powerpoint/2010/main" val="3899679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lstStyle/>
          <a:p>
            <a:r>
              <a:rPr lang="en-US" dirty="0" smtClean="0"/>
              <a:t>Chest radiographs</a:t>
            </a: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7380" r="27380"/>
          <a:stretch/>
        </p:blipFill>
        <p:spPr>
          <a:xfrm>
            <a:off x="0" y="2351314"/>
            <a:ext cx="4136572" cy="3731305"/>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5119" r="26072"/>
          <a:stretch/>
        </p:blipFill>
        <p:spPr>
          <a:xfrm>
            <a:off x="4626429" y="2340428"/>
            <a:ext cx="4463143" cy="3731305"/>
          </a:xfrm>
          <a:prstGeom prst="rect">
            <a:avLst/>
          </a:prstGeom>
        </p:spPr>
      </p:pic>
    </p:spTree>
    <p:extLst>
      <p:ext uri="{BB962C8B-B14F-4D97-AF65-F5344CB8AC3E}">
        <p14:creationId xmlns:p14="http://schemas.microsoft.com/office/powerpoint/2010/main" val="411708881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evidence?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a:t>
            </a:r>
            <a:r>
              <a:rPr lang="en-US" dirty="0" err="1" smtClean="0"/>
              <a:t>randomised</a:t>
            </a:r>
            <a:r>
              <a:rPr lang="en-US" dirty="0" smtClean="0"/>
              <a:t> controlled trial of an open lung strategy with staircase recruitment, titrated PEEP and targeted low airway pressures in patients with acute respiratory distress syndrome.</a:t>
            </a:r>
          </a:p>
          <a:p>
            <a:pPr lvl="1"/>
            <a:r>
              <a:rPr lang="en-US" dirty="0" smtClean="0"/>
              <a:t>Hodgson CL, </a:t>
            </a:r>
            <a:r>
              <a:rPr lang="en-US" dirty="0" err="1" smtClean="0"/>
              <a:t>Tuxen</a:t>
            </a:r>
            <a:r>
              <a:rPr lang="en-US" dirty="0" smtClean="0"/>
              <a:t> DV, Davies AR, et al.</a:t>
            </a:r>
          </a:p>
          <a:p>
            <a:pPr lvl="1"/>
            <a:r>
              <a:rPr lang="en-US" dirty="0" smtClean="0"/>
              <a:t>Critical Care 2011; 15: 1-33</a:t>
            </a:r>
          </a:p>
          <a:p>
            <a:pPr lvl="1"/>
            <a:endParaRPr lang="en-US" dirty="0"/>
          </a:p>
          <a:p>
            <a:pPr lvl="1"/>
            <a:r>
              <a:rPr lang="en-US" dirty="0" smtClean="0"/>
              <a:t>IL-8 and TNF-alpha concentrations lower in recruitment group</a:t>
            </a:r>
          </a:p>
          <a:p>
            <a:pPr lvl="1"/>
            <a:r>
              <a:rPr lang="en-US" dirty="0" smtClean="0"/>
              <a:t>P/F ratios and static lung compliance higher in recruitment group</a:t>
            </a:r>
          </a:p>
          <a:p>
            <a:pPr lvl="1"/>
            <a:r>
              <a:rPr lang="en-US" dirty="0" smtClean="0"/>
              <a:t>No difference in duration of ventilation, ICU stay, hospital stay between treatment groups</a:t>
            </a:r>
          </a:p>
          <a:p>
            <a:pPr lvl="1"/>
            <a:endParaRPr lang="en-US" dirty="0"/>
          </a:p>
        </p:txBody>
      </p:sp>
    </p:spTree>
    <p:extLst>
      <p:ext uri="{BB962C8B-B14F-4D97-AF65-F5344CB8AC3E}">
        <p14:creationId xmlns:p14="http://schemas.microsoft.com/office/powerpoint/2010/main" val="7217965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evidence?</a:t>
            </a:r>
            <a:endParaRPr lang="en-US" dirty="0"/>
          </a:p>
        </p:txBody>
      </p:sp>
      <p:sp>
        <p:nvSpPr>
          <p:cNvPr id="3" name="Content Placeholder 2"/>
          <p:cNvSpPr>
            <a:spLocks noGrp="1"/>
          </p:cNvSpPr>
          <p:nvPr>
            <p:ph idx="1"/>
          </p:nvPr>
        </p:nvSpPr>
        <p:spPr>
          <a:xfrm>
            <a:off x="457200" y="1600200"/>
            <a:ext cx="8077200" cy="4525963"/>
          </a:xfrm>
        </p:spPr>
        <p:txBody>
          <a:bodyPr>
            <a:normAutofit fontScale="92500" lnSpcReduction="20000"/>
          </a:bodyPr>
          <a:lstStyle/>
          <a:p>
            <a:r>
              <a:rPr lang="en-US" dirty="0" smtClean="0"/>
              <a:t>Different patterns of lung recruitment maneuvers in primary acute respiratory distress syndrome: effects on oxygenation and central hemodynamics</a:t>
            </a:r>
          </a:p>
          <a:p>
            <a:pPr lvl="1"/>
            <a:r>
              <a:rPr lang="en-US" dirty="0" err="1" smtClean="0"/>
              <a:t>Iannuzi</a:t>
            </a:r>
            <a:r>
              <a:rPr lang="en-US" dirty="0" smtClean="0"/>
              <a:t> M, De </a:t>
            </a:r>
            <a:r>
              <a:rPr lang="en-US" dirty="0" err="1" smtClean="0"/>
              <a:t>Sio</a:t>
            </a:r>
            <a:r>
              <a:rPr lang="en-US" dirty="0" smtClean="0"/>
              <a:t> A, De </a:t>
            </a:r>
            <a:r>
              <a:rPr lang="en-US" dirty="0" err="1" smtClean="0"/>
              <a:t>Robertis</a:t>
            </a:r>
            <a:r>
              <a:rPr lang="en-US" dirty="0" smtClean="0"/>
              <a:t> E</a:t>
            </a:r>
          </a:p>
          <a:p>
            <a:pPr lvl="1"/>
            <a:r>
              <a:rPr lang="en-US" dirty="0" smtClean="0"/>
              <a:t>Minerva </a:t>
            </a:r>
            <a:r>
              <a:rPr lang="en-US" dirty="0" err="1" smtClean="0"/>
              <a:t>Anestesiologica</a:t>
            </a:r>
            <a:r>
              <a:rPr lang="en-US" dirty="0" smtClean="0"/>
              <a:t> 2010; 76  (9): 692-698</a:t>
            </a:r>
          </a:p>
          <a:p>
            <a:pPr lvl="1"/>
            <a:endParaRPr lang="en-US" dirty="0"/>
          </a:p>
          <a:p>
            <a:pPr lvl="1"/>
            <a:r>
              <a:rPr lang="en-US" dirty="0" smtClean="0"/>
              <a:t>Compared sustained inflation </a:t>
            </a:r>
            <a:r>
              <a:rPr lang="en-US" dirty="0" err="1" smtClean="0"/>
              <a:t>vs</a:t>
            </a:r>
            <a:r>
              <a:rPr lang="en-US" dirty="0" smtClean="0"/>
              <a:t> PCV recruitment maneuvers</a:t>
            </a:r>
          </a:p>
          <a:p>
            <a:pPr lvl="1"/>
            <a:r>
              <a:rPr lang="en-US" dirty="0" smtClean="0"/>
              <a:t>P/F ratio increased, right-sided pressures decreased and shunt percentage decreased significantly in PCV recruitment maneuvers</a:t>
            </a:r>
          </a:p>
          <a:p>
            <a:pPr lvl="1"/>
            <a:endParaRPr lang="en-US" dirty="0"/>
          </a:p>
          <a:p>
            <a:pPr lvl="1"/>
            <a:endParaRPr lang="en-US" dirty="0"/>
          </a:p>
        </p:txBody>
      </p:sp>
    </p:spTree>
    <p:extLst>
      <p:ext uri="{BB962C8B-B14F-4D97-AF65-F5344CB8AC3E}">
        <p14:creationId xmlns:p14="http://schemas.microsoft.com/office/powerpoint/2010/main" val="32953490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Recruitment maneuvers</a:t>
            </a:r>
            <a:endParaRPr lang="en-US" dirty="0"/>
          </a:p>
        </p:txBody>
      </p:sp>
      <p:sp>
        <p:nvSpPr>
          <p:cNvPr id="3" name="Content Placeholder 2"/>
          <p:cNvSpPr>
            <a:spLocks noGrp="1"/>
          </p:cNvSpPr>
          <p:nvPr>
            <p:ph idx="1"/>
          </p:nvPr>
        </p:nvSpPr>
        <p:spPr/>
        <p:txBody>
          <a:bodyPr/>
          <a:lstStyle/>
          <a:p>
            <a:r>
              <a:rPr lang="en-US" dirty="0" smtClean="0"/>
              <a:t>Routine use in ALI/ARDS cannot be recommended or discouraged routinely at this time due to lack of effect on clinical outcome</a:t>
            </a:r>
            <a:endParaRPr lang="en-US" dirty="0"/>
          </a:p>
        </p:txBody>
      </p:sp>
    </p:spTree>
    <p:extLst>
      <p:ext uri="{BB962C8B-B14F-4D97-AF65-F5344CB8AC3E}">
        <p14:creationId xmlns:p14="http://schemas.microsoft.com/office/powerpoint/2010/main" val="294906385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Non-traditional ventilator management</a:t>
            </a:r>
            <a:endParaRPr lang="en-US" dirty="0"/>
          </a:p>
        </p:txBody>
      </p:sp>
      <p:sp>
        <p:nvSpPr>
          <p:cNvPr id="3" name="Content Placeholder 2"/>
          <p:cNvSpPr>
            <a:spLocks noGrp="1"/>
          </p:cNvSpPr>
          <p:nvPr>
            <p:ph idx="1"/>
          </p:nvPr>
        </p:nvSpPr>
        <p:spPr/>
        <p:txBody>
          <a:bodyPr/>
          <a:lstStyle/>
          <a:p>
            <a:r>
              <a:rPr lang="en-US" dirty="0" smtClean="0"/>
              <a:t>Airway pressure </a:t>
            </a:r>
            <a:r>
              <a:rPr lang="en-US" dirty="0"/>
              <a:t>release ventilation </a:t>
            </a:r>
            <a:endParaRPr lang="en-US" dirty="0" smtClean="0"/>
          </a:p>
          <a:p>
            <a:endParaRPr lang="en-US" dirty="0"/>
          </a:p>
          <a:p>
            <a:pPr marL="36576" indent="0">
              <a:buNone/>
            </a:pPr>
            <a:endParaRPr lang="en-US" dirty="0"/>
          </a:p>
          <a:p>
            <a:r>
              <a:rPr lang="en-US" dirty="0" smtClean="0"/>
              <a:t>High-frequency </a:t>
            </a:r>
            <a:r>
              <a:rPr lang="en-US" dirty="0"/>
              <a:t>oscillatory </a:t>
            </a:r>
            <a:r>
              <a:rPr lang="en-US" dirty="0" smtClean="0"/>
              <a:t>ventilation</a:t>
            </a:r>
            <a:endParaRPr lang="en-US" dirty="0"/>
          </a:p>
          <a:p>
            <a:pPr marL="36576" indent="0">
              <a:buNone/>
            </a:pPr>
            <a:endParaRPr lang="en-US" dirty="0"/>
          </a:p>
        </p:txBody>
      </p:sp>
    </p:spTree>
    <p:extLst>
      <p:ext uri="{BB962C8B-B14F-4D97-AF65-F5344CB8AC3E}">
        <p14:creationId xmlns:p14="http://schemas.microsoft.com/office/powerpoint/2010/main" val="325903229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Use of airway pressure release ventilation in ARDS in vet med</a:t>
            </a:r>
            <a:endParaRPr lang="en-US" dirty="0"/>
          </a:p>
        </p:txBody>
      </p:sp>
      <p:sp>
        <p:nvSpPr>
          <p:cNvPr id="3" name="Content Placeholder 2"/>
          <p:cNvSpPr>
            <a:spLocks noGrp="1"/>
          </p:cNvSpPr>
          <p:nvPr>
            <p:ph idx="1"/>
          </p:nvPr>
        </p:nvSpPr>
        <p:spPr/>
        <p:txBody>
          <a:bodyPr>
            <a:normAutofit/>
          </a:bodyPr>
          <a:lstStyle/>
          <a:p>
            <a:pPr marL="36576" indent="0">
              <a:buNone/>
            </a:pPr>
            <a:r>
              <a:rPr lang="en-US" b="1" dirty="0"/>
              <a:t>Case Report </a:t>
            </a:r>
            <a:endParaRPr lang="en-US" dirty="0"/>
          </a:p>
          <a:p>
            <a:pPr marL="36576" indent="0">
              <a:buNone/>
            </a:pPr>
            <a:r>
              <a:rPr lang="en-US" b="1" dirty="0" smtClean="0"/>
              <a:t>	Management </a:t>
            </a:r>
            <a:r>
              <a:rPr lang="en-US" b="1" dirty="0"/>
              <a:t>of acute respiratory </a:t>
            </a:r>
            <a:r>
              <a:rPr lang="en-US" b="1" dirty="0" smtClean="0"/>
              <a:t>	distress</a:t>
            </a:r>
            <a:r>
              <a:rPr lang="en-US" b="1" dirty="0"/>
              <a:t> </a:t>
            </a:r>
            <a:r>
              <a:rPr lang="en-US" b="1" dirty="0" smtClean="0"/>
              <a:t>syndrome </a:t>
            </a:r>
            <a:r>
              <a:rPr lang="en-US" b="1" dirty="0"/>
              <a:t>in a French </a:t>
            </a:r>
            <a:r>
              <a:rPr lang="en-US" b="1" dirty="0" smtClean="0"/>
              <a:t>	Bulldog </a:t>
            </a:r>
            <a:r>
              <a:rPr lang="en-US" b="1" dirty="0"/>
              <a:t>using </a:t>
            </a:r>
            <a:r>
              <a:rPr lang="en-US" b="1" dirty="0" smtClean="0"/>
              <a:t>airway pressure 	release </a:t>
            </a:r>
            <a:r>
              <a:rPr lang="en-US" b="1" dirty="0"/>
              <a:t>ventilation</a:t>
            </a:r>
          </a:p>
          <a:p>
            <a:pPr lvl="3"/>
            <a:r>
              <a:rPr lang="en-US" dirty="0" err="1" smtClean="0"/>
              <a:t>Sabino</a:t>
            </a:r>
            <a:r>
              <a:rPr lang="en-US" dirty="0" smtClean="0"/>
              <a:t> CV et al</a:t>
            </a:r>
          </a:p>
          <a:p>
            <a:pPr lvl="3"/>
            <a:r>
              <a:rPr lang="en-US" dirty="0" smtClean="0"/>
              <a:t>JVECC 23 (4</a:t>
            </a:r>
            <a:r>
              <a:rPr lang="en-US" dirty="0"/>
              <a:t>) 2013, </a:t>
            </a:r>
            <a:r>
              <a:rPr lang="en-US" dirty="0" err="1"/>
              <a:t>pp</a:t>
            </a:r>
            <a:r>
              <a:rPr lang="en-US" dirty="0"/>
              <a:t> 447–454</a:t>
            </a:r>
          </a:p>
          <a:p>
            <a:pPr lvl="3"/>
            <a:endParaRPr lang="en-US" dirty="0"/>
          </a:p>
        </p:txBody>
      </p:sp>
    </p:spTree>
    <p:extLst>
      <p:ext uri="{BB962C8B-B14F-4D97-AF65-F5344CB8AC3E}">
        <p14:creationId xmlns:p14="http://schemas.microsoft.com/office/powerpoint/2010/main" val="35413209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Trouble-shooting in your patient</a:t>
            </a:r>
            <a:endParaRPr lang="en-US" dirty="0"/>
          </a:p>
        </p:txBody>
      </p:sp>
      <p:sp>
        <p:nvSpPr>
          <p:cNvPr id="3" name="Content Placeholder 2"/>
          <p:cNvSpPr>
            <a:spLocks noGrp="1"/>
          </p:cNvSpPr>
          <p:nvPr>
            <p:ph idx="1"/>
          </p:nvPr>
        </p:nvSpPr>
        <p:spPr/>
        <p:txBody>
          <a:bodyPr/>
          <a:lstStyle/>
          <a:p>
            <a:r>
              <a:rPr lang="en-US" dirty="0" smtClean="0"/>
              <a:t>Hypoxemia (acute)</a:t>
            </a:r>
          </a:p>
          <a:p>
            <a:endParaRPr lang="en-US" dirty="0"/>
          </a:p>
          <a:p>
            <a:r>
              <a:rPr lang="en-US" dirty="0" err="1" smtClean="0"/>
              <a:t>Hypercapnea</a:t>
            </a:r>
            <a:r>
              <a:rPr lang="en-US" dirty="0" smtClean="0"/>
              <a:t> (acute)</a:t>
            </a:r>
            <a:br>
              <a:rPr lang="en-US" dirty="0" smtClean="0"/>
            </a:br>
            <a:endParaRPr lang="en-US" dirty="0" smtClean="0"/>
          </a:p>
          <a:p>
            <a:r>
              <a:rPr lang="en-US" dirty="0" smtClean="0"/>
              <a:t>Gradual hypoxemia </a:t>
            </a:r>
          </a:p>
          <a:p>
            <a:endParaRPr lang="en-US" dirty="0"/>
          </a:p>
          <a:p>
            <a:r>
              <a:rPr lang="en-US" dirty="0" smtClean="0"/>
              <a:t>Some loops…</a:t>
            </a:r>
            <a:endParaRPr lang="en-US" dirty="0"/>
          </a:p>
        </p:txBody>
      </p:sp>
    </p:spTree>
    <p:extLst>
      <p:ext uri="{BB962C8B-B14F-4D97-AF65-F5344CB8AC3E}">
        <p14:creationId xmlns:p14="http://schemas.microsoft.com/office/powerpoint/2010/main" val="3022201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Acute hypoxemia trouble-shooting</a:t>
            </a:r>
            <a:endParaRPr lang="en-US" dirty="0"/>
          </a:p>
        </p:txBody>
      </p:sp>
      <p:sp>
        <p:nvSpPr>
          <p:cNvPr id="3" name="Content Placeholder 2"/>
          <p:cNvSpPr>
            <a:spLocks noGrp="1"/>
          </p:cNvSpPr>
          <p:nvPr>
            <p:ph idx="1"/>
          </p:nvPr>
        </p:nvSpPr>
        <p:spPr/>
        <p:txBody>
          <a:bodyPr/>
          <a:lstStyle/>
          <a:p>
            <a:r>
              <a:rPr lang="en-US" dirty="0" smtClean="0"/>
              <a:t>What are your considerations?</a:t>
            </a:r>
            <a:endParaRPr lang="en-US" dirty="0"/>
          </a:p>
        </p:txBody>
      </p:sp>
    </p:spTree>
    <p:extLst>
      <p:ext uri="{BB962C8B-B14F-4D97-AF65-F5344CB8AC3E}">
        <p14:creationId xmlns:p14="http://schemas.microsoft.com/office/powerpoint/2010/main" val="416842125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Acute hypoxemia trouble-shooting</a:t>
            </a:r>
            <a:endParaRPr lang="en-US" dirty="0"/>
          </a:p>
        </p:txBody>
      </p:sp>
      <p:sp>
        <p:nvSpPr>
          <p:cNvPr id="3" name="Content Placeholder 2"/>
          <p:cNvSpPr>
            <a:spLocks noGrp="1"/>
          </p:cNvSpPr>
          <p:nvPr>
            <p:ph idx="1"/>
          </p:nvPr>
        </p:nvSpPr>
        <p:spPr/>
        <p:txBody>
          <a:bodyPr/>
          <a:lstStyle/>
          <a:p>
            <a:r>
              <a:rPr lang="en-US" dirty="0" smtClean="0"/>
              <a:t>Equipment</a:t>
            </a:r>
          </a:p>
          <a:p>
            <a:r>
              <a:rPr lang="en-US" dirty="0" smtClean="0"/>
              <a:t>Pneumothorax</a:t>
            </a:r>
          </a:p>
          <a:p>
            <a:r>
              <a:rPr lang="en-US" dirty="0" smtClean="0"/>
              <a:t>Loss of oxygen supply</a:t>
            </a:r>
          </a:p>
          <a:p>
            <a:r>
              <a:rPr lang="en-US" dirty="0" smtClean="0"/>
              <a:t>Machine malfunction</a:t>
            </a:r>
          </a:p>
          <a:p>
            <a:r>
              <a:rPr lang="en-US" dirty="0" smtClean="0"/>
              <a:t>Circuit disconnection</a:t>
            </a:r>
            <a:endParaRPr lang="en-US" dirty="0"/>
          </a:p>
        </p:txBody>
      </p:sp>
    </p:spTree>
    <p:extLst>
      <p:ext uri="{BB962C8B-B14F-4D97-AF65-F5344CB8AC3E}">
        <p14:creationId xmlns:p14="http://schemas.microsoft.com/office/powerpoint/2010/main" val="26608817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Acute </a:t>
            </a:r>
            <a:r>
              <a:rPr lang="en-US" dirty="0" err="1" smtClean="0"/>
              <a:t>hypercapnea</a:t>
            </a:r>
            <a:r>
              <a:rPr lang="en-US" dirty="0" smtClean="0"/>
              <a:t> trouble-shooting</a:t>
            </a:r>
            <a:endParaRPr lang="en-US" dirty="0"/>
          </a:p>
        </p:txBody>
      </p:sp>
      <p:sp>
        <p:nvSpPr>
          <p:cNvPr id="3" name="Content Placeholder 2"/>
          <p:cNvSpPr>
            <a:spLocks noGrp="1"/>
          </p:cNvSpPr>
          <p:nvPr>
            <p:ph idx="1"/>
          </p:nvPr>
        </p:nvSpPr>
        <p:spPr/>
        <p:txBody>
          <a:bodyPr/>
          <a:lstStyle/>
          <a:p>
            <a:r>
              <a:rPr lang="en-US" dirty="0" smtClean="0"/>
              <a:t>What are your considerations?</a:t>
            </a:r>
            <a:endParaRPr lang="en-US" dirty="0"/>
          </a:p>
        </p:txBody>
      </p:sp>
    </p:spTree>
    <p:extLst>
      <p:ext uri="{BB962C8B-B14F-4D97-AF65-F5344CB8AC3E}">
        <p14:creationId xmlns:p14="http://schemas.microsoft.com/office/powerpoint/2010/main" val="263520625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Acute </a:t>
            </a:r>
            <a:r>
              <a:rPr lang="en-US" dirty="0" err="1" smtClean="0"/>
              <a:t>hypercapnea</a:t>
            </a:r>
            <a:r>
              <a:rPr lang="en-US" dirty="0" smtClean="0"/>
              <a:t> trouble-shooting</a:t>
            </a:r>
            <a:endParaRPr lang="en-US" dirty="0"/>
          </a:p>
        </p:txBody>
      </p:sp>
      <p:sp>
        <p:nvSpPr>
          <p:cNvPr id="3" name="Content Placeholder 2"/>
          <p:cNvSpPr>
            <a:spLocks noGrp="1"/>
          </p:cNvSpPr>
          <p:nvPr>
            <p:ph idx="1"/>
          </p:nvPr>
        </p:nvSpPr>
        <p:spPr/>
        <p:txBody>
          <a:bodyPr/>
          <a:lstStyle/>
          <a:p>
            <a:r>
              <a:rPr lang="en-US" dirty="0" smtClean="0"/>
              <a:t>Pneumothorax</a:t>
            </a:r>
          </a:p>
          <a:p>
            <a:r>
              <a:rPr lang="en-US" dirty="0" smtClean="0"/>
              <a:t>Endotracheal/tracheostomy tube kink/obstruction</a:t>
            </a:r>
          </a:p>
          <a:p>
            <a:r>
              <a:rPr lang="en-US" dirty="0" smtClean="0"/>
              <a:t>Increased apparatus dead space</a:t>
            </a:r>
          </a:p>
          <a:p>
            <a:r>
              <a:rPr lang="en-US" dirty="0" smtClean="0"/>
              <a:t>Increased pulmonary dead space</a:t>
            </a:r>
          </a:p>
          <a:p>
            <a:r>
              <a:rPr lang="en-US" dirty="0" smtClean="0"/>
              <a:t>Inadequate ventilator settings</a:t>
            </a:r>
          </a:p>
          <a:p>
            <a:r>
              <a:rPr lang="en-US" dirty="0" smtClean="0"/>
              <a:t>Circuit issues</a:t>
            </a:r>
            <a:endParaRPr lang="en-US" dirty="0"/>
          </a:p>
        </p:txBody>
      </p:sp>
    </p:spTree>
    <p:extLst>
      <p:ext uri="{BB962C8B-B14F-4D97-AF65-F5344CB8AC3E}">
        <p14:creationId xmlns:p14="http://schemas.microsoft.com/office/powerpoint/2010/main" val="3896486384"/>
      </p:ext>
    </p:extLst>
  </p:cSld>
  <p:clrMapOvr>
    <a:masterClrMapping/>
  </p:clrMapOvr>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21718</TotalTime>
  <Words>7752</Words>
  <Application>Microsoft Office PowerPoint</Application>
  <PresentationFormat>On-screen Show (4:3)</PresentationFormat>
  <Paragraphs>869</Paragraphs>
  <Slides>112</Slides>
  <Notes>53</Notes>
  <HiddenSlides>0</HiddenSlides>
  <MMClips>0</MMClips>
  <ScaleCrop>false</ScaleCrop>
  <HeadingPairs>
    <vt:vector size="4" baseType="variant">
      <vt:variant>
        <vt:lpstr>Theme</vt:lpstr>
      </vt:variant>
      <vt:variant>
        <vt:i4>1</vt:i4>
      </vt:variant>
      <vt:variant>
        <vt:lpstr>Slide Titles</vt:lpstr>
      </vt:variant>
      <vt:variant>
        <vt:i4>112</vt:i4>
      </vt:variant>
    </vt:vector>
  </HeadingPairs>
  <TitlesOfParts>
    <vt:vector size="113" baseType="lpstr">
      <vt:lpstr>Technic</vt:lpstr>
      <vt:lpstr>Acute respiratory distress syndrome </vt:lpstr>
      <vt:lpstr>Case</vt:lpstr>
      <vt:lpstr>Case</vt:lpstr>
      <vt:lpstr>Case</vt:lpstr>
      <vt:lpstr>Case</vt:lpstr>
      <vt:lpstr>Case</vt:lpstr>
      <vt:lpstr>Case</vt:lpstr>
      <vt:lpstr>Case</vt:lpstr>
      <vt:lpstr>Case</vt:lpstr>
      <vt:lpstr>Question </vt:lpstr>
      <vt:lpstr>Answer</vt:lpstr>
      <vt:lpstr>Question  </vt:lpstr>
      <vt:lpstr>Answer</vt:lpstr>
      <vt:lpstr>Case</vt:lpstr>
      <vt:lpstr>Sedation in ALI/ARDS</vt:lpstr>
      <vt:lpstr>Sedation in ALI/ARDS</vt:lpstr>
      <vt:lpstr>Case</vt:lpstr>
      <vt:lpstr>Case</vt:lpstr>
      <vt:lpstr>Case</vt:lpstr>
      <vt:lpstr>Case</vt:lpstr>
      <vt:lpstr>Modes of ventilation</vt:lpstr>
      <vt:lpstr>Modes of ventilation</vt:lpstr>
      <vt:lpstr>Question</vt:lpstr>
      <vt:lpstr>Answer</vt:lpstr>
      <vt:lpstr>Question </vt:lpstr>
      <vt:lpstr>Answer</vt:lpstr>
      <vt:lpstr>Question</vt:lpstr>
      <vt:lpstr>Answer</vt:lpstr>
      <vt:lpstr>Question</vt:lpstr>
      <vt:lpstr>Answer</vt:lpstr>
      <vt:lpstr>Question</vt:lpstr>
      <vt:lpstr>Answer</vt:lpstr>
      <vt:lpstr>Back to our case</vt:lpstr>
      <vt:lpstr>Case</vt:lpstr>
      <vt:lpstr>Case</vt:lpstr>
      <vt:lpstr>Lung protective ventilation strategies in ARDS</vt:lpstr>
      <vt:lpstr>Two protocols</vt:lpstr>
      <vt:lpstr>Two Protocols</vt:lpstr>
      <vt:lpstr>What is the evidence?</vt:lpstr>
      <vt:lpstr>What is the evidence?</vt:lpstr>
      <vt:lpstr>What is the evidence?</vt:lpstr>
      <vt:lpstr>What is the evidence?</vt:lpstr>
      <vt:lpstr>OLA vs. ARDSnet approach</vt:lpstr>
      <vt:lpstr>OLA vs. ARDSnet approach</vt:lpstr>
      <vt:lpstr>Variability in ARDS distribution</vt:lpstr>
      <vt:lpstr>Why OLA may be better</vt:lpstr>
      <vt:lpstr>Role of PEEP- stress index</vt:lpstr>
      <vt:lpstr>What are your targets for mechanical ventilation?</vt:lpstr>
      <vt:lpstr>Oxygenation status</vt:lpstr>
      <vt:lpstr>Ventilation</vt:lpstr>
      <vt:lpstr>   Question                                                                                                                                                                                                                                                                                                                                                                                                                                                                                                                                                                                                                                                                                                                                                                                                                                                                                                                                                                                                                                                                                                                                                                                                                                                                                                                                                                                                                                                                                                                                        </vt:lpstr>
      <vt:lpstr>Answer</vt:lpstr>
      <vt:lpstr>Question</vt:lpstr>
      <vt:lpstr>Answer</vt:lpstr>
      <vt:lpstr>Question</vt:lpstr>
      <vt:lpstr>Answer</vt:lpstr>
      <vt:lpstr>Question</vt:lpstr>
      <vt:lpstr>Answer</vt:lpstr>
      <vt:lpstr>Optimum PEEP</vt:lpstr>
      <vt:lpstr>Optimum PEEP Static Pressure Volume Loop</vt:lpstr>
      <vt:lpstr>Features of SPV loop</vt:lpstr>
      <vt:lpstr>Question</vt:lpstr>
      <vt:lpstr>Answer</vt:lpstr>
      <vt:lpstr>Question</vt:lpstr>
      <vt:lpstr>Answer</vt:lpstr>
      <vt:lpstr>Question</vt:lpstr>
      <vt:lpstr>Answer</vt:lpstr>
      <vt:lpstr>Question</vt:lpstr>
      <vt:lpstr>Answer</vt:lpstr>
      <vt:lpstr>Question</vt:lpstr>
      <vt:lpstr>Answer</vt:lpstr>
      <vt:lpstr>Question</vt:lpstr>
      <vt:lpstr>Answer</vt:lpstr>
      <vt:lpstr>Question</vt:lpstr>
      <vt:lpstr>Answer</vt:lpstr>
      <vt:lpstr>Question</vt:lpstr>
      <vt:lpstr>Answer</vt:lpstr>
      <vt:lpstr>Take home question- calculate your shunt fraction</vt:lpstr>
      <vt:lpstr>Question</vt:lpstr>
      <vt:lpstr>Recruitment maneuvers</vt:lpstr>
      <vt:lpstr>Recruitment maneuvers</vt:lpstr>
      <vt:lpstr>Recruitment maneuvers</vt:lpstr>
      <vt:lpstr>Recruitment maneuvers</vt:lpstr>
      <vt:lpstr>Recruitment maneuvers</vt:lpstr>
      <vt:lpstr>Types of recruitment maneuvers</vt:lpstr>
      <vt:lpstr>Types of recruitment maneuvers</vt:lpstr>
      <vt:lpstr>Types of recruitment maneuvers</vt:lpstr>
      <vt:lpstr>Types of recruitment maneuvers</vt:lpstr>
      <vt:lpstr>What is the evidence?</vt:lpstr>
      <vt:lpstr>What is the evidence?</vt:lpstr>
      <vt:lpstr>What is the evidence?</vt:lpstr>
      <vt:lpstr>Recruitment maneuvers</vt:lpstr>
      <vt:lpstr>Non-traditional ventilator management</vt:lpstr>
      <vt:lpstr>Use of airway pressure release ventilation in ARDS in vet med</vt:lpstr>
      <vt:lpstr>Trouble-shooting in your patient</vt:lpstr>
      <vt:lpstr>Acute hypoxemia trouble-shooting</vt:lpstr>
      <vt:lpstr>Acute hypoxemia trouble-shooting</vt:lpstr>
      <vt:lpstr>Acute hypercapnea trouble-shooting</vt:lpstr>
      <vt:lpstr>Acute hypercapnea trouble-shooting</vt:lpstr>
      <vt:lpstr>Gradual hypoxemia trouble-shooting</vt:lpstr>
      <vt:lpstr>Gradual hypoxemia trouble-shooting</vt:lpstr>
      <vt:lpstr>Patient-ventilator asynchrony trouble-shooting</vt:lpstr>
      <vt:lpstr>Patient-ventilator asynchrony trouble-shooting</vt:lpstr>
      <vt:lpstr>Additional lung protective strategies</vt:lpstr>
      <vt:lpstr>Additional lung protective strategies</vt:lpstr>
      <vt:lpstr>Additional lung protective strategies</vt:lpstr>
      <vt:lpstr>Weaning</vt:lpstr>
      <vt:lpstr>Weaning</vt:lpstr>
      <vt:lpstr>Prognosis?</vt:lpstr>
      <vt:lpstr>Summary of lung protective strategies</vt:lpstr>
      <vt:lpstr>Summary of lung protective strategies</vt:lpstr>
      <vt:lpstr>References</vt:lpstr>
    </vt:vector>
  </TitlesOfParts>
  <Company>Cornell Veterinary Medicine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Acute respiratory distress syndrome</dc:title>
  <dc:creator>Clare E. Hyatt</dc:creator>
  <cp:lastModifiedBy>Clare E. Hyatt</cp:lastModifiedBy>
  <cp:revision>107</cp:revision>
  <dcterms:created xsi:type="dcterms:W3CDTF">2014-02-12T18:48:23Z</dcterms:created>
  <dcterms:modified xsi:type="dcterms:W3CDTF">2014-02-27T21:07:05Z</dcterms:modified>
</cp:coreProperties>
</file>