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475" r:id="rId2"/>
    <p:sldId id="491" r:id="rId3"/>
    <p:sldId id="477" r:id="rId4"/>
    <p:sldId id="492" r:id="rId5"/>
    <p:sldId id="478" r:id="rId6"/>
    <p:sldId id="479" r:id="rId7"/>
    <p:sldId id="481" r:id="rId8"/>
    <p:sldId id="488" r:id="rId9"/>
    <p:sldId id="493" r:id="rId10"/>
    <p:sldId id="495" r:id="rId11"/>
    <p:sldId id="496" r:id="rId12"/>
    <p:sldId id="498" r:id="rId13"/>
    <p:sldId id="501" r:id="rId14"/>
    <p:sldId id="502" r:id="rId15"/>
    <p:sldId id="503" r:id="rId16"/>
    <p:sldId id="504" r:id="rId17"/>
    <p:sldId id="510" r:id="rId18"/>
    <p:sldId id="505" r:id="rId19"/>
    <p:sldId id="506" r:id="rId20"/>
    <p:sldId id="507" r:id="rId21"/>
    <p:sldId id="483" r:id="rId22"/>
    <p:sldId id="480" r:id="rId23"/>
    <p:sldId id="508" r:id="rId24"/>
    <p:sldId id="509" r:id="rId25"/>
    <p:sldId id="485" r:id="rId26"/>
    <p:sldId id="490" r:id="rId27"/>
    <p:sldId id="487" r:id="rId2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40" autoAdjust="0"/>
    <p:restoredTop sz="93783" autoAdjust="0"/>
  </p:normalViewPr>
  <p:slideViewPr>
    <p:cSldViewPr>
      <p:cViewPr varScale="1">
        <p:scale>
          <a:sx n="97" d="100"/>
          <a:sy n="97" d="100"/>
        </p:scale>
        <p:origin x="144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Schneider1028:Documents:Cornell:Cornell_13-14:AguaClara:GuidelineAndTestingChar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Schneider1028:Documents:Cornell:Cornell_13-14:AguaClara:GuidelineAndTestingChar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Schneider1028:Documents:Cornell:Cornell_13-14:AguaClara:GuidelineAndTestingCha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en-US"/>
              <a:t>Filter Sand Uniformity</a:t>
            </a:r>
            <a:r>
              <a:rPr lang="en-US" baseline="0"/>
              <a:t> Coeff</a:t>
            </a:r>
            <a:endParaRPr lang="en-US"/>
          </a:p>
        </c:rich>
      </c:tx>
      <c:layout>
        <c:manualLayout>
          <c:xMode val="edge"/>
          <c:yMode val="edge"/>
          <c:x val="0.24332059036098799"/>
          <c:y val="3.8585209003215402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'Unif. Coeff and Eff. Size (2)'!$E$14</c:f>
              <c:strCache>
                <c:ptCount val="1"/>
                <c:pt idx="0">
                  <c:v>Percent Passing</c:v>
                </c:pt>
              </c:strCache>
            </c:strRef>
          </c:tx>
          <c:xVal>
            <c:numRef>
              <c:f>'Unif. Coeff and Eff. Size (2)'!$D$15:$D$21</c:f>
              <c:numCache>
                <c:formatCode>General</c:formatCode>
                <c:ptCount val="7"/>
                <c:pt idx="0">
                  <c:v>4.75</c:v>
                </c:pt>
                <c:pt idx="1">
                  <c:v>2</c:v>
                </c:pt>
                <c:pt idx="2">
                  <c:v>0.85</c:v>
                </c:pt>
                <c:pt idx="3">
                  <c:v>0.42499999999999999</c:v>
                </c:pt>
                <c:pt idx="4">
                  <c:v>0.25</c:v>
                </c:pt>
                <c:pt idx="5">
                  <c:v>0.21199999999999999</c:v>
                </c:pt>
                <c:pt idx="6">
                  <c:v>0</c:v>
                </c:pt>
              </c:numCache>
            </c:numRef>
          </c:xVal>
          <c:yVal>
            <c:numRef>
              <c:f>'Unif. Coeff and Eff. Size (2)'!$E$15:$E$21</c:f>
              <c:numCache>
                <c:formatCode>General</c:formatCode>
                <c:ptCount val="7"/>
                <c:pt idx="0">
                  <c:v>100</c:v>
                </c:pt>
                <c:pt idx="1">
                  <c:v>99.980099502487576</c:v>
                </c:pt>
                <c:pt idx="2">
                  <c:v>99.920398009950247</c:v>
                </c:pt>
                <c:pt idx="3">
                  <c:v>0.33830845771144902</c:v>
                </c:pt>
                <c:pt idx="4">
                  <c:v>0.15920398009949599</c:v>
                </c:pt>
                <c:pt idx="5">
                  <c:v>0.12935323383083899</c:v>
                </c:pt>
                <c:pt idx="6">
                  <c:v>6.9651741293519406E-2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647112"/>
        <c:axId val="250647504"/>
      </c:scatterChart>
      <c:valAx>
        <c:axId val="250647112"/>
        <c:scaling>
          <c:orientation val="minMax"/>
          <c:max val="0.8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Grain Size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0647504"/>
        <c:crosses val="autoZero"/>
        <c:crossBetween val="midCat"/>
      </c:valAx>
      <c:valAx>
        <c:axId val="25064750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 Passing</a:t>
                </a:r>
              </a:p>
              <a:p>
                <a:pPr>
                  <a:defRPr/>
                </a:pPr>
                <a:r>
                  <a:rPr lang="en-US"/>
                  <a:t>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06471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Aquamarium</a:t>
            </a:r>
            <a:r>
              <a:rPr lang="en-US" baseline="0"/>
              <a:t> </a:t>
            </a:r>
            <a:r>
              <a:rPr lang="en-US"/>
              <a:t>Uniformity</a:t>
            </a:r>
            <a:r>
              <a:rPr lang="en-US" baseline="0"/>
              <a:t> Coeff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'Unif. Coeff and Eff. Size'!$E$13</c:f>
              <c:strCache>
                <c:ptCount val="1"/>
                <c:pt idx="0">
                  <c:v>Percent Passing</c:v>
                </c:pt>
              </c:strCache>
            </c:strRef>
          </c:tx>
          <c:xVal>
            <c:numRef>
              <c:f>'Unif. Coeff and Eff. Size'!$D$14:$D$20</c:f>
              <c:numCache>
                <c:formatCode>General</c:formatCode>
                <c:ptCount val="7"/>
                <c:pt idx="0">
                  <c:v>4.75</c:v>
                </c:pt>
                <c:pt idx="1">
                  <c:v>2</c:v>
                </c:pt>
                <c:pt idx="2">
                  <c:v>0.85</c:v>
                </c:pt>
                <c:pt idx="3">
                  <c:v>0.42499999999999999</c:v>
                </c:pt>
                <c:pt idx="4">
                  <c:v>0.25</c:v>
                </c:pt>
                <c:pt idx="5">
                  <c:v>0.21199999999999999</c:v>
                </c:pt>
                <c:pt idx="6">
                  <c:v>0</c:v>
                </c:pt>
              </c:numCache>
            </c:numRef>
          </c:xVal>
          <c:yVal>
            <c:numRef>
              <c:f>'Unif. Coeff and Eff. Size'!$E$14:$E$20</c:f>
              <c:numCache>
                <c:formatCode>General</c:formatCode>
                <c:ptCount val="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14.29000000000001</c:v>
                </c:pt>
                <c:pt idx="4">
                  <c:v>2.3200000000000069</c:v>
                </c:pt>
                <c:pt idx="5">
                  <c:v>1.6200000000000041</c:v>
                </c:pt>
                <c:pt idx="6">
                  <c:v>0.28000000000000502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648288"/>
        <c:axId val="250648680"/>
      </c:scatterChart>
      <c:valAx>
        <c:axId val="250648288"/>
        <c:scaling>
          <c:orientation val="minMax"/>
          <c:max val="0.8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Grain Size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0648680"/>
        <c:crosses val="autoZero"/>
        <c:crossBetween val="midCat"/>
      </c:valAx>
      <c:valAx>
        <c:axId val="25064868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 Passing</a:t>
                </a:r>
              </a:p>
              <a:p>
                <a:pPr>
                  <a:defRPr/>
                </a:pPr>
                <a:r>
                  <a:rPr lang="en-US"/>
                  <a:t>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064828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en-US" dirty="0" smtClean="0"/>
              <a:t>Playground</a:t>
            </a:r>
            <a:r>
              <a:rPr lang="en-US" baseline="0" dirty="0" smtClean="0"/>
              <a:t> </a:t>
            </a:r>
            <a:r>
              <a:rPr lang="en-US" dirty="0"/>
              <a:t>Sand Uniformity</a:t>
            </a:r>
            <a:r>
              <a:rPr lang="en-US" baseline="0" dirty="0"/>
              <a:t> </a:t>
            </a:r>
            <a:r>
              <a:rPr lang="en-US" baseline="0" dirty="0" err="1"/>
              <a:t>Coeff</a:t>
            </a:r>
            <a:endParaRPr lang="en-US" dirty="0"/>
          </a:p>
        </c:rich>
      </c:tx>
      <c:layout>
        <c:manualLayout>
          <c:xMode val="edge"/>
          <c:yMode val="edge"/>
          <c:x val="0.24332059036098799"/>
          <c:y val="3.8585209003215402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'Unif. Coeff and Eff. Size (3)'!$E$14</c:f>
              <c:strCache>
                <c:ptCount val="1"/>
                <c:pt idx="0">
                  <c:v>Percent Passing</c:v>
                </c:pt>
              </c:strCache>
            </c:strRef>
          </c:tx>
          <c:xVal>
            <c:numRef>
              <c:f>'Unif. Coeff and Eff. Size (3)'!$D$15:$D$21</c:f>
              <c:numCache>
                <c:formatCode>General</c:formatCode>
                <c:ptCount val="7"/>
                <c:pt idx="0">
                  <c:v>4.75</c:v>
                </c:pt>
                <c:pt idx="1">
                  <c:v>2</c:v>
                </c:pt>
                <c:pt idx="2">
                  <c:v>0.85</c:v>
                </c:pt>
                <c:pt idx="3">
                  <c:v>0.42499999999999999</c:v>
                </c:pt>
                <c:pt idx="4">
                  <c:v>0.25</c:v>
                </c:pt>
                <c:pt idx="5">
                  <c:v>0.21199999999999999</c:v>
                </c:pt>
                <c:pt idx="6">
                  <c:v>0</c:v>
                </c:pt>
              </c:numCache>
            </c:numRef>
          </c:xVal>
          <c:yVal>
            <c:numRef>
              <c:f>'Unif. Coeff and Eff. Size (3)'!$E$15:$E$21</c:f>
              <c:numCache>
                <c:formatCode>General</c:formatCode>
                <c:ptCount val="7"/>
                <c:pt idx="0">
                  <c:v>100</c:v>
                </c:pt>
                <c:pt idx="1">
                  <c:v>99.962264150943398</c:v>
                </c:pt>
                <c:pt idx="2">
                  <c:v>99.943396226415103</c:v>
                </c:pt>
                <c:pt idx="3">
                  <c:v>81.179245283018886</c:v>
                </c:pt>
                <c:pt idx="4">
                  <c:v>21.452830188679261</c:v>
                </c:pt>
                <c:pt idx="5">
                  <c:v>11.10377358490568</c:v>
                </c:pt>
                <c:pt idx="6">
                  <c:v>1.0471698113207719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649464"/>
        <c:axId val="250649856"/>
      </c:scatterChart>
      <c:valAx>
        <c:axId val="250649464"/>
        <c:scaling>
          <c:orientation val="minMax"/>
          <c:max val="0.8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Grain Size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0649856"/>
        <c:crosses val="autoZero"/>
        <c:crossBetween val="midCat"/>
      </c:valAx>
      <c:valAx>
        <c:axId val="25064985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 Passing</a:t>
                </a:r>
              </a:p>
              <a:p>
                <a:pPr>
                  <a:defRPr/>
                </a:pPr>
                <a:r>
                  <a:rPr lang="en-US"/>
                  <a:t>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064946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http://www.youtube.com/watch?v=qWqDurunnK8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46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-304800" y="5817394"/>
            <a:ext cx="9296400" cy="762000"/>
          </a:xfrm>
          <a:noFill/>
        </p:spPr>
        <p:txBody>
          <a:bodyPr/>
          <a:lstStyle/>
          <a:p>
            <a:pPr algn="ctr"/>
            <a:r>
              <a:rPr lang="en-US" dirty="0" smtClean="0"/>
              <a:t>Rebecca Schneider and Meghan </a:t>
            </a:r>
            <a:r>
              <a:rPr lang="en-US" dirty="0" err="1" smtClean="0"/>
              <a:t>Furton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Sand Source and Testing Methods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Calculations</a:t>
            </a:r>
            <a:endParaRPr lang="en-US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662992"/>
              </p:ext>
            </p:extLst>
          </p:nvPr>
        </p:nvGraphicFramePr>
        <p:xfrm>
          <a:off x="471563" y="1752600"/>
          <a:ext cx="8367637" cy="2298700"/>
        </p:xfrm>
        <a:graphic>
          <a:graphicData uri="http://schemas.openxmlformats.org/drawingml/2006/table">
            <a:tbl>
              <a:tblPr/>
              <a:tblGrid>
                <a:gridCol w="576002"/>
                <a:gridCol w="956878"/>
                <a:gridCol w="1591322"/>
                <a:gridCol w="1600200"/>
                <a:gridCol w="1828800"/>
                <a:gridCol w="1814435"/>
              </a:tblGrid>
              <a:tr h="762000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Sieve No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</a:t>
                      </a:r>
                    </a:p>
                  </a:txBody>
                  <a:tcPr marL="12700" marR="12700" marT="1270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Sieve Size (mm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</a:t>
                      </a:r>
                    </a:p>
                  </a:txBody>
                  <a:tcPr marL="12700" marR="12700" marT="127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Sample Weight (g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</a:t>
                      </a:r>
                    </a:p>
                    <a:p>
                      <a:pPr algn="ctr" fontAlgn="b">
                        <a:lnSpc>
                          <a:spcPct val="100000"/>
                        </a:lnSpc>
                      </a:pP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Sieve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before – sieve with sand sample after 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retained</a:t>
                      </a:r>
                    </a:p>
                    <a:p>
                      <a:pPr algn="ctr" fontAlgn="b">
                        <a:lnSpc>
                          <a:spcPct val="100000"/>
                        </a:lnSpc>
                      </a:pP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Sample Weight/Total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Sample (~100g)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 passing last larger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sieve</a:t>
                      </a:r>
                    </a:p>
                    <a:p>
                      <a:pPr algn="ctr" fontAlgn="b">
                        <a:lnSpc>
                          <a:spcPct val="100000"/>
                        </a:lnSpc>
                      </a:pP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Start at 100 and then use %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passing calculation for Sieve No. one less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passing</a:t>
                      </a:r>
                    </a:p>
                    <a:p>
                      <a:pPr algn="ctr" fontAlgn="b">
                        <a:lnSpc>
                          <a:spcPct val="100000"/>
                        </a:lnSpc>
                      </a:pP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Percent passing next largest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sieve – percent retained on sieve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C/100g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– (C/100)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F/100g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– (C/100)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(100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– (C/100)) -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F/100g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Notched Right Arrow 16"/>
          <p:cNvSpPr/>
          <p:nvPr/>
        </p:nvSpPr>
        <p:spPr bwMode="auto">
          <a:xfrm rot="8616028">
            <a:off x="6459547" y="3185047"/>
            <a:ext cx="1054235" cy="239374"/>
          </a:xfrm>
          <a:prstGeom prst="notched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4267200"/>
            <a:ext cx="5181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Graph the Sieve Size </a:t>
            </a:r>
            <a:r>
              <a:rPr lang="en-US" dirty="0" err="1" smtClean="0"/>
              <a:t>vs</a:t>
            </a:r>
            <a:r>
              <a:rPr lang="en-US" dirty="0" smtClean="0"/>
              <a:t> the % passing.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effective size (D10) is the size in which only 10% of the sample is smaller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Uniformity Coefficient (D60/D10) is the size in which 60% of the sample is smaller / the size in which 10% of the sample is smaller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4800600"/>
            <a:ext cx="3073788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8817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Graph</a:t>
            </a:r>
            <a:endParaRPr lang="en-US" dirty="0"/>
          </a:p>
        </p:txBody>
      </p:sp>
      <p:pic>
        <p:nvPicPr>
          <p:cNvPr id="10" name="Picture 9" descr="Screen Shot 2013-10-28 at 12.43.4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8061"/>
            <a:ext cx="9144000" cy="544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0283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458200" cy="1143000"/>
          </a:xfrm>
        </p:spPr>
        <p:txBody>
          <a:bodyPr/>
          <a:lstStyle/>
          <a:p>
            <a:r>
              <a:rPr lang="en-US" dirty="0" smtClean="0"/>
              <a:t>Our Data…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706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 Sand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8062191"/>
              </p:ext>
            </p:extLst>
          </p:nvPr>
        </p:nvGraphicFramePr>
        <p:xfrm>
          <a:off x="1600200" y="1676400"/>
          <a:ext cx="5902430" cy="3294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755023"/>
              </p:ext>
            </p:extLst>
          </p:nvPr>
        </p:nvGraphicFramePr>
        <p:xfrm>
          <a:off x="3352800" y="5029200"/>
          <a:ext cx="3035300" cy="1537173"/>
        </p:xfrm>
        <a:graphic>
          <a:graphicData uri="http://schemas.openxmlformats.org/drawingml/2006/table">
            <a:tbl>
              <a:tblPr/>
              <a:tblGrid>
                <a:gridCol w="1090143"/>
                <a:gridCol w="1945157"/>
              </a:tblGrid>
              <a:tr h="15568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Effecitve Size = D10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93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Effecitve Size =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0.463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38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Uniformity Coefficient = D60/D10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56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D10 =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0.463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D60 =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0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Uniformity Coefficient =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0.759016393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85481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Aquarium</a:t>
            </a:r>
            <a:r>
              <a:rPr lang="en-US" dirty="0" smtClean="0"/>
              <a:t> </a:t>
            </a:r>
            <a:r>
              <a:rPr lang="en-US" dirty="0" smtClean="0"/>
              <a:t>Sand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9125250"/>
              </p:ext>
            </p:extLst>
          </p:nvPr>
        </p:nvGraphicFramePr>
        <p:xfrm>
          <a:off x="1295400" y="1524000"/>
          <a:ext cx="65532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801970"/>
              </p:ext>
            </p:extLst>
          </p:nvPr>
        </p:nvGraphicFramePr>
        <p:xfrm>
          <a:off x="3429000" y="5181600"/>
          <a:ext cx="2971800" cy="1295400"/>
        </p:xfrm>
        <a:graphic>
          <a:graphicData uri="http://schemas.openxmlformats.org/drawingml/2006/table">
            <a:tbl>
              <a:tblPr/>
              <a:tblGrid>
                <a:gridCol w="1067337"/>
                <a:gridCol w="1904463"/>
              </a:tblGrid>
              <a:tr h="1524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Effecitve Size = D10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Effecitve Size =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Uniformity Coefficient = D60/D10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D10 =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D60 =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Uniformity Coefficient =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0.661016949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0678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Playground Sand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976104"/>
              </p:ext>
            </p:extLst>
          </p:nvPr>
        </p:nvGraphicFramePr>
        <p:xfrm>
          <a:off x="1676400" y="1828800"/>
          <a:ext cx="5790456" cy="332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095333"/>
              </p:ext>
            </p:extLst>
          </p:nvPr>
        </p:nvGraphicFramePr>
        <p:xfrm>
          <a:off x="3124200" y="5257800"/>
          <a:ext cx="3048000" cy="1295400"/>
        </p:xfrm>
        <a:graphic>
          <a:graphicData uri="http://schemas.openxmlformats.org/drawingml/2006/table">
            <a:tbl>
              <a:tblPr/>
              <a:tblGrid>
                <a:gridCol w="1094704"/>
                <a:gridCol w="1953296"/>
              </a:tblGrid>
              <a:tr h="1524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Effecitve Size = D10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Effecitve Size =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0.195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Uniformity Coefficient = D60/D10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D10 =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0.195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D60 =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0.338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Uniformity Coefficient =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0.576923077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067857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Uniformity Coefficient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 smtClean="0"/>
              <a:t>Uniformity Coefficient is not an AWWA or </a:t>
            </a:r>
            <a:r>
              <a:rPr lang="en-US" sz="4000" dirty="0" err="1" smtClean="0"/>
              <a:t>AguaClara</a:t>
            </a:r>
            <a:r>
              <a:rPr lang="en-US" sz="4000" dirty="0" smtClean="0"/>
              <a:t> restriction</a:t>
            </a:r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However, can be used to measure</a:t>
            </a:r>
            <a:endParaRPr lang="en-US" sz="40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676400" y="4549914"/>
            <a:ext cx="64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4000" b="1" dirty="0"/>
              <a:t>BACKWASH VELOCITY</a:t>
            </a:r>
          </a:p>
        </p:txBody>
      </p:sp>
    </p:spTree>
    <p:extLst>
      <p:ext uri="{BB962C8B-B14F-4D97-AF65-F5344CB8AC3E}">
        <p14:creationId xmlns:p14="http://schemas.microsoft.com/office/powerpoint/2010/main" val="473971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Backwash Velocity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04800" y="4996577"/>
            <a:ext cx="2681484" cy="1328023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Preliminary Results: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Still researching best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a</a:t>
            </a:r>
            <a:r>
              <a:rPr lang="en-US" dirty="0" smtClean="0"/>
              <a:t>pproach.  Have not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done any testing yet.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76600" y="4843345"/>
            <a:ext cx="2819400" cy="1634490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Problems: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Need to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 adapt tests and formulas found to the specific filters being used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6248400" y="5303044"/>
            <a:ext cx="2590800" cy="715089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Solutions:</a:t>
            </a:r>
            <a:endParaRPr lang="en-US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Still in process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7696200" cy="2438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/>
              <a:t>AguaClara</a:t>
            </a:r>
            <a:r>
              <a:rPr lang="en-US" sz="2800" dirty="0" smtClean="0"/>
              <a:t> specifications:</a:t>
            </a:r>
          </a:p>
          <a:p>
            <a:pPr lvl="2"/>
            <a:r>
              <a:rPr lang="en-US" sz="2800" dirty="0"/>
              <a:t>The backwash velocity required to expand the filter bed by 30% should be very close to 11 mm/s</a:t>
            </a:r>
          </a:p>
          <a:p>
            <a:pPr lvl="2"/>
            <a:r>
              <a:rPr lang="en-US" sz="2800" dirty="0"/>
              <a:t>The sand bed must not have significant stratification after backwash</a:t>
            </a:r>
          </a:p>
          <a:p>
            <a:endParaRPr lang="en-US" sz="2200" dirty="0" smtClean="0"/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933392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838200"/>
          </a:xfrm>
        </p:spPr>
        <p:txBody>
          <a:bodyPr/>
          <a:lstStyle/>
          <a:p>
            <a:r>
              <a:rPr lang="en-US" dirty="0" smtClean="0"/>
              <a:t>Approach 1 – Backwash Velocity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 rotWithShape="1">
          <a:blip r:embed="rId2"/>
          <a:srcRect l="19687" t="22704" r="28999" b="5642"/>
          <a:stretch/>
        </p:blipFill>
        <p:spPr bwMode="auto">
          <a:xfrm>
            <a:off x="228600" y="1600200"/>
            <a:ext cx="6553200" cy="502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64063" y="3027123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 fluid mechanics, </a:t>
            </a:r>
            <a:r>
              <a:rPr lang="en-US" sz="1600" dirty="0" err="1" smtClean="0"/>
              <a:t>G</a:t>
            </a:r>
            <a:r>
              <a:rPr lang="en-US" sz="1600" baseline="-25000" dirty="0" err="1" smtClean="0"/>
              <a:t>n</a:t>
            </a:r>
            <a:r>
              <a:rPr lang="en-US" sz="1600" dirty="0"/>
              <a:t> </a:t>
            </a:r>
            <a:r>
              <a:rPr lang="en-US" sz="1600" dirty="0" smtClean="0"/>
              <a:t>represents the ratio of forces in viscous fluids.</a:t>
            </a:r>
          </a:p>
          <a:p>
            <a:r>
              <a:rPr lang="en-US" sz="1600" dirty="0" smtClean="0"/>
              <a:t>Equation: </a:t>
            </a:r>
            <a:r>
              <a:rPr lang="en-US" sz="1600" dirty="0" err="1" smtClean="0"/>
              <a:t>G</a:t>
            </a:r>
            <a:r>
              <a:rPr lang="en-US" sz="1600" baseline="-25000" dirty="0" err="1" smtClean="0"/>
              <a:t>n</a:t>
            </a:r>
            <a:r>
              <a:rPr lang="en-US" sz="1600" dirty="0" smtClean="0"/>
              <a:t>=gL</a:t>
            </a:r>
            <a:r>
              <a:rPr lang="en-US" sz="1600" baseline="30000" dirty="0" smtClean="0"/>
              <a:t>3</a:t>
            </a:r>
            <a:r>
              <a:rPr lang="el-GR" sz="1600" dirty="0" smtClean="0"/>
              <a:t>ρ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/</a:t>
            </a:r>
            <a:r>
              <a:rPr lang="el-GR" sz="1600" dirty="0" smtClean="0"/>
              <a:t>μ</a:t>
            </a:r>
            <a:r>
              <a:rPr lang="en-US" sz="1600" baseline="30000" dirty="0" smtClean="0"/>
              <a:t>2</a:t>
            </a:r>
            <a:endParaRPr lang="en-US" sz="1600" dirty="0"/>
          </a:p>
        </p:txBody>
      </p:sp>
      <p:sp>
        <p:nvSpPr>
          <p:cNvPr id="6" name="Left Arrow 5"/>
          <p:cNvSpPr/>
          <p:nvPr/>
        </p:nvSpPr>
        <p:spPr bwMode="auto">
          <a:xfrm>
            <a:off x="3886200" y="3093407"/>
            <a:ext cx="914400" cy="381000"/>
          </a:xfrm>
          <a:prstGeom prst="lef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571398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66"/>
                </a:solidFill>
              </a:rPr>
              <a:t>Given: 11mm/s</a:t>
            </a:r>
            <a:endParaRPr lang="en-US" sz="1400" dirty="0">
              <a:solidFill>
                <a:srgbClr val="FF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5702319"/>
            <a:ext cx="3435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Can determine experimentally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4879175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Can determine experimentally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5411719"/>
            <a:ext cx="3435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Can look up based on temperature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60960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66"/>
                </a:solidFill>
              </a:rPr>
              <a:t>9.8m/s</a:t>
            </a:r>
            <a:r>
              <a:rPr lang="en-US" sz="1400" baseline="30000" dirty="0" smtClean="0">
                <a:solidFill>
                  <a:srgbClr val="FF0066"/>
                </a:solidFill>
              </a:rPr>
              <a:t>2</a:t>
            </a:r>
            <a:endParaRPr lang="en-US" sz="14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963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 1 – Backwash Velocity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20548" t="34332" r="29815" b="7639"/>
          <a:stretch/>
        </p:blipFill>
        <p:spPr bwMode="auto">
          <a:xfrm>
            <a:off x="304800" y="1570973"/>
            <a:ext cx="6404975" cy="47838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7800" y="4920734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66"/>
                </a:solidFill>
              </a:rPr>
              <a:t>Given: 1.3L</a:t>
            </a:r>
            <a:endParaRPr lang="en-US" sz="1400" dirty="0">
              <a:solidFill>
                <a:srgbClr val="FF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5702319"/>
            <a:ext cx="3435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Can determine experimentally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4648200"/>
            <a:ext cx="22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Depends on filter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9040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796" y="1600200"/>
            <a:ext cx="8246997" cy="4800600"/>
          </a:xfrm>
        </p:spPr>
        <p:txBody>
          <a:bodyPr/>
          <a:lstStyle/>
          <a:p>
            <a:endParaRPr lang="en-US" dirty="0" smtClean="0"/>
          </a:p>
          <a:p>
            <a:pPr marL="914400" lvl="1" indent="-457200"/>
            <a:r>
              <a:rPr lang="en-US" dirty="0"/>
              <a:t>Need</a:t>
            </a:r>
          </a:p>
          <a:p>
            <a:pPr marL="1371600" lvl="2" indent="-457200"/>
            <a:r>
              <a:rPr lang="en-US" dirty="0" smtClean="0"/>
              <a:t>SRSF filter media</a:t>
            </a:r>
          </a:p>
          <a:p>
            <a:pPr marL="1828800" lvl="3" indent="-457200"/>
            <a:r>
              <a:rPr lang="en-US" dirty="0" smtClean="0"/>
              <a:t>Silica sand characteristics:</a:t>
            </a:r>
          </a:p>
          <a:p>
            <a:pPr marL="2286000" lvl="4" indent="-457200"/>
            <a:r>
              <a:rPr lang="en-US" sz="1800" dirty="0" smtClean="0"/>
              <a:t>Density</a:t>
            </a:r>
          </a:p>
          <a:p>
            <a:pPr marL="2286000" lvl="4" indent="-457200"/>
            <a:r>
              <a:rPr lang="en-US" sz="1800" dirty="0" smtClean="0"/>
              <a:t>Color</a:t>
            </a:r>
          </a:p>
          <a:p>
            <a:pPr marL="2286000" lvl="4" indent="-457200"/>
            <a:r>
              <a:rPr lang="en-US" sz="1800" dirty="0" smtClean="0"/>
              <a:t>Hardness</a:t>
            </a:r>
          </a:p>
          <a:p>
            <a:pPr marL="2286000" lvl="4" indent="-457200"/>
            <a:r>
              <a:rPr lang="en-US" sz="1800" dirty="0" smtClean="0"/>
              <a:t>Effective size</a:t>
            </a:r>
            <a:endParaRPr lang="en-US" sz="1800" dirty="0"/>
          </a:p>
          <a:p>
            <a:pPr marL="914400" lvl="1" indent="-457200"/>
            <a:r>
              <a:rPr lang="en-US" dirty="0"/>
              <a:t>Local materials</a:t>
            </a:r>
          </a:p>
          <a:p>
            <a:pPr marL="1371600" lvl="2" indent="-457200"/>
            <a:r>
              <a:rPr lang="en-US" dirty="0"/>
              <a:t>Reduced cost</a:t>
            </a:r>
          </a:p>
          <a:p>
            <a:pPr marL="1371600" lvl="2" indent="-457200"/>
            <a:r>
              <a:rPr lang="en-US" dirty="0">
                <a:solidFill>
                  <a:prstClr val="black"/>
                </a:solidFill>
              </a:rPr>
              <a:t>Independent production</a:t>
            </a:r>
          </a:p>
          <a:p>
            <a:endParaRPr lang="en-US" dirty="0"/>
          </a:p>
        </p:txBody>
      </p:sp>
      <p:pic>
        <p:nvPicPr>
          <p:cNvPr id="2050" name="Picture 2" descr="http://upload.wikimedia.org/wikipedia/commons/7/7b/Sand_from_Gobi_Dese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057400"/>
            <a:ext cx="3336794" cy="333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2209800" y="3505200"/>
            <a:ext cx="2514600" cy="1200329"/>
          </a:xfrm>
          <a:prstGeom prst="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What material characteristic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 does a sample of sand have?</a:t>
            </a:r>
          </a:p>
        </p:txBody>
      </p:sp>
    </p:spTree>
    <p:extLst>
      <p:ext uri="{BB962C8B-B14F-4D97-AF65-F5344CB8AC3E}">
        <p14:creationId xmlns:p14="http://schemas.microsoft.com/office/powerpoint/2010/main" val="38744713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 </a:t>
            </a:r>
            <a:r>
              <a:rPr lang="en-US" dirty="0" smtClean="0"/>
              <a:t>2 </a:t>
            </a:r>
            <a:r>
              <a:rPr lang="en-US" dirty="0"/>
              <a:t>– Backwash Velocity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4191000"/>
            <a:ext cx="5867400" cy="3200400"/>
          </a:xfrm>
        </p:spPr>
        <p:txBody>
          <a:bodyPr/>
          <a:lstStyle/>
          <a:p>
            <a:r>
              <a:rPr lang="en-US" sz="1600" dirty="0" smtClean="0"/>
              <a:t>Design Flow can be calculated fairly easily</a:t>
            </a:r>
          </a:p>
          <a:p>
            <a:r>
              <a:rPr lang="en-US" sz="1600" dirty="0" smtClean="0"/>
              <a:t>Typical rates</a:t>
            </a:r>
          </a:p>
          <a:p>
            <a:pPr lvl="1"/>
            <a:r>
              <a:rPr lang="en-US" sz="1600" dirty="0"/>
              <a:t>For media-fixed </a:t>
            </a:r>
            <a:r>
              <a:rPr lang="en-US" sz="1600" dirty="0" smtClean="0"/>
              <a:t>systems</a:t>
            </a:r>
          </a:p>
          <a:p>
            <a:pPr lvl="2"/>
            <a:r>
              <a:rPr lang="en-US" sz="1600" dirty="0" smtClean="0"/>
              <a:t>HLR ~ </a:t>
            </a:r>
            <a:r>
              <a:rPr lang="en-US" sz="1600" dirty="0">
                <a:sym typeface="Wingdings"/>
              </a:rPr>
              <a:t>7.57 </a:t>
            </a:r>
            <a:r>
              <a:rPr lang="en-US" sz="1600" dirty="0" err="1">
                <a:latin typeface="Lucida Grande"/>
                <a:ea typeface="Lucida Grande"/>
                <a:cs typeface="Lucida Grande"/>
              </a:rPr>
              <a:t>μ</a:t>
            </a:r>
            <a:r>
              <a:rPr lang="en-US" sz="1600" dirty="0" err="1">
                <a:sym typeface="Wingdings"/>
              </a:rPr>
              <a:t>m</a:t>
            </a:r>
            <a:r>
              <a:rPr lang="en-US" sz="1600" dirty="0">
                <a:sym typeface="Wingdings"/>
              </a:rPr>
              <a:t>/h </a:t>
            </a:r>
            <a:r>
              <a:rPr lang="en-US" sz="1600" dirty="0"/>
              <a:t>to 30.27 </a:t>
            </a:r>
            <a:r>
              <a:rPr lang="en-US" sz="1600" dirty="0" err="1">
                <a:latin typeface="Lucida Grande"/>
                <a:ea typeface="Lucida Grande"/>
                <a:cs typeface="Lucida Grande"/>
              </a:rPr>
              <a:t>μ</a:t>
            </a:r>
            <a:r>
              <a:rPr lang="en-US" sz="1600" dirty="0" err="1"/>
              <a:t>m</a:t>
            </a:r>
            <a:r>
              <a:rPr lang="en-US" sz="1600" dirty="0"/>
              <a:t>/</a:t>
            </a:r>
            <a:r>
              <a:rPr lang="en-US" sz="1600" dirty="0" smtClean="0"/>
              <a:t>h</a:t>
            </a:r>
          </a:p>
          <a:p>
            <a:pPr lvl="1"/>
            <a:r>
              <a:rPr lang="en-US" sz="1600" dirty="0" smtClean="0"/>
              <a:t>Need to find rates that match up with filter being used</a:t>
            </a:r>
          </a:p>
          <a:p>
            <a:r>
              <a:rPr lang="en-US" sz="1600" dirty="0" smtClean="0"/>
              <a:t>Conversion factor</a:t>
            </a:r>
          </a:p>
          <a:p>
            <a:pPr lvl="2"/>
            <a:r>
              <a:rPr lang="en-US" sz="1600" dirty="0" smtClean="0"/>
              <a:t>1 gal/(ft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*day) = 30.2675 </a:t>
            </a:r>
            <a:r>
              <a:rPr lang="en-US" sz="1600" dirty="0" err="1">
                <a:latin typeface="Lucida Grande"/>
                <a:ea typeface="Lucida Grande"/>
                <a:cs typeface="Lucida Grande"/>
              </a:rPr>
              <a:t>μ</a:t>
            </a:r>
            <a:r>
              <a:rPr lang="en-US" sz="1600" dirty="0" err="1" smtClean="0"/>
              <a:t>m</a:t>
            </a:r>
            <a:r>
              <a:rPr lang="en-US" sz="1600" dirty="0" smtClean="0"/>
              <a:t>/h</a:t>
            </a:r>
          </a:p>
        </p:txBody>
      </p:sp>
      <p:pic>
        <p:nvPicPr>
          <p:cNvPr id="4" name="Picture 3" descr="Screen Shot 2013-10-27 at 8.47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057400"/>
            <a:ext cx="5918200" cy="10033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1600200"/>
            <a:ext cx="815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V(backwash)=HLR(backwash)*A(filter)*∆t(backwash)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3124200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Substituting the two above equations:</a:t>
            </a:r>
          </a:p>
          <a:p>
            <a:pPr algn="ctr"/>
            <a:r>
              <a:rPr lang="en-US" b="1" dirty="0" smtClean="0"/>
              <a:t>V</a:t>
            </a:r>
            <a:r>
              <a:rPr lang="en-US" b="1" dirty="0"/>
              <a:t>(backwash) = Design Flow (gal/day) * ∆t(backwash)</a:t>
            </a:r>
          </a:p>
        </p:txBody>
      </p:sp>
    </p:spTree>
    <p:extLst>
      <p:ext uri="{BB962C8B-B14F-4D97-AF65-F5344CB8AC3E}">
        <p14:creationId xmlns:p14="http://schemas.microsoft.com/office/powerpoint/2010/main" val="26708128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Solubility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Importance</a:t>
            </a:r>
          </a:p>
          <a:p>
            <a:pPr lvl="1"/>
            <a:r>
              <a:rPr lang="en-US" dirty="0" smtClean="0"/>
              <a:t>Limestone </a:t>
            </a:r>
            <a:r>
              <a:rPr lang="en-US" dirty="0" err="1" smtClean="0"/>
              <a:t>vs</a:t>
            </a:r>
            <a:r>
              <a:rPr lang="en-US" dirty="0" smtClean="0"/>
              <a:t> Silica</a:t>
            </a:r>
          </a:p>
          <a:p>
            <a:pPr lvl="1"/>
            <a:r>
              <a:rPr lang="en-US" dirty="0" smtClean="0"/>
              <a:t>Loss over time</a:t>
            </a:r>
          </a:p>
          <a:p>
            <a:pPr lvl="2"/>
            <a:r>
              <a:rPr lang="en-US" dirty="0" smtClean="0"/>
              <a:t>Lifetime of filter sand: roughly 10-20 years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304800" y="3928701"/>
            <a:ext cx="2508336" cy="1259919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Preliminary Results: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Aquarium sand: &lt;&lt;5% acid content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965536" y="3928701"/>
            <a:ext cx="2825664" cy="2349579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Problems:</a:t>
            </a:r>
          </a:p>
          <a:p>
            <a:r>
              <a:rPr lang="en-US" sz="1600" dirty="0"/>
              <a:t>unspecific </a:t>
            </a:r>
            <a:r>
              <a:rPr lang="en-US" sz="1600" dirty="0" smtClean="0"/>
              <a:t>size</a:t>
            </a:r>
          </a:p>
          <a:p>
            <a:r>
              <a:rPr lang="en-US" sz="1600" dirty="0" smtClean="0"/>
              <a:t>Drying time</a:t>
            </a:r>
          </a:p>
          <a:p>
            <a:r>
              <a:rPr lang="en-US" sz="1600" dirty="0" smtClean="0"/>
              <a:t>Meaning of 1:1 HCL solution</a:t>
            </a:r>
            <a:endParaRPr lang="en-US" sz="1600" dirty="0"/>
          </a:p>
          <a:p>
            <a:r>
              <a:rPr lang="en-US" sz="1600" dirty="0" smtClean="0"/>
              <a:t>Filtration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Unspecific</a:t>
            </a:r>
            <a:r>
              <a:rPr kumimoji="0" lang="en-US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 containers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6022258" y="3940592"/>
            <a:ext cx="2816942" cy="1532334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Solutions: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Set standard sample</a:t>
            </a:r>
            <a:r>
              <a:rPr kumimoji="0" lang="en-US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 size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Filter paper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Ordered</a:t>
            </a:r>
            <a:r>
              <a:rPr kumimoji="0" lang="en-US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 6N </a:t>
            </a:r>
            <a:r>
              <a:rPr kumimoji="0" lang="en-US" sz="160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HCl</a:t>
            </a:r>
            <a:r>
              <a:rPr kumimoji="0" lang="en-US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 Solution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297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Clay and Organic Material Test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Specified in AWWA standards</a:t>
            </a:r>
          </a:p>
          <a:p>
            <a:r>
              <a:rPr lang="en-US" dirty="0" smtClean="0"/>
              <a:t>Unnecessary for SRSF design</a:t>
            </a:r>
          </a:p>
          <a:p>
            <a:pPr lvl="1"/>
            <a:r>
              <a:rPr lang="en-US" dirty="0" smtClean="0"/>
              <a:t>Able to backwash instantaneously</a:t>
            </a:r>
          </a:p>
        </p:txBody>
      </p:sp>
      <p:pic>
        <p:nvPicPr>
          <p:cNvPr id="1026" name="Picture 2" descr="http://water.me.vccs.edu/courses/env110/clipart/w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912342"/>
            <a:ext cx="28575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09650" y="5785569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Traditional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Backwash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s://confluence.cornell.edu/download/attachments/123553054/BW+Step+5.PNG?version=1&amp;modificationDate=1278532864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581400"/>
            <a:ext cx="3826490" cy="238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56545" y="6170097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SRSF Backwash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490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Porosity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Procedure:</a:t>
            </a:r>
          </a:p>
          <a:p>
            <a:pPr lvl="1"/>
            <a:r>
              <a:rPr lang="en-US" dirty="0" smtClean="0"/>
              <a:t>Measure a known quantity of sand in a graduated cylinder</a:t>
            </a:r>
          </a:p>
          <a:p>
            <a:pPr lvl="1"/>
            <a:r>
              <a:rPr lang="en-US" dirty="0" smtClean="0"/>
              <a:t>Pour in water until the water line matches the top of the sand</a:t>
            </a:r>
          </a:p>
          <a:p>
            <a:pPr lvl="1"/>
            <a:r>
              <a:rPr lang="en-US" dirty="0" smtClean="0"/>
              <a:t>Porosity= (volume of water/total volume)*100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806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838200"/>
          </a:xfrm>
        </p:spPr>
        <p:txBody>
          <a:bodyPr/>
          <a:lstStyle/>
          <a:p>
            <a:r>
              <a:rPr lang="en-US" dirty="0" smtClean="0"/>
              <a:t>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Filter paper</a:t>
            </a:r>
          </a:p>
          <a:p>
            <a:r>
              <a:rPr lang="en-US" dirty="0" smtClean="0"/>
              <a:t>Standardized sample size</a:t>
            </a:r>
          </a:p>
          <a:p>
            <a:r>
              <a:rPr lang="en-US" dirty="0" smtClean="0"/>
              <a:t>Prewash</a:t>
            </a:r>
          </a:p>
          <a:p>
            <a:r>
              <a:rPr lang="en-US" dirty="0" smtClean="0"/>
              <a:t>Simplify</a:t>
            </a:r>
          </a:p>
          <a:p>
            <a:r>
              <a:rPr lang="en-US" dirty="0" smtClean="0"/>
              <a:t>Make easily to reproduce in a field setting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270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New team</a:t>
            </a:r>
          </a:p>
          <a:p>
            <a:r>
              <a:rPr lang="en-US" dirty="0" smtClean="0"/>
              <a:t>Lab equipment</a:t>
            </a:r>
          </a:p>
          <a:p>
            <a:pPr lvl="1"/>
            <a:r>
              <a:rPr lang="en-US" dirty="0" smtClean="0"/>
              <a:t>Availability of chemicals</a:t>
            </a:r>
          </a:p>
          <a:p>
            <a:pPr lvl="1"/>
            <a:r>
              <a:rPr lang="en-US" dirty="0" smtClean="0"/>
              <a:t>Drying time</a:t>
            </a:r>
            <a:endParaRPr lang="en-US" dirty="0"/>
          </a:p>
          <a:p>
            <a:r>
              <a:rPr lang="en-US" dirty="0" smtClean="0"/>
              <a:t>Vague procedure</a:t>
            </a:r>
          </a:p>
          <a:p>
            <a:pPr lvl="1"/>
            <a:r>
              <a:rPr lang="en-US" dirty="0" smtClean="0"/>
              <a:t>Sample size</a:t>
            </a:r>
          </a:p>
          <a:p>
            <a:pPr lvl="1"/>
            <a:r>
              <a:rPr lang="en-US" dirty="0" smtClean="0"/>
              <a:t>How to filter sand</a:t>
            </a:r>
          </a:p>
        </p:txBody>
      </p:sp>
    </p:spTree>
    <p:extLst>
      <p:ext uri="{BB962C8B-B14F-4D97-AF65-F5344CB8AC3E}">
        <p14:creationId xmlns:p14="http://schemas.microsoft.com/office/powerpoint/2010/main" val="36631849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09600" y="17526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Research:</a:t>
            </a:r>
          </a:p>
          <a:p>
            <a:pPr lvl="1"/>
            <a:r>
              <a:rPr lang="en-US" kern="0" dirty="0"/>
              <a:t>Hardness </a:t>
            </a:r>
            <a:r>
              <a:rPr lang="en-US" kern="0" dirty="0" smtClean="0"/>
              <a:t>tests</a:t>
            </a:r>
            <a:endParaRPr lang="en-US" kern="0" dirty="0"/>
          </a:p>
          <a:p>
            <a:pPr lvl="1"/>
            <a:r>
              <a:rPr lang="en-US" kern="0" dirty="0"/>
              <a:t>SRSF Backwash requirements </a:t>
            </a:r>
          </a:p>
          <a:p>
            <a:pPr marL="342900" lvl="1" indent="-342900"/>
            <a:r>
              <a:rPr lang="en-US" sz="3200" kern="0" dirty="0">
                <a:cs typeface="+mn-cs"/>
              </a:rPr>
              <a:t>Lab Work:</a:t>
            </a:r>
          </a:p>
          <a:p>
            <a:pPr lvl="1"/>
            <a:r>
              <a:rPr lang="en-US" kern="0" dirty="0" smtClean="0"/>
              <a:t>Preform the hardness test</a:t>
            </a:r>
          </a:p>
          <a:p>
            <a:pPr lvl="1"/>
            <a:r>
              <a:rPr lang="en-US" kern="0" dirty="0" smtClean="0"/>
              <a:t>Sort a poorly sieve sample</a:t>
            </a:r>
            <a:endParaRPr lang="en-US" kern="0" dirty="0"/>
          </a:p>
          <a:p>
            <a:r>
              <a:rPr lang="en-US" kern="0" dirty="0" smtClean="0"/>
              <a:t>Communication:</a:t>
            </a:r>
          </a:p>
          <a:p>
            <a:pPr lvl="1"/>
            <a:r>
              <a:rPr lang="en-US" kern="0" dirty="0" smtClean="0"/>
              <a:t>Keep in touch with field sites</a:t>
            </a:r>
          </a:p>
          <a:p>
            <a:pPr lvl="1"/>
            <a:r>
              <a:rPr lang="en-US" kern="0" dirty="0" smtClean="0"/>
              <a:t>Refine lab procedure and materials list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8744713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95600"/>
            <a:ext cx="8458200" cy="1143000"/>
          </a:xfrm>
        </p:spPr>
        <p:txBody>
          <a:bodyPr/>
          <a:lstStyle/>
          <a:p>
            <a:r>
              <a:rPr lang="en-US" sz="8000" dirty="0" smtClean="0">
                <a:solidFill>
                  <a:schemeClr val="bg1"/>
                </a:solidFill>
              </a:rPr>
              <a:t>Questions?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3605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3124199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Current sand acquisition</a:t>
            </a:r>
          </a:p>
          <a:p>
            <a:pPr lvl="2"/>
            <a:r>
              <a:rPr lang="en-US" dirty="0">
                <a:solidFill>
                  <a:prstClr val="black"/>
                </a:solidFill>
                <a:cs typeface="Arial" charset="0"/>
              </a:rPr>
              <a:t>India:</a:t>
            </a:r>
          </a:p>
          <a:p>
            <a:pPr lvl="3"/>
            <a:r>
              <a:rPr lang="en-US" dirty="0">
                <a:solidFill>
                  <a:prstClr val="black"/>
                </a:solidFill>
                <a:cs typeface="Arial" charset="0"/>
              </a:rPr>
              <a:t>Taken from the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Barakar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river</a:t>
            </a:r>
          </a:p>
          <a:p>
            <a:pPr lvl="3"/>
            <a:r>
              <a:rPr lang="en-US" dirty="0">
                <a:solidFill>
                  <a:prstClr val="black"/>
                </a:solidFill>
                <a:cs typeface="Arial" charset="0"/>
              </a:rPr>
              <a:t>Sieved to correct for size</a:t>
            </a:r>
          </a:p>
          <a:p>
            <a:pPr lvl="3"/>
            <a:r>
              <a:rPr lang="en-US" dirty="0">
                <a:solidFill>
                  <a:prstClr val="black"/>
                </a:solidFill>
                <a:cs typeface="Arial" charset="0"/>
              </a:rPr>
              <a:t>Access to laboratories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1026" name="Picture 2" descr="http://2.imimg.com/data2/QB/AX/MY-4373114/river-sand-500x5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1" y="2209799"/>
            <a:ext cx="3804320" cy="2449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3400" y="5857220"/>
            <a:ext cx="6910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800" kern="0" dirty="0">
                <a:solidFill>
                  <a:prstClr val="black"/>
                </a:solidFill>
                <a:latin typeface="Candara"/>
              </a:rPr>
              <a:t>Importance of simplifying test methods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8782" y="4419600"/>
            <a:ext cx="60404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lvl="2" indent="-2286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kern="0" dirty="0">
                <a:solidFill>
                  <a:prstClr val="black"/>
                </a:solidFill>
                <a:latin typeface="Candara"/>
              </a:rPr>
              <a:t>Honduras:</a:t>
            </a:r>
          </a:p>
          <a:p>
            <a:pPr marL="1600200" lvl="3" indent="-2286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kern="0" dirty="0">
                <a:solidFill>
                  <a:prstClr val="black"/>
                </a:solidFill>
                <a:latin typeface="Candara"/>
              </a:rPr>
              <a:t>Plans to take sand from local river beds</a:t>
            </a:r>
          </a:p>
          <a:p>
            <a:pPr marL="1600200" lvl="3" indent="-2286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kern="0" dirty="0">
                <a:solidFill>
                  <a:prstClr val="black"/>
                </a:solidFill>
                <a:latin typeface="Candara"/>
              </a:rPr>
              <a:t>Imported from the U.S.</a:t>
            </a:r>
          </a:p>
          <a:p>
            <a:pPr marL="1600200" lvl="3" indent="-2286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kern="0" dirty="0">
                <a:solidFill>
                  <a:prstClr val="black"/>
                </a:solidFill>
                <a:latin typeface="Candara"/>
              </a:rPr>
              <a:t>Testing will be done in apartments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Short term:</a:t>
            </a:r>
          </a:p>
          <a:p>
            <a:pPr lvl="1"/>
            <a:r>
              <a:rPr lang="en-US" dirty="0">
                <a:ea typeface="+mn-ea"/>
                <a:cs typeface="+mn-cs"/>
              </a:rPr>
              <a:t>Produce viable sand from a poorly sieved sample</a:t>
            </a:r>
          </a:p>
          <a:p>
            <a:pPr lvl="1"/>
            <a:r>
              <a:rPr lang="en-US" dirty="0">
                <a:ea typeface="+mn-ea"/>
                <a:cs typeface="+mn-cs"/>
              </a:rPr>
              <a:t>Understand the </a:t>
            </a:r>
            <a:r>
              <a:rPr lang="en-US" dirty="0" smtClean="0"/>
              <a:t>relationship between different sand qualities</a:t>
            </a:r>
          </a:p>
          <a:p>
            <a:pPr lvl="1"/>
            <a:r>
              <a:rPr lang="en-US" dirty="0" smtClean="0"/>
              <a:t>Perfect a test procedure</a:t>
            </a:r>
            <a:endParaRPr lang="en-US" dirty="0"/>
          </a:p>
          <a:p>
            <a:r>
              <a:rPr lang="en-US" dirty="0" smtClean="0"/>
              <a:t>Long term:</a:t>
            </a:r>
          </a:p>
          <a:p>
            <a:pPr lvl="1"/>
            <a:r>
              <a:rPr lang="en-US" dirty="0" smtClean="0"/>
              <a:t>Enable self-sufficient sand sourcing at water plant construction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4713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SRSF specifications:</a:t>
            </a:r>
          </a:p>
          <a:p>
            <a:r>
              <a:rPr lang="en-US" sz="1800" dirty="0" smtClean="0"/>
              <a:t>No </a:t>
            </a:r>
            <a:r>
              <a:rPr lang="en-US" sz="1800" dirty="0"/>
              <a:t>sand should be able to slide through the 0.2 mm slots in the PVC </a:t>
            </a:r>
            <a:r>
              <a:rPr lang="en-US" sz="1800" dirty="0" smtClean="0"/>
              <a:t>pipe</a:t>
            </a:r>
          </a:p>
          <a:p>
            <a:r>
              <a:rPr lang="en-US" sz="1800" dirty="0" smtClean="0">
                <a:solidFill>
                  <a:srgbClr val="FF0066"/>
                </a:solidFill>
              </a:rPr>
              <a:t>The </a:t>
            </a:r>
            <a:r>
              <a:rPr lang="en-US" sz="1800" dirty="0">
                <a:solidFill>
                  <a:srgbClr val="FF0066"/>
                </a:solidFill>
              </a:rPr>
              <a:t>sand should be hard and not prone to dissolution in </a:t>
            </a:r>
            <a:r>
              <a:rPr lang="en-US" sz="1800" dirty="0" smtClean="0">
                <a:solidFill>
                  <a:srgbClr val="FF0066"/>
                </a:solidFill>
              </a:rPr>
              <a:t>acid</a:t>
            </a:r>
          </a:p>
          <a:p>
            <a:r>
              <a:rPr lang="en-US" sz="1800" dirty="0" smtClean="0"/>
              <a:t>The </a:t>
            </a:r>
            <a:r>
              <a:rPr lang="en-US" sz="1800" dirty="0"/>
              <a:t>backwash velocity required to expand the filter bed by 30% should be very close </a:t>
            </a:r>
            <a:r>
              <a:rPr lang="en-US" sz="1800" dirty="0" smtClean="0"/>
              <a:t>to </a:t>
            </a:r>
            <a:r>
              <a:rPr lang="en-US" sz="1800" dirty="0"/>
              <a:t>11 </a:t>
            </a:r>
            <a:r>
              <a:rPr lang="en-US" sz="1800" dirty="0" smtClean="0"/>
              <a:t>mm/s</a:t>
            </a:r>
          </a:p>
          <a:p>
            <a:r>
              <a:rPr lang="en-US" sz="1800" dirty="0" smtClean="0"/>
              <a:t>The </a:t>
            </a:r>
            <a:r>
              <a:rPr lang="en-US" sz="1800" dirty="0"/>
              <a:t>sand bed must not have significant </a:t>
            </a:r>
            <a:r>
              <a:rPr lang="en-US" sz="1800" dirty="0" smtClean="0"/>
              <a:t>stratification </a:t>
            </a:r>
            <a:r>
              <a:rPr lang="en-US" sz="1800" dirty="0"/>
              <a:t>after </a:t>
            </a:r>
            <a:r>
              <a:rPr lang="en-US" sz="1800" dirty="0" smtClean="0"/>
              <a:t>backwash</a:t>
            </a:r>
            <a:endParaRPr lang="en-US" sz="1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663858" y="1600200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 smtClean="0"/>
              <a:t>AWWA standards:</a:t>
            </a:r>
          </a:p>
          <a:p>
            <a:r>
              <a:rPr lang="en-US" sz="1800" dirty="0"/>
              <a:t>85% silica</a:t>
            </a:r>
          </a:p>
          <a:p>
            <a:r>
              <a:rPr lang="en-US" sz="1800" dirty="0"/>
              <a:t>Specific gravity &gt;2.5</a:t>
            </a:r>
          </a:p>
          <a:p>
            <a:r>
              <a:rPr lang="en-US" sz="1800" dirty="0">
                <a:solidFill>
                  <a:srgbClr val="FF0066"/>
                </a:solidFill>
              </a:rPr>
              <a:t>Acid Solubility &lt;5%</a:t>
            </a:r>
          </a:p>
          <a:p>
            <a:r>
              <a:rPr lang="en-US" sz="1800" dirty="0">
                <a:solidFill>
                  <a:schemeClr val="accent3">
                    <a:lumMod val="75000"/>
                  </a:schemeClr>
                </a:solidFill>
              </a:rPr>
              <a:t>Visibly free of clay, dust, mica, and organic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matter</a:t>
            </a:r>
            <a:endParaRPr lang="en-US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0270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2781300" cy="2971800"/>
          </a:xfrm>
        </p:spPr>
        <p:txBody>
          <a:bodyPr/>
          <a:lstStyle/>
          <a:p>
            <a:r>
              <a:rPr lang="en-US" sz="2000" dirty="0" smtClean="0"/>
              <a:t>American Water Works Association (AWWA)</a:t>
            </a:r>
          </a:p>
          <a:p>
            <a:r>
              <a:rPr lang="en-US" sz="2000" dirty="0" smtClean="0"/>
              <a:t>American Society for Testing and Materials (ASTM)</a:t>
            </a:r>
          </a:p>
          <a:p>
            <a:r>
              <a:rPr lang="en-US" sz="2000" dirty="0" smtClean="0"/>
              <a:t>Field sites</a:t>
            </a:r>
          </a:p>
        </p:txBody>
      </p:sp>
      <p:pic>
        <p:nvPicPr>
          <p:cNvPr id="3074" name="Picture 2" descr="http://www.springboardbiodiesel.com/files/pictures/ASTMlogo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253887"/>
            <a:ext cx="1366465" cy="126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1676400"/>
            <a:ext cx="2743200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SOURCES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520595"/>
            <a:ext cx="3200400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Other Topics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57800" y="1676400"/>
            <a:ext cx="2743200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RESULTS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5025026"/>
            <a:ext cx="3628373" cy="1471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Hardness Testing</a:t>
            </a:r>
          </a:p>
          <a:p>
            <a:r>
              <a:rPr lang="en-US" sz="2000" kern="0" dirty="0" smtClean="0"/>
              <a:t>Backwash Velocity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257800" y="2199620"/>
            <a:ext cx="325190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Filter media </a:t>
            </a:r>
            <a:r>
              <a:rPr lang="en-US" sz="2000" kern="0" dirty="0"/>
              <a:t>s</a:t>
            </a:r>
            <a:r>
              <a:rPr lang="en-US" sz="2000" kern="0" dirty="0" smtClean="0"/>
              <a:t>tandards</a:t>
            </a:r>
          </a:p>
          <a:p>
            <a:pPr lvl="1"/>
            <a:r>
              <a:rPr lang="en-US" sz="1600" kern="0" dirty="0" smtClean="0"/>
              <a:t>Acid solubility test</a:t>
            </a:r>
            <a:endParaRPr lang="en-US" sz="1600" kern="0" dirty="0"/>
          </a:p>
          <a:p>
            <a:r>
              <a:rPr lang="en-US" sz="2000" kern="0" dirty="0" smtClean="0"/>
              <a:t>Test procedure</a:t>
            </a:r>
          </a:p>
          <a:p>
            <a:pPr lvl="1"/>
            <a:r>
              <a:rPr lang="en-US" sz="1600" kern="0" dirty="0" smtClean="0"/>
              <a:t>C127</a:t>
            </a:r>
          </a:p>
          <a:p>
            <a:pPr lvl="1"/>
            <a:r>
              <a:rPr lang="en-US" sz="1600" kern="0" dirty="0" smtClean="0"/>
              <a:t>E11</a:t>
            </a:r>
          </a:p>
          <a:p>
            <a:r>
              <a:rPr lang="en-US" sz="2000" kern="0" dirty="0" smtClean="0"/>
              <a:t>Other needs</a:t>
            </a:r>
          </a:p>
          <a:p>
            <a:pPr lvl="1"/>
            <a:r>
              <a:rPr lang="en-US" sz="1600" kern="0" dirty="0" smtClean="0"/>
              <a:t>Lab access</a:t>
            </a:r>
          </a:p>
          <a:p>
            <a:pPr lvl="1"/>
            <a:r>
              <a:rPr lang="en-US" sz="1600" kern="0" dirty="0" smtClean="0"/>
              <a:t>Current procedure</a:t>
            </a:r>
            <a:endParaRPr lang="en-US" sz="1600" kern="0" dirty="0"/>
          </a:p>
        </p:txBody>
      </p:sp>
      <p:sp>
        <p:nvSpPr>
          <p:cNvPr id="5" name="Right Arrow 4"/>
          <p:cNvSpPr/>
          <p:nvPr/>
        </p:nvSpPr>
        <p:spPr bwMode="auto">
          <a:xfrm>
            <a:off x="3657600" y="2941593"/>
            <a:ext cx="1371600" cy="847725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3076" name="Picture 4" descr="http://www.constructionbook.com/product_images/awwa_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650" y="5233053"/>
            <a:ext cx="1220900" cy="126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867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6" grpId="0" animBg="1"/>
      <p:bldP spid="7" grpId="0" animBg="1"/>
      <p:bldP spid="8" grpId="0"/>
      <p:bldP spid="9" grpId="0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dirty="0" smtClean="0"/>
              <a:t>Acid Solubility Test</a:t>
            </a:r>
          </a:p>
          <a:p>
            <a:r>
              <a:rPr lang="en-US" dirty="0" smtClean="0"/>
              <a:t>Uniformity Coefficient</a:t>
            </a:r>
          </a:p>
          <a:p>
            <a:r>
              <a:rPr lang="en-US" dirty="0" smtClean="0"/>
              <a:t>Effective Size</a:t>
            </a:r>
          </a:p>
          <a:p>
            <a:r>
              <a:rPr lang="en-US" dirty="0" smtClean="0"/>
              <a:t>Hardness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Samples:</a:t>
            </a:r>
          </a:p>
          <a:p>
            <a:pPr marL="0" indent="0">
              <a:buNone/>
            </a:pPr>
            <a:r>
              <a:rPr lang="en-US" dirty="0" smtClean="0"/>
              <a:t>Playground Sand</a:t>
            </a:r>
            <a:r>
              <a:rPr lang="en-US" dirty="0"/>
              <a:t>, </a:t>
            </a:r>
            <a:r>
              <a:rPr lang="en-US" dirty="0" err="1"/>
              <a:t>Aquamarium</a:t>
            </a:r>
            <a:r>
              <a:rPr lang="en-US" dirty="0"/>
              <a:t> </a:t>
            </a:r>
            <a:r>
              <a:rPr lang="en-US" dirty="0" smtClean="0"/>
              <a:t>Sand, and Filter Sand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000088"/>
              </p:ext>
            </p:extLst>
          </p:nvPr>
        </p:nvGraphicFramePr>
        <p:xfrm>
          <a:off x="3962400" y="3352800"/>
          <a:ext cx="4642556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1278"/>
                <a:gridCol w="2321278"/>
              </a:tblGrid>
              <a:tr h="294640">
                <a:tc>
                  <a:txBody>
                    <a:bodyPr/>
                    <a:lstStyle/>
                    <a:p>
                      <a:r>
                        <a:rPr lang="en-US" dirty="0" smtClean="0"/>
                        <a:t>Hardness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Orthoclase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Vitreous Silica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Quartz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9361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Uniformity Coefficient and Effective Size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457200" y="4615577"/>
            <a:ext cx="2676048" cy="1328023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Preliminary Results: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effective size for all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amples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 are less than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aseline="0" dirty="0" smtClean="0"/>
              <a:t>The required 0.2mm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422736" y="4599266"/>
            <a:ext cx="2216063" cy="1328023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Problems: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Scale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doesn</a:t>
            </a: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’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t reach above 200g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5943600" y="4599266"/>
            <a:ext cx="2590800" cy="1328023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Solutions: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Split up samples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rPr>
              <a:t> and measure it in pieces (not quite as exact)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76400"/>
            <a:ext cx="2092285" cy="2680386"/>
          </a:xfrm>
          <a:prstGeom prst="rect">
            <a:avLst/>
          </a:prstGeom>
        </p:spPr>
      </p:pic>
      <p:pic>
        <p:nvPicPr>
          <p:cNvPr id="5" name="Picture 4" descr="Screen Shot 2013-10-25 at 8.56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828800"/>
            <a:ext cx="3733801" cy="242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7877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2456597" y="1948070"/>
            <a:ext cx="1505803" cy="92333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normalizeH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SAND SAMPLE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100g</a:t>
            </a:r>
            <a:endParaRPr kumimoji="0" lang="en-US" sz="1800" b="1" i="0" u="none" strike="noStrike" normalizeH="0" baseline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953000" y="3276600"/>
            <a:ext cx="1295400" cy="3424345"/>
            <a:chOff x="3733800" y="3275262"/>
            <a:chExt cx="1295400" cy="3424345"/>
          </a:xfrm>
        </p:grpSpPr>
        <p:sp>
          <p:nvSpPr>
            <p:cNvPr id="6" name="Rectangle 5"/>
            <p:cNvSpPr/>
            <p:nvPr/>
          </p:nvSpPr>
          <p:spPr bwMode="auto">
            <a:xfrm>
              <a:off x="3741174" y="3275262"/>
              <a:ext cx="1288026" cy="369332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rPr>
                <a:t>4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3741174" y="3707757"/>
              <a:ext cx="1288026" cy="369332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10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733800" y="6330275"/>
              <a:ext cx="1295400" cy="369332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rPr>
                <a:t>Pan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3733800" y="5887660"/>
              <a:ext cx="1295400" cy="369332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rPr>
                <a:t>200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3733800" y="4126468"/>
              <a:ext cx="1295400" cy="369332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20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3741174" y="5016852"/>
              <a:ext cx="1288026" cy="369332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rPr>
                <a:t>60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3733800" y="5446725"/>
              <a:ext cx="1295400" cy="369332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rPr>
                <a:t>70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3733800" y="4572000"/>
              <a:ext cx="1288026" cy="369332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rPr>
                <a:t>40</a:t>
              </a:r>
            </a:p>
          </p:txBody>
        </p:sp>
      </p:grpSp>
      <p:sp>
        <p:nvSpPr>
          <p:cNvPr id="13" name="Bent Arrow 12"/>
          <p:cNvSpPr/>
          <p:nvPr/>
        </p:nvSpPr>
        <p:spPr bwMode="auto">
          <a:xfrm rot="5400000">
            <a:off x="4419600" y="1676400"/>
            <a:ext cx="1066800" cy="1828800"/>
          </a:xfrm>
          <a:prstGeom prst="ben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" y="16002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Mass the sand sample and all the sieves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19800" y="17526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2) Pour the sand into the sieve stack (starting with the lowest sieve No.)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514600" y="3429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3) Shake the sieve stack for 5 to 10 minutes.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438400" y="4572000"/>
            <a:ext cx="2209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hould </a:t>
            </a:r>
            <a:r>
              <a:rPr lang="en-US" sz="1400" dirty="0"/>
              <a:t>stay in continuous motion </a:t>
            </a:r>
            <a:r>
              <a:rPr lang="en-US" sz="1400" dirty="0" smtClean="0"/>
              <a:t>such that </a:t>
            </a:r>
            <a:r>
              <a:rPr lang="en-US" sz="1400" dirty="0"/>
              <a:t>not more than 1% of the sand </a:t>
            </a:r>
            <a:r>
              <a:rPr lang="en-US" sz="1400" dirty="0" smtClean="0"/>
              <a:t>(by </a:t>
            </a:r>
            <a:r>
              <a:rPr lang="en-US" sz="1400" dirty="0" err="1" smtClean="0"/>
              <a:t>wt</a:t>
            </a:r>
            <a:r>
              <a:rPr lang="en-US" sz="1400" dirty="0" smtClean="0"/>
              <a:t>) will </a:t>
            </a:r>
            <a:r>
              <a:rPr lang="en-US" sz="1400" dirty="0"/>
              <a:t>not pass an individual </a:t>
            </a:r>
            <a:r>
              <a:rPr lang="en-US" sz="1400" dirty="0" smtClean="0"/>
              <a:t>sieve </a:t>
            </a:r>
            <a:r>
              <a:rPr lang="en-US" sz="1400" dirty="0"/>
              <a:t>during an addition </a:t>
            </a:r>
            <a:r>
              <a:rPr lang="en-US" sz="1400" dirty="0" smtClean="0"/>
              <a:t>minute.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477000" y="6019800"/>
            <a:ext cx="2394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) Graph the results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477000" y="3657600"/>
            <a:ext cx="2286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4) Mass the sand and sieves and then subtract the weight of the sieves to find the sample 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5816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9" grpId="0"/>
      <p:bldP spid="20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3733</TotalTime>
  <Words>1095</Words>
  <Application>Microsoft Office PowerPoint</Application>
  <PresentationFormat>On-screen Show (4:3)</PresentationFormat>
  <Paragraphs>278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Candara</vt:lpstr>
      <vt:lpstr>Century Gothic</vt:lpstr>
      <vt:lpstr>Lucida Grande</vt:lpstr>
      <vt:lpstr>Wingdings</vt:lpstr>
      <vt:lpstr>1_AguaClara the road</vt:lpstr>
      <vt:lpstr>Sand Source and Testing Methods</vt:lpstr>
      <vt:lpstr>Introduction</vt:lpstr>
      <vt:lpstr>Background</vt:lpstr>
      <vt:lpstr>Goals</vt:lpstr>
      <vt:lpstr>Specifications</vt:lpstr>
      <vt:lpstr>Research</vt:lpstr>
      <vt:lpstr>Testing</vt:lpstr>
      <vt:lpstr>Uniformity Coefficient and Effective Size</vt:lpstr>
      <vt:lpstr>Procedure</vt:lpstr>
      <vt:lpstr>Sample Calculations</vt:lpstr>
      <vt:lpstr>Sample Graph</vt:lpstr>
      <vt:lpstr>Our Data…</vt:lpstr>
      <vt:lpstr>Filter Sand</vt:lpstr>
      <vt:lpstr>Aquarium Sand</vt:lpstr>
      <vt:lpstr>Playground Sand</vt:lpstr>
      <vt:lpstr>Uniformity Coefficient </vt:lpstr>
      <vt:lpstr>Backwash Velocity</vt:lpstr>
      <vt:lpstr>Approach 1 – Backwash Velocity</vt:lpstr>
      <vt:lpstr>Approach 1 – Backwash Velocity</vt:lpstr>
      <vt:lpstr>Approach 2 – Backwash Velocity</vt:lpstr>
      <vt:lpstr>Acid Solubility</vt:lpstr>
      <vt:lpstr>Clay and Organic Material Test </vt:lpstr>
      <vt:lpstr>Porosity Test</vt:lpstr>
      <vt:lpstr>Improvements</vt:lpstr>
      <vt:lpstr>Challenges</vt:lpstr>
      <vt:lpstr>Future Work</vt:lpstr>
      <vt:lpstr>Questions?</vt:lpstr>
    </vt:vector>
  </TitlesOfParts>
  <Company>Cornell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CIT-Labs</cp:lastModifiedBy>
  <cp:revision>363</cp:revision>
  <dcterms:created xsi:type="dcterms:W3CDTF">2008-08-26T14:48:34Z</dcterms:created>
  <dcterms:modified xsi:type="dcterms:W3CDTF">2013-10-28T18:12:21Z</dcterms:modified>
</cp:coreProperties>
</file>