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7"/>
  </p:notesMasterIdLst>
  <p:handoutMasterIdLst>
    <p:handoutMasterId r:id="rId28"/>
  </p:handoutMasterIdLst>
  <p:sldIdLst>
    <p:sldId id="475" r:id="rId2"/>
    <p:sldId id="511" r:id="rId3"/>
    <p:sldId id="524" r:id="rId4"/>
    <p:sldId id="479" r:id="rId5"/>
    <p:sldId id="481" r:id="rId6"/>
    <p:sldId id="525" r:id="rId7"/>
    <p:sldId id="512" r:id="rId8"/>
    <p:sldId id="513" r:id="rId9"/>
    <p:sldId id="483" r:id="rId10"/>
    <p:sldId id="480" r:id="rId11"/>
    <p:sldId id="488" r:id="rId12"/>
    <p:sldId id="514" r:id="rId13"/>
    <p:sldId id="504" r:id="rId14"/>
    <p:sldId id="510" r:id="rId15"/>
    <p:sldId id="515" r:id="rId16"/>
    <p:sldId id="519" r:id="rId17"/>
    <p:sldId id="520" r:id="rId18"/>
    <p:sldId id="516" r:id="rId19"/>
    <p:sldId id="521" r:id="rId20"/>
    <p:sldId id="522" r:id="rId21"/>
    <p:sldId id="508" r:id="rId22"/>
    <p:sldId id="523" r:id="rId23"/>
    <p:sldId id="517" r:id="rId24"/>
    <p:sldId id="490" r:id="rId25"/>
    <p:sldId id="487" r:id="rId26"/>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Century Gothic" pitchFamily="34" charset="0"/>
        <a:ea typeface="+mn-ea"/>
        <a:cs typeface="Arial" charset="0"/>
      </a:defRPr>
    </a:lvl1pPr>
    <a:lvl2pPr marL="457200" algn="l" rtl="0" fontAlgn="base">
      <a:spcBef>
        <a:spcPct val="0"/>
      </a:spcBef>
      <a:spcAft>
        <a:spcPct val="0"/>
      </a:spcAft>
      <a:defRPr kern="1200">
        <a:solidFill>
          <a:schemeClr val="tx1"/>
        </a:solidFill>
        <a:latin typeface="Century Gothic" pitchFamily="34" charset="0"/>
        <a:ea typeface="+mn-ea"/>
        <a:cs typeface="Arial" charset="0"/>
      </a:defRPr>
    </a:lvl2pPr>
    <a:lvl3pPr marL="914400" algn="l" rtl="0" fontAlgn="base">
      <a:spcBef>
        <a:spcPct val="0"/>
      </a:spcBef>
      <a:spcAft>
        <a:spcPct val="0"/>
      </a:spcAft>
      <a:defRPr kern="1200">
        <a:solidFill>
          <a:schemeClr val="tx1"/>
        </a:solidFill>
        <a:latin typeface="Century Gothic" pitchFamily="34" charset="0"/>
        <a:ea typeface="+mn-ea"/>
        <a:cs typeface="Arial" charset="0"/>
      </a:defRPr>
    </a:lvl3pPr>
    <a:lvl4pPr marL="1371600" algn="l" rtl="0" fontAlgn="base">
      <a:spcBef>
        <a:spcPct val="0"/>
      </a:spcBef>
      <a:spcAft>
        <a:spcPct val="0"/>
      </a:spcAft>
      <a:defRPr kern="1200">
        <a:solidFill>
          <a:schemeClr val="tx1"/>
        </a:solidFill>
        <a:latin typeface="Century Gothic" pitchFamily="34" charset="0"/>
        <a:ea typeface="+mn-ea"/>
        <a:cs typeface="Arial" charset="0"/>
      </a:defRPr>
    </a:lvl4pPr>
    <a:lvl5pPr marL="1828800" algn="l" rtl="0" fontAlgn="base">
      <a:spcBef>
        <a:spcPct val="0"/>
      </a:spcBef>
      <a:spcAft>
        <a:spcPct val="0"/>
      </a:spcAft>
      <a:defRPr kern="1200">
        <a:solidFill>
          <a:schemeClr val="tx1"/>
        </a:solidFill>
        <a:latin typeface="Century Gothic" pitchFamily="34" charset="0"/>
        <a:ea typeface="+mn-ea"/>
        <a:cs typeface="Arial" charset="0"/>
      </a:defRPr>
    </a:lvl5pPr>
    <a:lvl6pPr marL="2286000" algn="l" defTabSz="914400" rtl="0" eaLnBrk="1" latinLnBrk="0" hangingPunct="1">
      <a:defRPr kern="1200">
        <a:solidFill>
          <a:schemeClr val="tx1"/>
        </a:solidFill>
        <a:latin typeface="Century Gothic" pitchFamily="34" charset="0"/>
        <a:ea typeface="+mn-ea"/>
        <a:cs typeface="Arial" charset="0"/>
      </a:defRPr>
    </a:lvl6pPr>
    <a:lvl7pPr marL="2743200" algn="l" defTabSz="914400" rtl="0" eaLnBrk="1" latinLnBrk="0" hangingPunct="1">
      <a:defRPr kern="1200">
        <a:solidFill>
          <a:schemeClr val="tx1"/>
        </a:solidFill>
        <a:latin typeface="Century Gothic" pitchFamily="34" charset="0"/>
        <a:ea typeface="+mn-ea"/>
        <a:cs typeface="Arial" charset="0"/>
      </a:defRPr>
    </a:lvl7pPr>
    <a:lvl8pPr marL="3200400" algn="l" defTabSz="914400" rtl="0" eaLnBrk="1" latinLnBrk="0" hangingPunct="1">
      <a:defRPr kern="1200">
        <a:solidFill>
          <a:schemeClr val="tx1"/>
        </a:solidFill>
        <a:latin typeface="Century Gothic" pitchFamily="34" charset="0"/>
        <a:ea typeface="+mn-ea"/>
        <a:cs typeface="Arial" charset="0"/>
      </a:defRPr>
    </a:lvl8pPr>
    <a:lvl9pPr marL="3657600" algn="l" defTabSz="914400" rtl="0" eaLnBrk="1" latinLnBrk="0" hangingPunct="1">
      <a:defRPr kern="1200">
        <a:solidFill>
          <a:schemeClr val="tx1"/>
        </a:solidFill>
        <a:latin typeface="Century Gothic"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840" autoAdjust="0"/>
    <p:restoredTop sz="79701" autoAdjust="0"/>
  </p:normalViewPr>
  <p:slideViewPr>
    <p:cSldViewPr>
      <p:cViewPr varScale="1">
        <p:scale>
          <a:sx n="59" d="100"/>
          <a:sy n="59" d="100"/>
        </p:scale>
        <p:origin x="108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1200"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Seven</a:t>
            </a:r>
            <a:r>
              <a:rPr lang="en-US" baseline="0"/>
              <a:t> Sample Chart of Size Distribution</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smooth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'[Copy of UnifCoeffGraphsAndData (revised uc).xlsx]graph all the things!'!$B$3:$B$10</c:f>
              <c:numCache>
                <c:formatCode>General</c:formatCode>
                <c:ptCount val="8"/>
                <c:pt idx="1">
                  <c:v>2</c:v>
                </c:pt>
                <c:pt idx="2">
                  <c:v>0.85</c:v>
                </c:pt>
                <c:pt idx="3">
                  <c:v>0.42499999999999999</c:v>
                </c:pt>
                <c:pt idx="4">
                  <c:v>0.25</c:v>
                </c:pt>
                <c:pt idx="5">
                  <c:v>0.21199999999999999</c:v>
                </c:pt>
                <c:pt idx="6">
                  <c:v>7.4999999999999997E-2</c:v>
                </c:pt>
                <c:pt idx="7">
                  <c:v>0</c:v>
                </c:pt>
              </c:numCache>
            </c:numRef>
          </c:xVal>
          <c:yVal>
            <c:numRef>
              <c:f>'[Copy of UnifCoeffGraphsAndData (revised uc).xlsx]graph all the things!'!$C$3:$C$10</c:f>
              <c:numCache>
                <c:formatCode>General</c:formatCode>
                <c:ptCount val="8"/>
                <c:pt idx="1">
                  <c:v>100</c:v>
                </c:pt>
                <c:pt idx="2">
                  <c:v>51.776649746192902</c:v>
                </c:pt>
                <c:pt idx="3">
                  <c:v>8.4602368866328007E-2</c:v>
                </c:pt>
                <c:pt idx="4">
                  <c:v>4.5380366131553297E-15</c:v>
                </c:pt>
                <c:pt idx="5">
                  <c:v>4.5380366131553297E-15</c:v>
                </c:pt>
                <c:pt idx="6">
                  <c:v>4.5380366131553297E-15</c:v>
                </c:pt>
                <c:pt idx="7">
                  <c:v>0</c:v>
                </c:pt>
              </c:numCache>
            </c:numRef>
          </c:yVal>
          <c:smooth val="1"/>
        </c:ser>
        <c:ser>
          <c:idx val="1"/>
          <c:order val="1"/>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'[Copy of UnifCoeffGraphsAndData (revised uc).xlsx]graph all the things!'!$B$4:$B$10</c:f>
              <c:numCache>
                <c:formatCode>General</c:formatCode>
                <c:ptCount val="7"/>
                <c:pt idx="0">
                  <c:v>2</c:v>
                </c:pt>
                <c:pt idx="1">
                  <c:v>0.85</c:v>
                </c:pt>
                <c:pt idx="2">
                  <c:v>0.42499999999999999</c:v>
                </c:pt>
                <c:pt idx="3">
                  <c:v>0.25</c:v>
                </c:pt>
                <c:pt idx="4">
                  <c:v>0.21199999999999999</c:v>
                </c:pt>
                <c:pt idx="5">
                  <c:v>7.4999999999999997E-2</c:v>
                </c:pt>
                <c:pt idx="6">
                  <c:v>0</c:v>
                </c:pt>
              </c:numCache>
            </c:numRef>
          </c:xVal>
          <c:yVal>
            <c:numRef>
              <c:f>'[Copy of UnifCoeffGraphsAndData (revised uc).xlsx]graph all the things!'!$D$4:$D$10</c:f>
              <c:numCache>
                <c:formatCode>General</c:formatCode>
                <c:ptCount val="7"/>
                <c:pt idx="0">
                  <c:v>100</c:v>
                </c:pt>
                <c:pt idx="1">
                  <c:v>100</c:v>
                </c:pt>
                <c:pt idx="2">
                  <c:v>0.48780487804876299</c:v>
                </c:pt>
                <c:pt idx="3">
                  <c:v>-1.7319479184152499E-14</c:v>
                </c:pt>
                <c:pt idx="4">
                  <c:v>-1.7319479184152499E-14</c:v>
                </c:pt>
                <c:pt idx="5">
                  <c:v>-1.7319479184152499E-14</c:v>
                </c:pt>
                <c:pt idx="6">
                  <c:v>0</c:v>
                </c:pt>
              </c:numCache>
            </c:numRef>
          </c:yVal>
          <c:smooth val="1"/>
        </c:ser>
        <c:ser>
          <c:idx val="2"/>
          <c:order val="2"/>
          <c:spPr>
            <a:ln w="19050" cap="rnd">
              <a:solidFill>
                <a:schemeClr val="accent3"/>
              </a:solidFill>
              <a:round/>
            </a:ln>
            <a:effectLst/>
          </c:spPr>
          <c:marker>
            <c:symbol val="circle"/>
            <c:size val="5"/>
            <c:spPr>
              <a:solidFill>
                <a:schemeClr val="accent3"/>
              </a:solidFill>
              <a:ln w="9525">
                <a:solidFill>
                  <a:schemeClr val="accent3"/>
                </a:solidFill>
              </a:ln>
              <a:effectLst/>
            </c:spPr>
          </c:marker>
          <c:xVal>
            <c:numRef>
              <c:f>'[Copy of UnifCoeffGraphsAndData (revised uc).xlsx]graph all the things!'!$B$4:$B$9</c:f>
              <c:numCache>
                <c:formatCode>General</c:formatCode>
                <c:ptCount val="6"/>
                <c:pt idx="0">
                  <c:v>2</c:v>
                </c:pt>
                <c:pt idx="1">
                  <c:v>0.85</c:v>
                </c:pt>
                <c:pt idx="2">
                  <c:v>0.42499999999999999</c:v>
                </c:pt>
                <c:pt idx="3">
                  <c:v>0.25</c:v>
                </c:pt>
                <c:pt idx="4">
                  <c:v>0.21199999999999999</c:v>
                </c:pt>
                <c:pt idx="5">
                  <c:v>7.4999999999999997E-2</c:v>
                </c:pt>
              </c:numCache>
            </c:numRef>
          </c:xVal>
          <c:yVal>
            <c:numRef>
              <c:f>'[Copy of UnifCoeffGraphsAndData (revised uc).xlsx]graph all the things!'!$E$4:$E$10</c:f>
              <c:numCache>
                <c:formatCode>General</c:formatCode>
                <c:ptCount val="7"/>
                <c:pt idx="0">
                  <c:v>100</c:v>
                </c:pt>
                <c:pt idx="1">
                  <c:v>99.840383080606557</c:v>
                </c:pt>
                <c:pt idx="2">
                  <c:v>2.8731045490821998</c:v>
                </c:pt>
                <c:pt idx="3">
                  <c:v>7.9808459696724607E-2</c:v>
                </c:pt>
                <c:pt idx="4">
                  <c:v>-1.0089151736281101E-14</c:v>
                </c:pt>
                <c:pt idx="5">
                  <c:v>-1.0089151736281101E-14</c:v>
                </c:pt>
                <c:pt idx="6">
                  <c:v>0</c:v>
                </c:pt>
              </c:numCache>
            </c:numRef>
          </c:yVal>
          <c:smooth val="1"/>
        </c:ser>
        <c:ser>
          <c:idx val="3"/>
          <c:order val="3"/>
          <c:spPr>
            <a:ln w="19050" cap="rnd">
              <a:solidFill>
                <a:schemeClr val="accent4"/>
              </a:solidFill>
              <a:round/>
            </a:ln>
            <a:effectLst/>
          </c:spPr>
          <c:marker>
            <c:symbol val="circle"/>
            <c:size val="5"/>
            <c:spPr>
              <a:solidFill>
                <a:schemeClr val="accent4"/>
              </a:solidFill>
              <a:ln w="9525">
                <a:solidFill>
                  <a:schemeClr val="accent4"/>
                </a:solidFill>
              </a:ln>
              <a:effectLst/>
            </c:spPr>
          </c:marker>
          <c:xVal>
            <c:numRef>
              <c:f>'[Copy of UnifCoeffGraphsAndData (revised uc).xlsx]graph all the things!'!$B$4:$B$10</c:f>
              <c:numCache>
                <c:formatCode>General</c:formatCode>
                <c:ptCount val="7"/>
                <c:pt idx="0">
                  <c:v>2</c:v>
                </c:pt>
                <c:pt idx="1">
                  <c:v>0.85</c:v>
                </c:pt>
                <c:pt idx="2">
                  <c:v>0.42499999999999999</c:v>
                </c:pt>
                <c:pt idx="3">
                  <c:v>0.25</c:v>
                </c:pt>
                <c:pt idx="4">
                  <c:v>0.21199999999999999</c:v>
                </c:pt>
                <c:pt idx="5">
                  <c:v>7.4999999999999997E-2</c:v>
                </c:pt>
                <c:pt idx="6">
                  <c:v>0</c:v>
                </c:pt>
              </c:numCache>
            </c:numRef>
          </c:xVal>
          <c:yVal>
            <c:numRef>
              <c:f>'[Copy of UnifCoeffGraphsAndData (revised uc).xlsx]graph all the things!'!$F$4:$F$10</c:f>
              <c:numCache>
                <c:formatCode>General</c:formatCode>
                <c:ptCount val="7"/>
                <c:pt idx="0">
                  <c:v>100</c:v>
                </c:pt>
                <c:pt idx="1">
                  <c:v>89.316239316239276</c:v>
                </c:pt>
                <c:pt idx="2">
                  <c:v>43.376068376068353</c:v>
                </c:pt>
                <c:pt idx="3">
                  <c:v>12.60683760683761</c:v>
                </c:pt>
                <c:pt idx="4">
                  <c:v>5.9116809116809099</c:v>
                </c:pt>
                <c:pt idx="5">
                  <c:v>-2.66453525910038E-15</c:v>
                </c:pt>
                <c:pt idx="6">
                  <c:v>0</c:v>
                </c:pt>
              </c:numCache>
            </c:numRef>
          </c:yVal>
          <c:smooth val="1"/>
        </c:ser>
        <c:ser>
          <c:idx val="4"/>
          <c:order val="4"/>
          <c:spPr>
            <a:ln w="19050" cap="rnd">
              <a:solidFill>
                <a:schemeClr val="accent5"/>
              </a:solidFill>
              <a:round/>
            </a:ln>
            <a:effectLst/>
          </c:spPr>
          <c:marker>
            <c:symbol val="circle"/>
            <c:size val="5"/>
            <c:spPr>
              <a:solidFill>
                <a:schemeClr val="accent5"/>
              </a:solidFill>
              <a:ln w="9525">
                <a:solidFill>
                  <a:schemeClr val="accent5"/>
                </a:solidFill>
              </a:ln>
              <a:effectLst/>
            </c:spPr>
          </c:marker>
          <c:xVal>
            <c:numRef>
              <c:f>'[Copy of UnifCoeffGraphsAndData (revised uc).xlsx]graph all the things!'!$B$4:$B$10</c:f>
              <c:numCache>
                <c:formatCode>General</c:formatCode>
                <c:ptCount val="7"/>
                <c:pt idx="0">
                  <c:v>2</c:v>
                </c:pt>
                <c:pt idx="1">
                  <c:v>0.85</c:v>
                </c:pt>
                <c:pt idx="2">
                  <c:v>0.42499999999999999</c:v>
                </c:pt>
                <c:pt idx="3">
                  <c:v>0.25</c:v>
                </c:pt>
                <c:pt idx="4">
                  <c:v>0.21199999999999999</c:v>
                </c:pt>
                <c:pt idx="5">
                  <c:v>7.4999999999999997E-2</c:v>
                </c:pt>
                <c:pt idx="6">
                  <c:v>0</c:v>
                </c:pt>
              </c:numCache>
            </c:numRef>
          </c:xVal>
          <c:yVal>
            <c:numRef>
              <c:f>'[Copy of UnifCoeffGraphsAndData (revised uc).xlsx]graph all the things!'!$G$4:$G$10</c:f>
              <c:numCache>
                <c:formatCode>General</c:formatCode>
                <c:ptCount val="7"/>
                <c:pt idx="0">
                  <c:v>99.962264150943398</c:v>
                </c:pt>
                <c:pt idx="1">
                  <c:v>99.943396226415132</c:v>
                </c:pt>
                <c:pt idx="2">
                  <c:v>81.179245283018886</c:v>
                </c:pt>
                <c:pt idx="3">
                  <c:v>21.452830188679261</c:v>
                </c:pt>
                <c:pt idx="4">
                  <c:v>11.10377358490568</c:v>
                </c:pt>
                <c:pt idx="5">
                  <c:v>1.1132075471698299</c:v>
                </c:pt>
                <c:pt idx="6">
                  <c:v>1.0471698113207719</c:v>
                </c:pt>
              </c:numCache>
            </c:numRef>
          </c:yVal>
          <c:smooth val="1"/>
        </c:ser>
        <c:ser>
          <c:idx val="5"/>
          <c:order val="5"/>
          <c:spPr>
            <a:ln w="19050" cap="rnd">
              <a:solidFill>
                <a:schemeClr val="accent6"/>
              </a:solidFill>
              <a:round/>
            </a:ln>
            <a:effectLst/>
          </c:spPr>
          <c:marker>
            <c:symbol val="circle"/>
            <c:size val="5"/>
            <c:spPr>
              <a:solidFill>
                <a:schemeClr val="accent6"/>
              </a:solidFill>
              <a:ln w="9525">
                <a:solidFill>
                  <a:schemeClr val="accent6"/>
                </a:solidFill>
              </a:ln>
              <a:effectLst/>
            </c:spPr>
          </c:marker>
          <c:xVal>
            <c:numRef>
              <c:f>'[Copy of UnifCoeffGraphsAndData (revised uc).xlsx]graph all the things!'!$B$4:$B$10</c:f>
              <c:numCache>
                <c:formatCode>General</c:formatCode>
                <c:ptCount val="7"/>
                <c:pt idx="0">
                  <c:v>2</c:v>
                </c:pt>
                <c:pt idx="1">
                  <c:v>0.85</c:v>
                </c:pt>
                <c:pt idx="2">
                  <c:v>0.42499999999999999</c:v>
                </c:pt>
                <c:pt idx="3">
                  <c:v>0.25</c:v>
                </c:pt>
                <c:pt idx="4">
                  <c:v>0.21199999999999999</c:v>
                </c:pt>
                <c:pt idx="5">
                  <c:v>7.4999999999999997E-2</c:v>
                </c:pt>
                <c:pt idx="6">
                  <c:v>0</c:v>
                </c:pt>
              </c:numCache>
            </c:numRef>
          </c:xVal>
          <c:yVal>
            <c:numRef>
              <c:f>'[Copy of UnifCoeffGraphsAndData (revised uc).xlsx]graph all the things!'!$H$4:$H$10</c:f>
              <c:numCache>
                <c:formatCode>General</c:formatCode>
                <c:ptCount val="7"/>
                <c:pt idx="0">
                  <c:v>99.980099502487548</c:v>
                </c:pt>
                <c:pt idx="1">
                  <c:v>99.920398009950247</c:v>
                </c:pt>
                <c:pt idx="2">
                  <c:v>0.33830845771144902</c:v>
                </c:pt>
                <c:pt idx="3">
                  <c:v>0.15920398009949699</c:v>
                </c:pt>
                <c:pt idx="4">
                  <c:v>0.12935323383083899</c:v>
                </c:pt>
                <c:pt idx="5">
                  <c:v>8.9552238805956794E-2</c:v>
                </c:pt>
                <c:pt idx="6">
                  <c:v>6.9651741293519406E-2</c:v>
                </c:pt>
              </c:numCache>
            </c:numRef>
          </c:yVal>
          <c:smooth val="1"/>
        </c:ser>
        <c:ser>
          <c:idx val="6"/>
          <c:order val="6"/>
          <c:spPr>
            <a:ln w="19050"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xVal>
            <c:numRef>
              <c:f>'[Copy of UnifCoeffGraphsAndData (revised uc).xlsx]graph all the things!'!$B$4:$B$10</c:f>
              <c:numCache>
                <c:formatCode>General</c:formatCode>
                <c:ptCount val="7"/>
                <c:pt idx="0">
                  <c:v>2</c:v>
                </c:pt>
                <c:pt idx="1">
                  <c:v>0.85</c:v>
                </c:pt>
                <c:pt idx="2">
                  <c:v>0.42499999999999999</c:v>
                </c:pt>
                <c:pt idx="3">
                  <c:v>0.25</c:v>
                </c:pt>
                <c:pt idx="4">
                  <c:v>0.21199999999999999</c:v>
                </c:pt>
                <c:pt idx="5">
                  <c:v>7.4999999999999997E-2</c:v>
                </c:pt>
                <c:pt idx="6">
                  <c:v>0</c:v>
                </c:pt>
              </c:numCache>
            </c:numRef>
          </c:xVal>
          <c:yVal>
            <c:numRef>
              <c:f>'[Copy of UnifCoeffGraphsAndData (revised uc).xlsx]graph all the things!'!$I$4:$I$10</c:f>
              <c:numCache>
                <c:formatCode>General</c:formatCode>
                <c:ptCount val="7"/>
                <c:pt idx="0">
                  <c:v>100</c:v>
                </c:pt>
                <c:pt idx="1">
                  <c:v>100</c:v>
                </c:pt>
                <c:pt idx="2">
                  <c:v>14.29</c:v>
                </c:pt>
                <c:pt idx="3">
                  <c:v>2.3200000000000069</c:v>
                </c:pt>
                <c:pt idx="4">
                  <c:v>1.6200000000000041</c:v>
                </c:pt>
                <c:pt idx="5">
                  <c:v>0.28000000000000502</c:v>
                </c:pt>
                <c:pt idx="6">
                  <c:v>0</c:v>
                </c:pt>
              </c:numCache>
            </c:numRef>
          </c:yVal>
          <c:smooth val="1"/>
        </c:ser>
        <c:dLbls>
          <c:showLegendKey val="0"/>
          <c:showVal val="0"/>
          <c:showCatName val="0"/>
          <c:showSerName val="0"/>
          <c:showPercent val="0"/>
          <c:showBubbleSize val="0"/>
        </c:dLbls>
        <c:axId val="324122600"/>
        <c:axId val="324122992"/>
      </c:scatterChart>
      <c:valAx>
        <c:axId val="32412260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Pore</a:t>
                </a:r>
                <a:r>
                  <a:rPr lang="en-US" baseline="0"/>
                  <a:t> Size of Sieve (mm)</a:t>
                </a:r>
                <a:endParaRPr lang="en-US"/>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4122992"/>
        <c:crosses val="autoZero"/>
        <c:crossBetween val="midCat"/>
      </c:valAx>
      <c:valAx>
        <c:axId val="3241229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Percent</a:t>
                </a:r>
                <a:r>
                  <a:rPr lang="en-US" baseline="0"/>
                  <a:t> Passing (by Mass)</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4122600"/>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Seven</a:t>
            </a:r>
            <a:r>
              <a:rPr lang="en-US" baseline="0"/>
              <a:t> Sample Chart of Size Distribution</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smooth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'[Copy of UnifCoeffGraphsAndData (revised uc).xlsx]graph all the things!'!$B$3:$B$10</c:f>
              <c:numCache>
                <c:formatCode>General</c:formatCode>
                <c:ptCount val="8"/>
                <c:pt idx="1">
                  <c:v>2</c:v>
                </c:pt>
                <c:pt idx="2">
                  <c:v>0.85</c:v>
                </c:pt>
                <c:pt idx="3">
                  <c:v>0.42499999999999999</c:v>
                </c:pt>
                <c:pt idx="4">
                  <c:v>0.25</c:v>
                </c:pt>
                <c:pt idx="5">
                  <c:v>0.21199999999999999</c:v>
                </c:pt>
                <c:pt idx="6">
                  <c:v>7.4999999999999997E-2</c:v>
                </c:pt>
                <c:pt idx="7">
                  <c:v>0</c:v>
                </c:pt>
              </c:numCache>
            </c:numRef>
          </c:xVal>
          <c:yVal>
            <c:numRef>
              <c:f>'[Copy of UnifCoeffGraphsAndData (revised uc).xlsx]graph all the things!'!$C$3:$C$10</c:f>
              <c:numCache>
                <c:formatCode>General</c:formatCode>
                <c:ptCount val="8"/>
                <c:pt idx="1">
                  <c:v>100</c:v>
                </c:pt>
                <c:pt idx="2">
                  <c:v>51.776649746192902</c:v>
                </c:pt>
                <c:pt idx="3">
                  <c:v>8.4602368866328007E-2</c:v>
                </c:pt>
                <c:pt idx="4">
                  <c:v>4.5380366131553297E-15</c:v>
                </c:pt>
                <c:pt idx="5">
                  <c:v>4.5380366131553297E-15</c:v>
                </c:pt>
                <c:pt idx="6">
                  <c:v>4.5380366131553297E-15</c:v>
                </c:pt>
                <c:pt idx="7">
                  <c:v>0</c:v>
                </c:pt>
              </c:numCache>
            </c:numRef>
          </c:yVal>
          <c:smooth val="1"/>
        </c:ser>
        <c:ser>
          <c:idx val="1"/>
          <c:order val="1"/>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'[Copy of UnifCoeffGraphsAndData (revised uc).xlsx]graph all the things!'!$B$4:$B$10</c:f>
              <c:numCache>
                <c:formatCode>General</c:formatCode>
                <c:ptCount val="7"/>
                <c:pt idx="0">
                  <c:v>2</c:v>
                </c:pt>
                <c:pt idx="1">
                  <c:v>0.85</c:v>
                </c:pt>
                <c:pt idx="2">
                  <c:v>0.42499999999999999</c:v>
                </c:pt>
                <c:pt idx="3">
                  <c:v>0.25</c:v>
                </c:pt>
                <c:pt idx="4">
                  <c:v>0.21199999999999999</c:v>
                </c:pt>
                <c:pt idx="5">
                  <c:v>7.4999999999999997E-2</c:v>
                </c:pt>
                <c:pt idx="6">
                  <c:v>0</c:v>
                </c:pt>
              </c:numCache>
            </c:numRef>
          </c:xVal>
          <c:yVal>
            <c:numRef>
              <c:f>'[Copy of UnifCoeffGraphsAndData (revised uc).xlsx]graph all the things!'!$D$4:$D$10</c:f>
              <c:numCache>
                <c:formatCode>General</c:formatCode>
                <c:ptCount val="7"/>
                <c:pt idx="0">
                  <c:v>100</c:v>
                </c:pt>
                <c:pt idx="1">
                  <c:v>100</c:v>
                </c:pt>
                <c:pt idx="2">
                  <c:v>0.48780487804876299</c:v>
                </c:pt>
                <c:pt idx="3">
                  <c:v>-1.7319479184152499E-14</c:v>
                </c:pt>
                <c:pt idx="4">
                  <c:v>-1.7319479184152499E-14</c:v>
                </c:pt>
                <c:pt idx="5">
                  <c:v>-1.7319479184152499E-14</c:v>
                </c:pt>
                <c:pt idx="6">
                  <c:v>0</c:v>
                </c:pt>
              </c:numCache>
            </c:numRef>
          </c:yVal>
          <c:smooth val="1"/>
        </c:ser>
        <c:ser>
          <c:idx val="2"/>
          <c:order val="2"/>
          <c:spPr>
            <a:ln w="19050" cap="rnd">
              <a:solidFill>
                <a:schemeClr val="accent3"/>
              </a:solidFill>
              <a:round/>
            </a:ln>
            <a:effectLst/>
          </c:spPr>
          <c:marker>
            <c:symbol val="circle"/>
            <c:size val="5"/>
            <c:spPr>
              <a:solidFill>
                <a:schemeClr val="accent3"/>
              </a:solidFill>
              <a:ln w="9525">
                <a:solidFill>
                  <a:schemeClr val="accent3"/>
                </a:solidFill>
              </a:ln>
              <a:effectLst/>
            </c:spPr>
          </c:marker>
          <c:xVal>
            <c:numRef>
              <c:f>'[Copy of UnifCoeffGraphsAndData (revised uc).xlsx]graph all the things!'!$B$4:$B$9</c:f>
              <c:numCache>
                <c:formatCode>General</c:formatCode>
                <c:ptCount val="6"/>
                <c:pt idx="0">
                  <c:v>2</c:v>
                </c:pt>
                <c:pt idx="1">
                  <c:v>0.85</c:v>
                </c:pt>
                <c:pt idx="2">
                  <c:v>0.42499999999999999</c:v>
                </c:pt>
                <c:pt idx="3">
                  <c:v>0.25</c:v>
                </c:pt>
                <c:pt idx="4">
                  <c:v>0.21199999999999999</c:v>
                </c:pt>
                <c:pt idx="5">
                  <c:v>7.4999999999999997E-2</c:v>
                </c:pt>
              </c:numCache>
            </c:numRef>
          </c:xVal>
          <c:yVal>
            <c:numRef>
              <c:f>'[Copy of UnifCoeffGraphsAndData (revised uc).xlsx]graph all the things!'!$E$4:$E$10</c:f>
              <c:numCache>
                <c:formatCode>General</c:formatCode>
                <c:ptCount val="7"/>
                <c:pt idx="0">
                  <c:v>100</c:v>
                </c:pt>
                <c:pt idx="1">
                  <c:v>99.840383080606557</c:v>
                </c:pt>
                <c:pt idx="2">
                  <c:v>2.8731045490821998</c:v>
                </c:pt>
                <c:pt idx="3">
                  <c:v>7.9808459696724607E-2</c:v>
                </c:pt>
                <c:pt idx="4">
                  <c:v>-1.0089151736281101E-14</c:v>
                </c:pt>
                <c:pt idx="5">
                  <c:v>-1.0089151736281101E-14</c:v>
                </c:pt>
                <c:pt idx="6">
                  <c:v>0</c:v>
                </c:pt>
              </c:numCache>
            </c:numRef>
          </c:yVal>
          <c:smooth val="1"/>
        </c:ser>
        <c:ser>
          <c:idx val="3"/>
          <c:order val="3"/>
          <c:spPr>
            <a:ln w="19050" cap="rnd">
              <a:solidFill>
                <a:schemeClr val="accent4"/>
              </a:solidFill>
              <a:round/>
            </a:ln>
            <a:effectLst/>
          </c:spPr>
          <c:marker>
            <c:symbol val="circle"/>
            <c:size val="5"/>
            <c:spPr>
              <a:solidFill>
                <a:schemeClr val="accent4"/>
              </a:solidFill>
              <a:ln w="9525">
                <a:solidFill>
                  <a:schemeClr val="accent4"/>
                </a:solidFill>
              </a:ln>
              <a:effectLst/>
            </c:spPr>
          </c:marker>
          <c:xVal>
            <c:numRef>
              <c:f>'[Copy of UnifCoeffGraphsAndData (revised uc).xlsx]graph all the things!'!$B$4:$B$10</c:f>
              <c:numCache>
                <c:formatCode>General</c:formatCode>
                <c:ptCount val="7"/>
                <c:pt idx="0">
                  <c:v>2</c:v>
                </c:pt>
                <c:pt idx="1">
                  <c:v>0.85</c:v>
                </c:pt>
                <c:pt idx="2">
                  <c:v>0.42499999999999999</c:v>
                </c:pt>
                <c:pt idx="3">
                  <c:v>0.25</c:v>
                </c:pt>
                <c:pt idx="4">
                  <c:v>0.21199999999999999</c:v>
                </c:pt>
                <c:pt idx="5">
                  <c:v>7.4999999999999997E-2</c:v>
                </c:pt>
                <c:pt idx="6">
                  <c:v>0</c:v>
                </c:pt>
              </c:numCache>
            </c:numRef>
          </c:xVal>
          <c:yVal>
            <c:numRef>
              <c:f>'[Copy of UnifCoeffGraphsAndData (revised uc).xlsx]graph all the things!'!$F$4:$F$10</c:f>
              <c:numCache>
                <c:formatCode>General</c:formatCode>
                <c:ptCount val="7"/>
                <c:pt idx="0">
                  <c:v>100</c:v>
                </c:pt>
                <c:pt idx="1">
                  <c:v>89.316239316239276</c:v>
                </c:pt>
                <c:pt idx="2">
                  <c:v>43.376068376068353</c:v>
                </c:pt>
                <c:pt idx="3">
                  <c:v>12.60683760683761</c:v>
                </c:pt>
                <c:pt idx="4">
                  <c:v>5.9116809116809099</c:v>
                </c:pt>
                <c:pt idx="5">
                  <c:v>-2.66453525910038E-15</c:v>
                </c:pt>
                <c:pt idx="6">
                  <c:v>0</c:v>
                </c:pt>
              </c:numCache>
            </c:numRef>
          </c:yVal>
          <c:smooth val="1"/>
        </c:ser>
        <c:ser>
          <c:idx val="4"/>
          <c:order val="4"/>
          <c:spPr>
            <a:ln w="19050" cap="rnd">
              <a:solidFill>
                <a:schemeClr val="accent5"/>
              </a:solidFill>
              <a:round/>
            </a:ln>
            <a:effectLst/>
          </c:spPr>
          <c:marker>
            <c:symbol val="circle"/>
            <c:size val="5"/>
            <c:spPr>
              <a:solidFill>
                <a:schemeClr val="accent5"/>
              </a:solidFill>
              <a:ln w="9525">
                <a:solidFill>
                  <a:schemeClr val="accent5"/>
                </a:solidFill>
              </a:ln>
              <a:effectLst/>
            </c:spPr>
          </c:marker>
          <c:xVal>
            <c:numRef>
              <c:f>'[Copy of UnifCoeffGraphsAndData (revised uc).xlsx]graph all the things!'!$B$4:$B$10</c:f>
              <c:numCache>
                <c:formatCode>General</c:formatCode>
                <c:ptCount val="7"/>
                <c:pt idx="0">
                  <c:v>2</c:v>
                </c:pt>
                <c:pt idx="1">
                  <c:v>0.85</c:v>
                </c:pt>
                <c:pt idx="2">
                  <c:v>0.42499999999999999</c:v>
                </c:pt>
                <c:pt idx="3">
                  <c:v>0.25</c:v>
                </c:pt>
                <c:pt idx="4">
                  <c:v>0.21199999999999999</c:v>
                </c:pt>
                <c:pt idx="5">
                  <c:v>7.4999999999999997E-2</c:v>
                </c:pt>
                <c:pt idx="6">
                  <c:v>0</c:v>
                </c:pt>
              </c:numCache>
            </c:numRef>
          </c:xVal>
          <c:yVal>
            <c:numRef>
              <c:f>'[Copy of UnifCoeffGraphsAndData (revised uc).xlsx]graph all the things!'!$G$4:$G$10</c:f>
              <c:numCache>
                <c:formatCode>General</c:formatCode>
                <c:ptCount val="7"/>
                <c:pt idx="0">
                  <c:v>99.962264150943398</c:v>
                </c:pt>
                <c:pt idx="1">
                  <c:v>99.943396226415132</c:v>
                </c:pt>
                <c:pt idx="2">
                  <c:v>81.179245283018886</c:v>
                </c:pt>
                <c:pt idx="3">
                  <c:v>21.452830188679261</c:v>
                </c:pt>
                <c:pt idx="4">
                  <c:v>11.10377358490568</c:v>
                </c:pt>
                <c:pt idx="5">
                  <c:v>1.1132075471698299</c:v>
                </c:pt>
                <c:pt idx="6">
                  <c:v>1.0471698113207719</c:v>
                </c:pt>
              </c:numCache>
            </c:numRef>
          </c:yVal>
          <c:smooth val="1"/>
        </c:ser>
        <c:ser>
          <c:idx val="5"/>
          <c:order val="5"/>
          <c:spPr>
            <a:ln w="19050" cap="rnd">
              <a:solidFill>
                <a:schemeClr val="accent6"/>
              </a:solidFill>
              <a:round/>
            </a:ln>
            <a:effectLst/>
          </c:spPr>
          <c:marker>
            <c:symbol val="circle"/>
            <c:size val="5"/>
            <c:spPr>
              <a:solidFill>
                <a:schemeClr val="accent6"/>
              </a:solidFill>
              <a:ln w="9525">
                <a:solidFill>
                  <a:schemeClr val="accent6"/>
                </a:solidFill>
              </a:ln>
              <a:effectLst/>
            </c:spPr>
          </c:marker>
          <c:xVal>
            <c:numRef>
              <c:f>'[Copy of UnifCoeffGraphsAndData (revised uc).xlsx]graph all the things!'!$B$4:$B$10</c:f>
              <c:numCache>
                <c:formatCode>General</c:formatCode>
                <c:ptCount val="7"/>
                <c:pt idx="0">
                  <c:v>2</c:v>
                </c:pt>
                <c:pt idx="1">
                  <c:v>0.85</c:v>
                </c:pt>
                <c:pt idx="2">
                  <c:v>0.42499999999999999</c:v>
                </c:pt>
                <c:pt idx="3">
                  <c:v>0.25</c:v>
                </c:pt>
                <c:pt idx="4">
                  <c:v>0.21199999999999999</c:v>
                </c:pt>
                <c:pt idx="5">
                  <c:v>7.4999999999999997E-2</c:v>
                </c:pt>
                <c:pt idx="6">
                  <c:v>0</c:v>
                </c:pt>
              </c:numCache>
            </c:numRef>
          </c:xVal>
          <c:yVal>
            <c:numRef>
              <c:f>'[Copy of UnifCoeffGraphsAndData (revised uc).xlsx]graph all the things!'!$H$4:$H$10</c:f>
              <c:numCache>
                <c:formatCode>General</c:formatCode>
                <c:ptCount val="7"/>
                <c:pt idx="0">
                  <c:v>99.980099502487548</c:v>
                </c:pt>
                <c:pt idx="1">
                  <c:v>99.920398009950247</c:v>
                </c:pt>
                <c:pt idx="2">
                  <c:v>0.33830845771144902</c:v>
                </c:pt>
                <c:pt idx="3">
                  <c:v>0.15920398009949699</c:v>
                </c:pt>
                <c:pt idx="4">
                  <c:v>0.12935323383083899</c:v>
                </c:pt>
                <c:pt idx="5">
                  <c:v>8.9552238805956794E-2</c:v>
                </c:pt>
                <c:pt idx="6">
                  <c:v>6.9651741293519406E-2</c:v>
                </c:pt>
              </c:numCache>
            </c:numRef>
          </c:yVal>
          <c:smooth val="1"/>
        </c:ser>
        <c:ser>
          <c:idx val="6"/>
          <c:order val="6"/>
          <c:spPr>
            <a:ln w="19050"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xVal>
            <c:numRef>
              <c:f>'[Copy of UnifCoeffGraphsAndData (revised uc).xlsx]graph all the things!'!$B$4:$B$10</c:f>
              <c:numCache>
                <c:formatCode>General</c:formatCode>
                <c:ptCount val="7"/>
                <c:pt idx="0">
                  <c:v>2</c:v>
                </c:pt>
                <c:pt idx="1">
                  <c:v>0.85</c:v>
                </c:pt>
                <c:pt idx="2">
                  <c:v>0.42499999999999999</c:v>
                </c:pt>
                <c:pt idx="3">
                  <c:v>0.25</c:v>
                </c:pt>
                <c:pt idx="4">
                  <c:v>0.21199999999999999</c:v>
                </c:pt>
                <c:pt idx="5">
                  <c:v>7.4999999999999997E-2</c:v>
                </c:pt>
                <c:pt idx="6">
                  <c:v>0</c:v>
                </c:pt>
              </c:numCache>
            </c:numRef>
          </c:xVal>
          <c:yVal>
            <c:numRef>
              <c:f>'[Copy of UnifCoeffGraphsAndData (revised uc).xlsx]graph all the things!'!$I$4:$I$10</c:f>
              <c:numCache>
                <c:formatCode>General</c:formatCode>
                <c:ptCount val="7"/>
                <c:pt idx="0">
                  <c:v>100</c:v>
                </c:pt>
                <c:pt idx="1">
                  <c:v>100</c:v>
                </c:pt>
                <c:pt idx="2">
                  <c:v>14.29</c:v>
                </c:pt>
                <c:pt idx="3">
                  <c:v>2.3200000000000069</c:v>
                </c:pt>
                <c:pt idx="4">
                  <c:v>1.6200000000000041</c:v>
                </c:pt>
                <c:pt idx="5">
                  <c:v>0.28000000000000502</c:v>
                </c:pt>
                <c:pt idx="6">
                  <c:v>0</c:v>
                </c:pt>
              </c:numCache>
            </c:numRef>
          </c:yVal>
          <c:smooth val="1"/>
        </c:ser>
        <c:dLbls>
          <c:showLegendKey val="0"/>
          <c:showVal val="0"/>
          <c:showCatName val="0"/>
          <c:showSerName val="0"/>
          <c:showPercent val="0"/>
          <c:showBubbleSize val="0"/>
        </c:dLbls>
        <c:axId val="325068848"/>
        <c:axId val="325069240"/>
      </c:scatterChart>
      <c:valAx>
        <c:axId val="32506884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Pore</a:t>
                </a:r>
                <a:r>
                  <a:rPr lang="en-US" baseline="0"/>
                  <a:t> Size of Sieve (mm)</a:t>
                </a:r>
                <a:endParaRPr lang="en-US"/>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5069240"/>
        <c:crosses val="autoZero"/>
        <c:crossBetween val="midCat"/>
      </c:valAx>
      <c:valAx>
        <c:axId val="3250692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Percent</a:t>
                </a:r>
                <a:r>
                  <a:rPr lang="en-US" baseline="0"/>
                  <a:t> Passing (by Mass)</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5068848"/>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1"/>
            <a:ext cx="3038145" cy="464205"/>
          </a:xfrm>
          <a:prstGeom prst="rect">
            <a:avLst/>
          </a:prstGeom>
          <a:noFill/>
          <a:ln w="9525">
            <a:noFill/>
            <a:miter lim="800000"/>
            <a:headEnd/>
            <a:tailEnd/>
          </a:ln>
          <a:effectLst/>
        </p:spPr>
        <p:txBody>
          <a:bodyPr vert="horz" wrap="square" lIns="93172" tIns="46586" rIns="93172" bIns="46586" numCol="1" anchor="t" anchorCtr="0" compatLnSpc="1">
            <a:prstTxWarp prst="textNoShape">
              <a:avLst/>
            </a:prstTxWarp>
          </a:bodyPr>
          <a:lstStyle>
            <a:lvl1pPr defTabSz="931887">
              <a:defRPr sz="1300">
                <a:latin typeface="Arial" charset="0"/>
              </a:defRPr>
            </a:lvl1pPr>
          </a:lstStyle>
          <a:p>
            <a:endParaRPr lang="en-US"/>
          </a:p>
        </p:txBody>
      </p:sp>
      <p:sp>
        <p:nvSpPr>
          <p:cNvPr id="68611" name="Rectangle 3"/>
          <p:cNvSpPr>
            <a:spLocks noGrp="1" noChangeArrowheads="1"/>
          </p:cNvSpPr>
          <p:nvPr>
            <p:ph type="dt" sz="quarter" idx="1"/>
          </p:nvPr>
        </p:nvSpPr>
        <p:spPr bwMode="auto">
          <a:xfrm>
            <a:off x="3970734" y="1"/>
            <a:ext cx="3038145" cy="464205"/>
          </a:xfrm>
          <a:prstGeom prst="rect">
            <a:avLst/>
          </a:prstGeom>
          <a:noFill/>
          <a:ln w="9525">
            <a:noFill/>
            <a:miter lim="800000"/>
            <a:headEnd/>
            <a:tailEnd/>
          </a:ln>
          <a:effectLst/>
        </p:spPr>
        <p:txBody>
          <a:bodyPr vert="horz" wrap="square" lIns="93172" tIns="46586" rIns="93172" bIns="46586" numCol="1" anchor="t" anchorCtr="0" compatLnSpc="1">
            <a:prstTxWarp prst="textNoShape">
              <a:avLst/>
            </a:prstTxWarp>
          </a:bodyPr>
          <a:lstStyle>
            <a:lvl1pPr algn="r" defTabSz="931887">
              <a:defRPr sz="1300">
                <a:latin typeface="Arial" charset="0"/>
              </a:defRPr>
            </a:lvl1pPr>
          </a:lstStyle>
          <a:p>
            <a:endParaRPr lang="en-US" dirty="0"/>
          </a:p>
        </p:txBody>
      </p:sp>
      <p:sp>
        <p:nvSpPr>
          <p:cNvPr id="68612" name="Rectangle 4"/>
          <p:cNvSpPr>
            <a:spLocks noGrp="1" noChangeArrowheads="1"/>
          </p:cNvSpPr>
          <p:nvPr>
            <p:ph type="ftr" sz="quarter" idx="2"/>
          </p:nvPr>
        </p:nvSpPr>
        <p:spPr bwMode="auto">
          <a:xfrm>
            <a:off x="0" y="8830659"/>
            <a:ext cx="4527550" cy="464205"/>
          </a:xfrm>
          <a:prstGeom prst="rect">
            <a:avLst/>
          </a:prstGeom>
          <a:noFill/>
          <a:ln w="9525">
            <a:noFill/>
            <a:miter lim="800000"/>
            <a:headEnd/>
            <a:tailEnd/>
          </a:ln>
          <a:effectLst/>
        </p:spPr>
        <p:txBody>
          <a:bodyPr vert="horz" wrap="square" lIns="93172" tIns="46586" rIns="93172" bIns="46586" numCol="1" anchor="b" anchorCtr="0" compatLnSpc="1">
            <a:prstTxWarp prst="textNoShape">
              <a:avLst/>
            </a:prstTxWarp>
          </a:bodyPr>
          <a:lstStyle>
            <a:lvl1pPr defTabSz="931887">
              <a:defRPr sz="1300">
                <a:latin typeface="Arial" charset="0"/>
              </a:defRPr>
            </a:lvl1pPr>
          </a:lstStyle>
          <a:p>
            <a:r>
              <a:rPr lang="en-US" dirty="0" smtClean="0"/>
              <a:t>CEE 4540: Sustainable Municipal Drinking Water Treatment</a:t>
            </a:r>
          </a:p>
          <a:p>
            <a:r>
              <a:rPr lang="en-US" dirty="0" smtClean="0"/>
              <a:t>Monroe Weber-Shirk</a:t>
            </a:r>
            <a:endParaRPr lang="en-US" dirty="0"/>
          </a:p>
        </p:txBody>
      </p:sp>
      <p:sp>
        <p:nvSpPr>
          <p:cNvPr id="68613" name="Rectangle 5"/>
          <p:cNvSpPr>
            <a:spLocks noGrp="1" noChangeArrowheads="1"/>
          </p:cNvSpPr>
          <p:nvPr>
            <p:ph type="sldNum" sz="quarter" idx="3"/>
          </p:nvPr>
        </p:nvSpPr>
        <p:spPr bwMode="auto">
          <a:xfrm>
            <a:off x="3970734" y="8830659"/>
            <a:ext cx="3038145" cy="464205"/>
          </a:xfrm>
          <a:prstGeom prst="rect">
            <a:avLst/>
          </a:prstGeom>
          <a:noFill/>
          <a:ln w="9525">
            <a:noFill/>
            <a:miter lim="800000"/>
            <a:headEnd/>
            <a:tailEnd/>
          </a:ln>
          <a:effectLst/>
        </p:spPr>
        <p:txBody>
          <a:bodyPr vert="horz" wrap="square" lIns="93172" tIns="46586" rIns="93172" bIns="46586" numCol="1" anchor="b" anchorCtr="0" compatLnSpc="1">
            <a:prstTxWarp prst="textNoShape">
              <a:avLst/>
            </a:prstTxWarp>
          </a:bodyPr>
          <a:lstStyle>
            <a:lvl1pPr algn="r" defTabSz="931887">
              <a:defRPr sz="1300">
                <a:latin typeface="Arial" charset="0"/>
              </a:defRPr>
            </a:lvl1pPr>
          </a:lstStyle>
          <a:p>
            <a:fld id="{E5858FC7-A491-4C1D-BE15-441EB2A2CED3}" type="slidenum">
              <a:rPr lang="en-US"/>
              <a:pPr/>
              <a:t>‹#›</a:t>
            </a:fld>
            <a:endParaRPr lang="en-US" dirty="0"/>
          </a:p>
        </p:txBody>
      </p:sp>
    </p:spTree>
    <p:extLst>
      <p:ext uri="{BB962C8B-B14F-4D97-AF65-F5344CB8AC3E}">
        <p14:creationId xmlns:p14="http://schemas.microsoft.com/office/powerpoint/2010/main" val="4435261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1"/>
            <a:ext cx="3038145" cy="464205"/>
          </a:xfrm>
          <a:prstGeom prst="rect">
            <a:avLst/>
          </a:prstGeom>
          <a:noFill/>
          <a:ln w="9525">
            <a:noFill/>
            <a:miter lim="800000"/>
            <a:headEnd/>
            <a:tailEnd/>
          </a:ln>
          <a:effectLst/>
        </p:spPr>
        <p:txBody>
          <a:bodyPr vert="horz" wrap="square" lIns="93172" tIns="46586" rIns="93172" bIns="46586" numCol="1" anchor="t" anchorCtr="0" compatLnSpc="1">
            <a:prstTxWarp prst="textNoShape">
              <a:avLst/>
            </a:prstTxWarp>
          </a:bodyPr>
          <a:lstStyle>
            <a:lvl1pPr defTabSz="931887">
              <a:defRPr sz="1300">
                <a:latin typeface="Arial" charset="0"/>
              </a:defRPr>
            </a:lvl1pPr>
          </a:lstStyle>
          <a:p>
            <a:endParaRPr lang="en-US"/>
          </a:p>
        </p:txBody>
      </p:sp>
      <p:sp>
        <p:nvSpPr>
          <p:cNvPr id="3075" name="Rectangle 3"/>
          <p:cNvSpPr>
            <a:spLocks noGrp="1" noChangeArrowheads="1"/>
          </p:cNvSpPr>
          <p:nvPr>
            <p:ph type="dt" idx="1"/>
          </p:nvPr>
        </p:nvSpPr>
        <p:spPr bwMode="auto">
          <a:xfrm>
            <a:off x="3970734" y="1"/>
            <a:ext cx="3038145" cy="464205"/>
          </a:xfrm>
          <a:prstGeom prst="rect">
            <a:avLst/>
          </a:prstGeom>
          <a:noFill/>
          <a:ln w="9525">
            <a:noFill/>
            <a:miter lim="800000"/>
            <a:headEnd/>
            <a:tailEnd/>
          </a:ln>
          <a:effectLst/>
        </p:spPr>
        <p:txBody>
          <a:bodyPr vert="horz" wrap="square" lIns="93172" tIns="46586" rIns="93172" bIns="46586" numCol="1" anchor="t" anchorCtr="0" compatLnSpc="1">
            <a:prstTxWarp prst="textNoShape">
              <a:avLst/>
            </a:prstTxWarp>
          </a:bodyPr>
          <a:lstStyle>
            <a:lvl1pPr algn="r" defTabSz="931887">
              <a:defRPr sz="1300">
                <a:latin typeface="Arial" charset="0"/>
              </a:defRPr>
            </a:lvl1pPr>
          </a:lstStyle>
          <a:p>
            <a:endParaRPr lang="en-US"/>
          </a:p>
        </p:txBody>
      </p:sp>
      <p:sp>
        <p:nvSpPr>
          <p:cNvPr id="3076" name="Rectangle 4"/>
          <p:cNvSpPr>
            <a:spLocks noGrp="1" noRot="1" noChangeAspect="1" noChangeArrowheads="1" noTextEdit="1"/>
          </p:cNvSpPr>
          <p:nvPr>
            <p:ph type="sldImg" idx="2"/>
          </p:nvPr>
        </p:nvSpPr>
        <p:spPr bwMode="auto">
          <a:xfrm>
            <a:off x="1181100" y="698500"/>
            <a:ext cx="4648200" cy="348615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701346" y="4416099"/>
            <a:ext cx="5607711" cy="4182457"/>
          </a:xfrm>
          <a:prstGeom prst="rect">
            <a:avLst/>
          </a:prstGeom>
          <a:noFill/>
          <a:ln w="9525">
            <a:noFill/>
            <a:miter lim="800000"/>
            <a:headEnd/>
            <a:tailEnd/>
          </a:ln>
          <a:effectLst/>
        </p:spPr>
        <p:txBody>
          <a:bodyPr vert="horz" wrap="square" lIns="93172" tIns="46586" rIns="93172" bIns="46586"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ftr" sz="quarter" idx="4"/>
          </p:nvPr>
        </p:nvSpPr>
        <p:spPr bwMode="auto">
          <a:xfrm>
            <a:off x="0" y="8830659"/>
            <a:ext cx="3038145" cy="464205"/>
          </a:xfrm>
          <a:prstGeom prst="rect">
            <a:avLst/>
          </a:prstGeom>
          <a:noFill/>
          <a:ln w="9525">
            <a:noFill/>
            <a:miter lim="800000"/>
            <a:headEnd/>
            <a:tailEnd/>
          </a:ln>
          <a:effectLst/>
        </p:spPr>
        <p:txBody>
          <a:bodyPr vert="horz" wrap="square" lIns="93172" tIns="46586" rIns="93172" bIns="46586" numCol="1" anchor="b" anchorCtr="0" compatLnSpc="1">
            <a:prstTxWarp prst="textNoShape">
              <a:avLst/>
            </a:prstTxWarp>
          </a:bodyPr>
          <a:lstStyle>
            <a:lvl1pPr defTabSz="931887">
              <a:defRPr sz="1300">
                <a:latin typeface="Arial" charset="0"/>
              </a:defRPr>
            </a:lvl1pPr>
          </a:lstStyle>
          <a:p>
            <a:endParaRPr lang="en-US"/>
          </a:p>
        </p:txBody>
      </p:sp>
      <p:sp>
        <p:nvSpPr>
          <p:cNvPr id="3079" name="Rectangle 7"/>
          <p:cNvSpPr>
            <a:spLocks noGrp="1" noChangeArrowheads="1"/>
          </p:cNvSpPr>
          <p:nvPr>
            <p:ph type="sldNum" sz="quarter" idx="5"/>
          </p:nvPr>
        </p:nvSpPr>
        <p:spPr bwMode="auto">
          <a:xfrm>
            <a:off x="3970734" y="8830659"/>
            <a:ext cx="3038145" cy="464205"/>
          </a:xfrm>
          <a:prstGeom prst="rect">
            <a:avLst/>
          </a:prstGeom>
          <a:noFill/>
          <a:ln w="9525">
            <a:noFill/>
            <a:miter lim="800000"/>
            <a:headEnd/>
            <a:tailEnd/>
          </a:ln>
          <a:effectLst/>
        </p:spPr>
        <p:txBody>
          <a:bodyPr vert="horz" wrap="square" lIns="93172" tIns="46586" rIns="93172" bIns="46586" numCol="1" anchor="b" anchorCtr="0" compatLnSpc="1">
            <a:prstTxWarp prst="textNoShape">
              <a:avLst/>
            </a:prstTxWarp>
          </a:bodyPr>
          <a:lstStyle>
            <a:lvl1pPr algn="r" defTabSz="931887">
              <a:defRPr sz="1300">
                <a:latin typeface="Arial" charset="0"/>
              </a:defRPr>
            </a:lvl1pPr>
          </a:lstStyle>
          <a:p>
            <a:fld id="{7913D7C8-1D10-4E5B-8A9B-B2BE7F2B7605}" type="slidenum">
              <a:rPr lang="en-US"/>
              <a:pPr/>
              <a:t>‹#›</a:t>
            </a:fld>
            <a:endParaRPr lang="en-US"/>
          </a:p>
        </p:txBody>
      </p:sp>
    </p:spTree>
    <p:extLst>
      <p:ext uri="{BB962C8B-B14F-4D97-AF65-F5344CB8AC3E}">
        <p14:creationId xmlns:p14="http://schemas.microsoft.com/office/powerpoint/2010/main" val="122538161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Becky</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a:t>
            </a:fld>
            <a:endParaRPr lang="en-US"/>
          </a:p>
        </p:txBody>
      </p:sp>
    </p:spTree>
    <p:extLst>
      <p:ext uri="{BB962C8B-B14F-4D97-AF65-F5344CB8AC3E}">
        <p14:creationId xmlns:p14="http://schemas.microsoft.com/office/powerpoint/2010/main" val="40724924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Meghan</a:t>
            </a:r>
          </a:p>
          <a:p>
            <a:r>
              <a:rPr lang="en-US" dirty="0" smtClean="0"/>
              <a:t>Here is another characteristic of the sand we threw</a:t>
            </a:r>
            <a:r>
              <a:rPr lang="en-US" baseline="0" dirty="0" smtClean="0"/>
              <a:t> out from the original list:</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10</a:t>
            </a:fld>
            <a:endParaRPr lang="en-US"/>
          </a:p>
        </p:txBody>
      </p:sp>
    </p:spTree>
    <p:extLst>
      <p:ext uri="{BB962C8B-B14F-4D97-AF65-F5344CB8AC3E}">
        <p14:creationId xmlns:p14="http://schemas.microsoft.com/office/powerpoint/2010/main" val="26210913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Becky</a:t>
            </a:r>
          </a:p>
          <a:p>
            <a:r>
              <a:rPr lang="en-US" dirty="0" smtClean="0"/>
              <a:t>Effective size is very important </a:t>
            </a:r>
            <a:r>
              <a:rPr lang="en-US" dirty="0" smtClean="0">
                <a:sym typeface="Wingdings"/>
              </a:rPr>
              <a:t> also very easy</a:t>
            </a:r>
          </a:p>
          <a:p>
            <a:r>
              <a:rPr lang="en-US" dirty="0" smtClean="0">
                <a:sym typeface="Wingdings"/>
              </a:rPr>
              <a:t>As mentioned:</a:t>
            </a:r>
            <a:r>
              <a:rPr lang="en-US" baseline="0" dirty="0" smtClean="0">
                <a:sym typeface="Wingdings"/>
              </a:rPr>
              <a:t> </a:t>
            </a:r>
            <a:r>
              <a:rPr lang="en-US" dirty="0" smtClean="0">
                <a:sym typeface="Wingdings"/>
              </a:rPr>
              <a:t>Already being done in India</a:t>
            </a:r>
            <a:r>
              <a:rPr lang="en-US" baseline="0" dirty="0" smtClean="0">
                <a:sym typeface="Wingdings"/>
              </a:rPr>
              <a:t> (all that is needed are sieves)</a:t>
            </a:r>
          </a:p>
          <a:p>
            <a:r>
              <a:rPr lang="en-US" baseline="0" dirty="0" smtClean="0">
                <a:sym typeface="Wingdings"/>
              </a:rPr>
              <a:t>Uniformity Coefficient is not as easy and not as necessary but is used for our backwash and bed expansion calculations </a:t>
            </a:r>
            <a:endParaRPr lang="en-US" dirty="0" smtClean="0">
              <a:sym typeface="Wingdings"/>
            </a:endParaRPr>
          </a:p>
        </p:txBody>
      </p:sp>
      <p:sp>
        <p:nvSpPr>
          <p:cNvPr id="4" name="Slide Number Placeholder 3"/>
          <p:cNvSpPr>
            <a:spLocks noGrp="1"/>
          </p:cNvSpPr>
          <p:nvPr>
            <p:ph type="sldNum" sz="quarter" idx="10"/>
          </p:nvPr>
        </p:nvSpPr>
        <p:spPr/>
        <p:txBody>
          <a:bodyPr/>
          <a:lstStyle/>
          <a:p>
            <a:fld id="{7913D7C8-1D10-4E5B-8A9B-B2BE7F2B7605}" type="slidenum">
              <a:rPr lang="en-US" smtClean="0"/>
              <a:pPr/>
              <a:t>11</a:t>
            </a:fld>
            <a:endParaRPr lang="en-US"/>
          </a:p>
        </p:txBody>
      </p:sp>
    </p:spTree>
    <p:extLst>
      <p:ext uri="{BB962C8B-B14F-4D97-AF65-F5344CB8AC3E}">
        <p14:creationId xmlns:p14="http://schemas.microsoft.com/office/powerpoint/2010/main" val="24421349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Meghan</a:t>
            </a:r>
          </a:p>
          <a:p>
            <a:r>
              <a:rPr lang="en-US" dirty="0" smtClean="0"/>
              <a:t>As you can see, the samples</a:t>
            </a:r>
            <a:r>
              <a:rPr lang="en-US" baseline="0" dirty="0" smtClean="0"/>
              <a:t> we tested varied slightly, but not considerably. Most were pre-sieved, as indicated by the steep slope between two data points where all of the mass falls.</a:t>
            </a:r>
          </a:p>
          <a:p>
            <a:r>
              <a:rPr lang="en-US" baseline="0" dirty="0" smtClean="0"/>
              <a:t>[click] </a:t>
            </a:r>
          </a:p>
          <a:p>
            <a:r>
              <a:rPr lang="en-US" baseline="0" dirty="0" smtClean="0"/>
              <a:t>The red line is an approximation of the mass distribution from India, where they are using number 30 and 60 sieves. We will use this information and assumptions for calculations later on.</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12</a:t>
            </a:fld>
            <a:endParaRPr lang="en-US"/>
          </a:p>
        </p:txBody>
      </p:sp>
    </p:spTree>
    <p:extLst>
      <p:ext uri="{BB962C8B-B14F-4D97-AF65-F5344CB8AC3E}">
        <p14:creationId xmlns:p14="http://schemas.microsoft.com/office/powerpoint/2010/main" val="6216197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Becky</a:t>
            </a:r>
          </a:p>
          <a:p>
            <a:r>
              <a:rPr lang="en-US" dirty="0" smtClean="0"/>
              <a:t>We</a:t>
            </a:r>
            <a:r>
              <a:rPr lang="en-US" baseline="0" dirty="0" smtClean="0"/>
              <a:t> will use </a:t>
            </a:r>
            <a:r>
              <a:rPr lang="en-US" baseline="0" smtClean="0"/>
              <a:t>the uniformity </a:t>
            </a:r>
            <a:r>
              <a:rPr lang="en-US" baseline="0" dirty="0" smtClean="0"/>
              <a:t>in our calculations for backwash velocity and bed expansion</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13</a:t>
            </a:fld>
            <a:endParaRPr lang="en-US"/>
          </a:p>
        </p:txBody>
      </p:sp>
    </p:spTree>
    <p:extLst>
      <p:ext uri="{BB962C8B-B14F-4D97-AF65-F5344CB8AC3E}">
        <p14:creationId xmlns:p14="http://schemas.microsoft.com/office/powerpoint/2010/main" val="22123801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Becky</a:t>
            </a:r>
          </a:p>
          <a:p>
            <a:pPr marL="165261" indent="-165261">
              <a:buFontTx/>
              <a:buChar char="-"/>
            </a:pPr>
            <a:r>
              <a:rPr lang="en-US" dirty="0" smtClean="0"/>
              <a:t>Faced problems calculating backwash</a:t>
            </a:r>
            <a:r>
              <a:rPr lang="en-US" baseline="0" dirty="0" smtClean="0"/>
              <a:t> velocity with minimum information given </a:t>
            </a:r>
          </a:p>
          <a:p>
            <a:pPr marL="165261" indent="-165261">
              <a:buFontTx/>
              <a:buChar char="-"/>
            </a:pPr>
            <a:r>
              <a:rPr lang="en-US" baseline="0" dirty="0" smtClean="0"/>
              <a:t>Very vague, much of it determined by the filter (which we do not have to test)</a:t>
            </a:r>
          </a:p>
          <a:p>
            <a:pPr marL="165261" indent="-165261">
              <a:buFontTx/>
              <a:buChar char="-"/>
            </a:pPr>
            <a:r>
              <a:rPr lang="en-US" baseline="0" dirty="0" smtClean="0"/>
              <a:t>“no significant stratification” up to us to determine how much stratification is allowed</a:t>
            </a:r>
          </a:p>
          <a:p>
            <a:pPr marL="165261" indent="-165261">
              <a:buFontTx/>
              <a:buChar char="-"/>
            </a:pPr>
            <a:r>
              <a:rPr lang="en-US" baseline="0" dirty="0" smtClean="0"/>
              <a:t>Used many assumptions and estimates based on questionable experimental data</a:t>
            </a:r>
          </a:p>
          <a:p>
            <a:pPr marL="165261" indent="-165261">
              <a:buFontTx/>
              <a:buChar char="-"/>
            </a:pPr>
            <a:r>
              <a:rPr lang="en-US" baseline="0" dirty="0" smtClean="0"/>
              <a:t>Not totally necessary for initial testing but if problems arise can adjust accordingly </a:t>
            </a:r>
          </a:p>
          <a:p>
            <a:pPr marL="165261" indent="-165261">
              <a:buFontTx/>
              <a:buChar char="-"/>
            </a:pP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14</a:t>
            </a:fld>
            <a:endParaRPr lang="en-US"/>
          </a:p>
        </p:txBody>
      </p:sp>
    </p:spTree>
    <p:extLst>
      <p:ext uri="{BB962C8B-B14F-4D97-AF65-F5344CB8AC3E}">
        <p14:creationId xmlns:p14="http://schemas.microsoft.com/office/powerpoint/2010/main" val="22894287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Becky</a:t>
            </a:r>
          </a:p>
          <a:p>
            <a:r>
              <a:rPr lang="en-US" dirty="0" smtClean="0"/>
              <a:t>This is the formula we used to calculate backwash velocity.</a:t>
            </a:r>
          </a:p>
          <a:p>
            <a:pPr algn="l"/>
            <a:r>
              <a:rPr lang="en-US" dirty="0" err="1">
                <a:cs typeface="Tahoma"/>
              </a:rPr>
              <a:t>vmf</a:t>
            </a:r>
            <a:r>
              <a:rPr lang="en-US" dirty="0">
                <a:cs typeface="Tahoma"/>
              </a:rPr>
              <a:t>  = </a:t>
            </a:r>
            <a:r>
              <a:rPr lang="en-US" dirty="0" smtClean="0"/>
              <a:t>the minimum superficial velocity at which fluidization occurs </a:t>
            </a:r>
            <a:r>
              <a:rPr lang="en-US" dirty="0">
                <a:cs typeface="Tahoma"/>
              </a:rPr>
              <a:t>(m/s)</a:t>
            </a:r>
          </a:p>
          <a:p>
            <a:pPr algn="l"/>
            <a:r>
              <a:rPr lang="en-US" dirty="0" smtClean="0"/>
              <a:t>D60</a:t>
            </a:r>
            <a:r>
              <a:rPr lang="en-US" baseline="0" dirty="0" smtClean="0"/>
              <a:t> (as shown in Uniformity Coefficient calculations)</a:t>
            </a:r>
            <a:r>
              <a:rPr lang="en-US" dirty="0" smtClean="0"/>
              <a:t> is the size of sand (mm) that 60% of the sand sample is finer than</a:t>
            </a:r>
            <a:endParaRPr lang="en-US" dirty="0">
              <a:cs typeface="Tahoma"/>
            </a:endParaRPr>
          </a:p>
          <a:p>
            <a:pPr algn="l"/>
            <a:r>
              <a:rPr lang="en-US" dirty="0" err="1">
                <a:ea typeface="Lucida Grande"/>
                <a:cs typeface="Tahoma"/>
              </a:rPr>
              <a:t>Υ</a:t>
            </a:r>
            <a:r>
              <a:rPr lang="en-US" dirty="0" err="1">
                <a:cs typeface="Tahoma"/>
              </a:rPr>
              <a:t>w</a:t>
            </a:r>
            <a:r>
              <a:rPr lang="en-US" dirty="0">
                <a:cs typeface="Tahoma"/>
              </a:rPr>
              <a:t>  = specific weight of water (N/m</a:t>
            </a:r>
            <a:r>
              <a:rPr lang="en-US" baseline="30000" dirty="0">
                <a:cs typeface="Tahoma"/>
              </a:rPr>
              <a:t>3</a:t>
            </a:r>
            <a:r>
              <a:rPr lang="en-US" dirty="0">
                <a:cs typeface="Tahoma"/>
              </a:rPr>
              <a:t>)  </a:t>
            </a:r>
          </a:p>
          <a:p>
            <a:pPr algn="l"/>
            <a:r>
              <a:rPr lang="en-US" dirty="0">
                <a:cs typeface="Tahoma"/>
              </a:rPr>
              <a:t>SG(medium) = specific gravity of the sand</a:t>
            </a:r>
          </a:p>
          <a:p>
            <a:pPr algn="l"/>
            <a:r>
              <a:rPr lang="en-US" dirty="0">
                <a:ea typeface="Lucida Grande"/>
                <a:cs typeface="Tahoma"/>
              </a:rPr>
              <a:t>μ</a:t>
            </a:r>
            <a:r>
              <a:rPr lang="en-US" dirty="0">
                <a:cs typeface="Tahoma"/>
              </a:rPr>
              <a:t>  = dynamic viscosity of water (Ns/m</a:t>
            </a:r>
            <a:r>
              <a:rPr lang="en-US" baseline="30000" dirty="0">
                <a:cs typeface="Tahoma"/>
              </a:rPr>
              <a:t>2</a:t>
            </a:r>
            <a:r>
              <a:rPr lang="en-US" dirty="0">
                <a:cs typeface="Tahoma"/>
              </a:rPr>
              <a:t>) </a:t>
            </a:r>
          </a:p>
          <a:p>
            <a:pPr defTabSz="881390">
              <a:defRPr/>
            </a:pPr>
            <a:r>
              <a:rPr lang="en-US" dirty="0" err="1">
                <a:cs typeface="Tahoma"/>
              </a:rPr>
              <a:t>v</a:t>
            </a:r>
            <a:r>
              <a:rPr lang="en-US" baseline="-25000" dirty="0" err="1">
                <a:cs typeface="Tahoma"/>
              </a:rPr>
              <a:t>backwash</a:t>
            </a:r>
            <a:r>
              <a:rPr lang="en-US" baseline="-25000" dirty="0">
                <a:cs typeface="Tahoma"/>
              </a:rPr>
              <a:t> </a:t>
            </a:r>
            <a:r>
              <a:rPr lang="en-US" dirty="0">
                <a:cs typeface="Tahoma"/>
              </a:rPr>
              <a:t>= backwash velocity (m/s)</a:t>
            </a:r>
          </a:p>
          <a:p>
            <a:pPr algn="l"/>
            <a:r>
              <a:rPr lang="en-US" dirty="0">
                <a:cs typeface="Tahoma"/>
              </a:rPr>
              <a:t>The backwash velocity must be greater than the </a:t>
            </a:r>
            <a:r>
              <a:rPr lang="en-US" dirty="0" err="1">
                <a:cs typeface="Tahoma"/>
              </a:rPr>
              <a:t>vmf</a:t>
            </a:r>
            <a:r>
              <a:rPr lang="en-US" dirty="0">
                <a:cs typeface="Tahoma"/>
              </a:rPr>
              <a:t>, the minimum fluidization velocity</a:t>
            </a:r>
          </a:p>
          <a:p>
            <a:pPr algn="l"/>
            <a:r>
              <a:rPr lang="en-US" dirty="0">
                <a:cs typeface="Tahoma"/>
              </a:rPr>
              <a:t>-Using the minimum fluidization velocity as 11 mm/s and solved for the maximum d60 allowed for a sand sample</a:t>
            </a:r>
          </a:p>
        </p:txBody>
      </p:sp>
      <p:sp>
        <p:nvSpPr>
          <p:cNvPr id="4" name="Slide Number Placeholder 3"/>
          <p:cNvSpPr>
            <a:spLocks noGrp="1"/>
          </p:cNvSpPr>
          <p:nvPr>
            <p:ph type="sldNum" sz="quarter" idx="10"/>
          </p:nvPr>
        </p:nvSpPr>
        <p:spPr/>
        <p:txBody>
          <a:bodyPr/>
          <a:lstStyle/>
          <a:p>
            <a:fld id="{7913D7C8-1D10-4E5B-8A9B-B2BE7F2B7605}" type="slidenum">
              <a:rPr lang="en-US" smtClean="0"/>
              <a:pPr/>
              <a:t>15</a:t>
            </a:fld>
            <a:endParaRPr lang="en-US"/>
          </a:p>
        </p:txBody>
      </p:sp>
    </p:spTree>
    <p:extLst>
      <p:ext uri="{BB962C8B-B14F-4D97-AF65-F5344CB8AC3E}">
        <p14:creationId xmlns:p14="http://schemas.microsoft.com/office/powerpoint/2010/main" val="22394839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Found that the d60 must be less than 1.06939</a:t>
            </a:r>
          </a:p>
          <a:p>
            <a:r>
              <a:rPr lang="en-US" dirty="0" smtClean="0"/>
              <a:t>This is very high!!</a:t>
            </a:r>
          </a:p>
          <a:p>
            <a:r>
              <a:rPr lang="en-US" dirty="0" smtClean="0"/>
              <a:t>Our</a:t>
            </a:r>
            <a:r>
              <a:rPr lang="en-US" baseline="0" dirty="0" smtClean="0"/>
              <a:t> three samples has d60s of 0.590 mm, 0.195 mm, and 0.463 mm</a:t>
            </a:r>
          </a:p>
          <a:p>
            <a:r>
              <a:rPr lang="en-US" baseline="0" dirty="0" smtClean="0"/>
              <a:t>This should not be a problem</a:t>
            </a:r>
          </a:p>
          <a:p>
            <a:r>
              <a:rPr lang="en-US" baseline="0" dirty="0" smtClean="0"/>
              <a:t>However, if it is it is very easy to account for</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16</a:t>
            </a:fld>
            <a:endParaRPr lang="en-US"/>
          </a:p>
        </p:txBody>
      </p:sp>
    </p:spTree>
    <p:extLst>
      <p:ext uri="{BB962C8B-B14F-4D97-AF65-F5344CB8AC3E}">
        <p14:creationId xmlns:p14="http://schemas.microsoft.com/office/powerpoint/2010/main" val="25423030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Relationship</a:t>
            </a:r>
            <a:r>
              <a:rPr lang="en-US" baseline="0" dirty="0" smtClean="0"/>
              <a:t> between minimum fluidization velocity and d60. </a:t>
            </a:r>
          </a:p>
          <a:p>
            <a:r>
              <a:rPr lang="en-US" baseline="0" dirty="0" smtClean="0"/>
              <a:t>Notice any d60 below 1.1 will have a minimum fluidization velocity below 11 mm/s</a:t>
            </a:r>
          </a:p>
          <a:p>
            <a:r>
              <a:rPr lang="en-US" baseline="0" dirty="0" smtClean="0"/>
              <a:t>Also notice how this can easily be altered by decreasing the d60 (which can be done using sieves) </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17</a:t>
            </a:fld>
            <a:endParaRPr lang="en-US"/>
          </a:p>
        </p:txBody>
      </p:sp>
    </p:spTree>
    <p:extLst>
      <p:ext uri="{BB962C8B-B14F-4D97-AF65-F5344CB8AC3E}">
        <p14:creationId xmlns:p14="http://schemas.microsoft.com/office/powerpoint/2010/main" val="33559837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Becky</a:t>
            </a:r>
          </a:p>
          <a:p>
            <a:r>
              <a:rPr lang="en-US" dirty="0"/>
              <a:t>h</a:t>
            </a:r>
            <a:r>
              <a:rPr lang="en-US" baseline="-25000" dirty="0"/>
              <a:t>o</a:t>
            </a:r>
            <a:r>
              <a:rPr lang="en-US" dirty="0"/>
              <a:t> = depth of the expanded bed (m)</a:t>
            </a:r>
          </a:p>
          <a:p>
            <a:r>
              <a:rPr lang="en-US" dirty="0"/>
              <a:t>h = depth of the bed before expansion (m)</a:t>
            </a:r>
          </a:p>
          <a:p>
            <a:r>
              <a:rPr lang="en-US" dirty="0" err="1">
                <a:latin typeface="Lucida Grande"/>
                <a:ea typeface="Lucida Grande"/>
                <a:cs typeface="Lucida Grande"/>
              </a:rPr>
              <a:t>ε</a:t>
            </a:r>
            <a:r>
              <a:rPr lang="en-US" dirty="0"/>
              <a:t> = porosity of the filter media,</a:t>
            </a:r>
          </a:p>
          <a:p>
            <a:pPr algn="l"/>
            <a:r>
              <a:rPr lang="en-US" dirty="0" err="1">
                <a:latin typeface="Lucida Grande"/>
                <a:ea typeface="Lucida Grande"/>
                <a:cs typeface="Lucida Grande"/>
              </a:rPr>
              <a:t>ε</a:t>
            </a:r>
            <a:r>
              <a:rPr lang="en-US" baseline="-25000" dirty="0" err="1"/>
              <a:t>o</a:t>
            </a:r>
            <a:r>
              <a:rPr lang="en-US" dirty="0"/>
              <a:t> = porosity of the filter media during expansion</a:t>
            </a:r>
          </a:p>
          <a:p>
            <a:pPr algn="l"/>
            <a:r>
              <a:rPr lang="en-US" dirty="0"/>
              <a:t>Ideally we want 30% bed expansion for a backwash velocity of 11 mm/s</a:t>
            </a:r>
          </a:p>
          <a:p>
            <a:pPr algn="l"/>
            <a:r>
              <a:rPr lang="en-US" dirty="0"/>
              <a:t>Thus h</a:t>
            </a:r>
            <a:r>
              <a:rPr lang="en-US" baseline="-25000" dirty="0"/>
              <a:t>o</a:t>
            </a:r>
            <a:r>
              <a:rPr lang="en-US" dirty="0"/>
              <a:t>/h = 1.3/1 (the expanded bed will be 30% greater than the settled bed</a:t>
            </a:r>
          </a:p>
          <a:p>
            <a:pPr algn="l"/>
            <a:r>
              <a:rPr lang="en-US" dirty="0"/>
              <a:t>As we will speak about soon -- Porosity is fairly easy to test for</a:t>
            </a:r>
          </a:p>
          <a:p>
            <a:pPr algn="l"/>
            <a:r>
              <a:rPr lang="en-US" dirty="0"/>
              <a:t>Expanded porosity cannot be tested for independently of the filter</a:t>
            </a:r>
          </a:p>
        </p:txBody>
      </p:sp>
      <p:sp>
        <p:nvSpPr>
          <p:cNvPr id="4" name="Slide Number Placeholder 3"/>
          <p:cNvSpPr>
            <a:spLocks noGrp="1"/>
          </p:cNvSpPr>
          <p:nvPr>
            <p:ph type="sldNum" sz="quarter" idx="10"/>
          </p:nvPr>
        </p:nvSpPr>
        <p:spPr/>
        <p:txBody>
          <a:bodyPr/>
          <a:lstStyle/>
          <a:p>
            <a:fld id="{7913D7C8-1D10-4E5B-8A9B-B2BE7F2B7605}" type="slidenum">
              <a:rPr lang="en-US" smtClean="0"/>
              <a:pPr/>
              <a:t>18</a:t>
            </a:fld>
            <a:endParaRPr lang="en-US"/>
          </a:p>
        </p:txBody>
      </p:sp>
    </p:spTree>
    <p:extLst>
      <p:ext uri="{BB962C8B-B14F-4D97-AF65-F5344CB8AC3E}">
        <p14:creationId xmlns:p14="http://schemas.microsoft.com/office/powerpoint/2010/main" val="39988043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a:t>this </a:t>
            </a:r>
            <a:r>
              <a:rPr lang="en-US" dirty="0" err="1"/>
              <a:t>v</a:t>
            </a:r>
            <a:r>
              <a:rPr lang="en-US" baseline="-25000" dirty="0" err="1"/>
              <a:t>settling</a:t>
            </a:r>
            <a:r>
              <a:rPr lang="en-US" dirty="0"/>
              <a:t> value of 8.24 mm/s was calculated by the LRSF theory team</a:t>
            </a:r>
          </a:p>
          <a:p>
            <a:r>
              <a:rPr lang="en-US" dirty="0"/>
              <a:t>This value changes for different filters and properties of sand but we will use it as a rough estimate</a:t>
            </a:r>
          </a:p>
          <a:p>
            <a:r>
              <a:rPr lang="en-US" dirty="0"/>
              <a:t>Numerical data cannot be exact without the use of the filter for our testing, thus instead we implemented these formulas and performed some mathematical calculations to find the relationship between different variables.  The first relationship found is between bed expansion and d60</a:t>
            </a:r>
          </a:p>
        </p:txBody>
      </p:sp>
      <p:sp>
        <p:nvSpPr>
          <p:cNvPr id="4" name="Slide Number Placeholder 3"/>
          <p:cNvSpPr>
            <a:spLocks noGrp="1"/>
          </p:cNvSpPr>
          <p:nvPr>
            <p:ph type="sldNum" sz="quarter" idx="10"/>
          </p:nvPr>
        </p:nvSpPr>
        <p:spPr/>
        <p:txBody>
          <a:bodyPr/>
          <a:lstStyle/>
          <a:p>
            <a:fld id="{7913D7C8-1D10-4E5B-8A9B-B2BE7F2B7605}" type="slidenum">
              <a:rPr lang="en-US" smtClean="0"/>
              <a:pPr/>
              <a:t>19</a:t>
            </a:fld>
            <a:endParaRPr lang="en-US"/>
          </a:p>
        </p:txBody>
      </p:sp>
    </p:spTree>
    <p:extLst>
      <p:ext uri="{BB962C8B-B14F-4D97-AF65-F5344CB8AC3E}">
        <p14:creationId xmlns:p14="http://schemas.microsoft.com/office/powerpoint/2010/main" val="3697051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Meghan</a:t>
            </a:r>
          </a:p>
          <a:p>
            <a:r>
              <a:rPr lang="en-US" dirty="0" smtClean="0"/>
              <a:t>Here is the</a:t>
            </a:r>
            <a:r>
              <a:rPr lang="en-US" baseline="0" dirty="0" smtClean="0"/>
              <a:t> breakdown of our progress this semester:</a:t>
            </a:r>
          </a:p>
          <a:p>
            <a:r>
              <a:rPr lang="en-US" baseline="0" dirty="0" smtClean="0"/>
              <a:t>[click]</a:t>
            </a:r>
          </a:p>
          <a:p>
            <a:r>
              <a:rPr lang="en-US" baseline="0" dirty="0" smtClean="0"/>
              <a:t>Our tasks fell into these two categories, though we often returned to research after we did our own testing</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2</a:t>
            </a:fld>
            <a:endParaRPr lang="en-US"/>
          </a:p>
        </p:txBody>
      </p:sp>
    </p:spTree>
    <p:extLst>
      <p:ext uri="{BB962C8B-B14F-4D97-AF65-F5344CB8AC3E}">
        <p14:creationId xmlns:p14="http://schemas.microsoft.com/office/powerpoint/2010/main" val="22615474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Notice that if the d60 is greater than 1.1mm,</a:t>
            </a:r>
            <a:r>
              <a:rPr lang="en-US" baseline="0" dirty="0" smtClean="0"/>
              <a:t> because we use a backwash velocity of 11 mm/s for our calculations, the graph jumps to infinity and is invalid for any value greater that 1.1mm</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20</a:t>
            </a:fld>
            <a:endParaRPr lang="en-US"/>
          </a:p>
        </p:txBody>
      </p:sp>
    </p:spTree>
    <p:extLst>
      <p:ext uri="{BB962C8B-B14F-4D97-AF65-F5344CB8AC3E}">
        <p14:creationId xmlns:p14="http://schemas.microsoft.com/office/powerpoint/2010/main" val="3176663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Meghan</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21</a:t>
            </a:fld>
            <a:endParaRPr lang="en-US"/>
          </a:p>
        </p:txBody>
      </p:sp>
    </p:spTree>
    <p:extLst>
      <p:ext uri="{BB962C8B-B14F-4D97-AF65-F5344CB8AC3E}">
        <p14:creationId xmlns:p14="http://schemas.microsoft.com/office/powerpoint/2010/main" val="1976883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Rebecca</a:t>
            </a:r>
          </a:p>
          <a:p>
            <a:r>
              <a:rPr lang="en-US" dirty="0" smtClean="0"/>
              <a:t>Uniformity Coefficient</a:t>
            </a:r>
            <a:r>
              <a:rPr lang="en-US" baseline="0" dirty="0" smtClean="0"/>
              <a:t> and Bed Expansion have a positive relationship. </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22</a:t>
            </a:fld>
            <a:endParaRPr lang="en-US"/>
          </a:p>
        </p:txBody>
      </p:sp>
    </p:spTree>
    <p:extLst>
      <p:ext uri="{BB962C8B-B14F-4D97-AF65-F5344CB8AC3E}">
        <p14:creationId xmlns:p14="http://schemas.microsoft.com/office/powerpoint/2010/main" val="29796472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Meghan</a:t>
            </a:r>
          </a:p>
          <a:p>
            <a:r>
              <a:rPr lang="en-US" dirty="0" smtClean="0"/>
              <a:t>The final procedure that we recommend</a:t>
            </a:r>
            <a:r>
              <a:rPr lang="en-US" baseline="0" dirty="0" smtClean="0"/>
              <a:t> comes from three main considerations:</a:t>
            </a:r>
          </a:p>
          <a:p>
            <a:r>
              <a:rPr lang="en-US" baseline="0" dirty="0" smtClean="0"/>
              <a:t>Tests that are valuable</a:t>
            </a:r>
          </a:p>
          <a:p>
            <a:r>
              <a:rPr lang="en-US" baseline="0" dirty="0" smtClean="0"/>
              <a:t>Tests that are possible</a:t>
            </a:r>
          </a:p>
          <a:p>
            <a:r>
              <a:rPr lang="en-US" baseline="0" dirty="0" smtClean="0"/>
              <a:t>Tests that are being done currently (so what is ‘enough’?)</a:t>
            </a:r>
          </a:p>
          <a:p>
            <a:r>
              <a:rPr lang="en-US" baseline="0" dirty="0" smtClean="0"/>
              <a:t>And we have determined that acid solubility is most important for durability and that uniformity coefficient and effective size– which can change the minimum backwash velocity and porosity of the sand– are also important for preparing filter media for use in the filters.</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23</a:t>
            </a:fld>
            <a:endParaRPr lang="en-US"/>
          </a:p>
        </p:txBody>
      </p:sp>
    </p:spTree>
    <p:extLst>
      <p:ext uri="{BB962C8B-B14F-4D97-AF65-F5344CB8AC3E}">
        <p14:creationId xmlns:p14="http://schemas.microsoft.com/office/powerpoint/2010/main" val="42781886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Meghan</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24</a:t>
            </a:fld>
            <a:endParaRPr lang="en-US"/>
          </a:p>
        </p:txBody>
      </p:sp>
    </p:spTree>
    <p:extLst>
      <p:ext uri="{BB962C8B-B14F-4D97-AF65-F5344CB8AC3E}">
        <p14:creationId xmlns:p14="http://schemas.microsoft.com/office/powerpoint/2010/main" val="33652796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13D7C8-1D10-4E5B-8A9B-B2BE7F2B7605}" type="slidenum">
              <a:rPr lang="en-US" smtClean="0"/>
              <a:pPr/>
              <a:t>25</a:t>
            </a:fld>
            <a:endParaRPr lang="en-US"/>
          </a:p>
        </p:txBody>
      </p:sp>
    </p:spTree>
    <p:extLst>
      <p:ext uri="{BB962C8B-B14F-4D97-AF65-F5344CB8AC3E}">
        <p14:creationId xmlns:p14="http://schemas.microsoft.com/office/powerpoint/2010/main" val="33350851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Becky</a:t>
            </a:r>
          </a:p>
          <a:p>
            <a:r>
              <a:rPr lang="en-US" baseline="0" dirty="0" smtClean="0"/>
              <a:t>http://www.youtube.com/watch?v=qWqDurunnK8</a:t>
            </a:r>
          </a:p>
        </p:txBody>
      </p:sp>
      <p:sp>
        <p:nvSpPr>
          <p:cNvPr id="4" name="Slide Number Placeholder 3"/>
          <p:cNvSpPr>
            <a:spLocks noGrp="1"/>
          </p:cNvSpPr>
          <p:nvPr>
            <p:ph type="sldNum" sz="quarter" idx="10"/>
          </p:nvPr>
        </p:nvSpPr>
        <p:spPr/>
        <p:txBody>
          <a:bodyPr/>
          <a:lstStyle/>
          <a:p>
            <a:fld id="{7913D7C8-1D10-4E5B-8A9B-B2BE7F2B7605}" type="slidenum">
              <a:rPr lang="en-US" smtClean="0"/>
              <a:pPr/>
              <a:t>3</a:t>
            </a:fld>
            <a:endParaRPr lang="en-US"/>
          </a:p>
        </p:txBody>
      </p:sp>
    </p:spTree>
    <p:extLst>
      <p:ext uri="{BB962C8B-B14F-4D97-AF65-F5344CB8AC3E}">
        <p14:creationId xmlns:p14="http://schemas.microsoft.com/office/powerpoint/2010/main" val="35529464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Becky</a:t>
            </a:r>
          </a:p>
          <a:p>
            <a:r>
              <a:rPr lang="en-US" dirty="0" smtClean="0"/>
              <a:t>In terms of communication with field sites, we learned about the needs and limitations of the sites in Honduras and India. In</a:t>
            </a:r>
            <a:r>
              <a:rPr lang="en-US" baseline="0" dirty="0" smtClean="0"/>
              <a:t> India, where they are already using local sand, we learned what kinds of treatment the sand needs before entering the filters. This information is helpful in determining what characteristics are even relevant.</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4</a:t>
            </a:fld>
            <a:endParaRPr lang="en-US"/>
          </a:p>
        </p:txBody>
      </p:sp>
    </p:spTree>
    <p:extLst>
      <p:ext uri="{BB962C8B-B14F-4D97-AF65-F5344CB8AC3E}">
        <p14:creationId xmlns:p14="http://schemas.microsoft.com/office/powerpoint/2010/main" val="17160825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Becky</a:t>
            </a:r>
          </a:p>
          <a:p>
            <a:r>
              <a:rPr lang="en-US" dirty="0" smtClean="0"/>
              <a:t>Able to condense list of necessary tests</a:t>
            </a:r>
          </a:p>
          <a:p>
            <a:r>
              <a:rPr lang="en-US" dirty="0" smtClean="0"/>
              <a:t>Based</a:t>
            </a:r>
            <a:r>
              <a:rPr lang="en-US" baseline="0" dirty="0" smtClean="0"/>
              <a:t> on our specific filters and minimum requirements</a:t>
            </a:r>
          </a:p>
          <a:p>
            <a:r>
              <a:rPr lang="en-US" baseline="0" dirty="0" smtClean="0"/>
              <a:t>Many of the tests gave us a the same overall conclusion </a:t>
            </a:r>
          </a:p>
          <a:p>
            <a:r>
              <a:rPr lang="en-US" baseline="0" dirty="0" smtClean="0"/>
              <a:t>Others were just not a potential issue </a:t>
            </a:r>
          </a:p>
          <a:p>
            <a:r>
              <a:rPr lang="en-US" baseline="0" dirty="0" smtClean="0"/>
              <a:t>Want to make process as easy as possible for implementation</a:t>
            </a:r>
          </a:p>
          <a:p>
            <a:r>
              <a:rPr lang="en-US" baseline="0" dirty="0" smtClean="0"/>
              <a:t>Simplify the tests that are necessary</a:t>
            </a:r>
          </a:p>
          <a:p>
            <a:endParaRPr lang="en-US" baseline="0" dirty="0" smtClean="0"/>
          </a:p>
        </p:txBody>
      </p:sp>
      <p:sp>
        <p:nvSpPr>
          <p:cNvPr id="4" name="Slide Number Placeholder 3"/>
          <p:cNvSpPr>
            <a:spLocks noGrp="1"/>
          </p:cNvSpPr>
          <p:nvPr>
            <p:ph type="sldNum" sz="quarter" idx="10"/>
          </p:nvPr>
        </p:nvSpPr>
        <p:spPr/>
        <p:txBody>
          <a:bodyPr/>
          <a:lstStyle/>
          <a:p>
            <a:fld id="{7913D7C8-1D10-4E5B-8A9B-B2BE7F2B7605}" type="slidenum">
              <a:rPr lang="en-US" smtClean="0"/>
              <a:pPr/>
              <a:t>5</a:t>
            </a:fld>
            <a:endParaRPr lang="en-US"/>
          </a:p>
        </p:txBody>
      </p:sp>
    </p:spTree>
    <p:extLst>
      <p:ext uri="{BB962C8B-B14F-4D97-AF65-F5344CB8AC3E}">
        <p14:creationId xmlns:p14="http://schemas.microsoft.com/office/powerpoint/2010/main" val="24035701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Becky?</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6</a:t>
            </a:fld>
            <a:endParaRPr lang="en-US"/>
          </a:p>
        </p:txBody>
      </p:sp>
    </p:spTree>
    <p:extLst>
      <p:ext uri="{BB962C8B-B14F-4D97-AF65-F5344CB8AC3E}">
        <p14:creationId xmlns:p14="http://schemas.microsoft.com/office/powerpoint/2010/main" val="22920904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Becky</a:t>
            </a:r>
          </a:p>
          <a:p>
            <a:r>
              <a:rPr lang="en-US" dirty="0" smtClean="0"/>
              <a:t>Help determine if the sand is either silica sand or limestone sand. </a:t>
            </a:r>
          </a:p>
          <a:p>
            <a:r>
              <a:rPr lang="en-US" dirty="0" smtClean="0"/>
              <a:t>Very easy to perform </a:t>
            </a:r>
            <a:r>
              <a:rPr lang="en-US" dirty="0" smtClean="0">
                <a:sym typeface="Wingdings"/>
              </a:rPr>
              <a:t></a:t>
            </a:r>
            <a:r>
              <a:rPr lang="en-US" dirty="0" smtClean="0"/>
              <a:t> not necessary if the acid solubility test has already been performed</a:t>
            </a:r>
          </a:p>
          <a:p>
            <a:r>
              <a:rPr lang="en-US" dirty="0" smtClean="0"/>
              <a:t>Too imprecise to use on its own</a:t>
            </a:r>
          </a:p>
          <a:p>
            <a:r>
              <a:rPr lang="en-US" dirty="0" smtClean="0"/>
              <a:t>Suggestion: do in field before transporting any </a:t>
            </a:r>
            <a:r>
              <a:rPr lang="en-US" dirty="0" err="1" smtClean="0"/>
              <a:t>sand</a:t>
            </a:r>
            <a:r>
              <a:rPr lang="en-US" dirty="0" err="1" smtClean="0">
                <a:sym typeface="Wingdings"/>
              </a:rPr>
              <a:t></a:t>
            </a:r>
            <a:r>
              <a:rPr lang="en-US" dirty="0" err="1" smtClean="0"/>
              <a:t>reduce</a:t>
            </a:r>
            <a:r>
              <a:rPr lang="en-US" dirty="0" smtClean="0"/>
              <a:t> any efforts that would potentially go towards unreliable sand</a:t>
            </a:r>
          </a:p>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7</a:t>
            </a:fld>
            <a:endParaRPr lang="en-US"/>
          </a:p>
        </p:txBody>
      </p:sp>
    </p:spTree>
    <p:extLst>
      <p:ext uri="{BB962C8B-B14F-4D97-AF65-F5344CB8AC3E}">
        <p14:creationId xmlns:p14="http://schemas.microsoft.com/office/powerpoint/2010/main" val="6539761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Meghan</a:t>
            </a:r>
          </a:p>
          <a:p>
            <a:r>
              <a:rPr lang="en-US" dirty="0" smtClean="0"/>
              <a:t>Complicated procedure for characteristics that are not easily modified and not directly</a:t>
            </a:r>
            <a:r>
              <a:rPr lang="en-US" baseline="0" dirty="0" smtClean="0"/>
              <a:t> tied</a:t>
            </a:r>
            <a:r>
              <a:rPr lang="en-US" dirty="0" smtClean="0"/>
              <a:t> to performance.</a:t>
            </a:r>
          </a:p>
          <a:p>
            <a:r>
              <a:rPr lang="en-US" dirty="0" err="1" smtClean="0"/>
              <a:t>Pycnometer</a:t>
            </a:r>
            <a:r>
              <a:rPr lang="en-US" dirty="0" smtClean="0"/>
              <a:t>= specific gravity vessel</a:t>
            </a:r>
          </a:p>
          <a:p>
            <a:r>
              <a:rPr lang="en-US" dirty="0" smtClean="0"/>
              <a:t>Like hardness, the value to the</a:t>
            </a:r>
            <a:r>
              <a:rPr lang="en-US" baseline="0" dirty="0" smtClean="0"/>
              <a:t> filter is in the durability of the sand– but also like hardness, a range of values are suitable in a filter. </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8</a:t>
            </a:fld>
            <a:endParaRPr lang="en-US"/>
          </a:p>
        </p:txBody>
      </p:sp>
    </p:spTree>
    <p:extLst>
      <p:ext uri="{BB962C8B-B14F-4D97-AF65-F5344CB8AC3E}">
        <p14:creationId xmlns:p14="http://schemas.microsoft.com/office/powerpoint/2010/main" val="36575533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Meghan</a:t>
            </a:r>
          </a:p>
          <a:p>
            <a:r>
              <a:rPr lang="en-US" dirty="0" smtClean="0"/>
              <a:t>This is the test we have</a:t>
            </a:r>
            <a:r>
              <a:rPr lang="en-US" baseline="0" dirty="0" smtClean="0"/>
              <a:t> identified as the most applicable for the durability of the sand. It is present in both the SRSF and AWWA specifications. In addition, there is a straightforward test procedure to determine it and a clear pass/ fail answer. This characteristic is more applicable than hardness or content for the lifetime of the sand.</a:t>
            </a:r>
          </a:p>
          <a:p>
            <a:r>
              <a:rPr lang="en-US" baseline="0" dirty="0" smtClean="0"/>
              <a:t>Because there is know clear way to modify failing sand, our recommendation is to find a new source.</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9</a:t>
            </a:fld>
            <a:endParaRPr lang="en-US"/>
          </a:p>
        </p:txBody>
      </p:sp>
    </p:spTree>
    <p:extLst>
      <p:ext uri="{BB962C8B-B14F-4D97-AF65-F5344CB8AC3E}">
        <p14:creationId xmlns:p14="http://schemas.microsoft.com/office/powerpoint/2010/main" val="10315089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170" name="Group 2"/>
          <p:cNvGrpSpPr>
            <a:grpSpLocks/>
          </p:cNvGrpSpPr>
          <p:nvPr/>
        </p:nvGrpSpPr>
        <p:grpSpPr bwMode="auto">
          <a:xfrm>
            <a:off x="0" y="0"/>
            <a:ext cx="9144000" cy="6858000"/>
            <a:chOff x="0" y="0"/>
            <a:chExt cx="5760" cy="4320"/>
          </a:xfrm>
        </p:grpSpPr>
        <p:pic>
          <p:nvPicPr>
            <p:cNvPr id="7171" name="Picture 3" descr="IMG_0249"/>
            <p:cNvPicPr>
              <a:picLocks noChangeAspect="1" noChangeArrowheads="1"/>
            </p:cNvPicPr>
            <p:nvPr/>
          </p:nvPicPr>
          <p:blipFill>
            <a:blip r:embed="rId2" cstate="print"/>
            <a:srcRect/>
            <a:stretch>
              <a:fillRect/>
            </a:stretch>
          </p:blipFill>
          <p:spPr bwMode="auto">
            <a:xfrm>
              <a:off x="0" y="0"/>
              <a:ext cx="5760" cy="4320"/>
            </a:xfrm>
            <a:prstGeom prst="rect">
              <a:avLst/>
            </a:prstGeom>
            <a:noFill/>
          </p:spPr>
        </p:pic>
        <p:pic>
          <p:nvPicPr>
            <p:cNvPr id="7172" name="Picture 4" descr="IMG_0249"/>
            <p:cNvPicPr>
              <a:picLocks noChangeAspect="1" noChangeArrowheads="1"/>
            </p:cNvPicPr>
            <p:nvPr userDrawn="1"/>
          </p:nvPicPr>
          <p:blipFill>
            <a:blip r:embed="rId2" cstate="print"/>
            <a:srcRect l="73334" t="74040" r="23334" b="17778"/>
            <a:stretch>
              <a:fillRect/>
            </a:stretch>
          </p:blipFill>
          <p:spPr bwMode="auto">
            <a:xfrm>
              <a:off x="4032" y="3216"/>
              <a:ext cx="192" cy="432"/>
            </a:xfrm>
            <a:prstGeom prst="rect">
              <a:avLst/>
            </a:prstGeom>
            <a:noFill/>
          </p:spPr>
        </p:pic>
        <p:pic>
          <p:nvPicPr>
            <p:cNvPr id="7173" name="Picture 5" descr="IMG_0249"/>
            <p:cNvPicPr>
              <a:picLocks noChangeAspect="1" noChangeArrowheads="1"/>
            </p:cNvPicPr>
            <p:nvPr userDrawn="1"/>
          </p:nvPicPr>
          <p:blipFill>
            <a:blip r:embed="rId2" cstate="print"/>
            <a:srcRect l="65834" t="84445" r="29166" b="13333"/>
            <a:stretch>
              <a:fillRect/>
            </a:stretch>
          </p:blipFill>
          <p:spPr bwMode="auto">
            <a:xfrm>
              <a:off x="3792" y="3552"/>
              <a:ext cx="288" cy="96"/>
            </a:xfrm>
            <a:prstGeom prst="rect">
              <a:avLst/>
            </a:prstGeom>
            <a:noFill/>
          </p:spPr>
        </p:pic>
      </p:grpSp>
      <p:sp>
        <p:nvSpPr>
          <p:cNvPr id="717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n-US"/>
          </a:p>
        </p:txBody>
      </p:sp>
      <p:sp>
        <p:nvSpPr>
          <p:cNvPr id="7175" name="Rectangle 7"/>
          <p:cNvSpPr>
            <a:spLocks noGrp="1" noChangeArrowheads="1"/>
          </p:cNvSpPr>
          <p:nvPr>
            <p:ph type="dt" sz="half" idx="2"/>
          </p:nvPr>
        </p:nvSpPr>
        <p:spPr/>
        <p:txBody>
          <a:bodyPr/>
          <a:lstStyle>
            <a:lvl1pPr>
              <a:defRPr>
                <a:latin typeface="Arial" charset="0"/>
              </a:defRPr>
            </a:lvl1pPr>
          </a:lstStyle>
          <a:p>
            <a:endParaRPr lang="en-US"/>
          </a:p>
        </p:txBody>
      </p:sp>
      <p:sp>
        <p:nvSpPr>
          <p:cNvPr id="7176" name="Rectangle 8"/>
          <p:cNvSpPr>
            <a:spLocks noGrp="1" noChangeArrowheads="1"/>
          </p:cNvSpPr>
          <p:nvPr>
            <p:ph type="ftr" sz="quarter" idx="3"/>
          </p:nvPr>
        </p:nvSpPr>
        <p:spPr/>
        <p:txBody>
          <a:bodyPr/>
          <a:lstStyle>
            <a:lvl1pPr>
              <a:defRPr>
                <a:latin typeface="Arial" charset="0"/>
              </a:defRPr>
            </a:lvl1pPr>
          </a:lstStyle>
          <a:p>
            <a:endParaRPr lang="en-US"/>
          </a:p>
        </p:txBody>
      </p:sp>
      <p:sp>
        <p:nvSpPr>
          <p:cNvPr id="7177" name="Rectangle 9"/>
          <p:cNvSpPr>
            <a:spLocks noGrp="1" noChangeArrowheads="1"/>
          </p:cNvSpPr>
          <p:nvPr>
            <p:ph type="sldNum" sz="quarter" idx="4"/>
          </p:nvPr>
        </p:nvSpPr>
        <p:spPr/>
        <p:txBody>
          <a:bodyPr/>
          <a:lstStyle>
            <a:lvl1pPr>
              <a:defRPr>
                <a:latin typeface="Arial" charset="0"/>
              </a:defRPr>
            </a:lvl1pPr>
          </a:lstStyle>
          <a:p>
            <a:fld id="{35688495-61E6-4C43-9431-EA7C184628A2}" type="slidenum">
              <a:rPr lang="en-US"/>
              <a:pPr/>
              <a:t>‹#›</a:t>
            </a:fld>
            <a:endParaRPr lang="en-US"/>
          </a:p>
        </p:txBody>
      </p:sp>
      <p:sp>
        <p:nvSpPr>
          <p:cNvPr id="717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pic>
        <p:nvPicPr>
          <p:cNvPr id="7179" name="Picture 11" descr="AguaClara Logo Large"/>
          <p:cNvPicPr>
            <a:picLocks noChangeAspect="1" noChangeArrowheads="1"/>
          </p:cNvPicPr>
          <p:nvPr/>
        </p:nvPicPr>
        <p:blipFill>
          <a:blip r:embed="rId3" cstate="print"/>
          <a:srcRect/>
          <a:stretch>
            <a:fillRect/>
          </a:stretch>
        </p:blipFill>
        <p:spPr bwMode="auto">
          <a:xfrm>
            <a:off x="4953000" y="0"/>
            <a:ext cx="4191000" cy="1093788"/>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6CECB2E-A233-43CF-B1E2-6433B9CB7F1A}" type="slidenum">
              <a:rPr lang="en-US"/>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00A5AD3-08CC-4598-BE40-CD82AC38916C}" type="slidenum">
              <a:rPr lang="en-US"/>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3253CF1-E184-4C42-BF06-4252E09B8650}" type="slidenum">
              <a:rPr lang="en-US"/>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859674A-2335-4D63-923F-889337434E61}" type="slidenum">
              <a:rPr lang="en-US"/>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85492B4-78F1-42E2-AFF8-75AECCA8D8C9}" type="slidenum">
              <a:rPr lang="en-US"/>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27426DE9-936A-4892-B48E-BC5981E69B5D}" type="slidenum">
              <a:rPr lang="en-US"/>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04B7A795-0F78-44F3-A0FC-134940021AE9}" type="slidenum">
              <a:rPr lang="en-US"/>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3AA8437-DF20-408E-9EC8-9AD0F83404AE}" type="slidenum">
              <a:rPr lang="en-US"/>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1E97E3B-4BD4-4D27-AA52-CBAF8D6425BD}" type="slidenum">
              <a:rPr lang="en-US"/>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CE4635F-EEFC-45D6-A1A7-222B36D010FF}" type="slidenum">
              <a:rPr lang="en-US"/>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en-US"/>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F5E825E6-5608-4DD7-9AF8-76D49B509DEE}" type="slidenum">
              <a:rPr lang="en-US"/>
              <a:pPr/>
              <a:t>‹#›</a:t>
            </a:fld>
            <a:endParaRPr lang="en-US"/>
          </a:p>
        </p:txBody>
      </p:sp>
      <p:sp>
        <p:nvSpPr>
          <p:cNvPr id="615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txStyles>
    <p:titleStyle>
      <a:lvl1pPr algn="ctr" rtl="0" fontAlgn="base">
        <a:spcBef>
          <a:spcPct val="0"/>
        </a:spcBef>
        <a:spcAft>
          <a:spcPct val="0"/>
        </a:spcAft>
        <a:defRPr sz="4400" b="1">
          <a:solidFill>
            <a:schemeClr val="tx2"/>
          </a:solidFill>
          <a:latin typeface="+mj-lt"/>
          <a:ea typeface="+mj-ea"/>
          <a:cs typeface="+mj-cs"/>
        </a:defRPr>
      </a:lvl1pPr>
      <a:lvl2pPr algn="ctr" rtl="0" fontAlgn="base">
        <a:spcBef>
          <a:spcPct val="0"/>
        </a:spcBef>
        <a:spcAft>
          <a:spcPct val="0"/>
        </a:spcAft>
        <a:defRPr sz="4400" b="1">
          <a:solidFill>
            <a:schemeClr val="tx2"/>
          </a:solidFill>
          <a:latin typeface="Candara" pitchFamily="34" charset="0"/>
        </a:defRPr>
      </a:lvl2pPr>
      <a:lvl3pPr algn="ctr" rtl="0" fontAlgn="base">
        <a:spcBef>
          <a:spcPct val="0"/>
        </a:spcBef>
        <a:spcAft>
          <a:spcPct val="0"/>
        </a:spcAft>
        <a:defRPr sz="4400" b="1">
          <a:solidFill>
            <a:schemeClr val="tx2"/>
          </a:solidFill>
          <a:latin typeface="Candara" pitchFamily="34" charset="0"/>
        </a:defRPr>
      </a:lvl3pPr>
      <a:lvl4pPr algn="ctr" rtl="0" fontAlgn="base">
        <a:spcBef>
          <a:spcPct val="0"/>
        </a:spcBef>
        <a:spcAft>
          <a:spcPct val="0"/>
        </a:spcAft>
        <a:defRPr sz="4400" b="1">
          <a:solidFill>
            <a:schemeClr val="tx2"/>
          </a:solidFill>
          <a:latin typeface="Candara" pitchFamily="34" charset="0"/>
        </a:defRPr>
      </a:lvl4pPr>
      <a:lvl5pPr algn="ctr" rtl="0" fontAlgn="base">
        <a:spcBef>
          <a:spcPct val="0"/>
        </a:spcBef>
        <a:spcAft>
          <a:spcPct val="0"/>
        </a:spcAft>
        <a:defRPr sz="4400" b="1">
          <a:solidFill>
            <a:schemeClr val="tx2"/>
          </a:solidFill>
          <a:latin typeface="Candara" pitchFamily="34"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304800" y="5817394"/>
            <a:ext cx="9296400" cy="762000"/>
          </a:xfrm>
          <a:noFill/>
        </p:spPr>
        <p:txBody>
          <a:bodyPr/>
          <a:lstStyle/>
          <a:p>
            <a:pPr algn="ctr"/>
            <a:r>
              <a:rPr lang="en-US" dirty="0" smtClean="0"/>
              <a:t>Rebecca Schneider and Meghan </a:t>
            </a:r>
            <a:r>
              <a:rPr lang="en-US" dirty="0" err="1" smtClean="0"/>
              <a:t>Furton</a:t>
            </a:r>
            <a:endParaRPr lang="en-US" dirty="0"/>
          </a:p>
        </p:txBody>
      </p:sp>
      <p:sp>
        <p:nvSpPr>
          <p:cNvPr id="6" name="Title 5"/>
          <p:cNvSpPr>
            <a:spLocks noGrp="1"/>
          </p:cNvSpPr>
          <p:nvPr>
            <p:ph type="ctrTitle" sz="quarter"/>
          </p:nvPr>
        </p:nvSpPr>
        <p:spPr/>
        <p:txBody>
          <a:bodyPr/>
          <a:lstStyle/>
          <a:p>
            <a:r>
              <a:rPr lang="en-US" dirty="0" smtClean="0"/>
              <a:t>Sand Source and Testing Methods</a:t>
            </a:r>
            <a:endParaRPr lang="en-US" dirty="0"/>
          </a:p>
        </p:txBody>
      </p:sp>
      <p:pic>
        <p:nvPicPr>
          <p:cNvPr id="5"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Clay and Organic Material Test	</a:t>
            </a:r>
            <a:endParaRPr lang="en-US" dirty="0"/>
          </a:p>
        </p:txBody>
      </p:sp>
      <p:sp>
        <p:nvSpPr>
          <p:cNvPr id="3" name="Content Placeholder 2"/>
          <p:cNvSpPr>
            <a:spLocks noGrp="1"/>
          </p:cNvSpPr>
          <p:nvPr>
            <p:ph idx="1"/>
          </p:nvPr>
        </p:nvSpPr>
        <p:spPr/>
        <p:txBody>
          <a:bodyPr/>
          <a:lstStyle/>
          <a:p>
            <a:r>
              <a:rPr lang="en-US" dirty="0" smtClean="0"/>
              <a:t>Specified in AWWA standards</a:t>
            </a:r>
          </a:p>
          <a:p>
            <a:r>
              <a:rPr lang="en-US" dirty="0" smtClean="0"/>
              <a:t>Unnecessary for SRSF design</a:t>
            </a:r>
          </a:p>
          <a:p>
            <a:pPr lvl="1"/>
            <a:r>
              <a:rPr lang="en-US" dirty="0" smtClean="0"/>
              <a:t>Able to backwash instantaneously</a:t>
            </a:r>
          </a:p>
        </p:txBody>
      </p:sp>
      <p:pic>
        <p:nvPicPr>
          <p:cNvPr id="1026" name="Picture 2" descr="http://water.me.vccs.edu/courses/env110/clipart/was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912342"/>
            <a:ext cx="2857500" cy="17526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1009650" y="5785569"/>
            <a:ext cx="2514600" cy="369332"/>
          </a:xfrm>
          <a:prstGeom prst="rect">
            <a:avLst/>
          </a:prstGeom>
          <a:noFill/>
        </p:spPr>
        <p:txBody>
          <a:bodyPr wrap="square" rtlCol="0">
            <a:spAutoFit/>
          </a:bodyPr>
          <a:lstStyle/>
          <a:p>
            <a:r>
              <a:rPr lang="en-US" dirty="0" smtClean="0">
                <a:solidFill>
                  <a:srgbClr val="FF0000"/>
                </a:solidFill>
              </a:rPr>
              <a:t>Traditional</a:t>
            </a:r>
            <a:r>
              <a:rPr lang="en-US" dirty="0" smtClean="0"/>
              <a:t> </a:t>
            </a:r>
            <a:r>
              <a:rPr lang="en-US" dirty="0" smtClean="0">
                <a:solidFill>
                  <a:srgbClr val="FF0000"/>
                </a:solidFill>
              </a:rPr>
              <a:t>Backwash</a:t>
            </a:r>
            <a:endParaRPr lang="en-US" dirty="0">
              <a:solidFill>
                <a:srgbClr val="FF0000"/>
              </a:solidFill>
            </a:endParaRPr>
          </a:p>
        </p:txBody>
      </p:sp>
      <p:pic>
        <p:nvPicPr>
          <p:cNvPr id="1028" name="Picture 4" descr="https://confluence.cornell.edu/download/attachments/123553054/BW+Step+5.PNG?version=1&amp;modificationDate=127853286400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5800" y="3581400"/>
            <a:ext cx="3826490" cy="2387771"/>
          </a:xfrm>
          <a:prstGeom prst="rect">
            <a:avLst/>
          </a:prstGeom>
          <a:noFill/>
          <a:extLst>
            <a:ext uri="{909E8E84-426E-40dd-AFC4-6F175D3DCCD1}">
              <a14:hiddenFill xmlns:a14="http://schemas.microsoft.com/office/drawing/2010/main" xmlns="">
                <a:solidFill>
                  <a:srgbClr val="FFFFFF"/>
                </a:solidFill>
              </a14:hiddenFill>
            </a:ext>
          </a:extLst>
        </p:spPr>
      </p:pic>
      <p:sp>
        <p:nvSpPr>
          <p:cNvPr id="5" name="TextBox 4"/>
          <p:cNvSpPr txBox="1"/>
          <p:nvPr/>
        </p:nvSpPr>
        <p:spPr>
          <a:xfrm>
            <a:off x="5456545" y="6170097"/>
            <a:ext cx="1905000" cy="369332"/>
          </a:xfrm>
          <a:prstGeom prst="rect">
            <a:avLst/>
          </a:prstGeom>
          <a:noFill/>
        </p:spPr>
        <p:txBody>
          <a:bodyPr wrap="square" rtlCol="0">
            <a:spAutoFit/>
          </a:bodyPr>
          <a:lstStyle/>
          <a:p>
            <a:r>
              <a:rPr lang="en-US" dirty="0" smtClean="0">
                <a:solidFill>
                  <a:srgbClr val="FF0000"/>
                </a:solidFill>
              </a:rPr>
              <a:t>SRSF Backwash</a:t>
            </a:r>
            <a:endParaRPr lang="en-US" dirty="0">
              <a:solidFill>
                <a:srgbClr val="FF0000"/>
              </a:solidFill>
            </a:endParaRPr>
          </a:p>
        </p:txBody>
      </p:sp>
    </p:spTree>
    <p:extLst>
      <p:ext uri="{BB962C8B-B14F-4D97-AF65-F5344CB8AC3E}">
        <p14:creationId xmlns:p14="http://schemas.microsoft.com/office/powerpoint/2010/main" val="719949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Uniformity Coefficient and Effective Size</a:t>
            </a:r>
            <a:endParaRPr lang="en-US" dirty="0"/>
          </a:p>
        </p:txBody>
      </p:sp>
      <p:pic>
        <p:nvPicPr>
          <p:cNvPr id="8" name="Picture 7"/>
          <p:cNvPicPr>
            <a:picLocks noChangeAspect="1"/>
          </p:cNvPicPr>
          <p:nvPr/>
        </p:nvPicPr>
        <p:blipFill rotWithShape="1">
          <a:blip r:embed="rId3"/>
          <a:srcRect t="32435"/>
          <a:stretch/>
        </p:blipFill>
        <p:spPr>
          <a:xfrm>
            <a:off x="457200" y="1981200"/>
            <a:ext cx="8270583" cy="4191000"/>
          </a:xfrm>
          <a:prstGeom prst="rect">
            <a:avLst/>
          </a:prstGeom>
        </p:spPr>
      </p:pic>
    </p:spTree>
    <p:extLst>
      <p:ext uri="{BB962C8B-B14F-4D97-AF65-F5344CB8AC3E}">
        <p14:creationId xmlns:p14="http://schemas.microsoft.com/office/powerpoint/2010/main" val="2485787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 Summary</a:t>
            </a:r>
            <a:endParaRPr lang="en-US" dirty="0"/>
          </a:p>
        </p:txBody>
      </p:sp>
      <p:graphicFrame>
        <p:nvGraphicFramePr>
          <p:cNvPr id="3" name="Chart 2"/>
          <p:cNvGraphicFramePr>
            <a:graphicFrameLocks/>
          </p:cNvGraphicFramePr>
          <p:nvPr>
            <p:extLst>
              <p:ext uri="{D42A27DB-BD31-4B8C-83A1-F6EECF244321}">
                <p14:modId xmlns:p14="http://schemas.microsoft.com/office/powerpoint/2010/main" val="448968188"/>
              </p:ext>
            </p:extLst>
          </p:nvPr>
        </p:nvGraphicFramePr>
        <p:xfrm>
          <a:off x="685800" y="1600200"/>
          <a:ext cx="7620000" cy="4419600"/>
        </p:xfrm>
        <a:graphic>
          <a:graphicData uri="http://schemas.openxmlformats.org/drawingml/2006/chart">
            <c:chart xmlns:c="http://schemas.openxmlformats.org/drawingml/2006/chart" xmlns:r="http://schemas.openxmlformats.org/officeDocument/2006/relationships" r:id="rId3"/>
          </a:graphicData>
        </a:graphic>
      </p:graphicFrame>
      <p:cxnSp>
        <p:nvCxnSpPr>
          <p:cNvPr id="5" name="Straight Connector 4"/>
          <p:cNvCxnSpPr/>
          <p:nvPr/>
        </p:nvCxnSpPr>
        <p:spPr bwMode="auto">
          <a:xfrm flipV="1">
            <a:off x="1905000" y="2590800"/>
            <a:ext cx="762000" cy="2590800"/>
          </a:xfrm>
          <a:prstGeom prst="line">
            <a:avLst/>
          </a:prstGeom>
          <a:ln>
            <a:solidFill>
              <a:srgbClr val="FF0000"/>
            </a:solidFill>
            <a:headEnd type="none" w="lg" len="med"/>
            <a:tailEnd type="none" w="lg" len="med"/>
          </a:ln>
        </p:spPr>
        <p:style>
          <a:lnRef idx="3">
            <a:schemeClr val="accent2"/>
          </a:lnRef>
          <a:fillRef idx="0">
            <a:schemeClr val="accent2"/>
          </a:fillRef>
          <a:effectRef idx="2">
            <a:schemeClr val="accent2"/>
          </a:effectRef>
          <a:fontRef idx="minor">
            <a:schemeClr val="tx1"/>
          </a:fontRef>
        </p:style>
      </p:cxnSp>
      <p:sp>
        <p:nvSpPr>
          <p:cNvPr id="6" name="Rectangle 5"/>
          <p:cNvSpPr/>
          <p:nvPr/>
        </p:nvSpPr>
        <p:spPr bwMode="auto">
          <a:xfrm>
            <a:off x="3962400" y="3703648"/>
            <a:ext cx="4038600" cy="1323439"/>
          </a:xfrm>
          <a:prstGeom prst="rect">
            <a:avLst/>
          </a:prstGeom>
          <a:solidFill>
            <a:schemeClr val="bg1"/>
          </a:solidFill>
          <a:ln w="19050" cap="flat" cmpd="sng" algn="ctr">
            <a:solidFill>
              <a:srgbClr val="FF0000"/>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rPr>
              <a:t>Approximate distribution for</a:t>
            </a:r>
            <a:r>
              <a:rPr kumimoji="0" lang="en-US" sz="1600" b="0" i="0" u="none" strike="noStrike" cap="none" normalizeH="0" dirty="0" smtClean="0">
                <a:ln>
                  <a:noFill/>
                </a:ln>
                <a:solidFill>
                  <a:schemeClr val="tx1"/>
                </a:solidFill>
                <a:effectLst/>
              </a:rPr>
              <a:t> sand sieved in India</a:t>
            </a:r>
          </a:p>
          <a:p>
            <a:pPr marL="0" marR="0" indent="0" algn="l" defTabSz="914400" rtl="0" eaLnBrk="1" fontAlgn="base" latinLnBrk="0" hangingPunct="1">
              <a:lnSpc>
                <a:spcPct val="100000"/>
              </a:lnSpc>
              <a:spcBef>
                <a:spcPct val="0"/>
              </a:spcBef>
              <a:spcAft>
                <a:spcPct val="0"/>
              </a:spcAft>
              <a:buClrTx/>
              <a:buSzTx/>
              <a:buFontTx/>
              <a:buNone/>
              <a:tabLst/>
            </a:pPr>
            <a:r>
              <a:rPr lang="en-US" sz="1600" baseline="0" dirty="0"/>
              <a:t>	</a:t>
            </a:r>
            <a:r>
              <a:rPr lang="en-US" sz="1600" baseline="0" dirty="0" smtClean="0"/>
              <a:t>d</a:t>
            </a:r>
            <a:r>
              <a:rPr lang="en-US" sz="1600" baseline="-25000" dirty="0" smtClean="0"/>
              <a:t>60</a:t>
            </a:r>
            <a:r>
              <a:rPr lang="en-US" sz="1600" dirty="0" smtClean="0"/>
              <a:t> = .4 mm</a:t>
            </a:r>
          </a:p>
          <a:p>
            <a:pPr marL="0" marR="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rPr>
              <a:t>	</a:t>
            </a:r>
            <a:r>
              <a:rPr lang="en-US" sz="1600" dirty="0" smtClean="0"/>
              <a:t>d</a:t>
            </a:r>
            <a:r>
              <a:rPr lang="en-US" sz="1600" baseline="-25000" dirty="0" smtClean="0"/>
              <a:t>10</a:t>
            </a:r>
            <a:r>
              <a:rPr lang="en-US" sz="1600" dirty="0" smtClean="0"/>
              <a:t> = .275 mm</a:t>
            </a:r>
          </a:p>
          <a:p>
            <a:pPr marL="0" marR="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rPr>
              <a:t>	</a:t>
            </a:r>
            <a:r>
              <a:rPr kumimoji="0" lang="en-US" sz="1600" b="0" i="0" u="none" strike="noStrike" cap="none" normalizeH="0" baseline="0" dirty="0" smtClean="0">
                <a:ln>
                  <a:noFill/>
                </a:ln>
                <a:solidFill>
                  <a:schemeClr val="tx1"/>
                </a:solidFill>
                <a:effectLst/>
              </a:rPr>
              <a:t>Uniformity</a:t>
            </a:r>
            <a:r>
              <a:rPr kumimoji="0" lang="en-US" sz="1600" b="0" i="0" u="none" strike="noStrike" cap="none" normalizeH="0" dirty="0" smtClean="0">
                <a:ln>
                  <a:noFill/>
                </a:ln>
                <a:solidFill>
                  <a:schemeClr val="tx1"/>
                </a:solidFill>
                <a:effectLst/>
              </a:rPr>
              <a:t> Coefficient: 1.455</a:t>
            </a:r>
            <a:endParaRPr kumimoji="0" lang="en-US" sz="16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2746222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22437"/>
            <a:ext cx="8458200" cy="4983163"/>
          </a:xfrm>
        </p:spPr>
        <p:txBody>
          <a:bodyPr/>
          <a:lstStyle/>
          <a:p>
            <a:pPr marL="0" indent="0" algn="ctr">
              <a:buNone/>
            </a:pPr>
            <a:r>
              <a:rPr lang="en-US" sz="4000" dirty="0" smtClean="0"/>
              <a:t>Relationship between Uniformity Coefficient </a:t>
            </a:r>
          </a:p>
          <a:p>
            <a:pPr marL="0" indent="0" algn="ctr">
              <a:buNone/>
            </a:pPr>
            <a:endParaRPr lang="en-US" sz="4000" dirty="0" smtClean="0"/>
          </a:p>
          <a:p>
            <a:pPr marL="0" indent="0" algn="ctr">
              <a:buNone/>
            </a:pPr>
            <a:r>
              <a:rPr lang="en-US" sz="4000" b="1" dirty="0"/>
              <a:t>BACKWASH VELOCITY</a:t>
            </a:r>
          </a:p>
          <a:p>
            <a:pPr marL="0" indent="0" algn="ctr">
              <a:buNone/>
            </a:pPr>
            <a:r>
              <a:rPr lang="en-US" sz="4000" dirty="0"/>
              <a:t>and </a:t>
            </a:r>
          </a:p>
          <a:p>
            <a:pPr marL="0" indent="0" algn="ctr">
              <a:buNone/>
            </a:pPr>
            <a:r>
              <a:rPr lang="en-US" sz="4000" b="1" dirty="0"/>
              <a:t>BED EXPANSION</a:t>
            </a:r>
          </a:p>
          <a:p>
            <a:pPr marL="0" indent="0" algn="ctr">
              <a:buNone/>
            </a:pPr>
            <a:endParaRPr lang="en-US" sz="4000" dirty="0" smtClean="0"/>
          </a:p>
          <a:p>
            <a:pPr marL="0" indent="0" algn="ctr">
              <a:buNone/>
            </a:pPr>
            <a:endParaRPr lang="en-US" sz="4000" b="1" dirty="0"/>
          </a:p>
          <a:p>
            <a:pPr marL="0" indent="0" algn="ctr">
              <a:buNone/>
            </a:pPr>
            <a:endParaRPr lang="en-US" sz="4000" dirty="0" smtClean="0"/>
          </a:p>
        </p:txBody>
      </p:sp>
      <p:sp>
        <p:nvSpPr>
          <p:cNvPr id="6" name="Title 5"/>
          <p:cNvSpPr>
            <a:spLocks noGrp="1"/>
          </p:cNvSpPr>
          <p:nvPr>
            <p:ph type="title"/>
          </p:nvPr>
        </p:nvSpPr>
        <p:spPr/>
        <p:txBody>
          <a:bodyPr/>
          <a:lstStyle/>
          <a:p>
            <a:r>
              <a:rPr lang="en-US" dirty="0" smtClean="0"/>
              <a:t>Calculations</a:t>
            </a:r>
            <a:endParaRPr lang="en-US" dirty="0"/>
          </a:p>
        </p:txBody>
      </p:sp>
    </p:spTree>
    <p:extLst>
      <p:ext uri="{BB962C8B-B14F-4D97-AF65-F5344CB8AC3E}">
        <p14:creationId xmlns:p14="http://schemas.microsoft.com/office/powerpoint/2010/main" val="47397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Backwash Velocity</a:t>
            </a:r>
            <a:endParaRPr lang="en-US" dirty="0"/>
          </a:p>
        </p:txBody>
      </p:sp>
      <p:sp>
        <p:nvSpPr>
          <p:cNvPr id="8" name="Content Placeholder 2"/>
          <p:cNvSpPr>
            <a:spLocks noGrp="1"/>
          </p:cNvSpPr>
          <p:nvPr>
            <p:ph idx="1"/>
          </p:nvPr>
        </p:nvSpPr>
        <p:spPr>
          <a:xfrm>
            <a:off x="609600" y="1752600"/>
            <a:ext cx="8153400" cy="1905000"/>
          </a:xfrm>
        </p:spPr>
        <p:txBody>
          <a:bodyPr/>
          <a:lstStyle/>
          <a:p>
            <a:pPr marL="0" indent="0" algn="ctr">
              <a:buNone/>
            </a:pPr>
            <a:r>
              <a:rPr lang="en-US" sz="3500" b="1" smtClean="0"/>
              <a:t>The backwash velocity required to expand the filter bed by 30% should be very close to 11 mm/s.</a:t>
            </a:r>
            <a:endParaRPr lang="en-US" sz="3500" b="1" dirty="0"/>
          </a:p>
        </p:txBody>
      </p:sp>
      <p:sp>
        <p:nvSpPr>
          <p:cNvPr id="9" name="Content Placeholder 2"/>
          <p:cNvSpPr txBox="1">
            <a:spLocks/>
          </p:cNvSpPr>
          <p:nvPr/>
        </p:nvSpPr>
        <p:spPr bwMode="auto">
          <a:xfrm>
            <a:off x="304800" y="3429000"/>
            <a:ext cx="5486400" cy="3810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a:lstStyle>
          <a:p>
            <a:pPr marL="0" indent="0">
              <a:buFont typeface="Wingdings" pitchFamily="2" charset="2"/>
              <a:buNone/>
            </a:pPr>
            <a:r>
              <a:rPr lang="en-US" sz="2500" b="1" kern="0" dirty="0" smtClean="0"/>
              <a:t>Problems:</a:t>
            </a:r>
          </a:p>
          <a:p>
            <a:r>
              <a:rPr lang="en-US" sz="2000" kern="0" dirty="0" smtClean="0"/>
              <a:t>Need many experimental values</a:t>
            </a:r>
          </a:p>
          <a:p>
            <a:r>
              <a:rPr lang="en-US" sz="2000" kern="0" dirty="0" smtClean="0"/>
              <a:t>Many require the filter</a:t>
            </a:r>
          </a:p>
          <a:p>
            <a:r>
              <a:rPr lang="en-US" sz="2000" kern="0" dirty="0" smtClean="0"/>
              <a:t>Lack of equipment and time</a:t>
            </a:r>
          </a:p>
          <a:p>
            <a:pPr marL="0" indent="0">
              <a:buNone/>
            </a:pPr>
            <a:r>
              <a:rPr lang="en-US" sz="2500" b="1" kern="0" dirty="0" smtClean="0"/>
              <a:t>Solution</a:t>
            </a:r>
            <a:r>
              <a:rPr lang="en-US" sz="2500" b="1" kern="0" dirty="0"/>
              <a:t>:</a:t>
            </a:r>
          </a:p>
          <a:p>
            <a:r>
              <a:rPr lang="en-US" sz="2000" kern="0" dirty="0"/>
              <a:t>Many assumptions</a:t>
            </a:r>
          </a:p>
          <a:p>
            <a:r>
              <a:rPr lang="en-US" sz="2000" kern="0" dirty="0"/>
              <a:t>Find relationships with easily alterable sand characteristics</a:t>
            </a:r>
          </a:p>
          <a:p>
            <a:endParaRPr lang="en-US" sz="2500" b="1" kern="0" dirty="0" smtClean="0"/>
          </a:p>
        </p:txBody>
      </p:sp>
      <p:pic>
        <p:nvPicPr>
          <p:cNvPr id="12" name="Content Placeholder 4"/>
          <p:cNvPicPr>
            <a:picLocks noChangeAspect="1"/>
          </p:cNvPicPr>
          <p:nvPr/>
        </p:nvPicPr>
        <p:blipFill rotWithShape="1">
          <a:blip r:embed="rId3">
            <a:extLst>
              <a:ext uri="{28A0092B-C50C-407E-A947-70E740481C1C}">
                <a14:useLocalDpi xmlns:a14="http://schemas.microsoft.com/office/drawing/2010/main" val="0"/>
              </a:ext>
            </a:extLst>
          </a:blip>
          <a:srcRect l="57520" t="9447" r="-54469" b="-9447"/>
          <a:stretch/>
        </p:blipFill>
        <p:spPr>
          <a:xfrm>
            <a:off x="6217041" y="3525631"/>
            <a:ext cx="5670159" cy="3560969"/>
          </a:xfrm>
          <a:prstGeom prst="rect">
            <a:avLst/>
          </a:prstGeom>
        </p:spPr>
      </p:pic>
    </p:spTree>
    <p:extLst>
      <p:ext uri="{BB962C8B-B14F-4D97-AF65-F5344CB8AC3E}">
        <p14:creationId xmlns:p14="http://schemas.microsoft.com/office/powerpoint/2010/main" val="3493339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Backwash Velocity Formula</a:t>
            </a:r>
            <a:endParaRPr lang="en-US" dirty="0"/>
          </a:p>
        </p:txBody>
      </p:sp>
      <p:pic>
        <p:nvPicPr>
          <p:cNvPr id="5" name="Picture 4"/>
          <p:cNvPicPr>
            <a:picLocks noChangeAspect="1"/>
          </p:cNvPicPr>
          <p:nvPr/>
        </p:nvPicPr>
        <p:blipFill>
          <a:blip r:embed="rId3"/>
          <a:stretch>
            <a:fillRect/>
          </a:stretch>
        </p:blipFill>
        <p:spPr>
          <a:xfrm>
            <a:off x="304800" y="1600200"/>
            <a:ext cx="8599714" cy="1524000"/>
          </a:xfrm>
          <a:prstGeom prst="rect">
            <a:avLst/>
          </a:prstGeom>
        </p:spPr>
      </p:pic>
      <p:sp>
        <p:nvSpPr>
          <p:cNvPr id="8" name="Rectangle 7"/>
          <p:cNvSpPr/>
          <p:nvPr/>
        </p:nvSpPr>
        <p:spPr>
          <a:xfrm>
            <a:off x="152400" y="4538008"/>
            <a:ext cx="4648200" cy="1938992"/>
          </a:xfrm>
          <a:prstGeom prst="rect">
            <a:avLst/>
          </a:prstGeom>
        </p:spPr>
        <p:txBody>
          <a:bodyPr wrap="square">
            <a:spAutoFit/>
          </a:bodyPr>
          <a:lstStyle/>
          <a:p>
            <a:pPr algn="ctr"/>
            <a:r>
              <a:rPr lang="en-US" sz="2000" dirty="0" smtClean="0">
                <a:latin typeface="+mn-lt"/>
                <a:cs typeface="Tahoma"/>
              </a:rPr>
              <a:t>Variables:</a:t>
            </a:r>
          </a:p>
          <a:p>
            <a:r>
              <a:rPr lang="en-US" sz="2000" dirty="0" err="1" smtClean="0">
                <a:latin typeface="+mn-lt"/>
                <a:cs typeface="Tahoma"/>
              </a:rPr>
              <a:t>v</a:t>
            </a:r>
            <a:r>
              <a:rPr lang="en-US" sz="2000" baseline="-25000" dirty="0" err="1" smtClean="0">
                <a:latin typeface="+mn-lt"/>
                <a:cs typeface="Tahoma"/>
              </a:rPr>
              <a:t>mf</a:t>
            </a:r>
            <a:r>
              <a:rPr lang="en-US" sz="2000" dirty="0" smtClean="0">
                <a:latin typeface="+mn-lt"/>
                <a:cs typeface="Tahoma"/>
              </a:rPr>
              <a:t>  = minimum </a:t>
            </a:r>
            <a:r>
              <a:rPr lang="en-US" sz="2000" dirty="0">
                <a:latin typeface="+mn-lt"/>
                <a:cs typeface="Tahoma"/>
              </a:rPr>
              <a:t>superficial velocity </a:t>
            </a:r>
            <a:r>
              <a:rPr lang="en-US" sz="2000" dirty="0" smtClean="0">
                <a:latin typeface="+mn-lt"/>
                <a:cs typeface="Tahoma"/>
              </a:rPr>
              <a:t>(m</a:t>
            </a:r>
            <a:r>
              <a:rPr lang="en-US" sz="2000" dirty="0">
                <a:latin typeface="+mn-lt"/>
                <a:cs typeface="Tahoma"/>
              </a:rPr>
              <a:t>/s</a:t>
            </a:r>
            <a:r>
              <a:rPr lang="en-US" sz="2000" dirty="0" smtClean="0">
                <a:latin typeface="+mn-lt"/>
                <a:cs typeface="Tahoma"/>
              </a:rPr>
              <a:t>)</a:t>
            </a:r>
          </a:p>
          <a:p>
            <a:r>
              <a:rPr lang="en-US" sz="2000" dirty="0" err="1" smtClean="0">
                <a:latin typeface="+mn-lt"/>
                <a:ea typeface="Lucida Grande"/>
                <a:cs typeface="Tahoma"/>
              </a:rPr>
              <a:t>Υ</a:t>
            </a:r>
            <a:r>
              <a:rPr lang="en-US" sz="2000" dirty="0" err="1" smtClean="0">
                <a:latin typeface="+mn-lt"/>
                <a:cs typeface="Tahoma"/>
              </a:rPr>
              <a:t>w</a:t>
            </a:r>
            <a:r>
              <a:rPr lang="en-US" sz="2000" dirty="0" smtClean="0">
                <a:latin typeface="+mn-lt"/>
                <a:cs typeface="Tahoma"/>
              </a:rPr>
              <a:t>  = specific </a:t>
            </a:r>
            <a:r>
              <a:rPr lang="en-US" sz="2000" dirty="0">
                <a:latin typeface="+mn-lt"/>
                <a:cs typeface="Tahoma"/>
              </a:rPr>
              <a:t>weight of water (N/</a:t>
            </a:r>
            <a:r>
              <a:rPr lang="en-US" sz="2000" dirty="0" smtClean="0">
                <a:latin typeface="+mn-lt"/>
                <a:cs typeface="Tahoma"/>
              </a:rPr>
              <a:t>m</a:t>
            </a:r>
            <a:r>
              <a:rPr lang="en-US" sz="2000" baseline="30000" dirty="0">
                <a:latin typeface="+mn-lt"/>
                <a:cs typeface="Tahoma"/>
              </a:rPr>
              <a:t>3</a:t>
            </a:r>
            <a:r>
              <a:rPr lang="en-US" sz="2000" dirty="0" smtClean="0">
                <a:latin typeface="+mn-lt"/>
                <a:cs typeface="Tahoma"/>
              </a:rPr>
              <a:t>)  </a:t>
            </a:r>
          </a:p>
          <a:p>
            <a:r>
              <a:rPr lang="en-US" sz="2000" dirty="0" smtClean="0">
                <a:latin typeface="+mn-lt"/>
                <a:cs typeface="Tahoma"/>
              </a:rPr>
              <a:t>SG</a:t>
            </a:r>
            <a:r>
              <a:rPr lang="en-US" sz="2000" dirty="0">
                <a:latin typeface="+mn-lt"/>
                <a:cs typeface="Tahoma"/>
              </a:rPr>
              <a:t>(medium) =</a:t>
            </a:r>
            <a:r>
              <a:rPr lang="en-US" sz="2000" dirty="0" smtClean="0">
                <a:latin typeface="+mn-lt"/>
                <a:cs typeface="Tahoma"/>
              </a:rPr>
              <a:t> </a:t>
            </a:r>
            <a:r>
              <a:rPr lang="en-US" sz="2000" dirty="0">
                <a:latin typeface="+mn-lt"/>
                <a:cs typeface="Tahoma"/>
              </a:rPr>
              <a:t>specific gravity </a:t>
            </a:r>
            <a:r>
              <a:rPr lang="en-US" sz="2000" dirty="0" smtClean="0">
                <a:latin typeface="+mn-lt"/>
                <a:cs typeface="Tahoma"/>
              </a:rPr>
              <a:t>of the sand</a:t>
            </a:r>
            <a:endParaRPr lang="en-US" sz="2000" dirty="0">
              <a:latin typeface="+mn-lt"/>
              <a:cs typeface="Tahoma"/>
            </a:endParaRPr>
          </a:p>
          <a:p>
            <a:r>
              <a:rPr lang="en-US" sz="2000" dirty="0" smtClean="0">
                <a:latin typeface="+mn-lt"/>
                <a:ea typeface="Lucida Grande"/>
                <a:cs typeface="Tahoma"/>
              </a:rPr>
              <a:t>μ</a:t>
            </a:r>
            <a:r>
              <a:rPr lang="en-US" sz="2000" dirty="0" smtClean="0">
                <a:latin typeface="+mn-lt"/>
                <a:cs typeface="Tahoma"/>
              </a:rPr>
              <a:t>  = viscosity </a:t>
            </a:r>
            <a:r>
              <a:rPr lang="en-US" sz="2000" dirty="0">
                <a:latin typeface="+mn-lt"/>
                <a:cs typeface="Tahoma"/>
              </a:rPr>
              <a:t>of water (Ns/</a:t>
            </a:r>
            <a:r>
              <a:rPr lang="en-US" sz="2000" dirty="0" smtClean="0">
                <a:latin typeface="+mn-lt"/>
                <a:cs typeface="Tahoma"/>
              </a:rPr>
              <a:t>m</a:t>
            </a:r>
            <a:r>
              <a:rPr lang="en-US" sz="2000" baseline="30000" dirty="0">
                <a:latin typeface="+mn-lt"/>
                <a:cs typeface="Tahoma"/>
              </a:rPr>
              <a:t>2</a:t>
            </a:r>
            <a:r>
              <a:rPr lang="en-US" sz="2000" dirty="0" smtClean="0">
                <a:latin typeface="+mn-lt"/>
                <a:cs typeface="Tahoma"/>
              </a:rPr>
              <a:t>) </a:t>
            </a:r>
          </a:p>
          <a:p>
            <a:r>
              <a:rPr lang="en-US" sz="2000" dirty="0" err="1">
                <a:latin typeface="+mn-lt"/>
                <a:cs typeface="Tahoma"/>
              </a:rPr>
              <a:t>v</a:t>
            </a:r>
            <a:r>
              <a:rPr lang="en-US" sz="2000" baseline="-25000" dirty="0" err="1" smtClean="0">
                <a:latin typeface="+mn-lt"/>
                <a:cs typeface="Tahoma"/>
              </a:rPr>
              <a:t>backwash</a:t>
            </a:r>
            <a:r>
              <a:rPr lang="en-US" sz="2000" baseline="-25000" dirty="0" smtClean="0">
                <a:latin typeface="+mn-lt"/>
                <a:cs typeface="Tahoma"/>
              </a:rPr>
              <a:t> </a:t>
            </a:r>
            <a:r>
              <a:rPr lang="en-US" sz="2000" dirty="0" smtClean="0">
                <a:latin typeface="+mn-lt"/>
                <a:cs typeface="Tahoma"/>
              </a:rPr>
              <a:t>= backwash velocity (m/s)</a:t>
            </a:r>
            <a:endParaRPr lang="en-US" sz="2000" dirty="0">
              <a:latin typeface="+mn-lt"/>
              <a:cs typeface="Tahoma"/>
            </a:endParaRPr>
          </a:p>
        </p:txBody>
      </p:sp>
      <p:pic>
        <p:nvPicPr>
          <p:cNvPr id="10" name="Picture 9"/>
          <p:cNvPicPr>
            <a:picLocks noChangeAspect="1"/>
          </p:cNvPicPr>
          <p:nvPr/>
        </p:nvPicPr>
        <p:blipFill>
          <a:blip r:embed="rId4"/>
          <a:stretch>
            <a:fillRect/>
          </a:stretch>
        </p:blipFill>
        <p:spPr>
          <a:xfrm>
            <a:off x="3124200" y="3239864"/>
            <a:ext cx="3122386" cy="722536"/>
          </a:xfrm>
          <a:prstGeom prst="rect">
            <a:avLst/>
          </a:prstGeom>
        </p:spPr>
      </p:pic>
      <p:sp>
        <p:nvSpPr>
          <p:cNvPr id="6" name="Rectangle 5"/>
          <p:cNvSpPr/>
          <p:nvPr/>
        </p:nvSpPr>
        <p:spPr>
          <a:xfrm>
            <a:off x="5261113" y="4691896"/>
            <a:ext cx="3657600" cy="1631216"/>
          </a:xfrm>
          <a:prstGeom prst="rect">
            <a:avLst/>
          </a:prstGeom>
        </p:spPr>
        <p:txBody>
          <a:bodyPr wrap="square">
            <a:spAutoFit/>
          </a:bodyPr>
          <a:lstStyle/>
          <a:p>
            <a:pPr algn="ctr"/>
            <a:r>
              <a:rPr lang="en-US" sz="2000" dirty="0" smtClean="0">
                <a:latin typeface="+mn-lt"/>
                <a:cs typeface="Tahoma"/>
              </a:rPr>
              <a:t>Constants:</a:t>
            </a:r>
          </a:p>
          <a:p>
            <a:r>
              <a:rPr lang="en-US" sz="2000" dirty="0" err="1" smtClean="0">
                <a:latin typeface="+mn-lt"/>
                <a:cs typeface="Tahoma"/>
              </a:rPr>
              <a:t>v</a:t>
            </a:r>
            <a:r>
              <a:rPr lang="en-US" sz="2000" baseline="-25000" dirty="0" err="1" smtClean="0">
                <a:latin typeface="+mn-lt"/>
                <a:cs typeface="Tahoma"/>
              </a:rPr>
              <a:t>mf</a:t>
            </a:r>
            <a:r>
              <a:rPr lang="en-US" sz="2000" dirty="0" smtClean="0">
                <a:latin typeface="+mn-lt"/>
                <a:cs typeface="Tahoma"/>
              </a:rPr>
              <a:t>  = 11 mm/s</a:t>
            </a:r>
          </a:p>
          <a:p>
            <a:r>
              <a:rPr lang="en-US" sz="2000" dirty="0" err="1" smtClean="0">
                <a:latin typeface="+mn-lt"/>
                <a:ea typeface="Lucida Grande"/>
                <a:cs typeface="Tahoma"/>
              </a:rPr>
              <a:t>Υ</a:t>
            </a:r>
            <a:r>
              <a:rPr lang="en-US" sz="2000" dirty="0" err="1" smtClean="0">
                <a:latin typeface="+mn-lt"/>
                <a:cs typeface="Tahoma"/>
              </a:rPr>
              <a:t>w</a:t>
            </a:r>
            <a:r>
              <a:rPr lang="en-US" sz="2000" dirty="0" smtClean="0">
                <a:latin typeface="+mn-lt"/>
                <a:cs typeface="Tahoma"/>
              </a:rPr>
              <a:t>  = 998.37 (</a:t>
            </a:r>
            <a:r>
              <a:rPr lang="en-US" sz="2000" dirty="0">
                <a:latin typeface="+mn-lt"/>
                <a:cs typeface="Tahoma"/>
              </a:rPr>
              <a:t>N/</a:t>
            </a:r>
            <a:r>
              <a:rPr lang="en-US" sz="2000" dirty="0" smtClean="0">
                <a:latin typeface="+mn-lt"/>
                <a:cs typeface="Tahoma"/>
              </a:rPr>
              <a:t>m</a:t>
            </a:r>
            <a:r>
              <a:rPr lang="en-US" sz="2000" baseline="30000" dirty="0">
                <a:latin typeface="+mn-lt"/>
                <a:cs typeface="Tahoma"/>
              </a:rPr>
              <a:t>3</a:t>
            </a:r>
            <a:r>
              <a:rPr lang="en-US" sz="2000" dirty="0" smtClean="0">
                <a:latin typeface="+mn-lt"/>
                <a:cs typeface="Tahoma"/>
              </a:rPr>
              <a:t>)  </a:t>
            </a:r>
          </a:p>
          <a:p>
            <a:r>
              <a:rPr lang="en-US" sz="2000" dirty="0" smtClean="0">
                <a:latin typeface="+mn-lt"/>
                <a:cs typeface="Tahoma"/>
              </a:rPr>
              <a:t>SG</a:t>
            </a:r>
            <a:r>
              <a:rPr lang="en-US" sz="2000" dirty="0">
                <a:latin typeface="+mn-lt"/>
                <a:cs typeface="Tahoma"/>
              </a:rPr>
              <a:t>(medium) =</a:t>
            </a:r>
            <a:r>
              <a:rPr lang="en-US" sz="2000" dirty="0" smtClean="0">
                <a:latin typeface="+mn-lt"/>
                <a:cs typeface="Tahoma"/>
              </a:rPr>
              <a:t> 2.648</a:t>
            </a:r>
            <a:endParaRPr lang="en-US" sz="2000" dirty="0">
              <a:latin typeface="+mn-lt"/>
              <a:cs typeface="Tahoma"/>
            </a:endParaRPr>
          </a:p>
          <a:p>
            <a:r>
              <a:rPr lang="en-US" sz="2000" dirty="0" smtClean="0">
                <a:latin typeface="+mn-lt"/>
                <a:ea typeface="Lucida Grande"/>
                <a:cs typeface="Tahoma"/>
              </a:rPr>
              <a:t>μ(20˚C)</a:t>
            </a:r>
            <a:r>
              <a:rPr lang="en-US" sz="2000" dirty="0" smtClean="0">
                <a:latin typeface="+mn-lt"/>
                <a:cs typeface="Tahoma"/>
              </a:rPr>
              <a:t>  = 0.001005264 (</a:t>
            </a:r>
            <a:r>
              <a:rPr lang="en-US" sz="2000" dirty="0">
                <a:latin typeface="+mn-lt"/>
                <a:cs typeface="Tahoma"/>
              </a:rPr>
              <a:t>Ns/</a:t>
            </a:r>
            <a:r>
              <a:rPr lang="en-US" sz="2000" dirty="0" smtClean="0">
                <a:latin typeface="+mn-lt"/>
                <a:cs typeface="Tahoma"/>
              </a:rPr>
              <a:t>m</a:t>
            </a:r>
            <a:r>
              <a:rPr lang="en-US" sz="2000" baseline="30000" dirty="0">
                <a:latin typeface="+mn-lt"/>
                <a:cs typeface="Tahoma"/>
              </a:rPr>
              <a:t>2</a:t>
            </a:r>
            <a:r>
              <a:rPr lang="en-US" sz="2000" dirty="0" smtClean="0">
                <a:latin typeface="+mn-lt"/>
                <a:cs typeface="Tahoma"/>
              </a:rPr>
              <a:t>) </a:t>
            </a:r>
            <a:endParaRPr lang="en-US" sz="2000" dirty="0">
              <a:latin typeface="+mn-lt"/>
              <a:cs typeface="Tahoma"/>
            </a:endParaRPr>
          </a:p>
        </p:txBody>
      </p:sp>
    </p:spTree>
    <p:extLst>
      <p:ext uri="{BB962C8B-B14F-4D97-AF65-F5344CB8AC3E}">
        <p14:creationId xmlns:p14="http://schemas.microsoft.com/office/powerpoint/2010/main" val="2727952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Backwash Velocity </a:t>
            </a:r>
            <a:r>
              <a:rPr lang="en-US" dirty="0" smtClean="0"/>
              <a:t>Calculations</a:t>
            </a:r>
            <a:endParaRPr lang="en-US" dirty="0"/>
          </a:p>
        </p:txBody>
      </p:sp>
      <p:sp>
        <p:nvSpPr>
          <p:cNvPr id="6" name="Rectangle 5"/>
          <p:cNvSpPr/>
          <p:nvPr/>
        </p:nvSpPr>
        <p:spPr>
          <a:xfrm>
            <a:off x="0" y="1432365"/>
            <a:ext cx="9144000" cy="1169551"/>
          </a:xfrm>
          <a:prstGeom prst="rect">
            <a:avLst/>
          </a:prstGeom>
        </p:spPr>
        <p:txBody>
          <a:bodyPr wrap="square">
            <a:spAutoFit/>
          </a:bodyPr>
          <a:lstStyle/>
          <a:p>
            <a:pPr algn="ctr"/>
            <a:r>
              <a:rPr lang="en-US" sz="3500" dirty="0" smtClean="0">
                <a:latin typeface="+mn-lt"/>
                <a:cs typeface="Tahoma"/>
              </a:rPr>
              <a:t>Solved for d60</a:t>
            </a:r>
          </a:p>
          <a:p>
            <a:pPr algn="ctr"/>
            <a:r>
              <a:rPr lang="en-US" sz="3500" dirty="0" smtClean="0">
                <a:latin typeface="+mn-lt"/>
                <a:cs typeface="Tahoma"/>
              </a:rPr>
              <a:t>And found that:</a:t>
            </a:r>
          </a:p>
        </p:txBody>
      </p:sp>
      <p:sp>
        <p:nvSpPr>
          <p:cNvPr id="7" name="Rectangle 6"/>
          <p:cNvSpPr/>
          <p:nvPr/>
        </p:nvSpPr>
        <p:spPr>
          <a:xfrm>
            <a:off x="0" y="2514600"/>
            <a:ext cx="9144000" cy="784830"/>
          </a:xfrm>
          <a:prstGeom prst="rect">
            <a:avLst/>
          </a:prstGeom>
        </p:spPr>
        <p:txBody>
          <a:bodyPr wrap="square">
            <a:spAutoFit/>
          </a:bodyPr>
          <a:lstStyle/>
          <a:p>
            <a:pPr algn="ctr"/>
            <a:r>
              <a:rPr lang="en-US" sz="4500" b="1" dirty="0">
                <a:cs typeface="Tahoma"/>
              </a:rPr>
              <a:t>d</a:t>
            </a:r>
            <a:r>
              <a:rPr lang="en-US" sz="4500" b="1" baseline="-25000" dirty="0" smtClean="0">
                <a:cs typeface="Tahoma"/>
              </a:rPr>
              <a:t>60 </a:t>
            </a:r>
            <a:r>
              <a:rPr lang="en-US" sz="4500" b="1" dirty="0">
                <a:cs typeface="Tahoma"/>
              </a:rPr>
              <a:t>&lt;</a:t>
            </a:r>
            <a:r>
              <a:rPr lang="en-US" sz="4500" b="1" dirty="0" smtClean="0">
                <a:cs typeface="Tahoma"/>
              </a:rPr>
              <a:t> </a:t>
            </a:r>
            <a:r>
              <a:rPr lang="en-US" sz="4500" b="1" dirty="0"/>
              <a:t>1.06939 mm</a:t>
            </a:r>
            <a:endParaRPr lang="en-US" sz="4500" b="1" dirty="0">
              <a:cs typeface="Tahoma"/>
            </a:endParaRPr>
          </a:p>
        </p:txBody>
      </p:sp>
      <p:graphicFrame>
        <p:nvGraphicFramePr>
          <p:cNvPr id="8" name="Chart 7"/>
          <p:cNvGraphicFramePr>
            <a:graphicFrameLocks/>
          </p:cNvGraphicFramePr>
          <p:nvPr>
            <p:extLst>
              <p:ext uri="{D42A27DB-BD31-4B8C-83A1-F6EECF244321}">
                <p14:modId xmlns:p14="http://schemas.microsoft.com/office/powerpoint/2010/main" val="1227168493"/>
              </p:ext>
            </p:extLst>
          </p:nvPr>
        </p:nvGraphicFramePr>
        <p:xfrm>
          <a:off x="1828800" y="3581400"/>
          <a:ext cx="5472153" cy="3173849"/>
        </p:xfrm>
        <a:graphic>
          <a:graphicData uri="http://schemas.openxmlformats.org/drawingml/2006/chart">
            <c:chart xmlns:c="http://schemas.openxmlformats.org/drawingml/2006/chart" xmlns:r="http://schemas.openxmlformats.org/officeDocument/2006/relationships" r:id="rId3"/>
          </a:graphicData>
        </a:graphic>
      </p:graphicFrame>
      <p:cxnSp>
        <p:nvCxnSpPr>
          <p:cNvPr id="4" name="Straight Connector 3"/>
          <p:cNvCxnSpPr/>
          <p:nvPr/>
        </p:nvCxnSpPr>
        <p:spPr bwMode="auto">
          <a:xfrm>
            <a:off x="2438400" y="5105400"/>
            <a:ext cx="4724400" cy="0"/>
          </a:xfrm>
          <a:prstGeom prst="line">
            <a:avLst/>
          </a:prstGeom>
          <a:solidFill>
            <a:schemeClr val="accent1"/>
          </a:solidFill>
          <a:ln w="28575" cap="flat" cmpd="sng" algn="ctr">
            <a:solidFill>
              <a:srgbClr val="FF0000"/>
            </a:solidFill>
            <a:prstDash val="dash"/>
            <a:round/>
            <a:headEnd type="none" w="lg" len="med"/>
            <a:tailEnd type="none" w="lg" len="med"/>
          </a:ln>
          <a:effectLst/>
        </p:spPr>
      </p:cxnSp>
    </p:spTree>
    <p:extLst>
      <p:ext uri="{BB962C8B-B14F-4D97-AF65-F5344CB8AC3E}">
        <p14:creationId xmlns:p14="http://schemas.microsoft.com/office/powerpoint/2010/main" val="2683371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Vmf</a:t>
            </a:r>
            <a:r>
              <a:rPr lang="en-US" dirty="0" smtClean="0"/>
              <a:t> </a:t>
            </a:r>
            <a:r>
              <a:rPr lang="en-US" dirty="0" err="1" smtClean="0"/>
              <a:t>vs</a:t>
            </a:r>
            <a:r>
              <a:rPr lang="en-US" dirty="0" smtClean="0"/>
              <a:t> d60</a:t>
            </a:r>
            <a:endParaRPr lang="en-US" dirty="0"/>
          </a:p>
        </p:txBody>
      </p:sp>
      <p:pic>
        <p:nvPicPr>
          <p:cNvPr id="6" name="Content Placeholder 5" descr="Vmfvsd60.pdf"/>
          <p:cNvPicPr>
            <a:picLocks noGrp="1" noChangeAspect="1"/>
          </p:cNvPicPr>
          <p:nvPr>
            <p:ph idx="1"/>
          </p:nvPr>
        </p:nvPicPr>
        <p:blipFill>
          <a:blip r:embed="rId3">
            <a:extLst>
              <a:ext uri="{28A0092B-C50C-407E-A947-70E740481C1C}">
                <a14:useLocalDpi xmlns:a14="http://schemas.microsoft.com/office/drawing/2010/main" val="0"/>
              </a:ext>
            </a:extLst>
          </a:blip>
          <a:srcRect l="-7327" r="-7327"/>
          <a:stretch>
            <a:fillRect/>
          </a:stretch>
        </p:blipFill>
        <p:spPr/>
      </p:pic>
      <p:cxnSp>
        <p:nvCxnSpPr>
          <p:cNvPr id="8" name="Straight Connector 7"/>
          <p:cNvCxnSpPr/>
          <p:nvPr/>
        </p:nvCxnSpPr>
        <p:spPr bwMode="auto">
          <a:xfrm>
            <a:off x="1219200" y="2209800"/>
            <a:ext cx="6096000" cy="0"/>
          </a:xfrm>
          <a:prstGeom prst="line">
            <a:avLst/>
          </a:prstGeom>
          <a:solidFill>
            <a:schemeClr val="accent1"/>
          </a:solidFill>
          <a:ln w="12700" cap="flat" cmpd="sng" algn="ctr">
            <a:solidFill>
              <a:schemeClr val="tx1"/>
            </a:solidFill>
            <a:prstDash val="dash"/>
            <a:round/>
            <a:headEnd type="none" w="lg" len="med"/>
            <a:tailEnd type="none" w="lg" len="med"/>
          </a:ln>
          <a:effectLst/>
        </p:spPr>
      </p:cxnSp>
      <p:cxnSp>
        <p:nvCxnSpPr>
          <p:cNvPr id="11" name="Straight Connector 10"/>
          <p:cNvCxnSpPr/>
          <p:nvPr/>
        </p:nvCxnSpPr>
        <p:spPr bwMode="auto">
          <a:xfrm>
            <a:off x="7315200" y="2209800"/>
            <a:ext cx="0" cy="3657600"/>
          </a:xfrm>
          <a:prstGeom prst="line">
            <a:avLst/>
          </a:prstGeom>
          <a:solidFill>
            <a:schemeClr val="accent1"/>
          </a:solidFill>
          <a:ln w="12700" cap="flat" cmpd="sng" algn="ctr">
            <a:solidFill>
              <a:schemeClr val="tx1"/>
            </a:solidFill>
            <a:prstDash val="dash"/>
            <a:round/>
            <a:headEnd type="none" w="lg" len="med"/>
            <a:tailEnd type="none" w="lg" len="med"/>
          </a:ln>
          <a:effectLst/>
        </p:spPr>
      </p:cxnSp>
    </p:spTree>
    <p:extLst>
      <p:ext uri="{BB962C8B-B14F-4D97-AF65-F5344CB8AC3E}">
        <p14:creationId xmlns:p14="http://schemas.microsoft.com/office/powerpoint/2010/main" val="3647212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Bed Expansion Calculations</a:t>
            </a:r>
            <a:endParaRPr lang="en-US" dirty="0"/>
          </a:p>
        </p:txBody>
      </p:sp>
      <p:pic>
        <p:nvPicPr>
          <p:cNvPr id="6" name="Picture 5"/>
          <p:cNvPicPr>
            <a:picLocks noChangeAspect="1"/>
          </p:cNvPicPr>
          <p:nvPr/>
        </p:nvPicPr>
        <p:blipFill>
          <a:blip r:embed="rId3"/>
          <a:stretch>
            <a:fillRect/>
          </a:stretch>
        </p:blipFill>
        <p:spPr>
          <a:xfrm>
            <a:off x="1905000" y="1600200"/>
            <a:ext cx="5562600" cy="1355592"/>
          </a:xfrm>
          <a:prstGeom prst="rect">
            <a:avLst/>
          </a:prstGeom>
        </p:spPr>
      </p:pic>
      <p:sp>
        <p:nvSpPr>
          <p:cNvPr id="9" name="Rectangle 8"/>
          <p:cNvSpPr/>
          <p:nvPr/>
        </p:nvSpPr>
        <p:spPr>
          <a:xfrm>
            <a:off x="-76200" y="2940784"/>
            <a:ext cx="9296400" cy="1323439"/>
          </a:xfrm>
          <a:prstGeom prst="rect">
            <a:avLst/>
          </a:prstGeom>
        </p:spPr>
        <p:txBody>
          <a:bodyPr wrap="square">
            <a:spAutoFit/>
          </a:bodyPr>
          <a:lstStyle/>
          <a:p>
            <a:pPr algn="ctr"/>
            <a:r>
              <a:rPr lang="en-US" sz="2000" dirty="0">
                <a:latin typeface="+mn-lt"/>
              </a:rPr>
              <a:t>h</a:t>
            </a:r>
            <a:r>
              <a:rPr lang="en-US" sz="2000" baseline="-25000" dirty="0">
                <a:latin typeface="+mn-lt"/>
              </a:rPr>
              <a:t>o</a:t>
            </a:r>
            <a:r>
              <a:rPr lang="en-US" sz="2000" dirty="0">
                <a:latin typeface="+mn-lt"/>
              </a:rPr>
              <a:t> = depth of the expanded bed (m)</a:t>
            </a:r>
          </a:p>
          <a:p>
            <a:pPr algn="ctr"/>
            <a:r>
              <a:rPr lang="en-US" sz="2000" dirty="0">
                <a:latin typeface="+mn-lt"/>
              </a:rPr>
              <a:t>h = depth of the bed before expansion (m)</a:t>
            </a:r>
          </a:p>
          <a:p>
            <a:pPr algn="ctr"/>
            <a:r>
              <a:rPr lang="en-US" sz="2000" dirty="0" err="1">
                <a:latin typeface="+mn-lt"/>
                <a:ea typeface="Lucida Grande"/>
                <a:cs typeface="Lucida Grande"/>
              </a:rPr>
              <a:t>ε</a:t>
            </a:r>
            <a:r>
              <a:rPr lang="en-US" sz="2000" dirty="0">
                <a:latin typeface="+mn-lt"/>
              </a:rPr>
              <a:t> = porosity of the filter media,</a:t>
            </a:r>
          </a:p>
          <a:p>
            <a:pPr algn="ctr"/>
            <a:r>
              <a:rPr lang="en-US" sz="2000" dirty="0" err="1">
                <a:latin typeface="+mn-lt"/>
                <a:ea typeface="Lucida Grande"/>
                <a:cs typeface="Lucida Grande"/>
              </a:rPr>
              <a:t>ε</a:t>
            </a:r>
            <a:r>
              <a:rPr lang="en-US" sz="2000" baseline="-25000" dirty="0" err="1">
                <a:latin typeface="+mn-lt"/>
              </a:rPr>
              <a:t>o</a:t>
            </a:r>
            <a:r>
              <a:rPr lang="en-US" sz="2000" dirty="0">
                <a:latin typeface="+mn-lt"/>
              </a:rPr>
              <a:t> = expanded porosity of the filter media </a:t>
            </a:r>
          </a:p>
        </p:txBody>
      </p:sp>
      <p:sp>
        <p:nvSpPr>
          <p:cNvPr id="10" name="Rectangle 9"/>
          <p:cNvSpPr/>
          <p:nvPr/>
        </p:nvSpPr>
        <p:spPr>
          <a:xfrm>
            <a:off x="76200" y="4572000"/>
            <a:ext cx="9067800" cy="2523768"/>
          </a:xfrm>
          <a:prstGeom prst="rect">
            <a:avLst/>
          </a:prstGeom>
        </p:spPr>
        <p:txBody>
          <a:bodyPr wrap="square">
            <a:spAutoFit/>
          </a:bodyPr>
          <a:lstStyle/>
          <a:p>
            <a:pPr algn="ctr"/>
            <a:r>
              <a:rPr lang="en-US" sz="3200" dirty="0" smtClean="0">
                <a:latin typeface="+mn-lt"/>
              </a:rPr>
              <a:t>Ideally: 30% bed expansion</a:t>
            </a:r>
          </a:p>
          <a:p>
            <a:pPr algn="ctr"/>
            <a:r>
              <a:rPr lang="en-US" sz="3200" dirty="0">
                <a:latin typeface="+mn-lt"/>
              </a:rPr>
              <a:t>h</a:t>
            </a:r>
            <a:r>
              <a:rPr lang="en-US" sz="3200" baseline="-25000" dirty="0" smtClean="0">
                <a:latin typeface="+mn-lt"/>
              </a:rPr>
              <a:t>o</a:t>
            </a:r>
            <a:r>
              <a:rPr lang="en-US" sz="3200" dirty="0" smtClean="0">
                <a:latin typeface="+mn-lt"/>
              </a:rPr>
              <a:t>/h = 1.3/1 = 1.3</a:t>
            </a:r>
          </a:p>
          <a:p>
            <a:pPr algn="ctr"/>
            <a:r>
              <a:rPr lang="en-US" sz="3200" dirty="0" smtClean="0">
                <a:latin typeface="+mn-lt"/>
              </a:rPr>
              <a:t>Porosity can be tested for</a:t>
            </a:r>
          </a:p>
          <a:p>
            <a:pPr algn="ctr"/>
            <a:r>
              <a:rPr lang="en-US" sz="3200" dirty="0" smtClean="0">
                <a:latin typeface="+mn-lt"/>
              </a:rPr>
              <a:t>Expanded porosity cannot be…</a:t>
            </a:r>
          </a:p>
          <a:p>
            <a:pPr algn="ctr"/>
            <a:endParaRPr lang="en-US" sz="3000" dirty="0">
              <a:latin typeface="+mn-lt"/>
            </a:endParaRPr>
          </a:p>
        </p:txBody>
      </p:sp>
    </p:spTree>
    <p:extLst>
      <p:ext uri="{BB962C8B-B14F-4D97-AF65-F5344CB8AC3E}">
        <p14:creationId xmlns:p14="http://schemas.microsoft.com/office/powerpoint/2010/main" val="3034445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Bed Expansion</a:t>
            </a:r>
            <a:endParaRPr lang="en-US" dirty="0"/>
          </a:p>
        </p:txBody>
      </p:sp>
      <p:pic>
        <p:nvPicPr>
          <p:cNvPr id="4" name="Picture 3"/>
          <p:cNvPicPr>
            <a:picLocks noChangeAspect="1"/>
          </p:cNvPicPr>
          <p:nvPr/>
        </p:nvPicPr>
        <p:blipFill>
          <a:blip r:embed="rId3"/>
          <a:stretch>
            <a:fillRect/>
          </a:stretch>
        </p:blipFill>
        <p:spPr>
          <a:xfrm>
            <a:off x="2590800" y="1828800"/>
            <a:ext cx="3800475" cy="1143000"/>
          </a:xfrm>
          <a:prstGeom prst="rect">
            <a:avLst/>
          </a:prstGeom>
        </p:spPr>
      </p:pic>
      <p:sp>
        <p:nvSpPr>
          <p:cNvPr id="7" name="Rectangle 6"/>
          <p:cNvSpPr/>
          <p:nvPr/>
        </p:nvSpPr>
        <p:spPr>
          <a:xfrm>
            <a:off x="180531" y="3124200"/>
            <a:ext cx="8991600" cy="3323987"/>
          </a:xfrm>
          <a:prstGeom prst="rect">
            <a:avLst/>
          </a:prstGeom>
        </p:spPr>
        <p:txBody>
          <a:bodyPr wrap="square">
            <a:spAutoFit/>
          </a:bodyPr>
          <a:lstStyle/>
          <a:p>
            <a:r>
              <a:rPr lang="en-US" sz="3000" dirty="0" err="1" smtClean="0"/>
              <a:t>v</a:t>
            </a:r>
            <a:r>
              <a:rPr lang="en-US" sz="3000" baseline="-25000" dirty="0" err="1" smtClean="0"/>
              <a:t>settling</a:t>
            </a:r>
            <a:r>
              <a:rPr lang="en-US" sz="3000" dirty="0" smtClean="0"/>
              <a:t> = settling velocity (mm/s)</a:t>
            </a:r>
          </a:p>
          <a:p>
            <a:r>
              <a:rPr lang="en-US" sz="3000" dirty="0" err="1" smtClean="0"/>
              <a:t>v</a:t>
            </a:r>
            <a:r>
              <a:rPr lang="en-US" sz="3000" baseline="-25000" dirty="0" err="1" smtClean="0"/>
              <a:t>settling</a:t>
            </a:r>
            <a:r>
              <a:rPr lang="en-US" sz="3000" dirty="0" smtClean="0"/>
              <a:t> = 8.24 </a:t>
            </a:r>
            <a:r>
              <a:rPr lang="en-US" sz="3000" dirty="0"/>
              <a:t>mm/</a:t>
            </a:r>
            <a:r>
              <a:rPr lang="en-US" sz="3000" dirty="0" smtClean="0"/>
              <a:t>s</a:t>
            </a:r>
          </a:p>
          <a:p>
            <a:endParaRPr lang="en-US" sz="3000" dirty="0" smtClean="0"/>
          </a:p>
          <a:p>
            <a:pPr marL="457200" indent="-457200">
              <a:buFont typeface="Arial"/>
              <a:buChar char="•"/>
            </a:pPr>
            <a:r>
              <a:rPr lang="en-US" sz="3000" dirty="0"/>
              <a:t>V</a:t>
            </a:r>
            <a:r>
              <a:rPr lang="en-US" sz="3000" dirty="0" smtClean="0"/>
              <a:t>ery </a:t>
            </a:r>
            <a:r>
              <a:rPr lang="en-US" sz="3000" dirty="0"/>
              <a:t>rough </a:t>
            </a:r>
            <a:r>
              <a:rPr lang="en-US" sz="3000" dirty="0" smtClean="0"/>
              <a:t>estimate</a:t>
            </a:r>
          </a:p>
          <a:p>
            <a:pPr marL="457200" indent="-457200">
              <a:buFont typeface="Arial"/>
              <a:buChar char="•"/>
            </a:pPr>
            <a:r>
              <a:rPr lang="en-US" sz="3000" dirty="0" smtClean="0"/>
              <a:t>Using all equations </a:t>
            </a:r>
            <a:endParaRPr lang="en-US" sz="3000" dirty="0"/>
          </a:p>
          <a:p>
            <a:pPr marL="457200" indent="-457200">
              <a:buFont typeface="Arial"/>
              <a:buChar char="•"/>
            </a:pPr>
            <a:r>
              <a:rPr lang="en-US" sz="3000" dirty="0"/>
              <a:t>S</a:t>
            </a:r>
            <a:r>
              <a:rPr lang="en-US" sz="3000" dirty="0" smtClean="0"/>
              <a:t>olve for </a:t>
            </a:r>
            <a:r>
              <a:rPr lang="en-US" sz="3000" u="sng" dirty="0" smtClean="0"/>
              <a:t>relationship</a:t>
            </a:r>
            <a:r>
              <a:rPr lang="en-US" sz="3000" dirty="0" smtClean="0"/>
              <a:t> </a:t>
            </a:r>
            <a:r>
              <a:rPr lang="en-US" sz="3000" dirty="0"/>
              <a:t>between bed expansion and </a:t>
            </a:r>
            <a:r>
              <a:rPr lang="en-US" sz="3000" dirty="0" smtClean="0"/>
              <a:t>d60</a:t>
            </a:r>
            <a:endParaRPr lang="en-US" sz="3000" dirty="0"/>
          </a:p>
        </p:txBody>
      </p:sp>
    </p:spTree>
    <p:extLst>
      <p:ext uri="{BB962C8B-B14F-4D97-AF65-F5344CB8AC3E}">
        <p14:creationId xmlns:p14="http://schemas.microsoft.com/office/powerpoint/2010/main" val="1146425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Now What?</a:t>
            </a:r>
            <a:endParaRPr lang="en-US" dirty="0"/>
          </a:p>
        </p:txBody>
      </p:sp>
      <p:sp>
        <p:nvSpPr>
          <p:cNvPr id="3" name="Content Placeholder 2"/>
          <p:cNvSpPr>
            <a:spLocks noGrp="1"/>
          </p:cNvSpPr>
          <p:nvPr>
            <p:ph idx="1"/>
          </p:nvPr>
        </p:nvSpPr>
        <p:spPr/>
        <p:txBody>
          <a:bodyPr/>
          <a:lstStyle/>
          <a:p>
            <a:pPr lvl="1"/>
            <a:r>
              <a:rPr lang="en-US" dirty="0" smtClean="0"/>
              <a:t>Breakdown of the semester:</a:t>
            </a:r>
          </a:p>
        </p:txBody>
      </p:sp>
      <p:grpSp>
        <p:nvGrpSpPr>
          <p:cNvPr id="7" name="Group 6"/>
          <p:cNvGrpSpPr/>
          <p:nvPr/>
        </p:nvGrpSpPr>
        <p:grpSpPr>
          <a:xfrm>
            <a:off x="1454885" y="2798206"/>
            <a:ext cx="6234230" cy="783194"/>
            <a:chOff x="919710" y="2808803"/>
            <a:chExt cx="6234230" cy="783194"/>
          </a:xfrm>
        </p:grpSpPr>
        <p:sp>
          <p:nvSpPr>
            <p:cNvPr id="4" name="Rounded Rectangle 3"/>
            <p:cNvSpPr/>
            <p:nvPr/>
          </p:nvSpPr>
          <p:spPr bwMode="auto">
            <a:xfrm>
              <a:off x="919710" y="2808803"/>
              <a:ext cx="2814090" cy="783193"/>
            </a:xfrm>
            <a:prstGeom prst="roundRect">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chemeClr val="tx1"/>
                  </a:solidFill>
                  <a:effectLst/>
                  <a:latin typeface="Century Gothic" pitchFamily="34" charset="0"/>
                  <a:cs typeface="Arial" charset="0"/>
                </a:rPr>
                <a:t>RESEARCH</a:t>
              </a:r>
              <a:endParaRPr kumimoji="0" lang="en-US" sz="1800" b="1" i="0" u="none" strike="noStrike" cap="none" normalizeH="0" baseline="0" dirty="0" smtClean="0">
                <a:ln>
                  <a:noFill/>
                </a:ln>
                <a:solidFill>
                  <a:schemeClr val="tx1"/>
                </a:solidFill>
                <a:effectLst/>
                <a:latin typeface="Century Gothic" pitchFamily="34" charset="0"/>
                <a:cs typeface="Arial" charset="0"/>
              </a:endParaRPr>
            </a:p>
          </p:txBody>
        </p:sp>
        <p:sp>
          <p:nvSpPr>
            <p:cNvPr id="5" name="Rounded Rectangle 4"/>
            <p:cNvSpPr/>
            <p:nvPr/>
          </p:nvSpPr>
          <p:spPr bwMode="auto">
            <a:xfrm>
              <a:off x="4991100" y="2808804"/>
              <a:ext cx="2162840" cy="783193"/>
            </a:xfrm>
            <a:prstGeom prst="roundRect">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chemeClr val="tx1"/>
                  </a:solidFill>
                  <a:effectLst/>
                  <a:latin typeface="Century Gothic" pitchFamily="34" charset="0"/>
                  <a:cs typeface="Arial" charset="0"/>
                </a:rPr>
                <a:t>TESTING</a:t>
              </a:r>
              <a:endParaRPr kumimoji="0" lang="en-US" sz="1800" b="1" i="0" u="none" strike="noStrike" cap="none" normalizeH="0" baseline="0" dirty="0" smtClean="0">
                <a:ln>
                  <a:noFill/>
                </a:ln>
                <a:solidFill>
                  <a:schemeClr val="tx1"/>
                </a:solidFill>
                <a:effectLst/>
                <a:latin typeface="Century Gothic" pitchFamily="34" charset="0"/>
                <a:cs typeface="Arial" charset="0"/>
              </a:endParaRPr>
            </a:p>
          </p:txBody>
        </p:sp>
        <p:sp>
          <p:nvSpPr>
            <p:cNvPr id="6" name="TextBox 5"/>
            <p:cNvSpPr txBox="1"/>
            <p:nvPr/>
          </p:nvSpPr>
          <p:spPr>
            <a:xfrm>
              <a:off x="3829050" y="2819400"/>
              <a:ext cx="1066800" cy="523220"/>
            </a:xfrm>
            <a:prstGeom prst="rect">
              <a:avLst/>
            </a:prstGeom>
            <a:noFill/>
          </p:spPr>
          <p:txBody>
            <a:bodyPr wrap="square" rtlCol="0">
              <a:spAutoFit/>
            </a:bodyPr>
            <a:lstStyle/>
            <a:p>
              <a:pPr algn="ctr"/>
              <a:r>
                <a:rPr lang="en-US" sz="2800" dirty="0" smtClean="0"/>
                <a:t>AND</a:t>
              </a:r>
              <a:endParaRPr lang="en-US" sz="2800" dirty="0"/>
            </a:p>
          </p:txBody>
        </p:sp>
      </p:grpSp>
      <p:grpSp>
        <p:nvGrpSpPr>
          <p:cNvPr id="10" name="Group 9"/>
          <p:cNvGrpSpPr/>
          <p:nvPr/>
        </p:nvGrpSpPr>
        <p:grpSpPr>
          <a:xfrm>
            <a:off x="838200" y="3810000"/>
            <a:ext cx="7620000" cy="2031325"/>
            <a:chOff x="838200" y="3810000"/>
            <a:chExt cx="7620000" cy="2031325"/>
          </a:xfrm>
        </p:grpSpPr>
        <p:sp>
          <p:nvSpPr>
            <p:cNvPr id="8" name="TextBox 7"/>
            <p:cNvSpPr txBox="1"/>
            <p:nvPr/>
          </p:nvSpPr>
          <p:spPr>
            <a:xfrm>
              <a:off x="838200" y="3810000"/>
              <a:ext cx="3202175" cy="1477328"/>
            </a:xfrm>
            <a:prstGeom prst="rect">
              <a:avLst/>
            </a:prstGeom>
            <a:noFill/>
          </p:spPr>
          <p:txBody>
            <a:bodyPr wrap="square" rtlCol="0">
              <a:spAutoFit/>
            </a:bodyPr>
            <a:lstStyle/>
            <a:p>
              <a:pPr marL="285750" indent="-285750">
                <a:buFont typeface="Wingdings" panose="05000000000000000000" pitchFamily="2" charset="2"/>
                <a:buChar char="Ø"/>
              </a:pPr>
              <a:r>
                <a:rPr lang="en-US" dirty="0" smtClean="0"/>
                <a:t>Specifications</a:t>
              </a:r>
            </a:p>
            <a:p>
              <a:pPr marL="285750" indent="-285750">
                <a:buFont typeface="Wingdings" panose="05000000000000000000" pitchFamily="2" charset="2"/>
                <a:buChar char="Ø"/>
              </a:pPr>
              <a:r>
                <a:rPr lang="en-US" dirty="0" smtClean="0"/>
                <a:t>Test methods</a:t>
              </a:r>
            </a:p>
            <a:p>
              <a:pPr marL="285750" indent="-285750">
                <a:buFont typeface="Wingdings" panose="05000000000000000000" pitchFamily="2" charset="2"/>
                <a:buChar char="Ø"/>
              </a:pPr>
              <a:r>
                <a:rPr lang="en-US" dirty="0" smtClean="0"/>
                <a:t>Current methods in India</a:t>
              </a:r>
            </a:p>
            <a:p>
              <a:pPr marL="285750" indent="-285750">
                <a:buFont typeface="Wingdings" panose="05000000000000000000" pitchFamily="2" charset="2"/>
                <a:buChar char="Ø"/>
              </a:pPr>
              <a:r>
                <a:rPr lang="en-US" dirty="0" smtClean="0"/>
                <a:t>Backwash and Bed Expansion equations</a:t>
              </a:r>
              <a:endParaRPr lang="en-US" dirty="0"/>
            </a:p>
          </p:txBody>
        </p:sp>
        <p:sp>
          <p:nvSpPr>
            <p:cNvPr id="9" name="TextBox 8"/>
            <p:cNvSpPr txBox="1"/>
            <p:nvPr/>
          </p:nvSpPr>
          <p:spPr>
            <a:xfrm>
              <a:off x="5029200" y="3810000"/>
              <a:ext cx="3429000" cy="2031325"/>
            </a:xfrm>
            <a:prstGeom prst="rect">
              <a:avLst/>
            </a:prstGeom>
            <a:noFill/>
          </p:spPr>
          <p:txBody>
            <a:bodyPr wrap="square" rtlCol="0">
              <a:spAutoFit/>
            </a:bodyPr>
            <a:lstStyle/>
            <a:p>
              <a:pPr marL="285750" indent="-285750">
                <a:buFont typeface="Wingdings" panose="05000000000000000000" pitchFamily="2" charset="2"/>
                <a:buChar char="Ø"/>
              </a:pPr>
              <a:r>
                <a:rPr lang="en-US" dirty="0" smtClean="0"/>
                <a:t>Acquire Samples</a:t>
              </a:r>
            </a:p>
            <a:p>
              <a:pPr marL="285750" indent="-285750">
                <a:buFont typeface="Wingdings" panose="05000000000000000000" pitchFamily="2" charset="2"/>
                <a:buChar char="Ø"/>
              </a:pPr>
              <a:r>
                <a:rPr lang="en-US" dirty="0" smtClean="0"/>
                <a:t>Attempt Tests</a:t>
              </a:r>
            </a:p>
            <a:p>
              <a:pPr marL="285750" indent="-285750">
                <a:buFont typeface="Wingdings" panose="05000000000000000000" pitchFamily="2" charset="2"/>
                <a:buChar char="Ø"/>
              </a:pPr>
              <a:r>
                <a:rPr lang="en-US" dirty="0" smtClean="0"/>
                <a:t>Evaluate usefulness</a:t>
              </a:r>
            </a:p>
            <a:p>
              <a:pPr marL="742950" lvl="1" indent="-285750">
                <a:buFont typeface="Wingdings" panose="05000000000000000000" pitchFamily="2" charset="2"/>
                <a:buChar char="Ø"/>
              </a:pPr>
              <a:r>
                <a:rPr lang="en-US" dirty="0" smtClean="0"/>
                <a:t>Can we change the outcome?</a:t>
              </a:r>
            </a:p>
            <a:p>
              <a:pPr marL="285750" indent="-285750">
                <a:buFont typeface="Wingdings" panose="05000000000000000000" pitchFamily="2" charset="2"/>
                <a:buChar char="Ø"/>
              </a:pPr>
              <a:r>
                <a:rPr lang="en-US" dirty="0" smtClean="0"/>
                <a:t>Design a Procedure</a:t>
              </a:r>
            </a:p>
            <a:p>
              <a:endParaRPr lang="en-US" dirty="0" smtClean="0"/>
            </a:p>
          </p:txBody>
        </p:sp>
      </p:grpSp>
    </p:spTree>
    <p:extLst>
      <p:ext uri="{BB962C8B-B14F-4D97-AF65-F5344CB8AC3E}">
        <p14:creationId xmlns:p14="http://schemas.microsoft.com/office/powerpoint/2010/main" val="458521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Bed Expansion </a:t>
            </a:r>
            <a:r>
              <a:rPr lang="en-US" dirty="0" err="1" smtClean="0"/>
              <a:t>vs</a:t>
            </a:r>
            <a:r>
              <a:rPr lang="en-US" dirty="0" smtClean="0"/>
              <a:t> d60</a:t>
            </a:r>
            <a:endParaRPr lang="en-US" dirty="0"/>
          </a:p>
        </p:txBody>
      </p:sp>
      <p:pic>
        <p:nvPicPr>
          <p:cNvPr id="8" name="Content Placeholder 7" descr="BedExpvsd60.pdf"/>
          <p:cNvPicPr>
            <a:picLocks noGrp="1" noChangeAspect="1"/>
          </p:cNvPicPr>
          <p:nvPr>
            <p:ph idx="1"/>
          </p:nvPr>
        </p:nvPicPr>
        <p:blipFill>
          <a:blip r:embed="rId3">
            <a:extLst>
              <a:ext uri="{28A0092B-C50C-407E-A947-70E740481C1C}">
                <a14:useLocalDpi xmlns:a14="http://schemas.microsoft.com/office/drawing/2010/main" val="0"/>
              </a:ext>
            </a:extLst>
          </a:blip>
          <a:srcRect l="-9095" r="-9095"/>
          <a:stretch>
            <a:fillRect/>
          </a:stretch>
        </p:blipFill>
        <p:spPr/>
      </p:pic>
    </p:spTree>
    <p:extLst>
      <p:ext uri="{BB962C8B-B14F-4D97-AF65-F5344CB8AC3E}">
        <p14:creationId xmlns:p14="http://schemas.microsoft.com/office/powerpoint/2010/main" val="2611909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Porosity Test</a:t>
            </a:r>
            <a:endParaRPr lang="en-US" dirty="0"/>
          </a:p>
        </p:txBody>
      </p:sp>
      <p:sp>
        <p:nvSpPr>
          <p:cNvPr id="3" name="Content Placeholder 2"/>
          <p:cNvSpPr>
            <a:spLocks noGrp="1"/>
          </p:cNvSpPr>
          <p:nvPr>
            <p:ph idx="1"/>
          </p:nvPr>
        </p:nvSpPr>
        <p:spPr>
          <a:xfrm>
            <a:off x="457200" y="1600200"/>
            <a:ext cx="3276600" cy="4800599"/>
          </a:xfrm>
        </p:spPr>
        <p:txBody>
          <a:bodyPr/>
          <a:lstStyle/>
          <a:p>
            <a:r>
              <a:rPr lang="en-US" sz="2400" dirty="0" smtClean="0"/>
              <a:t>Procedure:</a:t>
            </a:r>
          </a:p>
          <a:p>
            <a:pPr lvl="1"/>
            <a:r>
              <a:rPr lang="en-US" sz="2400" dirty="0" smtClean="0"/>
              <a:t>Measure a known quantity of sand in a graduated cylinder</a:t>
            </a:r>
          </a:p>
          <a:p>
            <a:pPr lvl="1"/>
            <a:r>
              <a:rPr lang="en-US" sz="2400" dirty="0" smtClean="0"/>
              <a:t>Pour in water until the water line matches the top of the sand</a:t>
            </a:r>
          </a:p>
          <a:p>
            <a:pPr lvl="1"/>
            <a:r>
              <a:rPr lang="en-US" sz="2400" dirty="0" smtClean="0"/>
              <a:t>Porosity= (volume of water/total volume)*100</a:t>
            </a:r>
            <a:endParaRPr lang="en-US" sz="2400" dirty="0"/>
          </a:p>
        </p:txBody>
      </p:sp>
      <p:pic>
        <p:nvPicPr>
          <p:cNvPr id="6" name="Picture 5"/>
          <p:cNvPicPr>
            <a:picLocks noChangeAspect="1"/>
          </p:cNvPicPr>
          <p:nvPr/>
        </p:nvPicPr>
        <p:blipFill>
          <a:blip r:embed="rId3"/>
          <a:stretch>
            <a:fillRect/>
          </a:stretch>
        </p:blipFill>
        <p:spPr>
          <a:xfrm>
            <a:off x="3810000" y="1687753"/>
            <a:ext cx="4953000" cy="4865447"/>
          </a:xfrm>
          <a:prstGeom prst="rect">
            <a:avLst/>
          </a:prstGeom>
        </p:spPr>
      </p:pic>
    </p:spTree>
    <p:extLst>
      <p:ext uri="{BB962C8B-B14F-4D97-AF65-F5344CB8AC3E}">
        <p14:creationId xmlns:p14="http://schemas.microsoft.com/office/powerpoint/2010/main" val="2187480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Uniformity Coefficient </a:t>
            </a:r>
            <a:r>
              <a:rPr lang="en-US" dirty="0" err="1" smtClean="0"/>
              <a:t>vs</a:t>
            </a:r>
            <a:r>
              <a:rPr lang="en-US" dirty="0" smtClean="0"/>
              <a:t> Bed Expansion</a:t>
            </a:r>
            <a:endParaRPr lang="en-US" dirty="0"/>
          </a:p>
        </p:txBody>
      </p:sp>
      <p:pic>
        <p:nvPicPr>
          <p:cNvPr id="4" name="Content Placeholder 3" descr="UnifCoeffvsBedExp.pdf"/>
          <p:cNvPicPr>
            <a:picLocks noGrp="1" noChangeAspect="1"/>
          </p:cNvPicPr>
          <p:nvPr>
            <p:ph idx="1"/>
          </p:nvPr>
        </p:nvPicPr>
        <p:blipFill>
          <a:blip r:embed="rId3">
            <a:extLst>
              <a:ext uri="{28A0092B-C50C-407E-A947-70E740481C1C}">
                <a14:useLocalDpi xmlns:a14="http://schemas.microsoft.com/office/drawing/2010/main" val="0"/>
              </a:ext>
            </a:extLst>
          </a:blip>
          <a:srcRect l="-2781" r="-2781"/>
          <a:stretch>
            <a:fillRect/>
          </a:stretch>
        </p:blipFill>
        <p:spPr/>
      </p:pic>
    </p:spTree>
    <p:extLst>
      <p:ext uri="{BB962C8B-B14F-4D97-AF65-F5344CB8AC3E}">
        <p14:creationId xmlns:p14="http://schemas.microsoft.com/office/powerpoint/2010/main" val="2989817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Procedure</a:t>
            </a:r>
            <a:endParaRPr lang="en-US" dirty="0"/>
          </a:p>
        </p:txBody>
      </p:sp>
      <p:sp>
        <p:nvSpPr>
          <p:cNvPr id="3" name="Content Placeholder 2"/>
          <p:cNvSpPr>
            <a:spLocks noGrp="1"/>
          </p:cNvSpPr>
          <p:nvPr>
            <p:ph idx="1"/>
          </p:nvPr>
        </p:nvSpPr>
        <p:spPr/>
        <p:txBody>
          <a:bodyPr/>
          <a:lstStyle/>
          <a:p>
            <a:r>
              <a:rPr lang="en-US" dirty="0" smtClean="0"/>
              <a:t>Posted on the wiki</a:t>
            </a:r>
          </a:p>
        </p:txBody>
      </p:sp>
      <p:sp>
        <p:nvSpPr>
          <p:cNvPr id="5" name="Rectangle 4"/>
          <p:cNvSpPr/>
          <p:nvPr/>
        </p:nvSpPr>
        <p:spPr bwMode="auto">
          <a:xfrm>
            <a:off x="275479" y="2168333"/>
            <a:ext cx="2057400" cy="738664"/>
          </a:xfrm>
          <a:prstGeom prst="rect">
            <a:avLst/>
          </a:prstGeom>
          <a:solidFill>
            <a:schemeClr val="accent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rPr>
              <a:t>Initial Test:</a:t>
            </a:r>
          </a:p>
          <a:p>
            <a:pPr marL="0" marR="0" indent="0" algn="l" defTabSz="914400" rtl="0" eaLnBrk="1" fontAlgn="base" latinLnBrk="0" hangingPunct="1">
              <a:lnSpc>
                <a:spcPct val="100000"/>
              </a:lnSpc>
              <a:spcBef>
                <a:spcPct val="0"/>
              </a:spcBef>
              <a:spcAft>
                <a:spcPct val="0"/>
              </a:spcAft>
              <a:buClrTx/>
              <a:buSzTx/>
              <a:buFontTx/>
              <a:buNone/>
              <a:tabLst/>
            </a:pPr>
            <a:r>
              <a:rPr lang="en-US" sz="1400" dirty="0" smtClean="0"/>
              <a:t>Acid Solubility of a sample</a:t>
            </a:r>
            <a:endParaRPr kumimoji="0" lang="en-US" sz="1400" b="0" i="0" u="none" strike="noStrike" cap="none" normalizeH="0" baseline="0" dirty="0" smtClean="0">
              <a:ln>
                <a:noFill/>
              </a:ln>
              <a:solidFill>
                <a:schemeClr val="tx1"/>
              </a:solidFill>
              <a:effectLst/>
            </a:endParaRPr>
          </a:p>
        </p:txBody>
      </p:sp>
      <p:sp>
        <p:nvSpPr>
          <p:cNvPr id="6" name="Rectangle 5"/>
          <p:cNvSpPr/>
          <p:nvPr/>
        </p:nvSpPr>
        <p:spPr bwMode="auto">
          <a:xfrm>
            <a:off x="3304745" y="2343440"/>
            <a:ext cx="2534510" cy="307777"/>
          </a:xfrm>
          <a:prstGeom prst="rect">
            <a:avLst/>
          </a:prstGeom>
          <a:solidFill>
            <a:schemeClr val="accent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Century Gothic" pitchFamily="34" charset="0"/>
                <a:cs typeface="Arial" charset="0"/>
              </a:rPr>
              <a:t>Find a new source of sand</a:t>
            </a:r>
          </a:p>
        </p:txBody>
      </p:sp>
      <p:sp>
        <p:nvSpPr>
          <p:cNvPr id="7" name="Rectangle 6"/>
          <p:cNvSpPr/>
          <p:nvPr/>
        </p:nvSpPr>
        <p:spPr bwMode="auto">
          <a:xfrm>
            <a:off x="283860" y="3517825"/>
            <a:ext cx="2194243" cy="954107"/>
          </a:xfrm>
          <a:prstGeom prst="rect">
            <a:avLst/>
          </a:prstGeom>
          <a:solidFill>
            <a:schemeClr val="accent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sz="1400" b="1" dirty="0" smtClean="0"/>
              <a:t>Treatment</a:t>
            </a:r>
            <a:r>
              <a:rPr kumimoji="0" lang="en-US" sz="1400" b="1" i="0" u="none" strike="noStrike" cap="none" normalizeH="0" baseline="0" dirty="0" smtClean="0">
                <a:ln>
                  <a:noFill/>
                </a:ln>
                <a:solidFill>
                  <a:schemeClr val="tx1"/>
                </a:solidFill>
                <a:effectLst/>
              </a:rPr>
              <a:t>:</a:t>
            </a:r>
            <a:r>
              <a:rPr kumimoji="0" lang="en-US" sz="1400" b="0" i="0" u="none" strike="noStrike" cap="none" normalizeH="0" baseline="0" dirty="0" smtClean="0">
                <a:ln>
                  <a:noFill/>
                </a:ln>
                <a:solidFill>
                  <a:schemeClr val="tx1"/>
                </a:solidFill>
                <a:effectLst/>
              </a:rPr>
              <a:t> Sieve </a:t>
            </a:r>
            <a:r>
              <a:rPr lang="en-US" sz="1400" dirty="0" smtClean="0"/>
              <a:t>all sand </a:t>
            </a:r>
            <a:r>
              <a:rPr kumimoji="0" lang="en-US" sz="1400" b="0" i="0" u="none" strike="noStrike" cap="none" normalizeH="0" baseline="0" dirty="0" smtClean="0">
                <a:ln>
                  <a:noFill/>
                </a:ln>
                <a:solidFill>
                  <a:schemeClr val="tx1"/>
                </a:solidFill>
                <a:effectLst/>
              </a:rPr>
              <a:t>for size</a:t>
            </a:r>
          </a:p>
          <a:p>
            <a:pPr marL="0" marR="0" indent="0" algn="l" defTabSz="914400" rtl="0" eaLnBrk="1" fontAlgn="base" latinLnBrk="0" hangingPunct="1">
              <a:lnSpc>
                <a:spcPct val="100000"/>
              </a:lnSpc>
              <a:spcBef>
                <a:spcPct val="0"/>
              </a:spcBef>
              <a:spcAft>
                <a:spcPct val="0"/>
              </a:spcAft>
              <a:buClrTx/>
              <a:buSzTx/>
              <a:buFontTx/>
              <a:buNone/>
              <a:tabLst/>
            </a:pPr>
            <a:r>
              <a:rPr lang="en-US" sz="1400" b="1" dirty="0" smtClean="0"/>
              <a:t>     India range:</a:t>
            </a:r>
          </a:p>
          <a:p>
            <a:pPr marL="0" marR="0" indent="0" algn="l" defTabSz="914400" rtl="0" eaLnBrk="1" fontAlgn="base" latinLnBrk="0" hangingPunct="1">
              <a:lnSpc>
                <a:spcPct val="100000"/>
              </a:lnSpc>
              <a:spcBef>
                <a:spcPct val="0"/>
              </a:spcBef>
              <a:spcAft>
                <a:spcPct val="0"/>
              </a:spcAft>
              <a:buClrTx/>
              <a:buSzTx/>
              <a:buFontTx/>
              <a:buNone/>
              <a:tabLst/>
            </a:pPr>
            <a:r>
              <a:rPr lang="en-US" sz="1400" dirty="0"/>
              <a:t> </a:t>
            </a:r>
            <a:r>
              <a:rPr lang="en-US" sz="1400" dirty="0" smtClean="0"/>
              <a:t>    </a:t>
            </a:r>
            <a:r>
              <a:rPr kumimoji="0" lang="en-US" sz="1400" b="0" i="0" u="none" strike="noStrike" cap="none" normalizeH="0" baseline="0" dirty="0" smtClean="0">
                <a:ln>
                  <a:noFill/>
                </a:ln>
                <a:solidFill>
                  <a:schemeClr val="tx1"/>
                </a:solidFill>
                <a:effectLst/>
              </a:rPr>
              <a:t>No. 30 and 60 sieves</a:t>
            </a:r>
          </a:p>
        </p:txBody>
      </p:sp>
      <p:sp>
        <p:nvSpPr>
          <p:cNvPr id="8" name="Down Arrow 7"/>
          <p:cNvSpPr/>
          <p:nvPr/>
        </p:nvSpPr>
        <p:spPr bwMode="auto">
          <a:xfrm>
            <a:off x="756160" y="3007921"/>
            <a:ext cx="1096038" cy="408980"/>
          </a:xfrm>
          <a:prstGeom prst="downArrow">
            <a:avLst/>
          </a:prstGeom>
          <a:solidFill>
            <a:srgbClr val="92D050"/>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Century Gothic" pitchFamily="34" charset="0"/>
                <a:cs typeface="Arial" charset="0"/>
              </a:rPr>
              <a:t>Pass</a:t>
            </a:r>
          </a:p>
        </p:txBody>
      </p:sp>
      <p:sp>
        <p:nvSpPr>
          <p:cNvPr id="9" name="Right Arrow 8"/>
          <p:cNvSpPr/>
          <p:nvPr/>
        </p:nvSpPr>
        <p:spPr bwMode="auto">
          <a:xfrm>
            <a:off x="2452955" y="2130498"/>
            <a:ext cx="726791" cy="733663"/>
          </a:xfrm>
          <a:prstGeom prst="rightArrow">
            <a:avLst/>
          </a:prstGeom>
          <a:solidFill>
            <a:srgbClr val="FF0000"/>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entury Gothic" pitchFamily="34" charset="0"/>
                <a:cs typeface="Arial" charset="0"/>
              </a:rPr>
              <a:t>Fail</a:t>
            </a:r>
          </a:p>
        </p:txBody>
      </p:sp>
      <p:sp>
        <p:nvSpPr>
          <p:cNvPr id="12" name="Rectangle 11"/>
          <p:cNvSpPr/>
          <p:nvPr/>
        </p:nvSpPr>
        <p:spPr bwMode="auto">
          <a:xfrm>
            <a:off x="3364889" y="3584987"/>
            <a:ext cx="2049903" cy="954107"/>
          </a:xfrm>
          <a:prstGeom prst="rect">
            <a:avLst/>
          </a:prstGeom>
          <a:solidFill>
            <a:schemeClr val="accent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sz="1400" dirty="0" smtClean="0"/>
              <a:t>Determine Uniformity Coefficient, Porosity, and Effective size of a Sample</a:t>
            </a:r>
            <a:endParaRPr kumimoji="0" lang="en-US" sz="1400" b="0" i="0" u="none" strike="noStrike" cap="none" normalizeH="0" baseline="0" dirty="0" smtClean="0">
              <a:ln>
                <a:noFill/>
              </a:ln>
              <a:solidFill>
                <a:schemeClr val="tx1"/>
              </a:solidFill>
              <a:effectLst/>
            </a:endParaRPr>
          </a:p>
        </p:txBody>
      </p:sp>
      <p:sp>
        <p:nvSpPr>
          <p:cNvPr id="13" name="Down Arrow 12"/>
          <p:cNvSpPr/>
          <p:nvPr/>
        </p:nvSpPr>
        <p:spPr bwMode="auto">
          <a:xfrm>
            <a:off x="3624801" y="4626505"/>
            <a:ext cx="685800" cy="490776"/>
          </a:xfrm>
          <a:prstGeom prst="downArrow">
            <a:avLst/>
          </a:prstGeom>
          <a:solidFill>
            <a:schemeClr val="accent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 name="Right Arrow 13"/>
          <p:cNvSpPr/>
          <p:nvPr/>
        </p:nvSpPr>
        <p:spPr bwMode="auto">
          <a:xfrm>
            <a:off x="2618945" y="3752561"/>
            <a:ext cx="685800" cy="484632"/>
          </a:xfrm>
          <a:prstGeom prst="rightArrow">
            <a:avLst/>
          </a:prstGeom>
          <a:solidFill>
            <a:schemeClr val="accent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5" name="Rectangle 14"/>
          <p:cNvSpPr/>
          <p:nvPr/>
        </p:nvSpPr>
        <p:spPr bwMode="auto">
          <a:xfrm>
            <a:off x="2760211" y="5204693"/>
            <a:ext cx="1926089" cy="954107"/>
          </a:xfrm>
          <a:prstGeom prst="rect">
            <a:avLst/>
          </a:prstGeom>
          <a:solidFill>
            <a:schemeClr val="accent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sz="1400" dirty="0" smtClean="0"/>
              <a:t>Determine minimum backwash velocity and predicted bed expansion</a:t>
            </a:r>
            <a:endParaRPr kumimoji="0" lang="en-US" sz="1400" b="0" i="0" u="none" strike="noStrike" cap="none" normalizeH="0" baseline="0" dirty="0" smtClean="0">
              <a:ln>
                <a:noFill/>
              </a:ln>
              <a:solidFill>
                <a:schemeClr val="tx1"/>
              </a:solidFill>
              <a:effectLst/>
              <a:latin typeface="Century Gothic" pitchFamily="34" charset="0"/>
              <a:cs typeface="Arial" charset="0"/>
            </a:endParaRPr>
          </a:p>
        </p:txBody>
      </p:sp>
      <p:sp>
        <p:nvSpPr>
          <p:cNvPr id="16" name="Right Arrow 15"/>
          <p:cNvSpPr/>
          <p:nvPr/>
        </p:nvSpPr>
        <p:spPr bwMode="auto">
          <a:xfrm>
            <a:off x="4868021" y="4912887"/>
            <a:ext cx="2600339" cy="611386"/>
          </a:xfrm>
          <a:prstGeom prst="rightArrow">
            <a:avLst/>
          </a:prstGeom>
          <a:solidFill>
            <a:srgbClr val="FF0000"/>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sz="1400" dirty="0" smtClean="0"/>
              <a:t>Fails to meet</a:t>
            </a:r>
            <a:r>
              <a:rPr kumimoji="0" lang="en-US" sz="1400" b="0" i="0" u="none" strike="noStrike" cap="none" normalizeH="0" baseline="0" dirty="0" smtClean="0">
                <a:ln>
                  <a:noFill/>
                </a:ln>
                <a:solidFill>
                  <a:schemeClr val="tx1"/>
                </a:solidFill>
                <a:effectLst/>
                <a:latin typeface="Century Gothic" pitchFamily="34" charset="0"/>
                <a:cs typeface="Arial" charset="0"/>
              </a:rPr>
              <a:t> requirements</a:t>
            </a:r>
          </a:p>
        </p:txBody>
      </p:sp>
      <p:sp>
        <p:nvSpPr>
          <p:cNvPr id="17" name="Right Arrow 16"/>
          <p:cNvSpPr/>
          <p:nvPr/>
        </p:nvSpPr>
        <p:spPr bwMode="auto">
          <a:xfrm>
            <a:off x="4868021" y="5888570"/>
            <a:ext cx="2102136" cy="611386"/>
          </a:xfrm>
          <a:prstGeom prst="rightArrow">
            <a:avLst/>
          </a:prstGeom>
          <a:solidFill>
            <a:srgbClr val="92D050"/>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Century Gothic" pitchFamily="34" charset="0"/>
                <a:cs typeface="Arial" charset="0"/>
              </a:rPr>
              <a:t>Meets Requirements</a:t>
            </a:r>
          </a:p>
        </p:txBody>
      </p:sp>
      <p:sp>
        <p:nvSpPr>
          <p:cNvPr id="18" name="Rectangle 17"/>
          <p:cNvSpPr/>
          <p:nvPr/>
        </p:nvSpPr>
        <p:spPr bwMode="auto">
          <a:xfrm>
            <a:off x="7515918" y="4498831"/>
            <a:ext cx="1553321" cy="954107"/>
          </a:xfrm>
          <a:prstGeom prst="rect">
            <a:avLst/>
          </a:prstGeom>
          <a:solidFill>
            <a:schemeClr val="accent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Century Gothic" pitchFamily="34" charset="0"/>
                <a:cs typeface="Arial" charset="0"/>
              </a:rPr>
              <a:t>Re-sieve all sand</a:t>
            </a:r>
            <a:r>
              <a:rPr kumimoji="0" lang="en-US" sz="1400" b="0" i="0" u="none" strike="noStrike" cap="none" normalizeH="0" dirty="0" smtClean="0">
                <a:ln>
                  <a:noFill/>
                </a:ln>
                <a:solidFill>
                  <a:schemeClr val="tx1"/>
                </a:solidFill>
                <a:effectLst/>
                <a:latin typeface="Century Gothic" pitchFamily="34" charset="0"/>
                <a:cs typeface="Arial" charset="0"/>
              </a:rPr>
              <a:t> to adjust uniformity coefficient</a:t>
            </a:r>
            <a:endParaRPr kumimoji="0" lang="en-US" sz="1400" b="0" i="0" u="none" strike="noStrike" cap="none" normalizeH="0" baseline="0" dirty="0" smtClean="0">
              <a:ln>
                <a:noFill/>
              </a:ln>
              <a:solidFill>
                <a:schemeClr val="tx1"/>
              </a:solidFill>
              <a:effectLst/>
              <a:latin typeface="Century Gothic" pitchFamily="34" charset="0"/>
              <a:cs typeface="Arial" charset="0"/>
            </a:endParaRPr>
          </a:p>
        </p:txBody>
      </p:sp>
      <p:sp>
        <p:nvSpPr>
          <p:cNvPr id="27" name="Rectangle 26"/>
          <p:cNvSpPr/>
          <p:nvPr/>
        </p:nvSpPr>
        <p:spPr bwMode="auto">
          <a:xfrm>
            <a:off x="7173189" y="6033650"/>
            <a:ext cx="1755609" cy="307777"/>
          </a:xfrm>
          <a:prstGeom prst="rect">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Century Gothic" pitchFamily="34" charset="0"/>
                <a:cs typeface="Arial" charset="0"/>
              </a:rPr>
              <a:t>Use as filter media</a:t>
            </a:r>
          </a:p>
        </p:txBody>
      </p:sp>
      <p:cxnSp>
        <p:nvCxnSpPr>
          <p:cNvPr id="35" name="Elbow Connector 34"/>
          <p:cNvCxnSpPr/>
          <p:nvPr/>
        </p:nvCxnSpPr>
        <p:spPr bwMode="auto">
          <a:xfrm rot="10800000">
            <a:off x="5474936" y="4062041"/>
            <a:ext cx="1916464" cy="635585"/>
          </a:xfrm>
          <a:prstGeom prst="bentConnector3">
            <a:avLst/>
          </a:prstGeom>
          <a:solidFill>
            <a:schemeClr val="accent1"/>
          </a:solidFill>
          <a:ln w="12700" cap="flat" cmpd="sng" algn="ctr">
            <a:solidFill>
              <a:schemeClr val="tx1"/>
            </a:solidFill>
            <a:prstDash val="solid"/>
            <a:round/>
            <a:headEnd type="none" w="lg" len="med"/>
            <a:tailEnd type="triangle"/>
          </a:ln>
          <a:effectLst/>
        </p:spPr>
      </p:cxnSp>
      <p:sp>
        <p:nvSpPr>
          <p:cNvPr id="39" name="Rectangle 38"/>
          <p:cNvSpPr/>
          <p:nvPr/>
        </p:nvSpPr>
        <p:spPr bwMode="auto">
          <a:xfrm>
            <a:off x="6549026" y="1893934"/>
            <a:ext cx="2299398" cy="1169551"/>
          </a:xfrm>
          <a:prstGeom prst="rect">
            <a:avLst/>
          </a:prstGeom>
          <a:solidFill>
            <a:schemeClr val="accent6">
              <a:lumMod val="75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Century Gothic" pitchFamily="34" charset="0"/>
                <a:cs typeface="Arial" charset="0"/>
              </a:rPr>
              <a:t>Based on our calculations, the sand used in India meets</a:t>
            </a:r>
            <a:r>
              <a:rPr kumimoji="0" lang="en-US" sz="1400" b="0" i="0" u="none" strike="noStrike" cap="none" normalizeH="0" dirty="0" smtClean="0">
                <a:ln>
                  <a:noFill/>
                </a:ln>
                <a:solidFill>
                  <a:schemeClr val="tx1"/>
                </a:solidFill>
                <a:effectLst/>
                <a:latin typeface="Century Gothic" pitchFamily="34" charset="0"/>
                <a:cs typeface="Arial" charset="0"/>
              </a:rPr>
              <a:t> backwash and bed expansion requirements</a:t>
            </a:r>
            <a:endParaRPr kumimoji="0" lang="en-US" sz="1400" b="0" i="0" u="none" strike="noStrike" cap="none" normalizeH="0" baseline="0" dirty="0" smtClean="0">
              <a:ln>
                <a:noFill/>
              </a:ln>
              <a:solidFill>
                <a:schemeClr val="tx1"/>
              </a:solidFill>
              <a:effectLst/>
              <a:latin typeface="Century Gothic" pitchFamily="34" charset="0"/>
              <a:cs typeface="Arial" charset="0"/>
            </a:endParaRPr>
          </a:p>
        </p:txBody>
      </p:sp>
      <p:sp>
        <p:nvSpPr>
          <p:cNvPr id="40" name="TextBox 39"/>
          <p:cNvSpPr txBox="1"/>
          <p:nvPr/>
        </p:nvSpPr>
        <p:spPr>
          <a:xfrm>
            <a:off x="3644756" y="3151737"/>
            <a:ext cx="1386478" cy="369332"/>
          </a:xfrm>
          <a:prstGeom prst="rect">
            <a:avLst/>
          </a:prstGeom>
          <a:noFill/>
        </p:spPr>
        <p:txBody>
          <a:bodyPr wrap="square" rtlCol="0">
            <a:spAutoFit/>
          </a:bodyPr>
          <a:lstStyle/>
          <a:p>
            <a:r>
              <a:rPr lang="en-US" b="1" dirty="0" smtClean="0">
                <a:solidFill>
                  <a:schemeClr val="accent6"/>
                </a:solidFill>
              </a:rPr>
              <a:t>(Optional)</a:t>
            </a:r>
            <a:endParaRPr lang="en-US" b="1" dirty="0">
              <a:solidFill>
                <a:schemeClr val="accent6"/>
              </a:solidFill>
            </a:endParaRPr>
          </a:p>
        </p:txBody>
      </p:sp>
    </p:spTree>
    <p:extLst>
      <p:ext uri="{BB962C8B-B14F-4D97-AF65-F5344CB8AC3E}">
        <p14:creationId xmlns:p14="http://schemas.microsoft.com/office/powerpoint/2010/main" val="4182553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Work</a:t>
            </a:r>
            <a:endParaRPr lang="en-US" dirty="0"/>
          </a:p>
        </p:txBody>
      </p:sp>
      <p:sp>
        <p:nvSpPr>
          <p:cNvPr id="3" name="Content Placeholder 2"/>
          <p:cNvSpPr>
            <a:spLocks noGrp="1"/>
          </p:cNvSpPr>
          <p:nvPr>
            <p:ph idx="1"/>
          </p:nvPr>
        </p:nvSpPr>
        <p:spPr/>
        <p:txBody>
          <a:bodyPr/>
          <a:lstStyle/>
          <a:p>
            <a:endParaRPr lang="en-US" dirty="0" smtClean="0"/>
          </a:p>
          <a:p>
            <a:endParaRPr lang="en-US" dirty="0"/>
          </a:p>
        </p:txBody>
      </p:sp>
      <p:sp>
        <p:nvSpPr>
          <p:cNvPr id="4" name="Content Placeholder 2"/>
          <p:cNvSpPr txBox="1">
            <a:spLocks/>
          </p:cNvSpPr>
          <p:nvPr/>
        </p:nvSpPr>
        <p:spPr bwMode="auto">
          <a:xfrm>
            <a:off x="609600" y="1752600"/>
            <a:ext cx="82296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a:lstStyle>
          <a:p>
            <a:pPr marL="457200" lvl="1" indent="-457200"/>
            <a:r>
              <a:rPr lang="en-US" sz="3200" kern="0" dirty="0" smtClean="0">
                <a:cs typeface="+mn-cs"/>
              </a:rPr>
              <a:t>Lab </a:t>
            </a:r>
            <a:r>
              <a:rPr lang="en-US" sz="3200" kern="0" dirty="0">
                <a:cs typeface="+mn-cs"/>
              </a:rPr>
              <a:t>Work</a:t>
            </a:r>
            <a:r>
              <a:rPr lang="en-US" sz="3200" kern="0" dirty="0" smtClean="0">
                <a:cs typeface="+mn-cs"/>
              </a:rPr>
              <a:t>:</a:t>
            </a:r>
          </a:p>
          <a:p>
            <a:pPr marL="742950" lvl="2" indent="-342900"/>
            <a:r>
              <a:rPr lang="en-US" kern="0" dirty="0" smtClean="0">
                <a:cs typeface="+mn-cs"/>
              </a:rPr>
              <a:t>Better values for settling velocity</a:t>
            </a:r>
          </a:p>
          <a:p>
            <a:pPr marL="742950" lvl="2" indent="-342900"/>
            <a:r>
              <a:rPr lang="en-US" kern="0" dirty="0" smtClean="0">
                <a:cs typeface="+mn-cs"/>
              </a:rPr>
              <a:t>Testing other types of filter media</a:t>
            </a:r>
          </a:p>
          <a:p>
            <a:pPr marL="742950" lvl="2" indent="-342900"/>
            <a:r>
              <a:rPr lang="en-US" kern="0" dirty="0" smtClean="0">
                <a:cs typeface="+mn-cs"/>
              </a:rPr>
              <a:t>Bed Stratification</a:t>
            </a:r>
            <a:endParaRPr lang="en-US" kern="0" dirty="0">
              <a:cs typeface="+mn-cs"/>
            </a:endParaRPr>
          </a:p>
          <a:p>
            <a:r>
              <a:rPr lang="en-US" kern="0" dirty="0" smtClean="0"/>
              <a:t>Communication:</a:t>
            </a:r>
          </a:p>
          <a:p>
            <a:pPr lvl="1"/>
            <a:r>
              <a:rPr lang="en-US" kern="0" dirty="0" smtClean="0"/>
              <a:t>Progress in Honduras</a:t>
            </a:r>
          </a:p>
          <a:p>
            <a:pPr lvl="1"/>
            <a:r>
              <a:rPr lang="en-US" kern="0" dirty="0" smtClean="0"/>
              <a:t>Details from India</a:t>
            </a:r>
          </a:p>
          <a:p>
            <a:pPr lvl="1"/>
            <a:r>
              <a:rPr lang="en-US" kern="0" dirty="0" smtClean="0"/>
              <a:t>Modify procedure and materials</a:t>
            </a:r>
          </a:p>
        </p:txBody>
      </p:sp>
    </p:spTree>
    <p:extLst>
      <p:ext uri="{BB962C8B-B14F-4D97-AF65-F5344CB8AC3E}">
        <p14:creationId xmlns:p14="http://schemas.microsoft.com/office/powerpoint/2010/main" val="3874471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458200" cy="1143000"/>
          </a:xfrm>
        </p:spPr>
        <p:txBody>
          <a:bodyPr/>
          <a:lstStyle/>
          <a:p>
            <a:r>
              <a:rPr lang="en-US" sz="8000" dirty="0" smtClean="0">
                <a:solidFill>
                  <a:schemeClr val="bg1"/>
                </a:solidFill>
              </a:rPr>
              <a:t>Questions?</a:t>
            </a:r>
            <a:endParaRPr lang="en-US" sz="8000" dirty="0">
              <a:solidFill>
                <a:schemeClr val="bg1"/>
              </a:solidFill>
            </a:endParaRPr>
          </a:p>
        </p:txBody>
      </p:sp>
      <p:sp>
        <p:nvSpPr>
          <p:cNvPr id="3" name="AutoShape 2" descr="data:image/jpeg;base64,/9j/4AAQSkZJRgABAQAAAQABAAD/2wCEAAkGBhMSERQUExQVFRUWFxoXGBgXGBcaHhgbGBoXGBgYGhgYHCYeGBwjHBcYHy8gIycpLCwsGB8xNTAqNSYrLCkBCQoKDgwOGg8PGiwkHyQsLCwsLCwsLCwsLCwsLCwsLCwsLCwsLCwsKSwsLCwsLCwsLCwsLCwsLCwsLCwsLCwsLP/AABEIAMIBAwMBIgACEQEDEQH/xAAbAAACAwEBAQAAAAAAAAAAAAADBAIFBgABB//EAD0QAAECBAQDBgUDAwMEAwEAAAECEQADITEEEkFRBWFxEyKBkaGxBjLB0fAUQvEjUuEHYnIVM5KigrLCFv/EABgBAAMBAQAAAAAAAAAAAAAAAAABAgME/8QAIxEBAQACAgIDAAIDAAAAAAAAAAECESExAxJBUWETMnGBof/aAAwDAQACEQMRAD8APgvgCYlPfnk1FEDKKVYE26tFvPws096VM76RROYMa1dRoDvTSLhXA3JJUaizke31jyXwNMt8igly5cnyrHD7V1cEuGqnKmdpMWnKHSwcZmsSk0Bd68ouk4lywBO50/zCkzhIdKlF2rc36a+MNywBQdWPrC2AsbhisgOAhjmFXNmY6C7wbDSEoDIDC/ibxCbikIIBUATpSOM4KqCCNWL+0TsaG1hbEcVSggKsdaMORrHpMRTIQYWz0iOKMQ6Vd75WDsP9xsIKqYGdxHDCoO46RP8ASo3MAITOMhKspQsl2cJzAeIixcwBMoIoHI/NDBmLQAKdhnLkCmuoiP6feDGZox6xBSeZDQtHsr2dWqK6xHsy7c6QzNk0vEA+ohaPat4hMyM6Sov+2rDUwJMxJNG6E/eLJUgOTRz1jN8UlzxOHZy05AblnbUjWHJsLaYFDxhRQN1d1qAO3+YdzFQDtpV4guQHNjr/ADCMomSlL3r6xMrIq4848xBVl7rEvTNTqzOYZQgEPcW0r9YegV7a/wBIj+pU1C/p6mDzpAcdy9mhZGAWSKhjRqwtALEKWqxUPAEMPWKDF8F7RXdm93MCygRzLG2kaTEcKUzBWWrun+IrsXhjmFmd0pyl82tTDhKfEcJlqokzFKfMFAudjbpDqP1U0FCBky/uVQqf2aG8Pj5SjlAKSBVISpIG7mo1i0wQyue74fxWLspbUc74bzpdcwKy9AeYcMXJ3pCGImkLlygm7JOYBaWe+Y8uQjWYgA0Zz6ehgOIKEoOjPUezQthmOK4c5eykBQU+YAtR+6zsRUPqLQBGExCUAzFMxJyBIZRYZcx/duXeNPKWlgRdvmJ05OLRVcclTCAyk5szgF6m4GUBi0Pe+CCliVMAUezcirzcpcUNBa1o6I9gDVUqWVakrS/lljoP9h9WXL633gCpLmrlvSJfqF0BST0j1RLGwgS9Sjm5hSfw9JmJm97OgECpAZTOCLG0BxE9bmvkIjKlhQuXobkPC2rTH/EfB8X+qSqVMJ7V3NBkA35M0bbguDTLlhAKi1yo1J3MK8aWpEvMjQgnpr4RX8Nm4lK1LXNAku6UZQS3NRZvWHu6DSmVAgiCpxAIcGkDnLCkkJUymvSnhEhJCiOkd29WZuf8wCXLIDKmFWgLJBj1WIObK3da7i+xH1goMPrdoQkcRmLUwlKCa94lItyfMIivAKUoKTOUlQNmDEbWcQ0mflYLAB1P+dYDFNB9YqeO/ECMMlJVUq+UDVos53ZrQUqqDQh2hCVJlEmXk7qCGzBvEHWFLJeRrYnCeIdtKStNj5hqMYPPRqRQV5+ETTLCbMByhLiGInJJyjMGJDXoLQUSJy1gpBsNyCKePhCxxEtRISoEg/zeMxO/1MDtNlrQCqqKOBo5Iq/KGR8TonIKpZIQBX+mof8As19ILicW+IUEjKA/0+0eKA/tvsYS4Dju3lZyQoAljlIPJxvvAfiLihlSsyTVwAQAaC4OgpEqWRwoUACnMztofMxCRKUkAMph3WoT1p94R+H+NomyStSiO9lLgX0+UdPOHf1g7UpUFUq4BhkdMvMP3e0BmzsrJFSddhu8EkzmOtd/ekTRLH7ql7kCABgqOvjAl4YH894NiZZoxyg2aBpmEGppoYfRKw4JmCsqspcMkABuhr1htCk5Rp6XgpUlVKODfbwvAlSUFsxBLuKbGhAg2EjJu5bm8LTuFpCswYEtRyx6iz84bmzWOW7h7fgjyZJcAkeduRh7LSgx2AysEOkl2FCBo3JJ/HiWBkTUkqWpAS1KAknWoanrFlP4alagogZhYuxcdLj2gWJwRuKK5upI0PdBa0PeyLnEqH7VeEsEebVjyOXMWksFqDf7Fj0TQeEdD0G/JgEwvbxhgl4ilIFBrCIBOGJPeDjf/EMZOUTHMxIwALKwhfE4JFzb3hwztoSxQKvpCpvezSOQjNcX4t2WJSy2SQWSBUkN8z9aNB5aZylk/qGSFtkCU2Ojm0OKMtS0koStSKigJD0dxQRWPF5hXmJ4WWpQzqfMR8r+QhlYCEmw1L1gOL4imWntFslKfMnlGH4z8SmeTfK/dDsBsWFzBozXHPjDOCiUCAaFZofAaRXYL4pnSwA+dOqV95/Ooiqm7wTBS5ZrMURsBU+J0EPUNs/+umaMwStCkhwkfKunMRJHF1FacoEyWR3jmylAdiCCPaMSFKCvmoLMT6RZ8KlKmTElC2CGdBUADVyahy500gnrbo9V9DwygwFgLMLQf9MQSoOrVvDR4q0cWlhKcykIWS2UEX2D3iylzT+MIyD59iODYjF4lSp0qXLS7JzKZRawo7+MbXhOAVKQEKWFAMGAAHkIdnyswBYECta2tpFZhuLIVNKEkGpB5Eab+cXlfboulkvDUoA3JvaKbiEgk5XAQaEZXJ36RfIWLO8K4yRqB+dYicdH/lk//wCflSQUynSCDrruNo94Nj1k9kvMpqpmWChozxb4jCkh2BZ63/NooMVj1pZSZYABZlfKAxrTpD5ptL+myEDMnpmc+UGyk0jNYXAIV/UlgpJpmQSOvzb7iHhJnISV9o6QCySK/wDk9TBrklkuWoW6Vf0ipxfC5hnBaVlI1YlqaZbEGBycZNxEtRlrZBoSQ5ZrJIsYaTK7FIzzlK0dZFzBZoS7KY/EmSt1K/prYZmHdVso7RYDFWynM9H92GsV+OxAZSZrdmQO9op/29YXkS0JYZlISNj5MAfpAFzMWTTyuD528IWOIWRdPV6/b1hDEoWoP2xSl65Uso8nf2EFCeyCWTMYVKh3gepuf5hyfRGZaFg99RL2AIHi277QVSVh81Ro2zatXeCy0JWAo0U1/aOkIUgsSkg1Jsa7tSFsApnIajEb0joYVLTufI/aOhhopUx7uH0gpYCkAWHtTpHmImlLAJzE02A6mrQ0iqBJoaaj8tEZztR+rO3nHhmtYeEBnLNCCAdQaloRjGugiJKnAIDNfNV+kLKlTCb00YWgE/hilCpfzhGnxPBHKsoLKKSAXYAmyi2vOMB+nmSEqWJ5WosCpBIAFWcbvG24goplKSoFik94XDfURhuM4lMvDtLIVLJuE1UouVKO2nnF4/Q/SWI4jNnAZ1FR5wC14rxxZOW9YCrHk3ccor1y6LcPmdX8pEZmJCYrxiNg8TkcNmzT3UqV/wAQTfpB/Efu9m8TbnDfwzNzTqlaVE90hikJ/c7lovOC/wCmuImEGYOyRrmZ/BMb4fDiJckS5aE0SzK13JO5it44dJ5y7U3DOAqRMT3lJy1JUlCs4uztTrGgXxKUSoPa7Aln0pAsLKl4dABStgLlRUB51asMow4V3ihJNWavQmMssva8HJohO4pNH/ZSFVapYNuIPhywIUUnMXPdAvd2vA8VNLmgS2wZorp+NAuR5wSfboxwnyvBi0p1icrHoWctIw+P421lDz/Kx3w7jVzppW/cQGfckUHlfwh5L/jljYzpqXpf0jyZikAZSlJfpFRisbFLjeKNcwpwJ44vMRi0pKW+U0a9q6cor+IYabNKTLWEpaxsbMbPrrC3AMUZhWo/InXny8IvU4kFQCgUm4fUblqeBiZbLuMfJjN6Z2fxXFSFCTKkBd8ymLEm7kUHrCWLwKVELxMxaw9g4QmmrWjV8QnAslSSUq0D12qBvCXYSyWKJgKrKoUq0Y/xDt+URWsmUgKlTD2aAxGYKSNirXyg0ziC5qO4hISxclRbwLVGsKYrA4hKFABKQkGgAIWAKDkRzjO4HGzcUsSS6w/Rvp4RUgti0wXE0SlLJmmYKAISlSgC/Oh2iyxHxBOl5QgAoVRObuEHYDWFcLi5SUCSUIF0rG7OPmar+cO4ZMsUlyxWwYm27uRDmVl2m4yxoJSaXegcN5xETmsRyBp9awjhFzqMllO5SqwD6KHKLGZKsWf18YzqkP1RNfZQHul46F/0ajXs0q5k1PWOg3AulzDLmLW5ykAnMXACRQJA3LxmuLf6gJlkApC0KFFpJI6Ebxo8MHSpM5aFgnYM20UPEFS8qxhzJUwGRKUuElJdzo5s8XLN8pDwPxetaUr7NXZlWUFi5PLccossZxHKQ6FNpUJL7sou0Z7gPxWoKAnZSlKtRVDhjlyiNZicLLxAC0TXR8zBgTychwIr21eC1taYaeFJGhby+8GJPWFMBglJFCVJama46teGxmBqPI/eMqau47h1rlEJv7jlWMhxrGTJYlLJAZ0KQUskDTxLXjezEFW4bp9YWx3DErU6gCCGPMbGKxy0NbfMsD/p+cWtUxCjJQo5kvV3Js2karCf6Y4ZLZ1rWeoS/lWNRLkplpYMlKRyAAHS0ElspiLRV8mVL1iuw3wZgkM0lJbVTk+O8XciQhAZCUpGyQB7QNKPGJlTX84nZpkwrNSdBWwJ/KQxmF7vqIWxmIPyocnU7QjhNExSSc2U9Neojk44I25bQRGA3LUq33tHkzCo21194fEabxJ43iCVpYhlNQj2c3jA8YxxSopN42fF+FTW/pDO+lA3gdNac4ph8DzJg/rSiVE1JnBIAc2ABJoNd4PZpjlJGS4bgJmLm9nLoP3LNkj6qNWEfR8D8OIkyQiUskpFczd43JpuYteFcGlYeXklJAALmpPV3Yu28VvGZikr5eVRqIJlE+9yvDM8RxJSSNYpsHhV4qcJYoLqP9qd+ugi2+IZ4mNlDzCQAB+4mjRfcB4KMNKahWrvLO52HIW8zrDby8LXhmDlSZeRKQEjxc7km5hHiaUFWcFSVC+VTZhzDH0rAcZi2FzFD+vJmJQKlRAA60gvRXGXte4zEJIT3CovTkeZFhHs2ahAtlTY6gDm3ywhKwSJSTlISp9jlU71OtN+UGlTyEuttyxcMNwYzc1KcVxsshIVNyggnK9wDp/c489op8Lg5VWWpLuXlpyggWroWFbQ1iOJ4bErEubJXlCnSoGp8hQHlD3CfhBEszC6siyQEOQySzAm76PGl1ImESvh05kpXPMw2DBidiwoOcWGBXLHcS9Qzlw2UtlcdLvBZuEw2FyhKQlROgBPmat4xGUnI+TMoK0qRzq9G2iLdnpOaiYSCnukCuYks1m38YsP1hagKiA7Wrs5tCCJatLFmDvVySx5xYSJbJD6QiTTi1N8o849iQUneOgDEzuLpQlaVlWclgCo20XSihF78O4AolkLCJa1KJZBHeGhZy3nFbxfES0zULVJIKe6HCizORZwekWGAwCZqsypqklas2UatXqnoY1y5icSvEOBonKdC8gDhYAu3TWsLTlTMGpKpSs6lkpAUaAJAYXbNGwlcIloTchqipDbmmsA4rwxE2WQSwUBldnBu4fXXoInG6FPYPiS+xQZqCgqFagVvRrvD/6ks6U5vED3jH4LhSpKu0nHOUBkpzd2n7nsDSNZhSSkFyKW/Lw8tb4EHkqVV+74uP5j2fhhmC+8W0Bp1aIibdqnm1IlNn5WzFgYUm1TG14FE3HgDHKWwcu0BmcQQBQiKTGY4l2NIrUjfDxb7PYvHNUUiw4Rj+0Q+oLH3jIYzGMmpiw+Ep6hJUrVayR0AAfzeM97yaeXCerRzp7HKlnO2kRVMEsEq2Z73fX8t5ClySmp1vfnteKzFT1rOiU1NgT1ewsCzPBa5dTqPZvGc7sTlFyG0/tH133icrEEszk87+L+NoTnzUgMGY0DtU1u+uttYPg8MVs7uAftcgM+0Z2jS2wqilqF79He/wDiDFIzB3YOxJLOocr6wsgZXqaVc1bkGZ6e8ejFl+8Gc7E6U6aecVE00pRJ7u1FOaHZtYXxWCTPSxVW4KWuNfGImc7gVYtTnuB5+UBlYFKJmfKM1QSCzgnUVrT66wSjpX4H4QTLnGaVZiAyHDZdze+j84JxAlArFn2ozVuQz2LDToK33ik4hibg22+kXjY3wyuV5Z7i2OYRH4Z4ZnzTzQJcI+qvC3nGkwHw9KbNNTnJqxsnk2vjDcxEtAypSEgUAAt4Q7LprnzxGW4pjUKSpRfMk0yqCiQ2xbe1zWEeCcScjvqUVOezOxJdSRem1YvZnDpSlFTAFRHWlmy/KeY8YxXHuFzZS1KSlai7ZkhWUB7O13i/H65cOLLcb6XjEB2llxcsP5MSkcVEwqSkhwbKDU519oweDwOKWErUvKpIYCZnClbB0hiNnMExHC+IE5FZVVZ3Hd86jqIjLx6vZzLbVzjhgpXazJebZ2YdHiEiYlPeqlC6J21dVCWtFLwj4HDhWIzFiXGhbZi5TG1lykZO4yQigDWYRGvpWyWHZKQEsoO4b6XhmWsL1fp6wmD3qhOU2c1J1Yfl4MjEoyhSTQ0pXwJEIClKP7vUx0DGLPXpm+kdDJZTEIVdIIdzS7GhhfEYpKV0lqY/uFHJ5D5usPJRmFKAHYiI4nDggjxu1uYrDIH9JmALlJoSTV20bTnEpsgk1yqBvy2YD3g8g6Fn26jnzghSE1p5wBT8RkzEpK5IUV2yCxfkaDwhrheFnKQBNUCvUig6RZSgTowhpKQIqY77VIjh8ElAYUgeLkgpKSKGD9rCuJxEa3UjSSsB8RJmYYuCVSyb6g84o/8Arag7n1jY/Ec1K5a0q1B89PWM38LfA03EETJ4UiWzgWKo5vl03yes5S4BgpmNX3nEsGptm3SD9rR9ElyJcoCzCmyUgDnpSOlYCVh5PdYJQDb2frz1hmUosDlDEd4d2j6EChblBty5+S5PVyyQG157xWzpRTQuRv0fxp+PFtLmWBr5b0DNzaCCYlVABz/NbtpBeWW9M9L4XnIKgMo0apPN6AW60h3DTgvN3SMiinvDK43BsRSHV4V1d5mFiCWLgAuNS5tXSsS7EAJD0Glxt5xOhsJYSkDSw8YDMlgNW7nzcw1nFr61Ip4GsJKBdzUmlX83/mHfwRzUOgpW7fTwiCl2L00NnFR1FduUdh5wWEqTSv7nGpS+XrbxhiXKpUg6uB1pr+NBowJZYkurxN9aA01vCU7BBUwKzEtcFLORQH62vDasKMyVAmj0BLKcap6D1hZCCkakGrmt9OkOc1fj7Tmz8tBCGKmitfGIYjF3EVappmTESxdRA8NedADGrovB9eCWrIqoDOwArzJ+kZr4gwk1CxMQJk1ayQEhyhJ6X0JrH0HFoIT3QH56RR9mXZcwE/MWcdQ4rtEY3V25byzvA5kxZV2n9OYksoM3QpoRs7ekaHBgLTmW7ksQ57jMKEB6wLiHDld1QUpLq7pLHRixLCBIR2WIypJJmAEJ/aGu6rQ8rvlMi4luLMwpU/c0PhEpJUkXzs9SwIc8qFoXxExKTmUpIAHeAUWDWbetIWmcVlpTnJPdZyNt/XnC9b9DcM4tDJKiSsAvYPXnT8EU/wCpkhKqZCaMxBJu5CaExOb8WrUyZMszQfmJ7oA6kNAFYBSj2qJaBMSCCMyiWYnLldidPaCRSciqQRMmM2yftHQkjii2r2STqFAgg6gjSPYXqNvo9w0BnSaF/Qx4FEHrEjOasXpASQrWg9mgshRV02hXETjlYUc/eHsGhgIeM20k+TaRHqgY5JPSPSmNtHsnMUQYpONYkoDl8u+0aSYkQhjcGmYkoUHSoMR1jLOX4a4ZTbM/D+COJm51f9pBo5bMoVpuBrGjHFU9suWkh0MGHMOCW0r6co7B4cSUpSPlSAEk8vrHYrAylqStQGYFsxsNana1Ixk0nybt3TAx4IYs9yHHN6XAcfjR7Mnlw6WSXJUadPE0ELScIkFwoHQsNrVB/msTWlQUTdOxNrM3K56mDbDSa8QNBU11qQL+kKue0OaY6KMgAgg0qTqL+cdPWACXcl6Bwx2YB9G8o8whUEDO2dqkWJ3at4UpmEYsOE5VMQ42axc3A5GDCc92a4pvXeEpJWVEknKQwTlZmfvUqH5nSG5amD/YU0tv9YJfoq8mJclxe4u+jHkRTztAMqZdGbmbAA+QGnlHA93cirhvBnH5WFkSZjrzfLdJBBJF+TbNryg7gNLS9iKB/eu+9to6ZMAAL5Wo5pyYk8wPKFBLRIlqdZId+85ZzY7Dnz1rDIUGBe4D31A/PGDUN3aUU1ASX5ncFqiv40RRPISDygilgaE6a6eHKFZ6w14vHheBHiEoEEhgedjAfhXh7qVOXdylD7D5lejeBgOJmKWpMtPzLOUctz4Bz4RqZUpKAlCaABgOQh72ed1w6Yh4qsTgL2CGPR/tFspP4fpAZlXB9qRDOM2cVLEsSlJzEuGDsE7Pyih4rIWiQMvbLAUwCrkMTpUtGqx2BlkHMH51DdGq/nCk/A5xlujNmodBuda6Rv771Gcx9d1neFcPXOUlc4KTKLpYlRUpxq9hrCkuetOIEpB/phbKUQ4qWSx6kRs5aMqSAFKShnGU7Wf9xij+IuKYqXIMyWmUJZIoW7QbZgzH1IhW5bsVxeVthpigGJBI/t9+UG7QKSQoiv5cVEfMlfFeIvmy/wC0AN/mJyPjOalQOYeI21pE+mSvaLrinHxLnLQvDBSklirMa0DHyaPYWV8TrmHPkld7cf5jofH1/wBD6bnbppBkSzTnEDgqWfkI6WVg/KW0N78oCez5XeSNg/n/ABD0iEZZcvvD0qKxjT4OIj0iBJMSzP4xslxgaokpMQzRFXEJqQQ0J9jRjzD9aa01hpaoBMS9N4yyjT8CweHTJR2cpLJB1qCVVNSbwRWpCiNCLh/vXSFcbPWhBKUlSnoKl66AV6QPh2OUoFcwNokWoaO3O8ZaYWGSHJuCKOW11fVxp9oCkvTMSE0ZmbYA0f8Ay0NSzWmlmr66i/8AECKM2pNyKNajUDHX8ETrZPcOXBLOGbblf8+3szFgKCcpDg2D0Ded7Ry5dgSfYGzdfeBylgGra1PSjeHpCCRm6Fs2x0ez0PKCBTPy9RS9aCvpAVlKnACmINU3Hlz0g4BSkbCga4awBBqX6xcKoTMpoQksCkuHo9WBDGo12gX6pKXJoTQVHk/hHiuZtShDU3r94UxksKLNm/upp4MacvKK1sGJqHNSyjYkMPQtfXpFTi8dk1htcwftLJOlai97Hn4RQ4/DqnzUykXJqf7QLnoIrXDTDjtcfCmGMxSsQbVQj/8ASvYecadD6/SBYPDIly0S00SkAAfU9amDxKMruoFrX9YHMIrEZWNCnASqhqSkj3v4R2b/AGgbPWAiagSlmLm1LCKReNyllEAlwAD3QdCbbRc8QB+UAjMPmu32EZbFcBcuF96rqG43Sa+UVh6zsru9DjIlRV2hJFVIUruuakgfR4jjuEy5is6zTK2UHuq1dtDaIysGkd8oT2gy5lLKil2DsBT0hjHYpCGzVQqyg5CfznC5tVJCcnhGHIKexltzAJHU3EZLi3wrLROAEwpSqoGVRIq1TZnIDk6xsJnAM4czZhB0RlTpzBMCxvAkolVmTGDkheWoNwVEeR0gxzs+RcZWVGPmSf6ctKlJTQKZVdSaBrvHRezcfPBYLS1GtZqW5R0VufRPo05eUKLEm7Cp8jHiscCltVClC43fYxX8e4j2MorJNw7B2egJHlC3ApainMsupZcnloKwpNnJtdSUw1LEAlBoKmZWN8VU0gUjw9YEJvOkeLnAxZTaRXEVGINSPAd4iriEwQGYYnMmtCc2bWMsmkguKZwoFjYWrs52iEmdW7EUqDWg+XcVgWJX/SPL6R7hA4BqXFCwG1R4ECMMu2eUNigNKcvGEZSldopJKSHOU3q7qDchr5wxOWKXAAepenltFNxjhU6YQJK0odqkEgp9W6e0PHW9MqvO2zggBiNA1T7QusEAnM29KEF9TbeIyZcxASmhYf2s76kqt6uDBFSyEgNXVjv/AHHxbWJvZliplZkkl6d5+gH+ILhZ2cse6STR3tUsx53EBxcgquSwLML7EPzif6NGYKCrBgAWF2fyMEFM4jDMA1XoGIB89ukJpwoSGSG5kvrfRQqfSHZZuCaaZmFbk76+0Dx02h1OhYbdb1GsazktKjHTMoJUQW1r9dHeHPhbC9mMy0K7SbUuD3UXSHtW51c8orsPKM+eiWqqR3lf8U6HqWHjGzeHkrLjhAqHhHPEgY4CJQDMo5hNU1K094EJFWU4Zqu4hjiWLVLSFdmuYHrkYkBrtr4QBM1M1DpKwFA1YghnFARQwB5iSmbLJBJBFCmp6jnyMUxkpUAkOSXuliP+QJuWi14RgOyQRnKnLlTN0pv0iOJwiSvMzqGrkXsIW1RmZ/DFFWR5jKoSwKQ1wpBrFpIwnZICaAAb9dGj3GrCEpVRJsxBfz0gaeIAp+ii3m8F3TjpmY1Cm6j8aEOISZs1CkHKEKBSpTuqtKABvOB4niSVHIu23eSfznHuD4f2VRMOT/dU9CbdIXRqL/oCRRlFqA5hUCgudo9izn8EQVEhTAl271H2bSPI03ftOo2cjHypqFqR3lJBcHcBw8Aws1gILxIgS1fK4BPP85xTDFQYqxXoxUeifFH+s5wzJxcbRWlwmZBEzIRTNMGlzd4ZmFzoEZ8Lz5rwEG0TaqQebMe0KlTGJLmwqZjmM6uGVzO6RuIlgcQFJQyXS1GZhYFPrCk1TJMEwK0BHyl8qSwJa1O69HYWprGWSM4dyEipSehZgedms8dJLhWajuwdg41f1A2iE+ZRwwGrinjv06wOZiGSaBh/xZwWrp4RmyMFYFBsW+zPqxNf8xETBdyK2I8K/mkJGWtRIQggUIU4Lkk0IHLpaIzJU9BYkBBFm73UnlWvOLLSzyJUD+6lSAfoaM3rEDJagGj1LhXTwMK5FpNC9a86OPDnz6mC9oaqWGc1ckVf6h7bQ9DRtUwhydm8vzWKufNaCT8aEjug5TUHMXG1mprrXziox2MJBa5oAOekaLwnG1v8K4esyaR8xyp6Jv8A+3/1jQvC/DsL2ctCK90B21Nz5l4ZfSJZW7rx44Vj0COEBILU1v4iDEipeJKp9IGhABNEirlt+YgAaklyXIH2s23SBYuXmQrkHDH7dIcXLSaEGATcOwZL1pUlmg0JWK4niDOYJlmYEFnSSK6gUYgcyLQUYUoUwKezP7FAlYL6C5AI1i0l8KCBMGY5C50DGrhwX1vEcHw7sx3gh6lNCcr3qXrvvBbwojiMFnBSFGtgSHcaB0kANpo0V8rC4iWV5yiYkCibKVvQm7c9fCNJNlkhgpn0pXoNOo8oTRKLMo5yNkBLMbXqH9oIShlfEElgwmAbbesdF8jhMpQcoSSbk53J1JYbx5E0bN43AFEuatZJJoKMA5eoekUZmUjT/EUx5QG/sL+rRlJVyDGuPK8etpysRWHpM/cxVTlZbQFM4nWNVNPLxbRMYiKGTNMWOGUdYVrST7W8tYIgM2BS5sTzPE0wVl4jh015e8NfpibA/m0S/TK2A8YVVCmNU9N4fw/CSEhIZIu4d3pe972iOFwbrzFi3k/1i6CmEZevt2M4rJPDVuXNSfmOnletYaRwSWEgFy1j9aQ3nj0zIuYxnovJkJRRqGCqauseuIAtTQDXKQA0hbEhJoQDHq54EV2NxjQbVoLFzgElNx7N9Iq+By+1xaR+1HfU/wDt+X/2IgeNxjB4vPhThxTKM00VNOb/AOP7R9fGFajO6jRe0eKFY5JpHCE50SYmxAjs0eNAEFMbVgaC1wxgpItHnjAHnaNz5RMlxygWWoLVtatY9Mvwb8rDIniMMGoAH1AFfGEytgGYC1fx29YtJgpce0YvjHxakTShins1Mcw8i23PnDxw9rwLlqLCXjFBwS5OxNAbMSK01aE+K4lEtlzO8kANVnsKAHQV9GitTxcZghjmy5hWhqXA2/mCT5sqYghY/wDLvAHcbG8azw5JvkjUS8LJWApKlMQCGmFmamsdGK/UzU92XPSECwLlhHRr6fiN/ra8bLqrt9Yzh+aOjo58e3ZP6p4hIY0hFQjo6LKGcLpFrh46OhtRBeLXhyBlBYO/3jo6JnYy6GmGsBOseR0LJWPQ2C+XxPvDa9I6OiIeXaKTUx6mOjoAjA5usdHQFSE8xVY0x0dCpqDiNh1j6UAwpS0dHQVz+TsY/b3iYvHR0DJBf1jpn0jyOhQIqFY8jo6AIA0PjEpd/COjoqFXjV8frHyz/VENiJRFCUMSNa6x0dFeP+xXohODScMoUVnUH1Z00eLLH28/ePI6Ovx/LDL4JCOjo6KJ/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4" name="Picture 10" descr="http://wisconsingeologicalsurvey.org/images/silica-san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1150" y="1676400"/>
            <a:ext cx="6343650" cy="4757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1360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Current Sand Acquisition</a:t>
            </a:r>
            <a:endParaRPr lang="en-US" dirty="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
        <p:nvSpPr>
          <p:cNvPr id="2" name="Content Placeholder 1"/>
          <p:cNvSpPr>
            <a:spLocks noGrp="1"/>
          </p:cNvSpPr>
          <p:nvPr>
            <p:ph idx="1"/>
          </p:nvPr>
        </p:nvSpPr>
        <p:spPr>
          <a:xfrm>
            <a:off x="-838199" y="1529790"/>
            <a:ext cx="5943600" cy="1905000"/>
          </a:xfrm>
        </p:spPr>
        <p:txBody>
          <a:bodyPr/>
          <a:lstStyle/>
          <a:p>
            <a:pPr marL="914400" lvl="2" indent="0">
              <a:buNone/>
            </a:pPr>
            <a:r>
              <a:rPr lang="en-US" sz="2500">
                <a:solidFill>
                  <a:prstClr val="black"/>
                </a:solidFill>
                <a:cs typeface="Arial" charset="0"/>
              </a:rPr>
              <a:t>India:</a:t>
            </a:r>
          </a:p>
          <a:p>
            <a:pPr lvl="3"/>
            <a:r>
              <a:rPr lang="en-US" sz="2500">
                <a:solidFill>
                  <a:prstClr val="black"/>
                </a:solidFill>
                <a:cs typeface="Arial" charset="0"/>
              </a:rPr>
              <a:t>Taken from the Barakar river</a:t>
            </a:r>
          </a:p>
          <a:p>
            <a:pPr lvl="3"/>
            <a:r>
              <a:rPr lang="en-US" sz="2500">
                <a:solidFill>
                  <a:prstClr val="black"/>
                </a:solidFill>
                <a:cs typeface="Arial" charset="0"/>
              </a:rPr>
              <a:t>Sieved to correct for size</a:t>
            </a:r>
          </a:p>
          <a:p>
            <a:pPr lvl="3"/>
            <a:r>
              <a:rPr lang="en-US" sz="2500">
                <a:solidFill>
                  <a:prstClr val="black"/>
                </a:solidFill>
                <a:cs typeface="Arial" charset="0"/>
              </a:rPr>
              <a:t>Implemented in filters</a:t>
            </a:r>
            <a:endParaRPr lang="en-US" sz="2500" dirty="0">
              <a:solidFill>
                <a:prstClr val="black"/>
              </a:solidFill>
              <a:cs typeface="Arial" charset="0"/>
            </a:endParaRPr>
          </a:p>
        </p:txBody>
      </p:sp>
      <p:pic>
        <p:nvPicPr>
          <p:cNvPr id="1026" name="Picture 2" descr="http://2.imimg.com/data2/QB/AX/MY-4373114/river-sand-500x50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5401" y="2350617"/>
            <a:ext cx="3804320" cy="2449983"/>
          </a:xfrm>
          <a:prstGeom prst="rect">
            <a:avLst/>
          </a:prstGeom>
          <a:noFill/>
          <a:extLst>
            <a:ext uri="{909E8E84-426E-40dd-AFC4-6F175D3DCCD1}">
              <a14:hiddenFill xmlns:a14="http://schemas.microsoft.com/office/drawing/2010/main" xmlns="">
                <a:solidFill>
                  <a:srgbClr val="FFFFFF"/>
                </a:solidFill>
              </a14:hiddenFill>
            </a:ext>
          </a:extLst>
        </p:spPr>
      </p:pic>
      <p:sp>
        <p:nvSpPr>
          <p:cNvPr id="8" name="Content Placeholder 1"/>
          <p:cNvSpPr txBox="1">
            <a:spLocks/>
          </p:cNvSpPr>
          <p:nvPr/>
        </p:nvSpPr>
        <p:spPr bwMode="auto">
          <a:xfrm>
            <a:off x="-861390" y="3434790"/>
            <a:ext cx="5943600" cy="1905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a:lstStyle>
          <a:p>
            <a:pPr marL="914400" lvl="2" indent="0">
              <a:buFont typeface="Wingdings" pitchFamily="2" charset="2"/>
              <a:buNone/>
            </a:pPr>
            <a:r>
              <a:rPr lang="en-US" sz="2500" kern="0" dirty="0" smtClean="0">
                <a:solidFill>
                  <a:prstClr val="black"/>
                </a:solidFill>
                <a:cs typeface="Arial" charset="0"/>
              </a:rPr>
              <a:t>Honduras:</a:t>
            </a:r>
          </a:p>
          <a:p>
            <a:pPr lvl="3"/>
            <a:r>
              <a:rPr lang="en-US" sz="2500" kern="0" dirty="0" smtClean="0">
                <a:solidFill>
                  <a:prstClr val="black"/>
                </a:solidFill>
                <a:cs typeface="Arial" charset="0"/>
              </a:rPr>
              <a:t>Imported from the US</a:t>
            </a:r>
          </a:p>
          <a:p>
            <a:pPr lvl="3"/>
            <a:r>
              <a:rPr lang="en-US" sz="2500" b="1" dirty="0" smtClean="0">
                <a:solidFill>
                  <a:prstClr val="black"/>
                </a:solidFill>
              </a:rPr>
              <a:t>HOPEFULLY</a:t>
            </a:r>
            <a:r>
              <a:rPr lang="en-US" sz="2500" dirty="0">
                <a:solidFill>
                  <a:prstClr val="black"/>
                </a:solidFill>
              </a:rPr>
              <a:t>: will soon be sourced from local river </a:t>
            </a:r>
            <a:r>
              <a:rPr lang="en-US" sz="2500" dirty="0" smtClean="0">
                <a:solidFill>
                  <a:prstClr val="black"/>
                </a:solidFill>
              </a:rPr>
              <a:t>beds</a:t>
            </a:r>
            <a:endParaRPr lang="en-US" sz="2500" dirty="0">
              <a:solidFill>
                <a:prstClr val="black"/>
              </a:solidFill>
            </a:endParaRPr>
          </a:p>
        </p:txBody>
      </p:sp>
    </p:spTree>
    <p:extLst>
      <p:ext uri="{BB962C8B-B14F-4D97-AF65-F5344CB8AC3E}">
        <p14:creationId xmlns:p14="http://schemas.microsoft.com/office/powerpoint/2010/main" val="3241403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Initial Tests</a:t>
            </a:r>
            <a:endParaRPr lang="en-US" dirty="0"/>
          </a:p>
        </p:txBody>
      </p:sp>
      <p:sp>
        <p:nvSpPr>
          <p:cNvPr id="3" name="Content Placeholder 2"/>
          <p:cNvSpPr>
            <a:spLocks noGrp="1"/>
          </p:cNvSpPr>
          <p:nvPr>
            <p:ph idx="1"/>
          </p:nvPr>
        </p:nvSpPr>
        <p:spPr>
          <a:xfrm>
            <a:off x="457200" y="2286000"/>
            <a:ext cx="2781300" cy="3733800"/>
          </a:xfrm>
        </p:spPr>
        <p:txBody>
          <a:bodyPr/>
          <a:lstStyle/>
          <a:p>
            <a:r>
              <a:rPr lang="en-US" sz="2200" dirty="0"/>
              <a:t>Effective Size</a:t>
            </a:r>
          </a:p>
          <a:p>
            <a:r>
              <a:rPr lang="en-US" sz="2200" dirty="0"/>
              <a:t>Hardness</a:t>
            </a:r>
          </a:p>
          <a:p>
            <a:r>
              <a:rPr lang="en-US" sz="2200" dirty="0"/>
              <a:t>Specific </a:t>
            </a:r>
            <a:r>
              <a:rPr lang="en-US" sz="2200" dirty="0" smtClean="0"/>
              <a:t>Weight</a:t>
            </a:r>
            <a:endParaRPr lang="en-US" sz="2200" dirty="0"/>
          </a:p>
          <a:p>
            <a:r>
              <a:rPr lang="en-US" sz="2200" dirty="0"/>
              <a:t>Acid Solubility</a:t>
            </a:r>
          </a:p>
          <a:p>
            <a:r>
              <a:rPr lang="en-US" sz="2200" dirty="0"/>
              <a:t>Shape</a:t>
            </a:r>
          </a:p>
          <a:p>
            <a:r>
              <a:rPr lang="en-US" sz="2200" dirty="0"/>
              <a:t>Clay and Shale Composition</a:t>
            </a:r>
          </a:p>
          <a:p>
            <a:r>
              <a:rPr lang="en-US" sz="2200" dirty="0"/>
              <a:t>Organic Material Composition</a:t>
            </a:r>
          </a:p>
        </p:txBody>
      </p:sp>
      <p:sp>
        <p:nvSpPr>
          <p:cNvPr id="4" name="TextBox 3"/>
          <p:cNvSpPr txBox="1"/>
          <p:nvPr/>
        </p:nvSpPr>
        <p:spPr>
          <a:xfrm>
            <a:off x="457200" y="1676400"/>
            <a:ext cx="2743200" cy="523220"/>
          </a:xfrm>
          <a:prstGeom prst="rect">
            <a:avLst/>
          </a:prstGeom>
          <a:solidFill>
            <a:srgbClr val="92D050"/>
          </a:solid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AWWA</a:t>
            </a:r>
            <a:endPar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7" name="TextBox 6"/>
          <p:cNvSpPr txBox="1"/>
          <p:nvPr/>
        </p:nvSpPr>
        <p:spPr>
          <a:xfrm>
            <a:off x="4953000" y="1762780"/>
            <a:ext cx="2743200" cy="523220"/>
          </a:xfrm>
          <a:prstGeom prst="rect">
            <a:avLst/>
          </a:prstGeom>
          <a:solidFill>
            <a:srgbClr val="92D050"/>
          </a:solid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AguaClara</a:t>
            </a:r>
            <a:endPar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8" name="Content Placeholder 2"/>
          <p:cNvSpPr txBox="1">
            <a:spLocks/>
          </p:cNvSpPr>
          <p:nvPr/>
        </p:nvSpPr>
        <p:spPr bwMode="auto">
          <a:xfrm>
            <a:off x="457200" y="4343400"/>
            <a:ext cx="3628373" cy="147102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a:lstStyle>
          <a:p>
            <a:endParaRPr lang="en-US" sz="2000" kern="0" dirty="0" smtClean="0"/>
          </a:p>
        </p:txBody>
      </p:sp>
      <p:sp>
        <p:nvSpPr>
          <p:cNvPr id="9" name="Content Placeholder 2"/>
          <p:cNvSpPr txBox="1">
            <a:spLocks/>
          </p:cNvSpPr>
          <p:nvPr/>
        </p:nvSpPr>
        <p:spPr bwMode="auto">
          <a:xfrm>
            <a:off x="4953000" y="2362200"/>
            <a:ext cx="2743200" cy="3657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a:lstStyle>
          <a:p>
            <a:r>
              <a:rPr lang="en-US" sz="2200" kern="0" dirty="0" smtClean="0"/>
              <a:t>Backwash Velocity </a:t>
            </a:r>
          </a:p>
          <a:p>
            <a:r>
              <a:rPr lang="en-US" sz="2200" kern="0" dirty="0" smtClean="0"/>
              <a:t>Bed Expansion</a:t>
            </a:r>
          </a:p>
          <a:p>
            <a:r>
              <a:rPr lang="en-US" sz="2200" kern="0" dirty="0" smtClean="0"/>
              <a:t>Stratification</a:t>
            </a:r>
            <a:r>
              <a:rPr lang="en-US" sz="2200" kern="0" dirty="0"/>
              <a:t> </a:t>
            </a:r>
            <a:r>
              <a:rPr lang="en-US" sz="2200" kern="0" dirty="0" smtClean="0"/>
              <a:t>after backwash</a:t>
            </a:r>
          </a:p>
        </p:txBody>
      </p:sp>
      <p:pic>
        <p:nvPicPr>
          <p:cNvPr id="3076" name="Picture 4" descr="http://www.constructionbook.com/product_images/awwa_lar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7708" y="4318703"/>
            <a:ext cx="1372206" cy="1419523"/>
          </a:xfrm>
          <a:prstGeom prst="rect">
            <a:avLst/>
          </a:prstGeom>
          <a:noFill/>
          <a:extLst>
            <a:ext uri="{909E8E84-426E-40dd-AFC4-6F175D3DCCD1}">
              <a14:hiddenFill xmlns:a14="http://schemas.microsoft.com/office/drawing/2010/main" xmlns="">
                <a:solidFill>
                  <a:srgbClr val="FFFFFF"/>
                </a:solidFill>
              </a14:hiddenFill>
            </a:ext>
          </a:extLst>
        </p:spPr>
      </p:pic>
      <p:pic>
        <p:nvPicPr>
          <p:cNvPr id="10" name="Picture 9"/>
          <p:cNvPicPr>
            <a:picLocks noChangeAspect="1"/>
          </p:cNvPicPr>
          <p:nvPr/>
        </p:nvPicPr>
        <p:blipFill>
          <a:blip r:embed="rId4"/>
          <a:stretch>
            <a:fillRect/>
          </a:stretch>
        </p:blipFill>
        <p:spPr>
          <a:xfrm>
            <a:off x="5578986" y="5814426"/>
            <a:ext cx="2984641" cy="933845"/>
          </a:xfrm>
          <a:prstGeom prst="rect">
            <a:avLst/>
          </a:prstGeom>
        </p:spPr>
      </p:pic>
    </p:spTree>
    <p:extLst>
      <p:ext uri="{BB962C8B-B14F-4D97-AF65-F5344CB8AC3E}">
        <p14:creationId xmlns:p14="http://schemas.microsoft.com/office/powerpoint/2010/main" val="277786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Modified List of Tests</a:t>
            </a:r>
            <a:endParaRPr lang="en-US" dirty="0"/>
          </a:p>
        </p:txBody>
      </p:sp>
      <p:sp>
        <p:nvSpPr>
          <p:cNvPr id="13" name="TextBox 12"/>
          <p:cNvSpPr txBox="1"/>
          <p:nvPr/>
        </p:nvSpPr>
        <p:spPr>
          <a:xfrm>
            <a:off x="457200" y="1676400"/>
            <a:ext cx="2743200" cy="523220"/>
          </a:xfrm>
          <a:prstGeom prst="rect">
            <a:avLst/>
          </a:prstGeom>
          <a:solidFill>
            <a:srgbClr val="92D050"/>
          </a:solid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AWWA</a:t>
            </a:r>
            <a:endPar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4" name="TextBox 13"/>
          <p:cNvSpPr txBox="1"/>
          <p:nvPr/>
        </p:nvSpPr>
        <p:spPr>
          <a:xfrm>
            <a:off x="4953000" y="1762780"/>
            <a:ext cx="2743200" cy="523220"/>
          </a:xfrm>
          <a:prstGeom prst="rect">
            <a:avLst/>
          </a:prstGeom>
          <a:solidFill>
            <a:srgbClr val="92D050"/>
          </a:solid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AguaClara</a:t>
            </a:r>
            <a:endPar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5" name="Content Placeholder 2"/>
          <p:cNvSpPr txBox="1">
            <a:spLocks/>
          </p:cNvSpPr>
          <p:nvPr/>
        </p:nvSpPr>
        <p:spPr bwMode="auto">
          <a:xfrm>
            <a:off x="4953000" y="2362200"/>
            <a:ext cx="2743200" cy="1828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a:lstStyle>
          <a:p>
            <a:r>
              <a:rPr lang="en-US" sz="2200" kern="0" dirty="0" smtClean="0"/>
              <a:t>Backwash Velocity </a:t>
            </a:r>
          </a:p>
          <a:p>
            <a:r>
              <a:rPr lang="en-US" sz="2200" kern="0" dirty="0" smtClean="0"/>
              <a:t>Bed Expansion</a:t>
            </a:r>
          </a:p>
          <a:p>
            <a:pPr lvl="1"/>
            <a:r>
              <a:rPr lang="en-US" sz="1800" kern="0" dirty="0" smtClean="0"/>
              <a:t>Uniformity Coefficient</a:t>
            </a:r>
          </a:p>
          <a:p>
            <a:pPr lvl="1"/>
            <a:r>
              <a:rPr lang="en-US" sz="1800" kern="0" dirty="0" smtClean="0"/>
              <a:t>Porosity</a:t>
            </a:r>
          </a:p>
        </p:txBody>
      </p:sp>
      <p:sp>
        <p:nvSpPr>
          <p:cNvPr id="16" name="Content Placeholder 2"/>
          <p:cNvSpPr txBox="1">
            <a:spLocks/>
          </p:cNvSpPr>
          <p:nvPr/>
        </p:nvSpPr>
        <p:spPr bwMode="auto">
          <a:xfrm>
            <a:off x="457200" y="2286000"/>
            <a:ext cx="2781300" cy="2362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a:lstStyle>
          <a:p>
            <a:r>
              <a:rPr lang="en-US" sz="2200" dirty="0" smtClean="0"/>
              <a:t>Effective Size</a:t>
            </a:r>
          </a:p>
          <a:p>
            <a:r>
              <a:rPr lang="en-US" sz="2200" dirty="0" smtClean="0"/>
              <a:t>Acid Solubility</a:t>
            </a:r>
          </a:p>
          <a:p>
            <a:pPr marL="0" indent="0">
              <a:buNone/>
            </a:pPr>
            <a:endParaRPr lang="en-US" sz="2200" dirty="0"/>
          </a:p>
        </p:txBody>
      </p:sp>
    </p:spTree>
    <p:extLst>
      <p:ext uri="{BB962C8B-B14F-4D97-AF65-F5344CB8AC3E}">
        <p14:creationId xmlns:p14="http://schemas.microsoft.com/office/powerpoint/2010/main" val="1559361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Sand Samples</a:t>
            </a:r>
            <a:endParaRPr lang="en-US" dirty="0"/>
          </a:p>
        </p:txBody>
      </p:sp>
      <p:sp>
        <p:nvSpPr>
          <p:cNvPr id="3" name="Content Placeholder 2"/>
          <p:cNvSpPr>
            <a:spLocks noGrp="1"/>
          </p:cNvSpPr>
          <p:nvPr>
            <p:ph idx="1"/>
          </p:nvPr>
        </p:nvSpPr>
        <p:spPr>
          <a:xfrm>
            <a:off x="457200" y="1600200"/>
            <a:ext cx="4800600" cy="5029200"/>
          </a:xfrm>
        </p:spPr>
        <p:txBody>
          <a:bodyPr/>
          <a:lstStyle/>
          <a:p>
            <a:r>
              <a:rPr lang="en-US" sz="3000" dirty="0" smtClean="0"/>
              <a:t>Playground </a:t>
            </a:r>
            <a:r>
              <a:rPr lang="en-US" sz="3000" dirty="0"/>
              <a:t>Sand</a:t>
            </a:r>
          </a:p>
          <a:p>
            <a:r>
              <a:rPr lang="en-US" sz="3000" dirty="0"/>
              <a:t>Aquarium Sand </a:t>
            </a:r>
          </a:p>
          <a:p>
            <a:r>
              <a:rPr lang="en-US" sz="3000" dirty="0"/>
              <a:t>Filter Sand</a:t>
            </a:r>
          </a:p>
          <a:p>
            <a:r>
              <a:rPr lang="en-US" sz="3000" dirty="0"/>
              <a:t>Unknown sand:</a:t>
            </a:r>
          </a:p>
          <a:p>
            <a:pPr lvl="1"/>
            <a:r>
              <a:rPr lang="en-US" sz="3000" dirty="0" smtClean="0"/>
              <a:t>size 20</a:t>
            </a:r>
          </a:p>
          <a:p>
            <a:pPr lvl="1"/>
            <a:r>
              <a:rPr lang="en-US" sz="3000" dirty="0" smtClean="0"/>
              <a:t>size 30</a:t>
            </a:r>
          </a:p>
          <a:p>
            <a:pPr lvl="1"/>
            <a:r>
              <a:rPr lang="en-US" sz="3000" dirty="0" smtClean="0"/>
              <a:t>size </a:t>
            </a:r>
            <a:r>
              <a:rPr lang="en-US" sz="3000" dirty="0"/>
              <a:t>A</a:t>
            </a:r>
          </a:p>
          <a:p>
            <a:r>
              <a:rPr lang="en-US" sz="3000" dirty="0"/>
              <a:t>Mixed sand: Size 20 and playground sand</a:t>
            </a:r>
          </a:p>
          <a:p>
            <a:endParaRPr lang="en-US" sz="2200" dirty="0"/>
          </a:p>
        </p:txBody>
      </p:sp>
      <p:pic>
        <p:nvPicPr>
          <p:cNvPr id="5" name="Picture 4"/>
          <p:cNvPicPr>
            <a:picLocks noChangeAspect="1"/>
          </p:cNvPicPr>
          <p:nvPr/>
        </p:nvPicPr>
        <p:blipFill>
          <a:blip r:embed="rId3"/>
          <a:stretch>
            <a:fillRect/>
          </a:stretch>
        </p:blipFill>
        <p:spPr>
          <a:xfrm>
            <a:off x="5410200" y="1676400"/>
            <a:ext cx="2895600" cy="2170484"/>
          </a:xfrm>
          <a:prstGeom prst="rect">
            <a:avLst/>
          </a:prstGeom>
        </p:spPr>
      </p:pic>
      <p:pic>
        <p:nvPicPr>
          <p:cNvPr id="6" name="Picture 5"/>
          <p:cNvPicPr>
            <a:picLocks noChangeAspect="1"/>
          </p:cNvPicPr>
          <p:nvPr/>
        </p:nvPicPr>
        <p:blipFill>
          <a:blip r:embed="rId4"/>
          <a:stretch>
            <a:fillRect/>
          </a:stretch>
        </p:blipFill>
        <p:spPr>
          <a:xfrm>
            <a:off x="5410200" y="4305300"/>
            <a:ext cx="2895600" cy="2171700"/>
          </a:xfrm>
          <a:prstGeom prst="rect">
            <a:avLst/>
          </a:prstGeom>
        </p:spPr>
      </p:pic>
    </p:spTree>
    <p:extLst>
      <p:ext uri="{BB962C8B-B14F-4D97-AF65-F5344CB8AC3E}">
        <p14:creationId xmlns:p14="http://schemas.microsoft.com/office/powerpoint/2010/main" val="3920008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Hardness</a:t>
            </a:r>
            <a:endParaRPr lang="en-US" dirty="0"/>
          </a:p>
        </p:txBody>
      </p:sp>
      <p:sp>
        <p:nvSpPr>
          <p:cNvPr id="3" name="Content Placeholder 2"/>
          <p:cNvSpPr>
            <a:spLocks noGrp="1"/>
          </p:cNvSpPr>
          <p:nvPr>
            <p:ph idx="1"/>
          </p:nvPr>
        </p:nvSpPr>
        <p:spPr>
          <a:xfrm>
            <a:off x="76200" y="1905000"/>
            <a:ext cx="4267200" cy="5181600"/>
          </a:xfrm>
        </p:spPr>
        <p:txBody>
          <a:bodyPr/>
          <a:lstStyle/>
          <a:p>
            <a:pPr marL="457200" lvl="1" indent="0">
              <a:buNone/>
            </a:pPr>
            <a:endParaRPr lang="en-US" sz="2400" dirty="0" smtClean="0"/>
          </a:p>
          <a:p>
            <a:pPr lvl="1"/>
            <a:r>
              <a:rPr lang="en-US" sz="2400" dirty="0" smtClean="0"/>
              <a:t>Limestone sand </a:t>
            </a:r>
            <a:r>
              <a:rPr lang="en-US" sz="2400" dirty="0" smtClean="0">
                <a:sym typeface="Wingdings"/>
              </a:rPr>
              <a:t> </a:t>
            </a:r>
            <a:r>
              <a:rPr lang="en-US" sz="2400" dirty="0" smtClean="0"/>
              <a:t>calcite (~3)</a:t>
            </a:r>
          </a:p>
          <a:p>
            <a:pPr lvl="1"/>
            <a:r>
              <a:rPr lang="en-US" sz="2400" dirty="0"/>
              <a:t>S</a:t>
            </a:r>
            <a:r>
              <a:rPr lang="en-US" sz="2400" dirty="0" smtClean="0"/>
              <a:t>ilica sand </a:t>
            </a:r>
            <a:r>
              <a:rPr lang="en-US" sz="2400" dirty="0" smtClean="0">
                <a:sym typeface="Wingdings"/>
              </a:rPr>
              <a:t> quartz (~7)</a:t>
            </a:r>
          </a:p>
          <a:p>
            <a:pPr lvl="1"/>
            <a:r>
              <a:rPr lang="en-US" sz="2400" dirty="0" smtClean="0">
                <a:sym typeface="Wingdings"/>
              </a:rPr>
              <a:t>Penny can be used on site</a:t>
            </a:r>
          </a:p>
          <a:p>
            <a:pPr lvl="1"/>
            <a:r>
              <a:rPr lang="en-US" sz="2400" dirty="0" smtClean="0">
                <a:solidFill>
                  <a:srgbClr val="FF0000"/>
                </a:solidFill>
                <a:sym typeface="Wingdings"/>
              </a:rPr>
              <a:t>Not Necessary</a:t>
            </a:r>
          </a:p>
          <a:p>
            <a:pPr lvl="2"/>
            <a:r>
              <a:rPr lang="en-US" dirty="0" smtClean="0">
                <a:sym typeface="Wingdings"/>
              </a:rPr>
              <a:t>Silica sand will be hard enough! </a:t>
            </a:r>
          </a:p>
          <a:p>
            <a:pPr lvl="2"/>
            <a:r>
              <a:rPr lang="en-US" dirty="0" smtClean="0">
                <a:sym typeface="Wingdings"/>
              </a:rPr>
              <a:t>Determined more accurately in Acid solubility test</a:t>
            </a:r>
            <a:endParaRPr lang="en-US" dirty="0"/>
          </a:p>
        </p:txBody>
      </p:sp>
      <p:sp>
        <p:nvSpPr>
          <p:cNvPr id="5" name="TextBox 4"/>
          <p:cNvSpPr txBox="1"/>
          <p:nvPr/>
        </p:nvSpPr>
        <p:spPr>
          <a:xfrm>
            <a:off x="125896" y="1649563"/>
            <a:ext cx="8083826" cy="477054"/>
          </a:xfrm>
          <a:prstGeom prst="rect">
            <a:avLst/>
          </a:prstGeom>
          <a:noFill/>
        </p:spPr>
        <p:txBody>
          <a:bodyPr wrap="square" rtlCol="0">
            <a:spAutoFit/>
          </a:bodyPr>
          <a:lstStyle/>
          <a:p>
            <a:pPr algn="ctr"/>
            <a:r>
              <a:rPr lang="en-US" sz="2500" b="1" dirty="0" smtClean="0"/>
              <a:t>Specification: &gt; 2.7 on </a:t>
            </a:r>
            <a:r>
              <a:rPr lang="en-US" sz="2500" b="1" dirty="0" err="1" smtClean="0"/>
              <a:t>Mohs</a:t>
            </a:r>
            <a:r>
              <a:rPr lang="en-US" sz="2500" b="1" dirty="0" smtClean="0"/>
              <a:t> Hardness Scale</a:t>
            </a:r>
            <a:endParaRPr lang="en-US" sz="2500" b="1" dirty="0"/>
          </a:p>
        </p:txBody>
      </p:sp>
      <p:pic>
        <p:nvPicPr>
          <p:cNvPr id="7" name="Picture 6"/>
          <p:cNvPicPr>
            <a:picLocks noChangeAspect="1"/>
          </p:cNvPicPr>
          <p:nvPr/>
        </p:nvPicPr>
        <p:blipFill>
          <a:blip r:embed="rId3"/>
          <a:stretch>
            <a:fillRect/>
          </a:stretch>
        </p:blipFill>
        <p:spPr>
          <a:xfrm>
            <a:off x="4572000" y="2296858"/>
            <a:ext cx="4343400" cy="4332542"/>
          </a:xfrm>
          <a:prstGeom prst="rect">
            <a:avLst/>
          </a:prstGeom>
          <a:effectLst>
            <a:softEdge rad="0"/>
          </a:effectLst>
        </p:spPr>
      </p:pic>
    </p:spTree>
    <p:extLst>
      <p:ext uri="{BB962C8B-B14F-4D97-AF65-F5344CB8AC3E}">
        <p14:creationId xmlns:p14="http://schemas.microsoft.com/office/powerpoint/2010/main" val="4073433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Silica Content and Specific Weight</a:t>
            </a:r>
            <a:endParaRPr lang="en-US" dirty="0"/>
          </a:p>
        </p:txBody>
      </p:sp>
      <p:sp>
        <p:nvSpPr>
          <p:cNvPr id="3" name="Content Placeholder 2"/>
          <p:cNvSpPr>
            <a:spLocks noGrp="1"/>
          </p:cNvSpPr>
          <p:nvPr>
            <p:ph idx="1"/>
          </p:nvPr>
        </p:nvSpPr>
        <p:spPr>
          <a:xfrm>
            <a:off x="457200" y="1600200"/>
            <a:ext cx="7848600" cy="4525963"/>
          </a:xfrm>
        </p:spPr>
        <p:txBody>
          <a:bodyPr/>
          <a:lstStyle/>
          <a:p>
            <a:r>
              <a:rPr lang="en-US" dirty="0" smtClean="0"/>
              <a:t>Complex Procedure</a:t>
            </a:r>
          </a:p>
          <a:p>
            <a:pPr lvl="1"/>
            <a:r>
              <a:rPr lang="en-US" dirty="0" smtClean="0"/>
              <a:t>Silica Content 		melting the sand</a:t>
            </a:r>
          </a:p>
          <a:p>
            <a:pPr lvl="1"/>
            <a:r>
              <a:rPr lang="en-US" dirty="0" smtClean="0"/>
              <a:t>Specific Weight </a:t>
            </a:r>
            <a:r>
              <a:rPr lang="en-US" dirty="0"/>
              <a:t>	</a:t>
            </a:r>
            <a:r>
              <a:rPr lang="en-US" dirty="0" smtClean="0"/>
              <a:t>	</a:t>
            </a:r>
            <a:r>
              <a:rPr lang="en-US" dirty="0" err="1" smtClean="0"/>
              <a:t>pycnometer</a:t>
            </a:r>
            <a:endParaRPr lang="en-US" dirty="0"/>
          </a:p>
          <a:p>
            <a:r>
              <a:rPr lang="en-US" dirty="0" smtClean="0"/>
              <a:t>Value to Filter</a:t>
            </a:r>
          </a:p>
          <a:p>
            <a:pPr lvl="1"/>
            <a:r>
              <a:rPr lang="en-US" dirty="0" smtClean="0"/>
              <a:t>Range in filter media</a:t>
            </a:r>
          </a:p>
          <a:p>
            <a:pPr lvl="1"/>
            <a:r>
              <a:rPr lang="en-US" dirty="0" smtClean="0"/>
              <a:t>Purity of media</a:t>
            </a:r>
            <a:endParaRPr lang="en-US" dirty="0"/>
          </a:p>
        </p:txBody>
      </p:sp>
      <p:sp>
        <p:nvSpPr>
          <p:cNvPr id="4" name="Right Arrow 3"/>
          <p:cNvSpPr/>
          <p:nvPr/>
        </p:nvSpPr>
        <p:spPr bwMode="auto">
          <a:xfrm>
            <a:off x="4073275" y="2286000"/>
            <a:ext cx="609600" cy="228600"/>
          </a:xfrm>
          <a:prstGeom prst="rightArrow">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5" name="Right Arrow 4"/>
          <p:cNvSpPr/>
          <p:nvPr/>
        </p:nvSpPr>
        <p:spPr bwMode="auto">
          <a:xfrm>
            <a:off x="4073275" y="2834481"/>
            <a:ext cx="609600" cy="228600"/>
          </a:xfrm>
          <a:prstGeom prst="rightArrow">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Tree>
    <p:extLst>
      <p:ext uri="{BB962C8B-B14F-4D97-AF65-F5344CB8AC3E}">
        <p14:creationId xmlns:p14="http://schemas.microsoft.com/office/powerpoint/2010/main" val="1535819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Acid Solubility</a:t>
            </a:r>
            <a:endParaRPr lang="en-US" dirty="0"/>
          </a:p>
        </p:txBody>
      </p:sp>
      <p:sp>
        <p:nvSpPr>
          <p:cNvPr id="3" name="Content Placeholder 2"/>
          <p:cNvSpPr>
            <a:spLocks noGrp="1"/>
          </p:cNvSpPr>
          <p:nvPr>
            <p:ph idx="1"/>
          </p:nvPr>
        </p:nvSpPr>
        <p:spPr>
          <a:xfrm>
            <a:off x="457200" y="1600200"/>
            <a:ext cx="8229600" cy="4525963"/>
          </a:xfrm>
        </p:spPr>
        <p:txBody>
          <a:bodyPr/>
          <a:lstStyle/>
          <a:p>
            <a:r>
              <a:rPr lang="en-US" dirty="0" smtClean="0"/>
              <a:t>Importance</a:t>
            </a:r>
          </a:p>
          <a:p>
            <a:pPr lvl="1"/>
            <a:r>
              <a:rPr lang="en-US" dirty="0" smtClean="0"/>
              <a:t>Limestone </a:t>
            </a:r>
            <a:r>
              <a:rPr lang="en-US" dirty="0" err="1" smtClean="0"/>
              <a:t>vs</a:t>
            </a:r>
            <a:r>
              <a:rPr lang="en-US" dirty="0" smtClean="0"/>
              <a:t> Silica</a:t>
            </a:r>
          </a:p>
          <a:p>
            <a:pPr lvl="1"/>
            <a:r>
              <a:rPr lang="en-US" dirty="0" smtClean="0"/>
              <a:t>Loss over time</a:t>
            </a:r>
          </a:p>
          <a:p>
            <a:pPr lvl="2"/>
            <a:r>
              <a:rPr lang="en-US" dirty="0" smtClean="0"/>
              <a:t>Lifetime of filter sand: roughly 10-20 years</a:t>
            </a:r>
            <a:endParaRPr lang="en-US" dirty="0"/>
          </a:p>
        </p:txBody>
      </p:sp>
      <p:sp>
        <p:nvSpPr>
          <p:cNvPr id="5" name="Rounded Rectangle 4"/>
          <p:cNvSpPr/>
          <p:nvPr/>
        </p:nvSpPr>
        <p:spPr bwMode="auto">
          <a:xfrm>
            <a:off x="304800" y="3821410"/>
            <a:ext cx="2895600" cy="1770698"/>
          </a:xfrm>
          <a:prstGeom prst="roundRect">
            <a:avLst/>
          </a:prstGeom>
          <a:solidFill>
            <a:schemeClr val="accent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Century Gothic" pitchFamily="34" charset="0"/>
                <a:cs typeface="Arial" charset="0"/>
              </a:rPr>
              <a:t>Preliminary Results:</a:t>
            </a:r>
          </a:p>
          <a:p>
            <a:pPr marL="0" marR="0" indent="0" algn="l" defTabSz="914400" rtl="0" eaLnBrk="1" fontAlgn="base" latinLnBrk="0" hangingPunct="1">
              <a:lnSpc>
                <a:spcPct val="100000"/>
              </a:lnSpc>
              <a:spcBef>
                <a:spcPct val="0"/>
              </a:spcBef>
              <a:spcAft>
                <a:spcPct val="0"/>
              </a:spcAft>
              <a:buClrTx/>
              <a:buSzTx/>
              <a:buFontTx/>
              <a:buNone/>
              <a:tabLst/>
            </a:pPr>
            <a:r>
              <a:rPr lang="en-US" sz="1600" dirty="0" smtClean="0"/>
              <a:t>Aquarium sand: &lt;&lt;5% loss</a:t>
            </a:r>
          </a:p>
          <a:p>
            <a:pPr marL="0" marR="0" indent="0" algn="l" defTabSz="914400" rtl="0" eaLnBrk="1" fontAlgn="base" latinLnBrk="0" hangingPunct="1">
              <a:lnSpc>
                <a:spcPct val="100000"/>
              </a:lnSpc>
              <a:spcBef>
                <a:spcPct val="0"/>
              </a:spcBef>
              <a:spcAft>
                <a:spcPct val="0"/>
              </a:spcAft>
              <a:buClrTx/>
              <a:buSzTx/>
              <a:buFontTx/>
              <a:buNone/>
              <a:tabLst/>
            </a:pPr>
            <a:r>
              <a:rPr lang="en-US" sz="1600" dirty="0"/>
              <a:t>	</a:t>
            </a:r>
            <a:r>
              <a:rPr lang="en-US" sz="2400" b="1" dirty="0" smtClean="0">
                <a:solidFill>
                  <a:srgbClr val="00B050"/>
                </a:solidFill>
                <a:effectLst>
                  <a:outerShdw blurRad="38100" dist="38100" dir="2700000" algn="tl">
                    <a:srgbClr val="000000">
                      <a:alpha val="43137"/>
                    </a:srgbClr>
                  </a:outerShdw>
                </a:effectLst>
              </a:rPr>
              <a:t>PASS</a:t>
            </a:r>
          </a:p>
          <a:p>
            <a:pPr marL="0" marR="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rPr>
              <a:t>Size</a:t>
            </a:r>
            <a:r>
              <a:rPr kumimoji="0" lang="en-US" sz="1600" b="0" i="0" u="none" strike="noStrike" cap="none" normalizeH="0" dirty="0" smtClean="0">
                <a:ln>
                  <a:noFill/>
                </a:ln>
                <a:solidFill>
                  <a:schemeClr val="tx1"/>
                </a:solidFill>
                <a:effectLst/>
              </a:rPr>
              <a:t> 20 sand: 10% loss</a:t>
            </a:r>
          </a:p>
          <a:p>
            <a:pPr marL="0" marR="0" indent="0" algn="l" defTabSz="914400" rtl="0" eaLnBrk="1" fontAlgn="base" latinLnBrk="0" hangingPunct="1">
              <a:lnSpc>
                <a:spcPct val="100000"/>
              </a:lnSpc>
              <a:spcBef>
                <a:spcPct val="0"/>
              </a:spcBef>
              <a:spcAft>
                <a:spcPct val="0"/>
              </a:spcAft>
              <a:buClrTx/>
              <a:buSzTx/>
              <a:buFontTx/>
              <a:buNone/>
              <a:tabLst/>
            </a:pPr>
            <a:r>
              <a:rPr lang="en-US" sz="1600" baseline="0" dirty="0"/>
              <a:t>	</a:t>
            </a:r>
            <a:r>
              <a:rPr lang="en-US" sz="2400" b="1" baseline="0" dirty="0" smtClean="0">
                <a:solidFill>
                  <a:srgbClr val="C00000"/>
                </a:solidFill>
                <a:effectLst>
                  <a:outerShdw blurRad="38100" dist="38100" dir="2700000" algn="tl">
                    <a:srgbClr val="000000">
                      <a:alpha val="43137"/>
                    </a:srgbClr>
                  </a:outerShdw>
                </a:effectLst>
              </a:rPr>
              <a:t>FAIL</a:t>
            </a:r>
            <a:endParaRPr kumimoji="0" lang="en-US" sz="2400" b="1" i="0" u="none" strike="noStrike" cap="none" normalizeH="0" baseline="0" dirty="0" smtClean="0">
              <a:ln>
                <a:noFill/>
              </a:ln>
              <a:solidFill>
                <a:srgbClr val="C00000"/>
              </a:solidFill>
              <a:effectLst>
                <a:outerShdw blurRad="38100" dist="38100" dir="2700000" algn="tl">
                  <a:srgbClr val="000000">
                    <a:alpha val="43137"/>
                  </a:srgbClr>
                </a:outerShdw>
              </a:effectLst>
            </a:endParaRPr>
          </a:p>
        </p:txBody>
      </p:sp>
      <p:sp>
        <p:nvSpPr>
          <p:cNvPr id="6" name="Rounded Rectangle 5"/>
          <p:cNvSpPr/>
          <p:nvPr/>
        </p:nvSpPr>
        <p:spPr bwMode="auto">
          <a:xfrm>
            <a:off x="3543300" y="3778608"/>
            <a:ext cx="2286000" cy="2576155"/>
          </a:xfrm>
          <a:prstGeom prst="roundRect">
            <a:avLst/>
          </a:prstGeom>
          <a:solidFill>
            <a:schemeClr val="accent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Century Gothic" pitchFamily="34" charset="0"/>
                <a:cs typeface="Arial" charset="0"/>
              </a:rPr>
              <a:t>Problems:</a:t>
            </a:r>
          </a:p>
          <a:p>
            <a:pPr marL="285750" indent="-285750">
              <a:buFont typeface="Arial" panose="020B0604020202020204" pitchFamily="34" charset="0"/>
              <a:buChar char="•"/>
            </a:pPr>
            <a:r>
              <a:rPr lang="en-US" sz="1600" dirty="0"/>
              <a:t>unspecific </a:t>
            </a:r>
            <a:r>
              <a:rPr lang="en-US" sz="1600" dirty="0" smtClean="0"/>
              <a:t>size</a:t>
            </a:r>
          </a:p>
          <a:p>
            <a:pPr marL="285750" indent="-285750">
              <a:buFont typeface="Arial" panose="020B0604020202020204" pitchFamily="34" charset="0"/>
              <a:buChar char="•"/>
            </a:pPr>
            <a:r>
              <a:rPr lang="en-US" sz="1600" dirty="0" smtClean="0"/>
              <a:t>Drying time</a:t>
            </a:r>
          </a:p>
          <a:p>
            <a:pPr marL="285750" indent="-285750">
              <a:buFont typeface="Arial" panose="020B0604020202020204" pitchFamily="34" charset="0"/>
              <a:buChar char="•"/>
            </a:pPr>
            <a:r>
              <a:rPr lang="en-US" sz="1600" dirty="0" smtClean="0"/>
              <a:t>Meaning of 1:1 HCL solution</a:t>
            </a:r>
            <a:endParaRPr lang="en-US" sz="1600" dirty="0"/>
          </a:p>
          <a:p>
            <a:pPr marL="285750" indent="-285750">
              <a:buFont typeface="Arial" panose="020B0604020202020204" pitchFamily="34" charset="0"/>
              <a:buChar char="•"/>
            </a:pPr>
            <a:r>
              <a:rPr lang="en-US" sz="1600" dirty="0" smtClean="0"/>
              <a:t>Filtration</a:t>
            </a:r>
          </a:p>
          <a:p>
            <a:pPr marL="285750" marR="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600" i="0" u="none" strike="noStrike" cap="none" normalizeH="0" baseline="0" dirty="0" smtClean="0">
                <a:ln>
                  <a:noFill/>
                </a:ln>
                <a:solidFill>
                  <a:schemeClr val="tx1"/>
                </a:solidFill>
                <a:effectLst/>
              </a:rPr>
              <a:t>Unspecific</a:t>
            </a:r>
            <a:r>
              <a:rPr kumimoji="0" lang="en-US" sz="1600" i="0" u="none" strike="noStrike" cap="none" normalizeH="0" dirty="0" smtClean="0">
                <a:ln>
                  <a:noFill/>
                </a:ln>
                <a:solidFill>
                  <a:schemeClr val="tx1"/>
                </a:solidFill>
                <a:effectLst/>
              </a:rPr>
              <a:t> containers</a:t>
            </a:r>
            <a:endParaRPr kumimoji="0" lang="en-US" sz="1600" i="0" u="none" strike="noStrike" cap="none" normalizeH="0" baseline="0" dirty="0" smtClean="0">
              <a:ln>
                <a:noFill/>
              </a:ln>
              <a:solidFill>
                <a:schemeClr val="tx1"/>
              </a:solidFill>
              <a:effectLst/>
            </a:endParaRPr>
          </a:p>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Century Gothic" pitchFamily="34" charset="0"/>
              <a:cs typeface="Arial" charset="0"/>
            </a:endParaRPr>
          </a:p>
        </p:txBody>
      </p:sp>
      <p:sp>
        <p:nvSpPr>
          <p:cNvPr id="7" name="Rounded Rectangle 6"/>
          <p:cNvSpPr/>
          <p:nvPr/>
        </p:nvSpPr>
        <p:spPr bwMode="auto">
          <a:xfrm>
            <a:off x="6172200" y="3821410"/>
            <a:ext cx="2667000" cy="1770698"/>
          </a:xfrm>
          <a:prstGeom prst="roundRect">
            <a:avLst/>
          </a:prstGeom>
          <a:solidFill>
            <a:schemeClr val="accent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Century Gothic" pitchFamily="34" charset="0"/>
                <a:cs typeface="Arial" charset="0"/>
              </a:rPr>
              <a:t>Solutions:</a:t>
            </a:r>
          </a:p>
          <a:p>
            <a:pPr marL="285750" marR="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600" i="0" u="none" strike="noStrike" cap="none" normalizeH="0" baseline="0" dirty="0" smtClean="0">
                <a:ln>
                  <a:noFill/>
                </a:ln>
                <a:solidFill>
                  <a:schemeClr val="tx1"/>
                </a:solidFill>
                <a:effectLst/>
                <a:latin typeface="Century Gothic" pitchFamily="34" charset="0"/>
                <a:cs typeface="Arial" charset="0"/>
              </a:rPr>
              <a:t>Set standard sample</a:t>
            </a:r>
            <a:r>
              <a:rPr kumimoji="0" lang="en-US" sz="1600" i="0" u="none" strike="noStrike" cap="none" normalizeH="0" dirty="0" smtClean="0">
                <a:ln>
                  <a:noFill/>
                </a:ln>
                <a:solidFill>
                  <a:schemeClr val="tx1"/>
                </a:solidFill>
                <a:effectLst/>
                <a:latin typeface="Century Gothic" pitchFamily="34" charset="0"/>
                <a:cs typeface="Arial" charset="0"/>
              </a:rPr>
              <a:t> size of 100g</a:t>
            </a:r>
          </a:p>
          <a:p>
            <a:pPr marL="285750" marR="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en-US" sz="1600" dirty="0" smtClean="0"/>
              <a:t>Filter paper</a:t>
            </a:r>
          </a:p>
          <a:p>
            <a:pPr marL="285750" marR="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600" i="0" u="none" strike="noStrike" cap="none" normalizeH="0" baseline="0" dirty="0" smtClean="0">
                <a:ln>
                  <a:noFill/>
                </a:ln>
                <a:solidFill>
                  <a:schemeClr val="tx1"/>
                </a:solidFill>
                <a:effectLst/>
                <a:latin typeface="Century Gothic" pitchFamily="34" charset="0"/>
                <a:cs typeface="Arial" charset="0"/>
              </a:rPr>
              <a:t>Ordered</a:t>
            </a:r>
            <a:r>
              <a:rPr kumimoji="0" lang="en-US" sz="1600" i="0" u="none" strike="noStrike" cap="none" normalizeH="0" dirty="0" smtClean="0">
                <a:ln>
                  <a:noFill/>
                </a:ln>
                <a:solidFill>
                  <a:schemeClr val="tx1"/>
                </a:solidFill>
                <a:effectLst/>
                <a:latin typeface="Century Gothic" pitchFamily="34" charset="0"/>
                <a:cs typeface="Arial" charset="0"/>
              </a:rPr>
              <a:t> 6N </a:t>
            </a:r>
            <a:r>
              <a:rPr kumimoji="0" lang="en-US" sz="1600" i="0" u="none" strike="noStrike" cap="none" normalizeH="0" dirty="0" err="1" smtClean="0">
                <a:ln>
                  <a:noFill/>
                </a:ln>
                <a:solidFill>
                  <a:schemeClr val="tx1"/>
                </a:solidFill>
                <a:effectLst/>
                <a:latin typeface="Century Gothic" pitchFamily="34" charset="0"/>
                <a:cs typeface="Arial" charset="0"/>
              </a:rPr>
              <a:t>HCl</a:t>
            </a:r>
            <a:r>
              <a:rPr kumimoji="0" lang="en-US" sz="1600" i="0" u="none" strike="noStrike" cap="none" normalizeH="0" dirty="0" smtClean="0">
                <a:ln>
                  <a:noFill/>
                </a:ln>
                <a:solidFill>
                  <a:schemeClr val="tx1"/>
                </a:solidFill>
                <a:effectLst/>
                <a:latin typeface="Century Gothic" pitchFamily="34" charset="0"/>
                <a:cs typeface="Arial" charset="0"/>
              </a:rPr>
              <a:t> Solution</a:t>
            </a:r>
            <a:endParaRPr kumimoji="0" lang="en-US" sz="1600" i="0" u="none" strike="noStrike" cap="none" normalizeH="0" baseline="0" dirty="0" smtClean="0">
              <a:ln>
                <a:noFill/>
              </a:ln>
              <a:solidFill>
                <a:schemeClr val="tx1"/>
              </a:solidFill>
              <a:effectLst/>
              <a:latin typeface="Century Gothic" pitchFamily="34" charset="0"/>
              <a:cs typeface="Arial" charset="0"/>
            </a:endParaRPr>
          </a:p>
        </p:txBody>
      </p:sp>
    </p:spTree>
    <p:extLst>
      <p:ext uri="{BB962C8B-B14F-4D97-AF65-F5344CB8AC3E}">
        <p14:creationId xmlns:p14="http://schemas.microsoft.com/office/powerpoint/2010/main" val="1482829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theme/theme1.xml><?xml version="1.0" encoding="utf-8"?>
<a:theme xmlns:a="http://schemas.openxmlformats.org/drawingml/2006/main" name="1_AguaClara the ro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ln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the road</Template>
  <TotalTime>4256</TotalTime>
  <Words>1839</Words>
  <Application>Microsoft Office PowerPoint</Application>
  <PresentationFormat>On-screen Show (4:3)</PresentationFormat>
  <Paragraphs>307</Paragraphs>
  <Slides>25</Slides>
  <Notes>25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Candara</vt:lpstr>
      <vt:lpstr>Century Gothic</vt:lpstr>
      <vt:lpstr>Lucida Grande</vt:lpstr>
      <vt:lpstr>Tahoma</vt:lpstr>
      <vt:lpstr>Wingdings</vt:lpstr>
      <vt:lpstr>1_AguaClara the road</vt:lpstr>
      <vt:lpstr>Sand Source and Testing Methods</vt:lpstr>
      <vt:lpstr>Now What?</vt:lpstr>
      <vt:lpstr>Current Sand Acquisition</vt:lpstr>
      <vt:lpstr>Initial Tests</vt:lpstr>
      <vt:lpstr>Modified List of Tests</vt:lpstr>
      <vt:lpstr>Sand Samples</vt:lpstr>
      <vt:lpstr>Hardness</vt:lpstr>
      <vt:lpstr>Silica Content and Specific Weight</vt:lpstr>
      <vt:lpstr>Acid Solubility</vt:lpstr>
      <vt:lpstr>Clay and Organic Material Test </vt:lpstr>
      <vt:lpstr>Uniformity Coefficient and Effective Size</vt:lpstr>
      <vt:lpstr>Test Summary</vt:lpstr>
      <vt:lpstr>Calculations</vt:lpstr>
      <vt:lpstr>Backwash Velocity</vt:lpstr>
      <vt:lpstr>Backwash Velocity Formula</vt:lpstr>
      <vt:lpstr>Backwash Velocity Calculations</vt:lpstr>
      <vt:lpstr>Vmf vs d60</vt:lpstr>
      <vt:lpstr>Bed Expansion Calculations</vt:lpstr>
      <vt:lpstr>Bed Expansion</vt:lpstr>
      <vt:lpstr>Bed Expansion vs d60</vt:lpstr>
      <vt:lpstr>Porosity Test</vt:lpstr>
      <vt:lpstr>Uniformity Coefficient vs Bed Expansion</vt:lpstr>
      <vt:lpstr>Final Procedure</vt:lpstr>
      <vt:lpstr>Future Work</vt:lpstr>
      <vt:lpstr>Questions?</vt:lpstr>
    </vt:vector>
  </TitlesOfParts>
  <Company>Cornell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CEE 4540: Sustainable Small-Scale Water Supplies</dc:title>
  <dc:creator>Monroe Weber-Shirk</dc:creator>
  <cp:lastModifiedBy>cee</cp:lastModifiedBy>
  <cp:revision>414</cp:revision>
  <cp:lastPrinted>2013-12-14T20:43:46Z</cp:lastPrinted>
  <dcterms:created xsi:type="dcterms:W3CDTF">2008-08-26T14:48:34Z</dcterms:created>
  <dcterms:modified xsi:type="dcterms:W3CDTF">2013-12-14T22:59:53Z</dcterms:modified>
</cp:coreProperties>
</file>