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9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18"/>
  </p:notesMasterIdLst>
  <p:handoutMasterIdLst>
    <p:handoutMasterId r:id="rId19"/>
  </p:handoutMasterIdLst>
  <p:sldIdLst>
    <p:sldId id="302" r:id="rId6"/>
    <p:sldId id="303" r:id="rId7"/>
    <p:sldId id="304" r:id="rId8"/>
    <p:sldId id="305" r:id="rId9"/>
    <p:sldId id="306" r:id="rId10"/>
    <p:sldId id="307" r:id="rId11"/>
    <p:sldId id="313" r:id="rId12"/>
    <p:sldId id="314" r:id="rId13"/>
    <p:sldId id="311" r:id="rId14"/>
    <p:sldId id="312" r:id="rId15"/>
    <p:sldId id="309" r:id="rId16"/>
    <p:sldId id="310" r:id="rId17"/>
  </p:sldIdLst>
  <p:sldSz cx="9144000" cy="6858000" type="screen4x3"/>
  <p:notesSz cx="7315200" cy="9601200"/>
  <p:embeddedFontLst>
    <p:embeddedFont>
      <p:font typeface="Candara" pitchFamily="34" charset="0"/>
      <p:regular r:id="rId20"/>
      <p:bold r:id="rId21"/>
      <p:italic r:id="rId22"/>
      <p:boldItalic r:id="rId23"/>
    </p:embeddedFon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Century Gothic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8" autoAdjust="0"/>
    <p:restoredTop sz="80673" autoAdjust="0"/>
  </p:normalViewPr>
  <p:slideViewPr>
    <p:cSldViewPr>
      <p:cViewPr varScale="1">
        <p:scale>
          <a:sx n="84" d="100"/>
          <a:sy n="84" d="100"/>
        </p:scale>
        <p:origin x="-6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006" y="-102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0258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28965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e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e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jpeg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762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56861F-6530-4B20-97D5-EB438499E296}" type="datetimeFigureOut">
              <a:rPr lang="es-CO" smtClean="0">
                <a:solidFill>
                  <a:srgbClr val="000000"/>
                </a:solidFill>
              </a:rPr>
              <a:pPr/>
              <a:t>30/10/2013</a:t>
            </a:fld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5BE6-8BCA-43BA-A36E-C2A9BEE99AC9}" type="slidenum">
              <a:rPr lang="es-CO" smtClean="0">
                <a:solidFill>
                  <a:srgbClr val="000000"/>
                </a:solidFill>
              </a:rPr>
              <a:pPr/>
              <a:t>‹#›</a:t>
            </a:fld>
            <a:endParaRPr lang="es-CO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10/30/2013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056861F-6530-4B20-97D5-EB438499E296}" type="datetimeFigureOut">
              <a:rPr lang="es-CO" smtClean="0">
                <a:solidFill>
                  <a:srgbClr val="000000"/>
                </a:solidFill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30/10/2013</a:t>
            </a:fld>
            <a:endParaRPr lang="es-CO">
              <a:solidFill>
                <a:srgbClr val="000000"/>
              </a:solidFill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srgbClr val="000000"/>
              </a:solidFill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A955BE6-8BCA-43BA-A36E-C2A9BEE99AC9}" type="slidenum">
              <a:rPr lang="es-CO" smtClean="0">
                <a:solidFill>
                  <a:srgbClr val="000000"/>
                </a:solidFill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s-CO">
              <a:solidFill>
                <a:srgbClr val="000000"/>
              </a:solidFill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975FDFC-CC3C-4730-99E1-74466F9BB72B}" type="datetimeFigureOut">
              <a:rPr lang="en-US" smtClean="0">
                <a:solidFill>
                  <a:srgbClr val="000000"/>
                </a:solidFill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10/30/2013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BF75328-339F-4D86-A1C2-3D0885BED8FA}" type="slidenum">
              <a:rPr lang="en-US" smtClean="0">
                <a:solidFill>
                  <a:srgbClr val="000000"/>
                </a:solidFill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noProof="0" dirty="0" err="1" smtClean="0"/>
              <a:t>Floc</a:t>
            </a:r>
            <a:r>
              <a:rPr lang="en-US" noProof="0" dirty="0" smtClean="0"/>
              <a:t> Size Measurement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="" val="42276876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Image Processing</a:t>
            </a:r>
            <a:endParaRPr lang="de-D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3886200" cy="3276600"/>
          </a:xfrm>
        </p:spPr>
        <p:txBody>
          <a:bodyPr/>
          <a:lstStyle/>
          <a:p>
            <a:r>
              <a:rPr lang="de-DE" sz="2800" dirty="0" smtClean="0"/>
              <a:t>Noise reduction</a:t>
            </a:r>
          </a:p>
          <a:p>
            <a:endParaRPr lang="de-DE" sz="2800" dirty="0" smtClean="0"/>
          </a:p>
          <a:p>
            <a:r>
              <a:rPr lang="de-DE" sz="2800" dirty="0" smtClean="0"/>
              <a:t>Edge detection filter: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800" dirty="0" smtClean="0"/>
              <a:t>Find particles on focus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800" dirty="0" smtClean="0"/>
              <a:t>Identify individual particles</a:t>
            </a:r>
          </a:p>
          <a:p>
            <a:pPr>
              <a:buNone/>
            </a:pPr>
            <a:endParaRPr lang="de-DE" sz="2800" dirty="0" smtClean="0"/>
          </a:p>
          <a:p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545798"/>
            <a:ext cx="4800600" cy="231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038600"/>
            <a:ext cx="2743200" cy="260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Conteúdo 2"/>
          <p:cNvSpPr txBox="1">
            <a:spLocks/>
          </p:cNvSpPr>
          <p:nvPr/>
        </p:nvSpPr>
        <p:spPr bwMode="auto">
          <a:xfrm>
            <a:off x="457200" y="5105400"/>
            <a:ext cx="5257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Make image binary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de-DE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Measure sizes!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9683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Next Steps</a:t>
            </a:r>
            <a:endParaRPr lang="de-D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Adquire a camera and flow cell</a:t>
            </a:r>
          </a:p>
          <a:p>
            <a:endParaRPr lang="de-DE" dirty="0" smtClean="0"/>
          </a:p>
          <a:p>
            <a:r>
              <a:rPr lang="de-DE" dirty="0" smtClean="0"/>
              <a:t>Calibrate the camera focus and floc sizes with </a:t>
            </a:r>
            <a:r>
              <a:rPr lang="de-DE" dirty="0" smtClean="0"/>
              <a:t>standard </a:t>
            </a:r>
            <a:r>
              <a:rPr lang="de-DE" dirty="0" smtClean="0"/>
              <a:t>size polymer grains</a:t>
            </a:r>
          </a:p>
          <a:p>
            <a:endParaRPr lang="de-DE" dirty="0" smtClean="0"/>
          </a:p>
          <a:p>
            <a:r>
              <a:rPr lang="de-DE" dirty="0" smtClean="0"/>
              <a:t>Integrate camera with software</a:t>
            </a:r>
          </a:p>
          <a:p>
            <a:endParaRPr lang="de-DE" dirty="0" smtClean="0"/>
          </a:p>
          <a:p>
            <a:r>
              <a:rPr lang="de-DE" dirty="0" smtClean="0"/>
              <a:t>Run experiments and measure floc sizes!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Questions?</a:t>
            </a:r>
            <a:endParaRPr lang="en-US" dirty="0"/>
          </a:p>
        </p:txBody>
      </p:sp>
      <p:sp>
        <p:nvSpPr>
          <p:cNvPr id="4" name="Botão de ação: Ajuda 3">
            <a:hlinkClick r:id="" action="ppaction://noaction" highlightClick="1"/>
          </p:cNvPr>
          <p:cNvSpPr/>
          <p:nvPr/>
        </p:nvSpPr>
        <p:spPr>
          <a:xfrm>
            <a:off x="533400" y="2057400"/>
            <a:ext cx="7924800" cy="3939540"/>
          </a:xfrm>
          <a:prstGeom prst="actionButtonHelp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5000" b="1" kern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? ?</a:t>
            </a:r>
            <a:endParaRPr lang="de-DE" sz="25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770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that aggregate small clay particles into bigger </a:t>
            </a:r>
            <a:r>
              <a:rPr lang="en-US" dirty="0" err="1" smtClean="0"/>
              <a:t>flocs</a:t>
            </a:r>
            <a:r>
              <a:rPr lang="en-US" dirty="0" smtClean="0"/>
              <a:t> to reduce turbidity</a:t>
            </a:r>
          </a:p>
          <a:p>
            <a:endParaRPr lang="en-US" dirty="0" smtClean="0"/>
          </a:p>
          <a:p>
            <a:r>
              <a:rPr lang="en-US" dirty="0" err="1" smtClean="0"/>
              <a:t>Flocs</a:t>
            </a:r>
            <a:r>
              <a:rPr lang="en-US" dirty="0" smtClean="0"/>
              <a:t> have a maximum</a:t>
            </a:r>
          </a:p>
          <a:p>
            <a:pPr>
              <a:buNone/>
            </a:pPr>
            <a:r>
              <a:rPr lang="en-US" dirty="0" smtClean="0"/>
              <a:t> size at which they stop</a:t>
            </a:r>
          </a:p>
          <a:p>
            <a:pPr>
              <a:buNone/>
            </a:pPr>
            <a:r>
              <a:rPr lang="en-US" dirty="0" smtClean="0"/>
              <a:t> absorbing particles</a:t>
            </a:r>
          </a:p>
        </p:txBody>
      </p:sp>
      <p:pic>
        <p:nvPicPr>
          <p:cNvPr id="4" name="Picture 2" descr="M:\AguaClara Team Folders\Research and Development\LabFlocTeam\Spring 2010\Wiki\pictures apparatus\whole_setup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81601" y="3884653"/>
            <a:ext cx="3962399" cy="2973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99719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Objective</a:t>
            </a:r>
            <a:endParaRPr lang="de-D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a tool to quickly measure </a:t>
            </a:r>
            <a:r>
              <a:rPr lang="en-US" dirty="0" err="1" smtClean="0"/>
              <a:t>floc</a:t>
            </a:r>
            <a:r>
              <a:rPr lang="en-US" dirty="0" smtClean="0"/>
              <a:t> size and </a:t>
            </a:r>
            <a:r>
              <a:rPr lang="en-US" dirty="0" err="1" smtClean="0"/>
              <a:t>floc</a:t>
            </a:r>
            <a:r>
              <a:rPr lang="en-US" dirty="0" smtClean="0"/>
              <a:t> size distribution in a nondestructive manner in a flow through cell</a:t>
            </a:r>
          </a:p>
          <a:p>
            <a:endParaRPr lang="en-US" dirty="0" smtClean="0"/>
          </a:p>
          <a:p>
            <a:pPr lvl="0">
              <a:defRPr/>
            </a:pPr>
            <a:r>
              <a:rPr lang="en-US" dirty="0" smtClean="0"/>
              <a:t>Learn about the relationship between </a:t>
            </a:r>
            <a:r>
              <a:rPr lang="en-US" dirty="0" err="1" smtClean="0"/>
              <a:t>floc</a:t>
            </a:r>
            <a:r>
              <a:rPr lang="en-US" dirty="0" smtClean="0"/>
              <a:t> size and energy dissipation rate.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Tools</a:t>
            </a:r>
            <a:endParaRPr lang="de-D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Digital Camera</a:t>
            </a:r>
          </a:p>
          <a:p>
            <a:r>
              <a:rPr lang="de-DE" dirty="0" smtClean="0"/>
              <a:t>LabVIEW programming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Strobe light to freeze particles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ImageJ for image analysis</a:t>
            </a:r>
          </a:p>
          <a:p>
            <a:endParaRPr lang="de-DE" sz="2500" dirty="0" smtClean="0"/>
          </a:p>
          <a:p>
            <a:endParaRPr lang="de-DE" sz="25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599" y="1524000"/>
            <a:ext cx="294230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038600"/>
            <a:ext cx="78295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What have been done so far</a:t>
            </a:r>
            <a:endParaRPr lang="de-D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Literature review</a:t>
            </a:r>
          </a:p>
          <a:p>
            <a:endParaRPr lang="de-DE" dirty="0" smtClean="0"/>
          </a:p>
          <a:p>
            <a:r>
              <a:rPr lang="de-DE" dirty="0" smtClean="0"/>
              <a:t>Pixel size measurements</a:t>
            </a:r>
          </a:p>
          <a:p>
            <a:pPr>
              <a:buNone/>
            </a:pPr>
            <a:endParaRPr lang="de-DE" dirty="0" smtClean="0"/>
          </a:p>
          <a:p>
            <a:r>
              <a:rPr lang="de-DE" dirty="0" smtClean="0"/>
              <a:t>Searching for a new camera</a:t>
            </a:r>
          </a:p>
          <a:p>
            <a:endParaRPr lang="de-DE" dirty="0" smtClean="0"/>
          </a:p>
          <a:p>
            <a:r>
              <a:rPr lang="de-DE" dirty="0" smtClean="0"/>
              <a:t>Flow cell calculations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Flow Cell</a:t>
            </a:r>
            <a:endParaRPr lang="de-D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Adapt from an existing glass materials</a:t>
            </a:r>
          </a:p>
          <a:p>
            <a:endParaRPr lang="de-DE" dirty="0" smtClean="0"/>
          </a:p>
          <a:p>
            <a:r>
              <a:rPr lang="de-DE" dirty="0" smtClean="0"/>
              <a:t>Maximum energy dissipation rate of 10mW/kg</a:t>
            </a:r>
          </a:p>
          <a:p>
            <a:endParaRPr lang="de-DE" dirty="0" smtClean="0"/>
          </a:p>
          <a:p>
            <a:r>
              <a:rPr lang="de-DE" dirty="0" smtClean="0"/>
              <a:t>1 mm biggest expected floc: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2 mm of height 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2 mm of minimum </a:t>
            </a:r>
            <a:r>
              <a:rPr lang="de-DE" dirty="0"/>
              <a:t>width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Pixel Size of Camera</a:t>
            </a:r>
            <a:endParaRPr lang="de-D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66800"/>
          </a:xfrm>
        </p:spPr>
        <p:txBody>
          <a:bodyPr/>
          <a:lstStyle/>
          <a:p>
            <a:r>
              <a:rPr lang="de-DE" dirty="0" smtClean="0"/>
              <a:t>Current camera: Basler scA640-70fc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We need a better camera!</a:t>
            </a:r>
            <a:endParaRPr lang="de-DE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98416487"/>
              </p:ext>
            </p:extLst>
          </p:nvPr>
        </p:nvGraphicFramePr>
        <p:xfrm>
          <a:off x="533400" y="2514600"/>
          <a:ext cx="7620001" cy="2666100"/>
        </p:xfrm>
        <a:graphic>
          <a:graphicData uri="http://schemas.openxmlformats.org/drawingml/2006/table">
            <a:tbl>
              <a:tblPr/>
              <a:tblGrid>
                <a:gridCol w="2913529"/>
                <a:gridCol w="672355"/>
                <a:gridCol w="2488030"/>
                <a:gridCol w="1546087"/>
              </a:tblGrid>
              <a:tr h="381001">
                <a:tc>
                  <a:txBody>
                    <a:bodyPr/>
                    <a:lstStyle/>
                    <a:p>
                      <a:pPr algn="l" fontAlgn="b"/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Distance</a:t>
                      </a:r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2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from</a:t>
                      </a:r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2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Lens</a:t>
                      </a:r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(cm)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mm/</a:t>
                      </a:r>
                      <a:r>
                        <a:rPr lang="pt-BR" sz="2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pix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8885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Basler </a:t>
                      </a:r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with 8mm lens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14,08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8885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Basler </a:t>
                      </a:r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with 75 mm lens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280,90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8885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Web Cam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28,51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8885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iPhone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5,70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Pixel Size of Camera</a:t>
            </a:r>
            <a:endParaRPr lang="de-D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2209800" cy="4800599"/>
          </a:xfrm>
        </p:spPr>
        <p:txBody>
          <a:bodyPr/>
          <a:lstStyle/>
          <a:p>
            <a:r>
              <a:rPr lang="de-DE" dirty="0" smtClean="0"/>
              <a:t>Basler </a:t>
            </a:r>
          </a:p>
          <a:p>
            <a:pPr>
              <a:buNone/>
            </a:pPr>
            <a:r>
              <a:rPr lang="de-DE" dirty="0" smtClean="0"/>
              <a:t>8 mm and</a:t>
            </a:r>
          </a:p>
          <a:p>
            <a:pPr>
              <a:buNone/>
            </a:pPr>
            <a:r>
              <a:rPr lang="de-DE" dirty="0" smtClean="0"/>
              <a:t>75 mm</a:t>
            </a:r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Webcam</a:t>
            </a:r>
          </a:p>
          <a:p>
            <a:r>
              <a:rPr lang="de-DE" dirty="0" smtClean="0"/>
              <a:t>Iphone</a:t>
            </a: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2275" y="1600200"/>
            <a:ext cx="618172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Image Quality</a:t>
            </a:r>
            <a:endParaRPr lang="de-D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r>
              <a:rPr lang="de-DE" sz="2800" dirty="0" smtClean="0"/>
              <a:t>Estimate a focal point</a:t>
            </a:r>
          </a:p>
          <a:p>
            <a:r>
              <a:rPr lang="de-DE" sz="2800" dirty="0" smtClean="0"/>
              <a:t>Make sure to take </a:t>
            </a:r>
            <a:r>
              <a:rPr lang="de-DE" sz="2800" dirty="0" smtClean="0"/>
              <a:t>into </a:t>
            </a:r>
            <a:r>
              <a:rPr lang="de-DE" sz="2800" dirty="0" smtClean="0"/>
              <a:t>account only particles on focus</a:t>
            </a:r>
          </a:p>
          <a:p>
            <a:endParaRPr lang="de-DE" dirty="0"/>
          </a:p>
        </p:txBody>
      </p:sp>
      <p:sp>
        <p:nvSpPr>
          <p:cNvPr id="7" name="CaixaDeTexto 6"/>
          <p:cNvSpPr txBox="1"/>
          <p:nvPr/>
        </p:nvSpPr>
        <p:spPr>
          <a:xfrm>
            <a:off x="228600" y="6400800"/>
            <a:ext cx="891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Figures from: Keyvani, A. Strom, K.</a:t>
            </a:r>
            <a:r>
              <a:rPr lang="en-US" sz="1200" i="1" dirty="0" smtClean="0"/>
              <a:t> A fully-automated image processing technique to improve measurement of suspended particles and </a:t>
            </a:r>
            <a:r>
              <a:rPr lang="en-US" sz="1200" i="1" dirty="0" err="1" smtClean="0"/>
              <a:t>flocs</a:t>
            </a:r>
            <a:r>
              <a:rPr lang="en-US" sz="1200" i="1" dirty="0" smtClean="0"/>
              <a:t> by removing out-of-focus objects . </a:t>
            </a:r>
            <a:r>
              <a:rPr lang="de-DE" sz="1200" dirty="0" smtClean="0"/>
              <a:t>Computers &amp; Geosciences 52 (2013) 189–198 </a:t>
            </a:r>
            <a:endParaRPr lang="de-DE" sz="1200" i="1" dirty="0" smtClean="0">
              <a:latin typeface="+mn-lt"/>
            </a:endParaRP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600200"/>
            <a:ext cx="3581400" cy="245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505200"/>
            <a:ext cx="5943600" cy="2866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12037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2713</TotalTime>
  <Words>294</Words>
  <Application>Microsoft Office PowerPoint</Application>
  <PresentationFormat>On-screen Show (4:3)</PresentationFormat>
  <Paragraphs>91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Candara</vt:lpstr>
      <vt:lpstr>Wingdings</vt:lpstr>
      <vt:lpstr>Calibri</vt:lpstr>
      <vt:lpstr>Century Gothic</vt:lpstr>
      <vt:lpstr>Times New Roman</vt:lpstr>
      <vt:lpstr>1_AguaClara the road</vt:lpstr>
      <vt:lpstr>AguaClara</vt:lpstr>
      <vt:lpstr>1_AguaClara</vt:lpstr>
      <vt:lpstr>2_AguaClara</vt:lpstr>
      <vt:lpstr>3_AguaClara</vt:lpstr>
      <vt:lpstr>Floc Size Measurement</vt:lpstr>
      <vt:lpstr>Flocculation</vt:lpstr>
      <vt:lpstr>Objective</vt:lpstr>
      <vt:lpstr>Tools</vt:lpstr>
      <vt:lpstr>What have been done so far</vt:lpstr>
      <vt:lpstr>Flow Cell</vt:lpstr>
      <vt:lpstr>Pixel Size of Camera</vt:lpstr>
      <vt:lpstr>Pixel Size of Camera</vt:lpstr>
      <vt:lpstr>Image Quality</vt:lpstr>
      <vt:lpstr>Image Processing</vt:lpstr>
      <vt:lpstr>Next Steps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enviro</cp:lastModifiedBy>
  <cp:revision>219</cp:revision>
  <dcterms:created xsi:type="dcterms:W3CDTF">2008-08-26T14:48:34Z</dcterms:created>
  <dcterms:modified xsi:type="dcterms:W3CDTF">2013-10-30T19:19:40Z</dcterms:modified>
</cp:coreProperties>
</file>