
<file path=[Content_Types].xml><?xml version="1.0" encoding="utf-8"?>
<Types xmlns="http://schemas.openxmlformats.org/package/2006/content-types">
  <Default Extension="wmv" ContentType="video/x-ms-wmv"/>
  <Override PartName="/ppt/slides/slide18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Masters/slideMaster2.xml" ContentType="application/vnd.openxmlformats-officedocument.presentationml.slideMaster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7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Layouts/slideLayout18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  <p:sldMasterId id="2147483672" r:id="rId2"/>
  </p:sldMasterIdLst>
  <p:notesMasterIdLst>
    <p:notesMasterId r:id="rId35"/>
  </p:notesMasterIdLst>
  <p:sldIdLst>
    <p:sldId id="257" r:id="rId3"/>
    <p:sldId id="286" r:id="rId4"/>
    <p:sldId id="274" r:id="rId5"/>
    <p:sldId id="273" r:id="rId6"/>
    <p:sldId id="291" r:id="rId7"/>
    <p:sldId id="306" r:id="rId8"/>
    <p:sldId id="307" r:id="rId9"/>
    <p:sldId id="308" r:id="rId10"/>
    <p:sldId id="309" r:id="rId11"/>
    <p:sldId id="278" r:id="rId12"/>
    <p:sldId id="314" r:id="rId13"/>
    <p:sldId id="290" r:id="rId14"/>
    <p:sldId id="268" r:id="rId15"/>
    <p:sldId id="281" r:id="rId16"/>
    <p:sldId id="294" r:id="rId17"/>
    <p:sldId id="295" r:id="rId18"/>
    <p:sldId id="296" r:id="rId19"/>
    <p:sldId id="270" r:id="rId20"/>
    <p:sldId id="271" r:id="rId21"/>
    <p:sldId id="284" r:id="rId22"/>
    <p:sldId id="299" r:id="rId23"/>
    <p:sldId id="300" r:id="rId24"/>
    <p:sldId id="301" r:id="rId25"/>
    <p:sldId id="302" r:id="rId26"/>
    <p:sldId id="261" r:id="rId27"/>
    <p:sldId id="263" r:id="rId28"/>
    <p:sldId id="262" r:id="rId29"/>
    <p:sldId id="259" r:id="rId30"/>
    <p:sldId id="310" r:id="rId31"/>
    <p:sldId id="312" r:id="rId32"/>
    <p:sldId id="313" r:id="rId33"/>
    <p:sldId id="285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34590" autoAdjust="0"/>
    <p:restoredTop sz="86431" autoAdjust="0"/>
  </p:normalViewPr>
  <p:slideViewPr>
    <p:cSldViewPr>
      <p:cViewPr>
        <p:scale>
          <a:sx n="70" d="100"/>
          <a:sy n="70" d="100"/>
        </p:scale>
        <p:origin x="-1376" y="-9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nroe\Google%20Drive\Proposals\NSF%20Proposal%202013\floc%20breaku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autoTitleDeleted val="1"/>
    <c:plotArea>
      <c:layout>
        <c:manualLayout>
          <c:layoutTarget val="inner"/>
          <c:xMode val="edge"/>
          <c:yMode val="edge"/>
          <c:x val="0.193761632068719"/>
          <c:y val="0.051843590979699"/>
          <c:w val="0.771739612093945"/>
          <c:h val="0.751007103133088"/>
        </c:manualLayout>
      </c:layout>
      <c:scatterChart>
        <c:scatterStyle val="lineMarker"/>
        <c:ser>
          <c:idx val="1"/>
          <c:order val="0"/>
          <c:tx>
            <c:v>Control</c:v>
          </c:tx>
          <c:spPr>
            <a:ln w="28575">
              <a:noFill/>
            </a:ln>
          </c:spPr>
          <c:xVal>
            <c:numRef>
              <c:f>Sheet1!$A$2:$A$16</c:f>
              <c:numCache>
                <c:formatCode>General</c:formatCode>
                <c:ptCount val="15"/>
                <c:pt idx="0">
                  <c:v>0.0</c:v>
                </c:pt>
                <c:pt idx="1">
                  <c:v>1.3</c:v>
                </c:pt>
                <c:pt idx="2">
                  <c:v>1.494999999999999</c:v>
                </c:pt>
                <c:pt idx="3">
                  <c:v>1.718999999999999</c:v>
                </c:pt>
                <c:pt idx="4">
                  <c:v>1.977</c:v>
                </c:pt>
                <c:pt idx="5">
                  <c:v>2.274</c:v>
                </c:pt>
                <c:pt idx="6">
                  <c:v>2.615</c:v>
                </c:pt>
                <c:pt idx="7">
                  <c:v>3.007</c:v>
                </c:pt>
                <c:pt idx="8">
                  <c:v>3.458</c:v>
                </c:pt>
                <c:pt idx="9">
                  <c:v>3.976999999999997</c:v>
                </c:pt>
                <c:pt idx="10">
                  <c:v>4.573</c:v>
                </c:pt>
                <c:pt idx="11">
                  <c:v>5.259</c:v>
                </c:pt>
                <c:pt idx="12">
                  <c:v>6.048</c:v>
                </c:pt>
                <c:pt idx="13">
                  <c:v>6.955</c:v>
                </c:pt>
                <c:pt idx="14">
                  <c:v>7.999</c:v>
                </c:pt>
              </c:numCache>
            </c:numRef>
          </c:xVal>
          <c:yVal>
            <c:numRef>
              <c:f>Sheet1!$B$2:$B$16</c:f>
              <c:numCache>
                <c:formatCode>General</c:formatCode>
                <c:ptCount val="15"/>
                <c:pt idx="0">
                  <c:v>60.023</c:v>
                </c:pt>
                <c:pt idx="1">
                  <c:v>49.27500000000001</c:v>
                </c:pt>
                <c:pt idx="2">
                  <c:v>53.72100000000001</c:v>
                </c:pt>
                <c:pt idx="3">
                  <c:v>50.054</c:v>
                </c:pt>
                <c:pt idx="4">
                  <c:v>45.79000000000001</c:v>
                </c:pt>
                <c:pt idx="5">
                  <c:v>42.801</c:v>
                </c:pt>
                <c:pt idx="6">
                  <c:v>35.83900000000001</c:v>
                </c:pt>
                <c:pt idx="7">
                  <c:v>32.64700000000001</c:v>
                </c:pt>
                <c:pt idx="8">
                  <c:v>28.727</c:v>
                </c:pt>
                <c:pt idx="9">
                  <c:v>27.717</c:v>
                </c:pt>
                <c:pt idx="10">
                  <c:v>25.502</c:v>
                </c:pt>
                <c:pt idx="11">
                  <c:v>21.63700000000004</c:v>
                </c:pt>
                <c:pt idx="12">
                  <c:v>16.133</c:v>
                </c:pt>
                <c:pt idx="13">
                  <c:v>11.272</c:v>
                </c:pt>
                <c:pt idx="14">
                  <c:v>13.396</c:v>
                </c:pt>
              </c:numCache>
            </c:numRef>
          </c:yVal>
        </c:ser>
        <c:ser>
          <c:idx val="0"/>
          <c:order val="1"/>
          <c:tx>
            <c:v>With floc breakup</c:v>
          </c:tx>
          <c:spPr>
            <a:ln w="28575">
              <a:noFill/>
            </a:ln>
          </c:spPr>
          <c:marker>
            <c:symbol val="diamond"/>
            <c:size val="9"/>
            <c:spPr>
              <a:solidFill>
                <a:schemeClr val="accent1"/>
              </a:solidFill>
            </c:spPr>
          </c:marker>
          <c:xVal>
            <c:numRef>
              <c:f>Sheet1!$G$2:$G$16</c:f>
              <c:numCache>
                <c:formatCode>General</c:formatCode>
                <c:ptCount val="15"/>
                <c:pt idx="0">
                  <c:v>0.0</c:v>
                </c:pt>
                <c:pt idx="1">
                  <c:v>1.3</c:v>
                </c:pt>
                <c:pt idx="2">
                  <c:v>1.494999999999999</c:v>
                </c:pt>
                <c:pt idx="3">
                  <c:v>1.718999999999999</c:v>
                </c:pt>
                <c:pt idx="4">
                  <c:v>1.977</c:v>
                </c:pt>
                <c:pt idx="5">
                  <c:v>2.274</c:v>
                </c:pt>
                <c:pt idx="6">
                  <c:v>2.615</c:v>
                </c:pt>
                <c:pt idx="7">
                  <c:v>3.007</c:v>
                </c:pt>
                <c:pt idx="8">
                  <c:v>3.458</c:v>
                </c:pt>
                <c:pt idx="9">
                  <c:v>3.976999999999997</c:v>
                </c:pt>
                <c:pt idx="10">
                  <c:v>4.573</c:v>
                </c:pt>
                <c:pt idx="11">
                  <c:v>5.259</c:v>
                </c:pt>
                <c:pt idx="12">
                  <c:v>6.048</c:v>
                </c:pt>
                <c:pt idx="13">
                  <c:v>6.955</c:v>
                </c:pt>
                <c:pt idx="14">
                  <c:v>7.999</c:v>
                </c:pt>
              </c:numCache>
            </c:numRef>
          </c:xVal>
          <c:yVal>
            <c:numRef>
              <c:f>Sheet1!$H$2:$H$16</c:f>
              <c:numCache>
                <c:formatCode>General</c:formatCode>
                <c:ptCount val="15"/>
                <c:pt idx="0">
                  <c:v>62.49500000000001</c:v>
                </c:pt>
                <c:pt idx="1">
                  <c:v>53.17800000000001</c:v>
                </c:pt>
                <c:pt idx="2">
                  <c:v>52.03400000000001</c:v>
                </c:pt>
                <c:pt idx="3">
                  <c:v>44.863</c:v>
                </c:pt>
                <c:pt idx="4">
                  <c:v>42.556</c:v>
                </c:pt>
                <c:pt idx="5">
                  <c:v>35.72000000000001</c:v>
                </c:pt>
                <c:pt idx="6">
                  <c:v>28.752</c:v>
                </c:pt>
                <c:pt idx="7">
                  <c:v>25.67700000000002</c:v>
                </c:pt>
                <c:pt idx="8">
                  <c:v>19.007</c:v>
                </c:pt>
                <c:pt idx="9">
                  <c:v>13.787</c:v>
                </c:pt>
                <c:pt idx="10">
                  <c:v>9.681000000000001</c:v>
                </c:pt>
                <c:pt idx="11">
                  <c:v>9.693999999999998</c:v>
                </c:pt>
                <c:pt idx="12">
                  <c:v>6.160999999999992</c:v>
                </c:pt>
                <c:pt idx="13">
                  <c:v>3.852999999999997</c:v>
                </c:pt>
                <c:pt idx="14">
                  <c:v>2.309999999999999</c:v>
                </c:pt>
              </c:numCache>
            </c:numRef>
          </c:yVal>
        </c:ser>
        <c:dLbls/>
        <c:axId val="662362712"/>
        <c:axId val="614239576"/>
      </c:scatterChart>
      <c:valAx>
        <c:axId val="6623627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Alum dose </a:t>
                </a:r>
                <a:r>
                  <a:rPr lang="en-US" dirty="0"/>
                  <a:t>(mg/L)</a:t>
                </a:r>
              </a:p>
            </c:rich>
          </c:tx>
          <c:layout>
            <c:manualLayout>
              <c:xMode val="edge"/>
              <c:yMode val="edge"/>
              <c:x val="0.473873797025372"/>
              <c:y val="0.916327896512936"/>
            </c:manualLayout>
          </c:layout>
        </c:title>
        <c:numFmt formatCode="General" sourceLinked="1"/>
        <c:tickLblPos val="nextTo"/>
        <c:crossAx val="614239576"/>
        <c:crosses val="autoZero"/>
        <c:crossBetween val="midCat"/>
      </c:valAx>
      <c:valAx>
        <c:axId val="61423957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Turbidity of settled water (NTU</a:t>
                </a:r>
                <a:r>
                  <a:rPr lang="en-US" dirty="0"/>
                  <a:t>)</a:t>
                </a:r>
              </a:p>
            </c:rich>
          </c:tx>
          <c:layout/>
        </c:title>
        <c:numFmt formatCode="General" sourceLinked="1"/>
        <c:tickLblPos val="nextTo"/>
        <c:crossAx val="66236271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60912670007158"/>
          <c:y val="0.155059988130854"/>
          <c:w val="0.38479667314313"/>
          <c:h val="0.255832706226407"/>
        </c:manualLayout>
      </c:layout>
    </c:legend>
    <c:plotVisOnly val="1"/>
    <c:dispBlanksAs val="gap"/>
  </c:chart>
  <c:spPr>
    <a:noFill/>
    <a:ln>
      <a:noFill/>
    </a:ln>
  </c:spPr>
  <c:txPr>
    <a:bodyPr/>
    <a:lstStyle/>
    <a:p>
      <a:pPr>
        <a:defRPr lang="es-HN" sz="1800" noProof="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B1C89-274D-4A5A-9A6D-A91B074C0538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CF373-C588-4E37-B5AA-9A6FF8B91D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9856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 enough so that we can do it better!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01A8D-3996-47A3-860D-AF6CF55DFE9C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8/28/13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758350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8/28/13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2419091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8/28/13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9663372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01995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4568837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9130688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16697183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1238736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693298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4239249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1128191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8/28/13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648353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84536719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9004073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2397371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8/28/13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67044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8/28/13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684463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8/28/13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526690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8/28/13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825012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8/28/13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165107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8/28/13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481734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8/28/13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514012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0975FDFC-CC3C-4730-99E1-74466F9BB72B}" type="datetimeFigureOut">
              <a:rPr lang="en-US" smtClean="0">
                <a:solidFill>
                  <a:srgbClr val="000000"/>
                </a:solidFill>
              </a:rPr>
              <a:pPr/>
              <a:t>8/28/13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BF75328-339F-4D86-A1C2-3D0885BED8F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6147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825E6-5608-4DD7-9AF8-76D49B509DEE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8407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1.wmv"/><Relationship Id="rId4" Type="http://schemas.openxmlformats.org/officeDocument/2006/relationships/image" Target="../media/image19.png"/><Relationship Id="rId1" Type="http://schemas.openxmlformats.org/officeDocument/2006/relationships/video" Target="../media/media1.wmv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np0-6kBLpFs" TargetMode="External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designserver.cee.cornell.edu/designs/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ocs.google.com/spreadsheet/ccc?key=0AnfCwGz5vtMadGswRjBBMEc5bmZ3ODB6anBnSXhvanc%23gid=0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onfluence.cornell.edu/display/AGUACLARA/Challenges" TargetMode="External"/><Relationship Id="rId3" Type="http://schemas.openxmlformats.org/officeDocument/2006/relationships/hyperlink" Target="https://docs.google.com/forms/d/1StnFKVbKw2ccAIxIxfm3V9ygOY2ghxVuC3NL9nnf384/viewform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onfluence.cornell.edu/display/AGUACLARA/Syllabi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noProof="0" dirty="0" smtClean="0"/>
              <a:t>Introduction to Teams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276876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 b="0" i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SRSF Theory (Stacked Rapid</a:t>
            </a:r>
            <a:r>
              <a:rPr lang="en-US" sz="4400" b="0" i="0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Sand Filtration)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a </a:t>
            </a:r>
            <a:r>
              <a:rPr lang="en-US" dirty="0"/>
              <a:t>fundamental understanding and parameterization of SRSF </a:t>
            </a:r>
            <a:r>
              <a:rPr lang="en-US" dirty="0" smtClean="0"/>
              <a:t>performance</a:t>
            </a:r>
          </a:p>
          <a:p>
            <a:r>
              <a:rPr lang="en-US" dirty="0" smtClean="0"/>
              <a:t>What controls how fast head loss develops?</a:t>
            </a:r>
          </a:p>
          <a:p>
            <a:r>
              <a:rPr lang="en-US" dirty="0" smtClean="0"/>
              <a:t>What controls effluent turbidity?</a:t>
            </a:r>
          </a:p>
          <a:p>
            <a:r>
              <a:rPr lang="en-US" dirty="0" smtClean="0"/>
              <a:t>Can we develop a filtration model in the same way that we have developed a flocculation model?</a:t>
            </a:r>
          </a:p>
          <a:p>
            <a:r>
              <a:rPr lang="en-US" dirty="0" smtClean="0"/>
              <a:t>Big goal is to develop a performance model for an AguaClara plant so we can begin to optimize the overall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434670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onfluence.cornell.edu/download/attachments/206635878/Experimental+Apparatus.jpg?version=1&amp;modificationDate=1375388650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SRSF </a:t>
            </a:r>
            <a:r>
              <a:rPr lang="en-US" b="0" dirty="0" smtClean="0"/>
              <a:t>Theory</a:t>
            </a:r>
            <a:br>
              <a:rPr lang="en-US" b="0" dirty="0" smtClean="0"/>
            </a:br>
            <a:r>
              <a:rPr lang="en-US" b="0" dirty="0" smtClean="0"/>
              <a:t>EPA Phase II Grant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205368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fontAlgn="b" latinLnBrk="0" hangingPunct="1"/>
            <a:r>
              <a:rPr lang="en-US" sz="4400" b="0" i="0" u="none" strike="noStrike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Anaerobic Wastewater Treatment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Ø"/>
            </a:pP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09600" y="1752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/>
              <a:t>A major new program for AguaClara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/>
              <a:t>ACSF Seed Funding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/>
              <a:t>Apply the key findings from the AguaClara: Drinking Water program to the AguaClara: Wastewater program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/>
              <a:t>Objective: develop robust, sustainable, low energy, low cost, operator-friendly, wastewater treatment system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255827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noProof="0" dirty="0" smtClean="0"/>
              <a:t>Foam Filtration</a:t>
            </a:r>
            <a:endParaRPr lang="en-US" noProof="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343400" y="1600201"/>
            <a:ext cx="4572000" cy="1219200"/>
          </a:xfrm>
        </p:spPr>
        <p:txBody>
          <a:bodyPr/>
          <a:lstStyle/>
          <a:p>
            <a:r>
              <a:rPr lang="en-US" sz="2400" dirty="0" smtClean="0"/>
              <a:t>Design and build a 1 L/s plant</a:t>
            </a:r>
          </a:p>
          <a:p>
            <a:r>
              <a:rPr lang="en-US" sz="2400" dirty="0" smtClean="0"/>
              <a:t>Dose Controller, flow meter</a:t>
            </a:r>
          </a:p>
          <a:p>
            <a:r>
              <a:rPr lang="en-US" sz="2400" dirty="0" smtClean="0"/>
              <a:t>Work with APP to field test in January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9016" y="1619250"/>
            <a:ext cx="37719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19600" y="3276600"/>
            <a:ext cx="44958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344693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noProof="0" dirty="0" smtClean="0"/>
              <a:t>Arsenic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Arsenic is a common contaminant of groundwater</a:t>
            </a:r>
          </a:p>
          <a:p>
            <a:r>
              <a:rPr lang="en-US" dirty="0" smtClean="0"/>
              <a:t>We have an EPA P3 Phase I grant</a:t>
            </a:r>
          </a:p>
          <a:p>
            <a:r>
              <a:rPr lang="en-US" dirty="0" smtClean="0"/>
              <a:t>Expand AguaClara into removal of arsenic from groundwater</a:t>
            </a:r>
          </a:p>
          <a:p>
            <a:r>
              <a:rPr lang="en-US" dirty="0" smtClean="0"/>
              <a:t>Flocculation/Filtration is likely an effective method for removing arsenic</a:t>
            </a:r>
          </a:p>
          <a:p>
            <a:r>
              <a:rPr lang="en-US" dirty="0" smtClean="0"/>
              <a:t>Design and build laboratory research apparatus</a:t>
            </a:r>
          </a:p>
          <a:p>
            <a:r>
              <a:rPr lang="en-US" dirty="0" smtClean="0"/>
              <a:t>Develop measurement technique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27859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fontAlgn="b" latinLnBrk="0" hangingPunct="1"/>
            <a:r>
              <a:rPr lang="en-US" sz="4400" b="0" i="0" u="none" strike="noStrike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Floc Size Measurement: Design and Build a Tool!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Objective: create a tool to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quickly measure floc size and floc size distribution in a nondestructive manner in a flow through cell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noProof="0" dirty="0" smtClean="0"/>
              <a:t>Use a digital camera, image analysis software and appropriate lighting to capture images and count and size flocs.</a:t>
            </a:r>
            <a:endParaRPr kumimoji="0" lang="en-US" sz="32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baseline="0" dirty="0" smtClean="0"/>
              <a:t>Will</a:t>
            </a:r>
            <a:r>
              <a:rPr lang="en-US" sz="3200" kern="0" dirty="0" smtClean="0"/>
              <a:t> be used to learn about the relationship between floc size and energy dissipation rate (and much more!)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/>
              <a:t>Will be used on the turbulent flow flocculator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817703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fontAlgn="b" latinLnBrk="0" hangingPunct="1"/>
            <a:r>
              <a:rPr lang="en-US" sz="4400" b="0" i="0" u="none" strike="noStrike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Sand Source and Test Methods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Objective: develop standard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testing potential sand sources </a:t>
            </a:r>
            <a:r>
              <a:rPr lang="en-US" sz="3200" kern="0" dirty="0" smtClean="0"/>
              <a:t>for the SRSF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Develop set of quick tests </a:t>
            </a:r>
            <a:r>
              <a:rPr lang="en-US" sz="3200" kern="0" dirty="0" smtClean="0"/>
              <a:t>that can be conducted in the field to determine if a sand is suitable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Provide recommendations for sieve sizes to separate out appropriate size sand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Potential to decrease the </a:t>
            </a:r>
            <a:r>
              <a:rPr lang="en-US" sz="3200" kern="0" dirty="0" smtClean="0"/>
              <a:t>cost of constructing the SRSF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 need these methods ASAP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564013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fontAlgn="b" latinLnBrk="0" hangingPunct="1"/>
            <a:r>
              <a:rPr lang="en-US" sz="4400" b="0" i="0" u="none" strike="noStrike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Stock Tank Concentration Monitoring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/>
              <a:t>Objective: create tool to allow plant operator to measure chemical stock concentration and to confirm that the stock solution is well mixed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/>
              <a:t>Demonstrate this method in Honduras in January</a:t>
            </a:r>
          </a:p>
        </p:txBody>
      </p:sp>
      <p:pic>
        <p:nvPicPr>
          <p:cNvPr id="3074" name="Picture 2" descr="Precision Hydrometer 11.5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837" y="3124200"/>
            <a:ext cx="46672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4636" y="4267200"/>
            <a:ext cx="5257800" cy="394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04228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reeform 2"/>
          <p:cNvSpPr>
            <a:spLocks/>
          </p:cNvSpPr>
          <p:nvPr/>
        </p:nvSpPr>
        <p:spPr bwMode="auto">
          <a:xfrm>
            <a:off x="660400" y="4508500"/>
            <a:ext cx="8142288" cy="2147888"/>
          </a:xfrm>
          <a:custGeom>
            <a:avLst/>
            <a:gdLst/>
            <a:ahLst/>
            <a:cxnLst>
              <a:cxn ang="0">
                <a:pos x="64" y="8"/>
              </a:cxn>
              <a:cxn ang="0">
                <a:pos x="144" y="16"/>
              </a:cxn>
              <a:cxn ang="0">
                <a:pos x="224" y="32"/>
              </a:cxn>
              <a:cxn ang="0">
                <a:pos x="304" y="32"/>
              </a:cxn>
              <a:cxn ang="0">
                <a:pos x="384" y="40"/>
              </a:cxn>
              <a:cxn ang="0">
                <a:pos x="472" y="80"/>
              </a:cxn>
              <a:cxn ang="0">
                <a:pos x="608" y="136"/>
              </a:cxn>
              <a:cxn ang="0">
                <a:pos x="712" y="168"/>
              </a:cxn>
              <a:cxn ang="0">
                <a:pos x="800" y="192"/>
              </a:cxn>
              <a:cxn ang="0">
                <a:pos x="880" y="192"/>
              </a:cxn>
              <a:cxn ang="0">
                <a:pos x="984" y="200"/>
              </a:cxn>
              <a:cxn ang="0">
                <a:pos x="1072" y="232"/>
              </a:cxn>
              <a:cxn ang="0">
                <a:pos x="1168" y="280"/>
              </a:cxn>
              <a:cxn ang="0">
                <a:pos x="1272" y="328"/>
              </a:cxn>
              <a:cxn ang="0">
                <a:pos x="1360" y="352"/>
              </a:cxn>
              <a:cxn ang="0">
                <a:pos x="1472" y="384"/>
              </a:cxn>
              <a:cxn ang="0">
                <a:pos x="1552" y="408"/>
              </a:cxn>
              <a:cxn ang="0">
                <a:pos x="1640" y="432"/>
              </a:cxn>
              <a:cxn ang="0">
                <a:pos x="1720" y="456"/>
              </a:cxn>
              <a:cxn ang="0">
                <a:pos x="1848" y="504"/>
              </a:cxn>
              <a:cxn ang="0">
                <a:pos x="1936" y="536"/>
              </a:cxn>
              <a:cxn ang="0">
                <a:pos x="2040" y="576"/>
              </a:cxn>
              <a:cxn ang="0">
                <a:pos x="2128" y="600"/>
              </a:cxn>
              <a:cxn ang="0">
                <a:pos x="2232" y="648"/>
              </a:cxn>
              <a:cxn ang="0">
                <a:pos x="2352" y="688"/>
              </a:cxn>
              <a:cxn ang="0">
                <a:pos x="2440" y="720"/>
              </a:cxn>
              <a:cxn ang="0">
                <a:pos x="2544" y="744"/>
              </a:cxn>
              <a:cxn ang="0">
                <a:pos x="2632" y="792"/>
              </a:cxn>
              <a:cxn ang="0">
                <a:pos x="2736" y="832"/>
              </a:cxn>
              <a:cxn ang="0">
                <a:pos x="2840" y="872"/>
              </a:cxn>
              <a:cxn ang="0">
                <a:pos x="2936" y="872"/>
              </a:cxn>
              <a:cxn ang="0">
                <a:pos x="3064" y="904"/>
              </a:cxn>
              <a:cxn ang="0">
                <a:pos x="3176" y="944"/>
              </a:cxn>
              <a:cxn ang="0">
                <a:pos x="3288" y="992"/>
              </a:cxn>
              <a:cxn ang="0">
                <a:pos x="3384" y="1008"/>
              </a:cxn>
              <a:cxn ang="0">
                <a:pos x="3464" y="1016"/>
              </a:cxn>
              <a:cxn ang="0">
                <a:pos x="3544" y="1016"/>
              </a:cxn>
              <a:cxn ang="0">
                <a:pos x="3648" y="1040"/>
              </a:cxn>
              <a:cxn ang="0">
                <a:pos x="3768" y="1080"/>
              </a:cxn>
              <a:cxn ang="0">
                <a:pos x="3880" y="1112"/>
              </a:cxn>
              <a:cxn ang="0">
                <a:pos x="3992" y="1136"/>
              </a:cxn>
              <a:cxn ang="0">
                <a:pos x="4072" y="1136"/>
              </a:cxn>
              <a:cxn ang="0">
                <a:pos x="4160" y="1136"/>
              </a:cxn>
              <a:cxn ang="0">
                <a:pos x="4248" y="1144"/>
              </a:cxn>
              <a:cxn ang="0">
                <a:pos x="4344" y="1176"/>
              </a:cxn>
              <a:cxn ang="0">
                <a:pos x="4544" y="1232"/>
              </a:cxn>
              <a:cxn ang="0">
                <a:pos x="4680" y="1288"/>
              </a:cxn>
              <a:cxn ang="0">
                <a:pos x="4768" y="1304"/>
              </a:cxn>
              <a:cxn ang="0">
                <a:pos x="4856" y="1296"/>
              </a:cxn>
              <a:cxn ang="0">
                <a:pos x="4944" y="1312"/>
              </a:cxn>
              <a:cxn ang="0">
                <a:pos x="5048" y="1336"/>
              </a:cxn>
            </a:cxnLst>
            <a:rect l="0" t="0" r="r" b="b"/>
            <a:pathLst>
              <a:path w="5129" h="1353">
                <a:moveTo>
                  <a:pt x="0" y="8"/>
                </a:moveTo>
                <a:lnTo>
                  <a:pt x="16" y="0"/>
                </a:lnTo>
                <a:lnTo>
                  <a:pt x="32" y="0"/>
                </a:lnTo>
                <a:lnTo>
                  <a:pt x="48" y="8"/>
                </a:lnTo>
                <a:lnTo>
                  <a:pt x="64" y="8"/>
                </a:lnTo>
                <a:lnTo>
                  <a:pt x="80" y="8"/>
                </a:lnTo>
                <a:lnTo>
                  <a:pt x="96" y="16"/>
                </a:lnTo>
                <a:lnTo>
                  <a:pt x="112" y="16"/>
                </a:lnTo>
                <a:lnTo>
                  <a:pt x="128" y="16"/>
                </a:lnTo>
                <a:lnTo>
                  <a:pt x="144" y="16"/>
                </a:lnTo>
                <a:lnTo>
                  <a:pt x="160" y="16"/>
                </a:lnTo>
                <a:lnTo>
                  <a:pt x="176" y="16"/>
                </a:lnTo>
                <a:lnTo>
                  <a:pt x="192" y="16"/>
                </a:lnTo>
                <a:lnTo>
                  <a:pt x="208" y="16"/>
                </a:lnTo>
                <a:lnTo>
                  <a:pt x="224" y="32"/>
                </a:lnTo>
                <a:lnTo>
                  <a:pt x="240" y="32"/>
                </a:lnTo>
                <a:lnTo>
                  <a:pt x="256" y="32"/>
                </a:lnTo>
                <a:lnTo>
                  <a:pt x="272" y="32"/>
                </a:lnTo>
                <a:lnTo>
                  <a:pt x="288" y="32"/>
                </a:lnTo>
                <a:lnTo>
                  <a:pt x="304" y="32"/>
                </a:lnTo>
                <a:lnTo>
                  <a:pt x="320" y="32"/>
                </a:lnTo>
                <a:lnTo>
                  <a:pt x="336" y="40"/>
                </a:lnTo>
                <a:lnTo>
                  <a:pt x="352" y="40"/>
                </a:lnTo>
                <a:lnTo>
                  <a:pt x="368" y="40"/>
                </a:lnTo>
                <a:lnTo>
                  <a:pt x="384" y="40"/>
                </a:lnTo>
                <a:lnTo>
                  <a:pt x="408" y="56"/>
                </a:lnTo>
                <a:lnTo>
                  <a:pt x="424" y="64"/>
                </a:lnTo>
                <a:lnTo>
                  <a:pt x="440" y="64"/>
                </a:lnTo>
                <a:lnTo>
                  <a:pt x="456" y="72"/>
                </a:lnTo>
                <a:lnTo>
                  <a:pt x="472" y="80"/>
                </a:lnTo>
                <a:lnTo>
                  <a:pt x="504" y="96"/>
                </a:lnTo>
                <a:lnTo>
                  <a:pt x="536" y="104"/>
                </a:lnTo>
                <a:lnTo>
                  <a:pt x="568" y="112"/>
                </a:lnTo>
                <a:lnTo>
                  <a:pt x="592" y="128"/>
                </a:lnTo>
                <a:lnTo>
                  <a:pt x="608" y="136"/>
                </a:lnTo>
                <a:lnTo>
                  <a:pt x="640" y="144"/>
                </a:lnTo>
                <a:lnTo>
                  <a:pt x="656" y="152"/>
                </a:lnTo>
                <a:lnTo>
                  <a:pt x="672" y="160"/>
                </a:lnTo>
                <a:lnTo>
                  <a:pt x="696" y="168"/>
                </a:lnTo>
                <a:lnTo>
                  <a:pt x="712" y="168"/>
                </a:lnTo>
                <a:lnTo>
                  <a:pt x="736" y="168"/>
                </a:lnTo>
                <a:lnTo>
                  <a:pt x="752" y="176"/>
                </a:lnTo>
                <a:lnTo>
                  <a:pt x="768" y="184"/>
                </a:lnTo>
                <a:lnTo>
                  <a:pt x="784" y="192"/>
                </a:lnTo>
                <a:lnTo>
                  <a:pt x="800" y="192"/>
                </a:lnTo>
                <a:lnTo>
                  <a:pt x="816" y="192"/>
                </a:lnTo>
                <a:lnTo>
                  <a:pt x="832" y="192"/>
                </a:lnTo>
                <a:lnTo>
                  <a:pt x="848" y="192"/>
                </a:lnTo>
                <a:lnTo>
                  <a:pt x="864" y="192"/>
                </a:lnTo>
                <a:lnTo>
                  <a:pt x="880" y="192"/>
                </a:lnTo>
                <a:lnTo>
                  <a:pt x="896" y="192"/>
                </a:lnTo>
                <a:lnTo>
                  <a:pt x="912" y="192"/>
                </a:lnTo>
                <a:lnTo>
                  <a:pt x="928" y="192"/>
                </a:lnTo>
                <a:lnTo>
                  <a:pt x="960" y="192"/>
                </a:lnTo>
                <a:lnTo>
                  <a:pt x="984" y="200"/>
                </a:lnTo>
                <a:lnTo>
                  <a:pt x="1000" y="208"/>
                </a:lnTo>
                <a:lnTo>
                  <a:pt x="1016" y="216"/>
                </a:lnTo>
                <a:lnTo>
                  <a:pt x="1032" y="224"/>
                </a:lnTo>
                <a:lnTo>
                  <a:pt x="1048" y="224"/>
                </a:lnTo>
                <a:lnTo>
                  <a:pt x="1072" y="232"/>
                </a:lnTo>
                <a:lnTo>
                  <a:pt x="1088" y="240"/>
                </a:lnTo>
                <a:lnTo>
                  <a:pt x="1104" y="248"/>
                </a:lnTo>
                <a:lnTo>
                  <a:pt x="1128" y="256"/>
                </a:lnTo>
                <a:lnTo>
                  <a:pt x="1144" y="264"/>
                </a:lnTo>
                <a:lnTo>
                  <a:pt x="1168" y="280"/>
                </a:lnTo>
                <a:lnTo>
                  <a:pt x="1192" y="288"/>
                </a:lnTo>
                <a:lnTo>
                  <a:pt x="1208" y="296"/>
                </a:lnTo>
                <a:lnTo>
                  <a:pt x="1232" y="312"/>
                </a:lnTo>
                <a:lnTo>
                  <a:pt x="1248" y="312"/>
                </a:lnTo>
                <a:lnTo>
                  <a:pt x="1272" y="328"/>
                </a:lnTo>
                <a:lnTo>
                  <a:pt x="1296" y="328"/>
                </a:lnTo>
                <a:lnTo>
                  <a:pt x="1312" y="336"/>
                </a:lnTo>
                <a:lnTo>
                  <a:pt x="1328" y="344"/>
                </a:lnTo>
                <a:lnTo>
                  <a:pt x="1344" y="344"/>
                </a:lnTo>
                <a:lnTo>
                  <a:pt x="1360" y="352"/>
                </a:lnTo>
                <a:lnTo>
                  <a:pt x="1376" y="352"/>
                </a:lnTo>
                <a:lnTo>
                  <a:pt x="1392" y="352"/>
                </a:lnTo>
                <a:lnTo>
                  <a:pt x="1408" y="360"/>
                </a:lnTo>
                <a:lnTo>
                  <a:pt x="1456" y="376"/>
                </a:lnTo>
                <a:lnTo>
                  <a:pt x="1472" y="384"/>
                </a:lnTo>
                <a:lnTo>
                  <a:pt x="1488" y="392"/>
                </a:lnTo>
                <a:lnTo>
                  <a:pt x="1504" y="392"/>
                </a:lnTo>
                <a:lnTo>
                  <a:pt x="1520" y="400"/>
                </a:lnTo>
                <a:lnTo>
                  <a:pt x="1536" y="400"/>
                </a:lnTo>
                <a:lnTo>
                  <a:pt x="1552" y="408"/>
                </a:lnTo>
                <a:lnTo>
                  <a:pt x="1568" y="408"/>
                </a:lnTo>
                <a:lnTo>
                  <a:pt x="1584" y="408"/>
                </a:lnTo>
                <a:lnTo>
                  <a:pt x="1600" y="416"/>
                </a:lnTo>
                <a:lnTo>
                  <a:pt x="1624" y="416"/>
                </a:lnTo>
                <a:lnTo>
                  <a:pt x="1640" y="432"/>
                </a:lnTo>
                <a:lnTo>
                  <a:pt x="1656" y="432"/>
                </a:lnTo>
                <a:lnTo>
                  <a:pt x="1672" y="432"/>
                </a:lnTo>
                <a:lnTo>
                  <a:pt x="1688" y="440"/>
                </a:lnTo>
                <a:lnTo>
                  <a:pt x="1704" y="448"/>
                </a:lnTo>
                <a:lnTo>
                  <a:pt x="1720" y="456"/>
                </a:lnTo>
                <a:lnTo>
                  <a:pt x="1736" y="456"/>
                </a:lnTo>
                <a:lnTo>
                  <a:pt x="1760" y="464"/>
                </a:lnTo>
                <a:lnTo>
                  <a:pt x="1792" y="488"/>
                </a:lnTo>
                <a:lnTo>
                  <a:pt x="1832" y="504"/>
                </a:lnTo>
                <a:lnTo>
                  <a:pt x="1848" y="504"/>
                </a:lnTo>
                <a:lnTo>
                  <a:pt x="1864" y="512"/>
                </a:lnTo>
                <a:lnTo>
                  <a:pt x="1880" y="520"/>
                </a:lnTo>
                <a:lnTo>
                  <a:pt x="1896" y="528"/>
                </a:lnTo>
                <a:lnTo>
                  <a:pt x="1912" y="536"/>
                </a:lnTo>
                <a:lnTo>
                  <a:pt x="1936" y="536"/>
                </a:lnTo>
                <a:lnTo>
                  <a:pt x="1960" y="544"/>
                </a:lnTo>
                <a:lnTo>
                  <a:pt x="1976" y="560"/>
                </a:lnTo>
                <a:lnTo>
                  <a:pt x="2008" y="560"/>
                </a:lnTo>
                <a:lnTo>
                  <a:pt x="2024" y="568"/>
                </a:lnTo>
                <a:lnTo>
                  <a:pt x="2040" y="576"/>
                </a:lnTo>
                <a:lnTo>
                  <a:pt x="2056" y="576"/>
                </a:lnTo>
                <a:lnTo>
                  <a:pt x="2072" y="576"/>
                </a:lnTo>
                <a:lnTo>
                  <a:pt x="2088" y="576"/>
                </a:lnTo>
                <a:lnTo>
                  <a:pt x="2104" y="592"/>
                </a:lnTo>
                <a:lnTo>
                  <a:pt x="2128" y="600"/>
                </a:lnTo>
                <a:lnTo>
                  <a:pt x="2144" y="608"/>
                </a:lnTo>
                <a:lnTo>
                  <a:pt x="2168" y="616"/>
                </a:lnTo>
                <a:lnTo>
                  <a:pt x="2192" y="632"/>
                </a:lnTo>
                <a:lnTo>
                  <a:pt x="2216" y="640"/>
                </a:lnTo>
                <a:lnTo>
                  <a:pt x="2232" y="648"/>
                </a:lnTo>
                <a:lnTo>
                  <a:pt x="2248" y="648"/>
                </a:lnTo>
                <a:lnTo>
                  <a:pt x="2280" y="664"/>
                </a:lnTo>
                <a:lnTo>
                  <a:pt x="2296" y="672"/>
                </a:lnTo>
                <a:lnTo>
                  <a:pt x="2320" y="680"/>
                </a:lnTo>
                <a:lnTo>
                  <a:pt x="2352" y="688"/>
                </a:lnTo>
                <a:lnTo>
                  <a:pt x="2368" y="696"/>
                </a:lnTo>
                <a:lnTo>
                  <a:pt x="2384" y="704"/>
                </a:lnTo>
                <a:lnTo>
                  <a:pt x="2400" y="704"/>
                </a:lnTo>
                <a:lnTo>
                  <a:pt x="2416" y="712"/>
                </a:lnTo>
                <a:lnTo>
                  <a:pt x="2440" y="720"/>
                </a:lnTo>
                <a:lnTo>
                  <a:pt x="2456" y="720"/>
                </a:lnTo>
                <a:lnTo>
                  <a:pt x="2488" y="728"/>
                </a:lnTo>
                <a:lnTo>
                  <a:pt x="2504" y="736"/>
                </a:lnTo>
                <a:lnTo>
                  <a:pt x="2528" y="744"/>
                </a:lnTo>
                <a:lnTo>
                  <a:pt x="2544" y="744"/>
                </a:lnTo>
                <a:lnTo>
                  <a:pt x="2560" y="752"/>
                </a:lnTo>
                <a:lnTo>
                  <a:pt x="2576" y="760"/>
                </a:lnTo>
                <a:lnTo>
                  <a:pt x="2600" y="776"/>
                </a:lnTo>
                <a:lnTo>
                  <a:pt x="2616" y="784"/>
                </a:lnTo>
                <a:lnTo>
                  <a:pt x="2632" y="792"/>
                </a:lnTo>
                <a:lnTo>
                  <a:pt x="2648" y="800"/>
                </a:lnTo>
                <a:lnTo>
                  <a:pt x="2672" y="808"/>
                </a:lnTo>
                <a:lnTo>
                  <a:pt x="2696" y="816"/>
                </a:lnTo>
                <a:lnTo>
                  <a:pt x="2720" y="824"/>
                </a:lnTo>
                <a:lnTo>
                  <a:pt x="2736" y="832"/>
                </a:lnTo>
                <a:lnTo>
                  <a:pt x="2752" y="840"/>
                </a:lnTo>
                <a:lnTo>
                  <a:pt x="2768" y="848"/>
                </a:lnTo>
                <a:lnTo>
                  <a:pt x="2792" y="856"/>
                </a:lnTo>
                <a:lnTo>
                  <a:pt x="2816" y="856"/>
                </a:lnTo>
                <a:lnTo>
                  <a:pt x="2840" y="872"/>
                </a:lnTo>
                <a:lnTo>
                  <a:pt x="2856" y="872"/>
                </a:lnTo>
                <a:lnTo>
                  <a:pt x="2872" y="872"/>
                </a:lnTo>
                <a:lnTo>
                  <a:pt x="2896" y="872"/>
                </a:lnTo>
                <a:lnTo>
                  <a:pt x="2912" y="872"/>
                </a:lnTo>
                <a:lnTo>
                  <a:pt x="2936" y="872"/>
                </a:lnTo>
                <a:lnTo>
                  <a:pt x="2968" y="880"/>
                </a:lnTo>
                <a:lnTo>
                  <a:pt x="2992" y="888"/>
                </a:lnTo>
                <a:lnTo>
                  <a:pt x="3008" y="888"/>
                </a:lnTo>
                <a:lnTo>
                  <a:pt x="3040" y="896"/>
                </a:lnTo>
                <a:lnTo>
                  <a:pt x="3064" y="904"/>
                </a:lnTo>
                <a:lnTo>
                  <a:pt x="3104" y="912"/>
                </a:lnTo>
                <a:lnTo>
                  <a:pt x="3120" y="920"/>
                </a:lnTo>
                <a:lnTo>
                  <a:pt x="3136" y="928"/>
                </a:lnTo>
                <a:lnTo>
                  <a:pt x="3152" y="936"/>
                </a:lnTo>
                <a:lnTo>
                  <a:pt x="3176" y="944"/>
                </a:lnTo>
                <a:lnTo>
                  <a:pt x="3200" y="952"/>
                </a:lnTo>
                <a:lnTo>
                  <a:pt x="3216" y="960"/>
                </a:lnTo>
                <a:lnTo>
                  <a:pt x="3240" y="968"/>
                </a:lnTo>
                <a:lnTo>
                  <a:pt x="3256" y="976"/>
                </a:lnTo>
                <a:lnTo>
                  <a:pt x="3288" y="992"/>
                </a:lnTo>
                <a:lnTo>
                  <a:pt x="3312" y="1000"/>
                </a:lnTo>
                <a:lnTo>
                  <a:pt x="3328" y="1008"/>
                </a:lnTo>
                <a:lnTo>
                  <a:pt x="3344" y="1008"/>
                </a:lnTo>
                <a:lnTo>
                  <a:pt x="3360" y="1008"/>
                </a:lnTo>
                <a:lnTo>
                  <a:pt x="3384" y="1008"/>
                </a:lnTo>
                <a:lnTo>
                  <a:pt x="3400" y="1008"/>
                </a:lnTo>
                <a:lnTo>
                  <a:pt x="3416" y="1008"/>
                </a:lnTo>
                <a:lnTo>
                  <a:pt x="3432" y="1016"/>
                </a:lnTo>
                <a:lnTo>
                  <a:pt x="3448" y="1016"/>
                </a:lnTo>
                <a:lnTo>
                  <a:pt x="3464" y="1016"/>
                </a:lnTo>
                <a:lnTo>
                  <a:pt x="3480" y="1016"/>
                </a:lnTo>
                <a:lnTo>
                  <a:pt x="3496" y="1016"/>
                </a:lnTo>
                <a:lnTo>
                  <a:pt x="3512" y="1016"/>
                </a:lnTo>
                <a:lnTo>
                  <a:pt x="3528" y="1016"/>
                </a:lnTo>
                <a:lnTo>
                  <a:pt x="3544" y="1016"/>
                </a:lnTo>
                <a:lnTo>
                  <a:pt x="3560" y="1016"/>
                </a:lnTo>
                <a:lnTo>
                  <a:pt x="3576" y="1024"/>
                </a:lnTo>
                <a:lnTo>
                  <a:pt x="3600" y="1032"/>
                </a:lnTo>
                <a:lnTo>
                  <a:pt x="3616" y="1032"/>
                </a:lnTo>
                <a:lnTo>
                  <a:pt x="3648" y="1040"/>
                </a:lnTo>
                <a:lnTo>
                  <a:pt x="3664" y="1048"/>
                </a:lnTo>
                <a:lnTo>
                  <a:pt x="3688" y="1048"/>
                </a:lnTo>
                <a:lnTo>
                  <a:pt x="3704" y="1056"/>
                </a:lnTo>
                <a:lnTo>
                  <a:pt x="3736" y="1072"/>
                </a:lnTo>
                <a:lnTo>
                  <a:pt x="3768" y="1080"/>
                </a:lnTo>
                <a:lnTo>
                  <a:pt x="3792" y="1080"/>
                </a:lnTo>
                <a:lnTo>
                  <a:pt x="3816" y="1088"/>
                </a:lnTo>
                <a:lnTo>
                  <a:pt x="3832" y="1096"/>
                </a:lnTo>
                <a:lnTo>
                  <a:pt x="3864" y="1104"/>
                </a:lnTo>
                <a:lnTo>
                  <a:pt x="3880" y="1112"/>
                </a:lnTo>
                <a:lnTo>
                  <a:pt x="3896" y="1120"/>
                </a:lnTo>
                <a:lnTo>
                  <a:pt x="3920" y="1120"/>
                </a:lnTo>
                <a:lnTo>
                  <a:pt x="3936" y="1136"/>
                </a:lnTo>
                <a:lnTo>
                  <a:pt x="3976" y="1136"/>
                </a:lnTo>
                <a:lnTo>
                  <a:pt x="3992" y="1136"/>
                </a:lnTo>
                <a:lnTo>
                  <a:pt x="4008" y="1136"/>
                </a:lnTo>
                <a:lnTo>
                  <a:pt x="4024" y="1136"/>
                </a:lnTo>
                <a:lnTo>
                  <a:pt x="4040" y="1136"/>
                </a:lnTo>
                <a:lnTo>
                  <a:pt x="4056" y="1136"/>
                </a:lnTo>
                <a:lnTo>
                  <a:pt x="4072" y="1136"/>
                </a:lnTo>
                <a:lnTo>
                  <a:pt x="4096" y="1136"/>
                </a:lnTo>
                <a:lnTo>
                  <a:pt x="4112" y="1136"/>
                </a:lnTo>
                <a:lnTo>
                  <a:pt x="4128" y="1136"/>
                </a:lnTo>
                <a:lnTo>
                  <a:pt x="4144" y="1136"/>
                </a:lnTo>
                <a:lnTo>
                  <a:pt x="4160" y="1136"/>
                </a:lnTo>
                <a:lnTo>
                  <a:pt x="4184" y="1144"/>
                </a:lnTo>
                <a:lnTo>
                  <a:pt x="4200" y="1144"/>
                </a:lnTo>
                <a:lnTo>
                  <a:pt x="4216" y="1144"/>
                </a:lnTo>
                <a:lnTo>
                  <a:pt x="4232" y="1144"/>
                </a:lnTo>
                <a:lnTo>
                  <a:pt x="4248" y="1144"/>
                </a:lnTo>
                <a:lnTo>
                  <a:pt x="4264" y="1152"/>
                </a:lnTo>
                <a:lnTo>
                  <a:pt x="4280" y="1160"/>
                </a:lnTo>
                <a:lnTo>
                  <a:pt x="4304" y="1168"/>
                </a:lnTo>
                <a:lnTo>
                  <a:pt x="4320" y="1168"/>
                </a:lnTo>
                <a:lnTo>
                  <a:pt x="4344" y="1176"/>
                </a:lnTo>
                <a:lnTo>
                  <a:pt x="4368" y="1184"/>
                </a:lnTo>
                <a:lnTo>
                  <a:pt x="4392" y="1184"/>
                </a:lnTo>
                <a:lnTo>
                  <a:pt x="4424" y="1192"/>
                </a:lnTo>
                <a:lnTo>
                  <a:pt x="4488" y="1208"/>
                </a:lnTo>
                <a:lnTo>
                  <a:pt x="4544" y="1232"/>
                </a:lnTo>
                <a:lnTo>
                  <a:pt x="4576" y="1240"/>
                </a:lnTo>
                <a:lnTo>
                  <a:pt x="4608" y="1248"/>
                </a:lnTo>
                <a:lnTo>
                  <a:pt x="4640" y="1272"/>
                </a:lnTo>
                <a:lnTo>
                  <a:pt x="4664" y="1280"/>
                </a:lnTo>
                <a:lnTo>
                  <a:pt x="4680" y="1288"/>
                </a:lnTo>
                <a:lnTo>
                  <a:pt x="4704" y="1296"/>
                </a:lnTo>
                <a:lnTo>
                  <a:pt x="4720" y="1304"/>
                </a:lnTo>
                <a:lnTo>
                  <a:pt x="4736" y="1304"/>
                </a:lnTo>
                <a:lnTo>
                  <a:pt x="4752" y="1304"/>
                </a:lnTo>
                <a:lnTo>
                  <a:pt x="4768" y="1304"/>
                </a:lnTo>
                <a:lnTo>
                  <a:pt x="4792" y="1288"/>
                </a:lnTo>
                <a:lnTo>
                  <a:pt x="4808" y="1288"/>
                </a:lnTo>
                <a:lnTo>
                  <a:pt x="4824" y="1288"/>
                </a:lnTo>
                <a:lnTo>
                  <a:pt x="4840" y="1288"/>
                </a:lnTo>
                <a:lnTo>
                  <a:pt x="4856" y="1296"/>
                </a:lnTo>
                <a:lnTo>
                  <a:pt x="4872" y="1304"/>
                </a:lnTo>
                <a:lnTo>
                  <a:pt x="4888" y="1304"/>
                </a:lnTo>
                <a:lnTo>
                  <a:pt x="4904" y="1304"/>
                </a:lnTo>
                <a:lnTo>
                  <a:pt x="4920" y="1312"/>
                </a:lnTo>
                <a:lnTo>
                  <a:pt x="4944" y="1312"/>
                </a:lnTo>
                <a:lnTo>
                  <a:pt x="4960" y="1312"/>
                </a:lnTo>
                <a:lnTo>
                  <a:pt x="4976" y="1320"/>
                </a:lnTo>
                <a:lnTo>
                  <a:pt x="4992" y="1328"/>
                </a:lnTo>
                <a:lnTo>
                  <a:pt x="5024" y="1328"/>
                </a:lnTo>
                <a:lnTo>
                  <a:pt x="5048" y="1336"/>
                </a:lnTo>
                <a:lnTo>
                  <a:pt x="5064" y="1336"/>
                </a:lnTo>
                <a:lnTo>
                  <a:pt x="5088" y="1344"/>
                </a:lnTo>
                <a:lnTo>
                  <a:pt x="5104" y="1344"/>
                </a:lnTo>
                <a:lnTo>
                  <a:pt x="5128" y="1352"/>
                </a:lnTo>
              </a:path>
            </a:pathLst>
          </a:custGeom>
          <a:noFill/>
          <a:ln w="127000" cap="rnd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7702550" y="1835150"/>
            <a:ext cx="635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  <a:effectLst/>
        </p:spPr>
        <p:txBody>
          <a:bodyPr lIns="90488" tIns="44450" rIns="90488" bIns="44450" anchor="b"/>
          <a:lstStyle/>
          <a:p>
            <a:r>
              <a:rPr lang="en-US" dirty="0" smtClean="0"/>
              <a:t>Ram Pump</a:t>
            </a:r>
            <a:endParaRPr lang="en-US" dirty="0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14400" y="1752600"/>
            <a:ext cx="5613400" cy="2895600"/>
          </a:xfrm>
          <a:noFill/>
          <a:ln/>
        </p:spPr>
        <p:txBody>
          <a:bodyPr lIns="90488" tIns="44450" rIns="90488" bIns="44450"/>
          <a:lstStyle/>
          <a:p>
            <a:pPr>
              <a:lnSpc>
                <a:spcPct val="90000"/>
              </a:lnSpc>
            </a:pPr>
            <a:r>
              <a:rPr lang="en-US" sz="2800" dirty="0"/>
              <a:t>There is an old technology that used hydraulic transients to lift water from a stream to a higher elevation. The device was called a “Ram </a:t>
            </a:r>
            <a:r>
              <a:rPr lang="en-US" sz="2800" dirty="0" err="1"/>
              <a:t>Pump”and</a:t>
            </a:r>
            <a:r>
              <a:rPr lang="en-US" sz="2800" dirty="0"/>
              <a:t> it made a rhythmic clacking noise. </a:t>
            </a:r>
          </a:p>
        </p:txBody>
      </p:sp>
      <p:sp>
        <p:nvSpPr>
          <p:cNvPr id="44038" name="Rectangle 6" descr="Light horizontal"/>
          <p:cNvSpPr>
            <a:spLocks noChangeArrowheads="1"/>
          </p:cNvSpPr>
          <p:nvPr/>
        </p:nvSpPr>
        <p:spPr bwMode="auto">
          <a:xfrm>
            <a:off x="7169150" y="2292350"/>
            <a:ext cx="749300" cy="825500"/>
          </a:xfrm>
          <a:prstGeom prst="rect">
            <a:avLst/>
          </a:prstGeom>
          <a:pattFill prst="ltHorz">
            <a:fgClr>
              <a:schemeClr val="tx1"/>
            </a:fgClr>
            <a:bgClr>
              <a:schemeClr val="hlink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39" name="AutoShape 7" descr="Diagonal brick"/>
          <p:cNvSpPr>
            <a:spLocks noChangeArrowheads="1"/>
          </p:cNvSpPr>
          <p:nvPr/>
        </p:nvSpPr>
        <p:spPr bwMode="auto">
          <a:xfrm>
            <a:off x="7092950" y="1911350"/>
            <a:ext cx="901700" cy="368300"/>
          </a:xfrm>
          <a:prstGeom prst="triangle">
            <a:avLst>
              <a:gd name="adj" fmla="val 49995"/>
            </a:avLst>
          </a:prstGeom>
          <a:pattFill prst="diagBrick">
            <a:fgClr>
              <a:schemeClr val="tx1"/>
            </a:fgClr>
            <a:bgClr>
              <a:schemeClr val="accent2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0" name="Freeform 8"/>
          <p:cNvSpPr>
            <a:spLocks/>
          </p:cNvSpPr>
          <p:nvPr/>
        </p:nvSpPr>
        <p:spPr bwMode="auto">
          <a:xfrm>
            <a:off x="8166100" y="2743200"/>
            <a:ext cx="141288" cy="2909888"/>
          </a:xfrm>
          <a:custGeom>
            <a:avLst/>
            <a:gdLst/>
            <a:ahLst/>
            <a:cxnLst>
              <a:cxn ang="0">
                <a:pos x="0" y="2160"/>
              </a:cxn>
              <a:cxn ang="0">
                <a:pos x="0" y="0"/>
              </a:cxn>
              <a:cxn ang="0">
                <a:pos x="96" y="0"/>
              </a:cxn>
              <a:cxn ang="0">
                <a:pos x="96" y="48"/>
              </a:cxn>
            </a:cxnLst>
            <a:rect l="0" t="0" r="r" b="b"/>
            <a:pathLst>
              <a:path w="97" h="2161">
                <a:moveTo>
                  <a:pt x="0" y="2160"/>
                </a:moveTo>
                <a:lnTo>
                  <a:pt x="0" y="0"/>
                </a:lnTo>
                <a:lnTo>
                  <a:pt x="96" y="0"/>
                </a:lnTo>
                <a:lnTo>
                  <a:pt x="96" y="48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1" name="AutoShape 9"/>
          <p:cNvSpPr>
            <a:spLocks noChangeArrowheads="1"/>
          </p:cNvSpPr>
          <p:nvPr/>
        </p:nvSpPr>
        <p:spPr bwMode="auto">
          <a:xfrm rot="-10800000" flipH="1" flipV="1">
            <a:off x="8235950" y="2901950"/>
            <a:ext cx="215900" cy="215900"/>
          </a:xfrm>
          <a:custGeom>
            <a:avLst/>
            <a:gdLst>
              <a:gd name="G0" fmla="+- 5399 0 0"/>
              <a:gd name="G1" fmla="+- 21600 0 5399"/>
              <a:gd name="G2" fmla="*/ 5399 1 2"/>
              <a:gd name="G3" fmla="+- 21600 0 G2"/>
              <a:gd name="G4" fmla="+/ 5399 21600 2"/>
              <a:gd name="G5" fmla="+/ G1 0 2"/>
              <a:gd name="G6" fmla="*/ 21600 21600 5399"/>
              <a:gd name="G7" fmla="*/ G6 1 2"/>
              <a:gd name="G8" fmla="+- 21600 0 G7"/>
              <a:gd name="G9" fmla="*/ 21600 1 2"/>
              <a:gd name="G10" fmla="+- 5399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399" y="21600"/>
                </a:lnTo>
                <a:lnTo>
                  <a:pt x="16201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>
            <a:off x="6635750" y="3124200"/>
            <a:ext cx="2273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3" name="Rectangle 11"/>
          <p:cNvSpPr>
            <a:spLocks noChangeArrowheads="1"/>
          </p:cNvSpPr>
          <p:nvPr/>
        </p:nvSpPr>
        <p:spPr bwMode="auto">
          <a:xfrm>
            <a:off x="7473950" y="2520950"/>
            <a:ext cx="215900" cy="2921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>
            <a:off x="7581900" y="2520950"/>
            <a:ext cx="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>
            <a:off x="7473950" y="2667000"/>
            <a:ext cx="21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6" name="Rectangle 14"/>
          <p:cNvSpPr>
            <a:spLocks noChangeArrowheads="1"/>
          </p:cNvSpPr>
          <p:nvPr/>
        </p:nvSpPr>
        <p:spPr bwMode="auto">
          <a:xfrm>
            <a:off x="5160963" y="4170363"/>
            <a:ext cx="24828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High pressure pipe</a:t>
            </a:r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>
            <a:off x="7931150" y="4419600"/>
            <a:ext cx="21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8" name="Freeform 16"/>
          <p:cNvSpPr>
            <a:spLocks/>
          </p:cNvSpPr>
          <p:nvPr/>
        </p:nvSpPr>
        <p:spPr bwMode="auto">
          <a:xfrm>
            <a:off x="609600" y="4495800"/>
            <a:ext cx="7469188" cy="17541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20" y="48"/>
              </a:cxn>
              <a:cxn ang="0">
                <a:pos x="4704" y="1104"/>
              </a:cxn>
            </a:cxnLst>
            <a:rect l="0" t="0" r="r" b="b"/>
            <a:pathLst>
              <a:path w="4705" h="1105">
                <a:moveTo>
                  <a:pt x="0" y="0"/>
                </a:moveTo>
                <a:lnTo>
                  <a:pt x="720" y="48"/>
                </a:lnTo>
                <a:lnTo>
                  <a:pt x="4704" y="1104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>
            <a:off x="8439150" y="6280150"/>
            <a:ext cx="29210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1350963" y="5160963"/>
            <a:ext cx="104298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Stream</a:t>
            </a:r>
          </a:p>
        </p:txBody>
      </p:sp>
      <p:sp>
        <p:nvSpPr>
          <p:cNvPr id="44051" name="Line 19"/>
          <p:cNvSpPr>
            <a:spLocks noChangeShapeType="1"/>
          </p:cNvSpPr>
          <p:nvPr/>
        </p:nvSpPr>
        <p:spPr bwMode="auto">
          <a:xfrm flipV="1">
            <a:off x="2520950" y="5099050"/>
            <a:ext cx="444500" cy="317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52" name="Rectangle 20"/>
          <p:cNvSpPr>
            <a:spLocks noChangeArrowheads="1"/>
          </p:cNvSpPr>
          <p:nvPr/>
        </p:nvSpPr>
        <p:spPr bwMode="auto">
          <a:xfrm>
            <a:off x="4856163" y="6380163"/>
            <a:ext cx="154305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Ram Pump</a:t>
            </a:r>
          </a:p>
        </p:txBody>
      </p:sp>
      <p:sp>
        <p:nvSpPr>
          <p:cNvPr id="44053" name="Line 21"/>
          <p:cNvSpPr>
            <a:spLocks noChangeShapeType="1"/>
          </p:cNvSpPr>
          <p:nvPr/>
        </p:nvSpPr>
        <p:spPr bwMode="auto">
          <a:xfrm flipV="1">
            <a:off x="6559550" y="6318250"/>
            <a:ext cx="1358900" cy="317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054" name="Rectangle 22"/>
          <p:cNvSpPr>
            <a:spLocks noChangeArrowheads="1"/>
          </p:cNvSpPr>
          <p:nvPr/>
        </p:nvSpPr>
        <p:spPr bwMode="auto">
          <a:xfrm>
            <a:off x="4475163" y="4856163"/>
            <a:ext cx="162718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Source pipe</a:t>
            </a:r>
          </a:p>
        </p:txBody>
      </p:sp>
      <p:sp>
        <p:nvSpPr>
          <p:cNvPr id="44055" name="Line 23"/>
          <p:cNvSpPr>
            <a:spLocks noChangeShapeType="1"/>
          </p:cNvSpPr>
          <p:nvPr/>
        </p:nvSpPr>
        <p:spPr bwMode="auto">
          <a:xfrm flipH="1">
            <a:off x="4337050" y="5111750"/>
            <a:ext cx="241300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44056" name="Object 24">
            <a:hlinkClick r:id="" action="ppaction://noaction"/>
          </p:cNvPr>
          <p:cNvGraphicFramePr>
            <a:graphicFrameLocks noChangeAspect="1"/>
          </p:cNvGraphicFramePr>
          <p:nvPr/>
        </p:nvGraphicFramePr>
        <p:xfrm>
          <a:off x="7904163" y="5630863"/>
          <a:ext cx="625475" cy="776287"/>
        </p:xfrm>
        <a:graphic>
          <a:graphicData uri="http://schemas.openxmlformats.org/presentationml/2006/ole">
            <p:oleObj spid="_x0000_s1035" name="Photo Editor Photo" r:id="rId3" imgW="2734057" imgH="3390476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289659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noProof="0" dirty="0" smtClean="0"/>
              <a:t>Ram pump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525963"/>
          </a:xfrm>
        </p:spPr>
        <p:txBody>
          <a:bodyPr/>
          <a:lstStyle/>
          <a:p>
            <a:r>
              <a:rPr lang="en-US" dirty="0" smtClean="0"/>
              <a:t>Create a simple, easily repaired, reliable pump that can provide water for chemical stock tanks and for the plant bathroom</a:t>
            </a:r>
          </a:p>
          <a:p>
            <a:r>
              <a:rPr lang="en-US" dirty="0" smtClean="0"/>
              <a:t>The plant at San Nicolas, Honduras will be prepared for testing this in January</a:t>
            </a:r>
            <a:endParaRPr lang="en-US" dirty="0"/>
          </a:p>
        </p:txBody>
      </p:sp>
      <p:pic>
        <p:nvPicPr>
          <p:cNvPr id="4" name="MVI_0303_WMV V8.wmv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3"/>
              </p:ext>
            </p:extLst>
          </p:nvPr>
        </p:nvPicPr>
        <p:blipFill>
          <a:blip r:embed="rId4" cstate="email"/>
          <a:stretch>
            <a:fillRect/>
          </a:stretch>
        </p:blipFill>
        <p:spPr>
          <a:xfrm rot="5400000">
            <a:off x="4541837" y="2087563"/>
            <a:ext cx="450850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539972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774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6552993"/>
              </p:ext>
            </p:extLst>
          </p:nvPr>
        </p:nvGraphicFramePr>
        <p:xfrm>
          <a:off x="762000" y="1600200"/>
          <a:ext cx="7772400" cy="5070628"/>
        </p:xfrm>
        <a:graphic>
          <a:graphicData uri="http://schemas.openxmlformats.org/drawingml/2006/table">
            <a:tbl>
              <a:tblPr/>
              <a:tblGrid>
                <a:gridCol w="2557043"/>
                <a:gridCol w="5215357"/>
              </a:tblGrid>
              <a:tr h="15001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Team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type of activity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1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Laminar Tube Floc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Computer controlled experimentation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0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LFSRSF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Computer controlled experimentation, design, and fabrication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0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SRSF Theory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Computer controlled experimentation, design, and fabrication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0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Anaerobic Wastewater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Treatment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Computer controlled experimentation, design, and fabrication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0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Turbulent Tube Floc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Computer controlled experimentation, design, and fabrication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1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Foam Filtration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Design, fabrication, and testing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0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Arsenic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Design, fabrication and arsenic analysis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1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Floc Size Capture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Design, fabrication, and LabVIEW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0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Sand Source and Test Methods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Testing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0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Stock Tank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Conc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Monitoring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Testing and possible fabrication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1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Ram Pump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Fabrication and testing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0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Stock Tank Centrifugal Pump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Fabrication and testing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1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Small Scale Plant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AutoCAD, 3-d printing and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building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model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1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Chemical Dose Controller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Fabrication and testing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05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Water Treatment Technology Selection Guide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Create dichotamus key and programming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03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Carbon Credits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literature, policy review and analysis of carbon impact of AguaClara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1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Design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Mathcad coding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1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Public Relations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</a:t>
                      </a:r>
                    </a:p>
                  </a:txBody>
                  <a:tcPr marL="12862" marR="12862" marT="0" marB="0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78484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noProof="0" dirty="0" smtClean="0"/>
              <a:t>Stock Tank Centrifugal Pump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Mixing of the stock tank chemicals</a:t>
            </a:r>
          </a:p>
          <a:p>
            <a:r>
              <a:rPr lang="en-US" dirty="0" smtClean="0"/>
              <a:t>Demonstrate in Honduras in January</a:t>
            </a:r>
            <a:endParaRPr lang="en-US" dirty="0"/>
          </a:p>
        </p:txBody>
      </p:sp>
      <p:pic>
        <p:nvPicPr>
          <p:cNvPr id="4098" name="Picture 2" descr="https://lh6.googleusercontent.com/-TYk8MqsP8II/TkPBFxTxuNI/AAAAAAAAiS4/sTQhARyqLp8/w999-h749-no/DSC012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0474" y="3429000"/>
            <a:ext cx="45735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910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47744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fontAlgn="b" latinLnBrk="0" hangingPunct="1"/>
            <a:r>
              <a:rPr lang="en-US" sz="4400" b="0" i="0" u="none" strike="noStrike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Small Scale Model Plant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722437"/>
            <a:ext cx="8534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Objective: produce an easily reproduced and updated scale model of AguaClara technologies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/>
              <a:t>Begin with AutoCAD drawing of full scale plant which is then sent with minimal processing to a 3-D printer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Impact: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use </a:t>
            </a:r>
            <a:r>
              <a:rPr lang="en-US" sz="3200" kern="0" dirty="0" smtClean="0"/>
              <a:t>for teaching </a:t>
            </a:r>
            <a:br>
              <a:rPr lang="en-US" sz="3200" kern="0" dirty="0" smtClean="0"/>
            </a:br>
            <a:r>
              <a:rPr lang="en-US" sz="3200" kern="0" dirty="0" smtClean="0"/>
              <a:t>about AguaClara </a:t>
            </a:r>
            <a:br>
              <a:rPr lang="en-US" sz="3200" kern="0" dirty="0" smtClean="0"/>
            </a:br>
            <a:r>
              <a:rPr lang="en-US" sz="3200" kern="0" dirty="0" smtClean="0"/>
              <a:t>technology at Cornell, PR,</a:t>
            </a:r>
            <a:br>
              <a:rPr lang="en-US" sz="3200" kern="0" dirty="0" smtClean="0"/>
            </a:br>
            <a:r>
              <a:rPr lang="en-US" sz="3200" kern="0" dirty="0" smtClean="0"/>
              <a:t>and conferences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86400" y="3941129"/>
            <a:ext cx="3657600" cy="291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819696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fontAlgn="b" latinLnBrk="0" hangingPunct="1"/>
            <a:r>
              <a:rPr lang="en-US" sz="4400" b="0" i="0" u="none" strike="noStrike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CDC (Chemical Dose Controller)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722437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Objectives: 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800" kern="0" dirty="0" smtClean="0"/>
              <a:t>Assemble and test </a:t>
            </a:r>
            <a:r>
              <a:rPr lang="en-US" sz="2800" kern="0" dirty="0" err="1" smtClean="0"/>
              <a:t>dosers</a:t>
            </a:r>
            <a:r>
              <a:rPr lang="en-US" sz="2800" kern="0" dirty="0" smtClean="0"/>
              <a:t> </a:t>
            </a:r>
            <a:br>
              <a:rPr lang="en-US" sz="2800" kern="0" dirty="0" smtClean="0"/>
            </a:br>
            <a:r>
              <a:rPr lang="en-US" sz="2800" kern="0" dirty="0" smtClean="0"/>
              <a:t>designed for different flow </a:t>
            </a:r>
            <a:br>
              <a:rPr lang="en-US" sz="2800" kern="0" dirty="0" smtClean="0"/>
            </a:br>
            <a:r>
              <a:rPr lang="en-US" sz="2800" kern="0" dirty="0" smtClean="0"/>
              <a:t>rates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800" kern="0" dirty="0" smtClean="0"/>
              <a:t>Develop improved </a:t>
            </a:r>
            <a:br>
              <a:rPr lang="en-US" sz="2800" kern="0" dirty="0" smtClean="0"/>
            </a:br>
            <a:r>
              <a:rPr lang="en-US" sz="2800" kern="0" dirty="0" smtClean="0"/>
              <a:t>Constant head tank mount</a:t>
            </a:r>
          </a:p>
          <a:p>
            <a:pPr marL="800100" lvl="1" indent="-34290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800" kern="0" dirty="0" smtClean="0"/>
              <a:t>Develop a set of dosers that can be shipped where needed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Impact: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facilitate the implementation of dosing systems; prepare chlorinators for implementation in India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4" name="AutoShape 2" descr="https://mail-attachment.googleusercontent.com/attachment/u/0/?ui=2&amp;ik=4132c39bb2&amp;view=att&amp;th=140c548093dd194a&amp;attid=0.1&amp;disp=inline&amp;realattid=file0&amp;safe=1&amp;zw&amp;saduie=AG9B_P_b6rSed0nIYgcE4vMDVOjB&amp;sadet=1377699396134&amp;sads=cbGMI9YI0xqP7skX8GFWYUDSV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4125" y="1409131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877766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28600"/>
            <a:ext cx="6553200" cy="1143000"/>
          </a:xfrm>
        </p:spPr>
        <p:txBody>
          <a:bodyPr/>
          <a:lstStyle/>
          <a:p>
            <a:pPr rtl="0" eaLnBrk="1" fontAlgn="b" latinLnBrk="0" hangingPunct="1"/>
            <a:r>
              <a:rPr lang="en-US" sz="4400" b="0" i="0" u="none" strike="noStrike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Water Treatment Technology Selection Guide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Objective: develop </a:t>
            </a:r>
            <a:r>
              <a:rPr lang="en-US" sz="3200" kern="0" dirty="0" smtClean="0"/>
              <a:t>a guide to indicate the constraints that determine which technology is best suited for different levels and types of contamination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Must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 designed as a front end for the 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hlinkClick r:id="rId2"/>
              </a:rPr>
              <a:t>AguaClara design </a:t>
            </a:r>
            <a:r>
              <a:rPr lang="en-US" sz="3200" kern="0" dirty="0" smtClean="0">
                <a:hlinkClick r:id="rId2"/>
              </a:rPr>
              <a:t>engine</a:t>
            </a:r>
            <a:endParaRPr lang="en-US" sz="3200" kern="0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929009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fontAlgn="b" latinLnBrk="0" hangingPunct="1"/>
            <a:r>
              <a:rPr lang="en-US" sz="4400" b="0" i="0" u="none" strike="noStrike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Carbon Credits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Objective: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explore options for using the voluntary carbon markets to finance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AguaClar</a:t>
            </a:r>
            <a:r>
              <a:rPr lang="en-US" sz="3200" kern="0" dirty="0" smtClean="0"/>
              <a:t>a facilities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33344581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Tool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/>
          <p:nvPr/>
        </p:nvSpPr>
        <p:spPr>
          <a:xfrm>
            <a:off x="304800" y="4114800"/>
            <a:ext cx="25146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  <a:endParaRPr lang="en-US" sz="2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2286000" y="5403273"/>
            <a:ext cx="27432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Drawing Code</a:t>
            </a:r>
            <a:endParaRPr lang="en-US" sz="2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429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User Inputs</a:t>
            </a:r>
          </a:p>
        </p:txBody>
      </p:sp>
      <p:sp>
        <p:nvSpPr>
          <p:cNvPr id="27" name="Oval 26"/>
          <p:cNvSpPr/>
          <p:nvPr/>
        </p:nvSpPr>
        <p:spPr>
          <a:xfrm>
            <a:off x="3048000" y="2057400"/>
            <a:ext cx="3086100" cy="1905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LabVIEW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Design Engine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73914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Plant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</p:txBody>
      </p:sp>
      <p:sp>
        <p:nvSpPr>
          <p:cNvPr id="29" name="Oval 28"/>
          <p:cNvSpPr/>
          <p:nvPr/>
        </p:nvSpPr>
        <p:spPr>
          <a:xfrm>
            <a:off x="6705600" y="3733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AutoCAD</a:t>
            </a:r>
          </a:p>
        </p:txBody>
      </p:sp>
      <p:sp>
        <p:nvSpPr>
          <p:cNvPr id="30" name="Oval 29"/>
          <p:cNvSpPr/>
          <p:nvPr/>
        </p:nvSpPr>
        <p:spPr>
          <a:xfrm>
            <a:off x="5410200" y="5257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MS Word</a:t>
            </a:r>
          </a:p>
        </p:txBody>
      </p:sp>
      <p:cxnSp>
        <p:nvCxnSpPr>
          <p:cNvPr id="31" name="Straight Arrow Connector 30"/>
          <p:cNvCxnSpPr>
            <a:stCxn id="26" idx="5"/>
            <a:endCxn id="27" idx="2"/>
          </p:cNvCxnSpPr>
          <p:nvPr/>
        </p:nvCxnSpPr>
        <p:spPr>
          <a:xfrm>
            <a:off x="1676236" y="2499612"/>
            <a:ext cx="1371764" cy="510288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7" idx="3"/>
            <a:endCxn id="24" idx="7"/>
          </p:cNvCxnSpPr>
          <p:nvPr/>
        </p:nvCxnSpPr>
        <p:spPr>
          <a:xfrm flipH="1">
            <a:off x="2451145" y="3683419"/>
            <a:ext cx="1048804" cy="632247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4" idx="5"/>
            <a:endCxn id="25" idx="1"/>
          </p:cNvCxnSpPr>
          <p:nvPr/>
        </p:nvCxnSpPr>
        <p:spPr>
          <a:xfrm>
            <a:off x="2451145" y="5285534"/>
            <a:ext cx="236587" cy="318605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0"/>
            <a:endCxn id="27" idx="4"/>
          </p:cNvCxnSpPr>
          <p:nvPr/>
        </p:nvCxnSpPr>
        <p:spPr>
          <a:xfrm flipV="1">
            <a:off x="3657600" y="3962400"/>
            <a:ext cx="933450" cy="14408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7" idx="5"/>
            <a:endCxn id="30" idx="0"/>
          </p:cNvCxnSpPr>
          <p:nvPr/>
        </p:nvCxnSpPr>
        <p:spPr>
          <a:xfrm>
            <a:off x="5682151" y="3683419"/>
            <a:ext cx="909149" cy="157438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5410200" y="3762762"/>
            <a:ext cx="859876" cy="15227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096000" y="3276600"/>
            <a:ext cx="1066800" cy="623429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5943600" y="3394363"/>
            <a:ext cx="963338" cy="62596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28" idx="2"/>
          </p:cNvCxnSpPr>
          <p:nvPr/>
        </p:nvCxnSpPr>
        <p:spPr>
          <a:xfrm flipV="1">
            <a:off x="6019800" y="2095500"/>
            <a:ext cx="1371600" cy="571500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826352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Tasks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charset="2"/>
              <a:buChar char="Ø"/>
            </a:pPr>
            <a:r>
              <a:rPr lang="en-US" sz="2800" dirty="0" smtClean="0"/>
              <a:t>Incorporating new research progress into the design</a:t>
            </a:r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Designing plants for a greater range of flow rates</a:t>
            </a:r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Making our designs more easily understood</a:t>
            </a:r>
            <a:endParaRPr lang="en-US" dirty="0" smtClean="0"/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Communicating with the teams in Honduras and India, and with new implementation partners, to address concerns </a:t>
            </a:r>
            <a:endParaRPr lang="en-US" sz="2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057944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Drawing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47800" y="1676400"/>
            <a:ext cx="5943600" cy="473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38724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Relations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Think Big</a:t>
            </a:r>
          </a:p>
          <a:p>
            <a:r>
              <a:rPr lang="en-US" dirty="0" smtClean="0"/>
              <a:t>Publicize AguaClara – TED talk, National Press, Cornell Press, </a:t>
            </a:r>
          </a:p>
          <a:p>
            <a:r>
              <a:rPr lang="en-US" dirty="0" smtClean="0"/>
              <a:t>Blog posts at least twice per month</a:t>
            </a:r>
          </a:p>
          <a:p>
            <a:r>
              <a:rPr lang="en-US" dirty="0" smtClean="0"/>
              <a:t>Newsletter twice per semester</a:t>
            </a:r>
          </a:p>
          <a:p>
            <a:r>
              <a:rPr lang="en-US" dirty="0" smtClean="0"/>
              <a:t>Update website with new international projects</a:t>
            </a:r>
          </a:p>
          <a:p>
            <a:r>
              <a:rPr lang="en-US" dirty="0" smtClean="0"/>
              <a:t>Raise $30,000 for trip to Honduras in January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467608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Expectations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team members are expected to:</a:t>
            </a:r>
          </a:p>
          <a:p>
            <a:pPr lvl="1"/>
            <a:r>
              <a:rPr lang="en-US" dirty="0" smtClean="0"/>
              <a:t>Spend at least 10 hours per week working on their project (including time in class)</a:t>
            </a:r>
          </a:p>
          <a:p>
            <a:pPr lvl="1"/>
            <a:r>
              <a:rPr lang="en-US" dirty="0" smtClean="0"/>
              <a:t>Consistently meet with </a:t>
            </a:r>
            <a:r>
              <a:rPr lang="en-US" dirty="0" err="1" smtClean="0"/>
              <a:t>subteam</a:t>
            </a:r>
            <a:endParaRPr lang="en-US" dirty="0" smtClean="0"/>
          </a:p>
          <a:p>
            <a:pPr lvl="2"/>
            <a:r>
              <a:rPr lang="en-US" dirty="0" smtClean="0"/>
              <a:t>Be respectful of teammates &amp; show up to meetings on time</a:t>
            </a:r>
          </a:p>
          <a:p>
            <a:pPr lvl="1"/>
            <a:r>
              <a:rPr lang="en-US" dirty="0" smtClean="0"/>
              <a:t>Always attend full class meetings</a:t>
            </a:r>
          </a:p>
          <a:p>
            <a:pPr lvl="1"/>
            <a:r>
              <a:rPr lang="en-US" dirty="0" smtClean="0"/>
              <a:t>Submit reports on time</a:t>
            </a:r>
          </a:p>
          <a:p>
            <a:pPr lvl="1"/>
            <a:r>
              <a:rPr lang="en-US" dirty="0" smtClean="0"/>
              <a:t>Clean up after themselves in the lab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Laminar Tube Flocculator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Explore floc break up</a:t>
            </a:r>
          </a:p>
          <a:p>
            <a:r>
              <a:rPr lang="en-US" dirty="0" smtClean="0"/>
              <a:t>Learn all we can with the goal of moving this technology into the field if it proves to be viable.</a:t>
            </a:r>
          </a:p>
        </p:txBody>
      </p:sp>
      <p:pic>
        <p:nvPicPr>
          <p:cNvPr id="4" name="Picture 2" descr="M:\AguaClara Team Folders\Research and Development\LabFlocTeam\Spring 2010\Wiki\pictures apparatus\whole_setup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8201" y="3484395"/>
            <a:ext cx="4495799" cy="33736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99719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Sign up on the sheet or </a:t>
            </a:r>
            <a:r>
              <a:rPr lang="en-US" dirty="0" smtClean="0">
                <a:hlinkClick r:id="rId2"/>
              </a:rPr>
              <a:t>online</a:t>
            </a:r>
            <a:endParaRPr lang="en-US" dirty="0" smtClean="0"/>
          </a:p>
          <a:p>
            <a:r>
              <a:rPr lang="en-US" dirty="0" smtClean="0"/>
              <a:t>Held in Hollister B60</a:t>
            </a:r>
          </a:p>
          <a:p>
            <a:pPr lvl="1"/>
            <a:r>
              <a:rPr lang="en-US" dirty="0" smtClean="0"/>
              <a:t>We can show you where this is after class if you ask</a:t>
            </a:r>
          </a:p>
          <a:p>
            <a:r>
              <a:rPr lang="en-US" dirty="0" smtClean="0"/>
              <a:t>Will last approximately 15 minutes</a:t>
            </a:r>
          </a:p>
          <a:p>
            <a:r>
              <a:rPr lang="en-US" dirty="0" smtClean="0"/>
              <a:t>Will determine admission onto the overall team as well as team placement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Pre-Interview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How Water Flows Through the Plant</a:t>
            </a:r>
          </a:p>
          <a:p>
            <a:pPr lvl="1"/>
            <a:r>
              <a:rPr lang="en-US" dirty="0" smtClean="0"/>
              <a:t>This will help you understand the challenges</a:t>
            </a:r>
          </a:p>
          <a:p>
            <a:r>
              <a:rPr lang="en-US" dirty="0" smtClean="0"/>
              <a:t>Read the </a:t>
            </a:r>
            <a:r>
              <a:rPr lang="en-US" dirty="0" smtClean="0">
                <a:hlinkClick r:id="rId2"/>
              </a:rPr>
              <a:t>Team Challenges </a:t>
            </a:r>
            <a:r>
              <a:rPr lang="en-US" dirty="0" smtClean="0"/>
              <a:t>page</a:t>
            </a:r>
          </a:p>
          <a:p>
            <a:r>
              <a:rPr lang="en-US" dirty="0" smtClean="0"/>
              <a:t>Fill out the </a:t>
            </a:r>
            <a:r>
              <a:rPr lang="en-US" dirty="0" smtClean="0">
                <a:hlinkClick r:id="rId3"/>
              </a:rPr>
              <a:t>team organization survey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https://confluence.cornell.edu/display/AGUACLARA/Syllabi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070371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89169987"/>
              </p:ext>
            </p:extLst>
          </p:nvPr>
        </p:nvGraphicFramePr>
        <p:xfrm>
          <a:off x="0" y="1524000"/>
          <a:ext cx="91440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noProof="0" dirty="0" smtClean="0"/>
              <a:t>Laminar Tube Flocculator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32693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fontAlgn="b" latinLnBrk="0" hangingPunct="1"/>
            <a:r>
              <a:rPr lang="en-US" sz="4400" b="0" i="0" u="none" strike="noStrike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Turbulent Tube Floc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609600" y="1752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/>
              <a:t>Objective: understand performance tradeoffs and develop design modifications that substantially improve flocculator performance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/>
              <a:t>How much collision potential is really needed in a turbulent flow reactor?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/>
              <a:t>What is the best energy dissipation rate for a flocculator?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/>
              <a:t>Help us optimize our full scale flocculator design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424592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28600"/>
            <a:ext cx="6400800" cy="1143000"/>
          </a:xfrm>
        </p:spPr>
        <p:txBody>
          <a:bodyPr/>
          <a:lstStyle/>
          <a:p>
            <a:r>
              <a:rPr lang="en-US" sz="4400" b="0" i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LFSRSF – Low Flow Stacked Rapid</a:t>
            </a:r>
            <a:r>
              <a:rPr lang="en-US" sz="4400" b="0" i="0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Sand Filter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19800" cy="4525963"/>
          </a:xfrm>
        </p:spPr>
        <p:txBody>
          <a:bodyPr/>
          <a:lstStyle/>
          <a:p>
            <a:r>
              <a:rPr lang="en-US" dirty="0" smtClean="0"/>
              <a:t>EPA P3 Phase II grant</a:t>
            </a:r>
          </a:p>
          <a:p>
            <a:r>
              <a:rPr lang="en-US" dirty="0" smtClean="0"/>
              <a:t>6 LFSRSF begin fabricated in India for two villages</a:t>
            </a:r>
          </a:p>
          <a:p>
            <a:r>
              <a:rPr lang="en-US" dirty="0" smtClean="0"/>
              <a:t>Interest in scaling up to 50 or 100 villages</a:t>
            </a:r>
          </a:p>
          <a:p>
            <a:r>
              <a:rPr lang="en-US" dirty="0" smtClean="0"/>
              <a:t>Need to improve design</a:t>
            </a:r>
          </a:p>
          <a:p>
            <a:pPr lvl="1"/>
            <a:r>
              <a:rPr lang="en-US" dirty="0" smtClean="0"/>
              <a:t>Reduce number of valves</a:t>
            </a:r>
          </a:p>
          <a:p>
            <a:pPr lvl="1"/>
            <a:r>
              <a:rPr lang="en-US" dirty="0" smtClean="0"/>
              <a:t>Simplify plumbing</a:t>
            </a:r>
          </a:p>
          <a:p>
            <a:pPr lvl="1"/>
            <a:r>
              <a:rPr lang="en-US" dirty="0" smtClean="0"/>
              <a:t>Make it easier to start backwash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/>
        </p:blipFill>
        <p:spPr bwMode="auto">
          <a:xfrm>
            <a:off x="6735106" y="1524000"/>
            <a:ext cx="2122098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145234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0" i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LFSRSF – Low Flow Stacked Rapid</a:t>
            </a:r>
            <a:r>
              <a:rPr lang="en-US" sz="4400" b="0" i="0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Sand Filter</a:t>
            </a:r>
            <a:endParaRPr lang="en-US" noProof="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520155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0" i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LFSRSF – Low Flow Stacked Rapid</a:t>
            </a:r>
            <a:r>
              <a:rPr lang="en-US" sz="4400" b="0" i="0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Sand Filter</a:t>
            </a:r>
            <a:endParaRPr lang="en-US" noProof="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036088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0" i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LFSRSF – Low Flow Stacked Rapid</a:t>
            </a:r>
            <a:r>
              <a:rPr lang="en-US" sz="4400" b="0" i="0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Sand Filter</a:t>
            </a:r>
            <a:endParaRPr lang="en-US" noProof="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65920" cy="6949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420648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2007</TotalTime>
  <Words>1207</Words>
  <Application>Microsoft Macintosh PowerPoint</Application>
  <PresentationFormat>On-screen Show (4:3)</PresentationFormat>
  <Paragraphs>175</Paragraphs>
  <Slides>32</Slides>
  <Notes>2</Notes>
  <HiddenSlides>0</HiddenSlides>
  <MMClips>1</MMClips>
  <ScaleCrop>false</ScaleCrop>
  <HeadingPairs>
    <vt:vector size="6" baseType="variant">
      <vt:variant>
        <vt:lpstr>Design Template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AguaClara</vt:lpstr>
      <vt:lpstr>1_AguaClara the road</vt:lpstr>
      <vt:lpstr>Photo Editor Photo</vt:lpstr>
      <vt:lpstr>Introduction to Teams</vt:lpstr>
      <vt:lpstr>Teams</vt:lpstr>
      <vt:lpstr>Laminar Tube Flocculator</vt:lpstr>
      <vt:lpstr>Laminar Tube Flocculator</vt:lpstr>
      <vt:lpstr>Turbulent Tube Floc</vt:lpstr>
      <vt:lpstr>LFSRSF – Low Flow Stacked Rapid Sand Filter</vt:lpstr>
      <vt:lpstr>LFSRSF – Low Flow Stacked Rapid Sand Filter</vt:lpstr>
      <vt:lpstr>LFSRSF – Low Flow Stacked Rapid Sand Filter</vt:lpstr>
      <vt:lpstr>LFSRSF – Low Flow Stacked Rapid Sand Filter</vt:lpstr>
      <vt:lpstr>SRSF Theory (Stacked Rapid Sand Filtration)</vt:lpstr>
      <vt:lpstr>SRSF Theory EPA Phase II Grant</vt:lpstr>
      <vt:lpstr>Anaerobic Wastewater Treatment</vt:lpstr>
      <vt:lpstr>Foam Filtration</vt:lpstr>
      <vt:lpstr>Arsenic</vt:lpstr>
      <vt:lpstr>Floc Size Measurement: Design and Build a Tool!</vt:lpstr>
      <vt:lpstr>Sand Source and Test Methods</vt:lpstr>
      <vt:lpstr>Stock Tank Concentration Monitoring</vt:lpstr>
      <vt:lpstr>Ram Pump</vt:lpstr>
      <vt:lpstr>Ram pump</vt:lpstr>
      <vt:lpstr>Stock Tank Centrifugal Pump</vt:lpstr>
      <vt:lpstr>Small Scale Model Plant</vt:lpstr>
      <vt:lpstr>CDC (Chemical Dose Controller)</vt:lpstr>
      <vt:lpstr>Water Treatment Technology Selection Guide</vt:lpstr>
      <vt:lpstr>Carbon Credits</vt:lpstr>
      <vt:lpstr>Design Tool</vt:lpstr>
      <vt:lpstr>Design Tasks</vt:lpstr>
      <vt:lpstr>The Drawing</vt:lpstr>
      <vt:lpstr>Public Relations</vt:lpstr>
      <vt:lpstr>Expectations </vt:lpstr>
      <vt:lpstr>Interviews</vt:lpstr>
      <vt:lpstr>Pre-Interview Tasks</vt:lpstr>
      <vt:lpstr>Next Steps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Teams</dc:title>
  <dc:creator>mw24</dc:creator>
  <cp:lastModifiedBy>Tori Klug</cp:lastModifiedBy>
  <cp:revision>21</cp:revision>
  <dcterms:created xsi:type="dcterms:W3CDTF">2013-08-28T18:05:10Z</dcterms:created>
  <dcterms:modified xsi:type="dcterms:W3CDTF">2013-08-28T18:05:40Z</dcterms:modified>
</cp:coreProperties>
</file>