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4" r:id="rId2"/>
    <p:sldId id="261" r:id="rId3"/>
    <p:sldId id="265" r:id="rId4"/>
    <p:sldId id="257" r:id="rId5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1E7"/>
    <a:srgbClr val="ECB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 autoAdjust="0"/>
  </p:normalViewPr>
  <p:slideViewPr>
    <p:cSldViewPr>
      <p:cViewPr>
        <p:scale>
          <a:sx n="130" d="100"/>
          <a:sy n="130" d="100"/>
        </p:scale>
        <p:origin x="24" y="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81911" cy="464183"/>
          </a:xfrm>
          <a:prstGeom prst="rect">
            <a:avLst/>
          </a:prstGeom>
        </p:spPr>
        <p:txBody>
          <a:bodyPr vert="horz" lIns="90835" tIns="45418" rIns="90835" bIns="454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345" y="2"/>
            <a:ext cx="2981911" cy="464183"/>
          </a:xfrm>
          <a:prstGeom prst="rect">
            <a:avLst/>
          </a:prstGeom>
        </p:spPr>
        <p:txBody>
          <a:bodyPr vert="horz" lIns="90835" tIns="45418" rIns="90835" bIns="45418" rtlCol="0"/>
          <a:lstStyle>
            <a:lvl1pPr algn="r">
              <a:defRPr sz="1200"/>
            </a:lvl1pPr>
          </a:lstStyle>
          <a:p>
            <a:fld id="{F7D66E74-69D2-4EC3-AB96-A3DEE1E335F9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30631"/>
            <a:ext cx="2981911" cy="464183"/>
          </a:xfrm>
          <a:prstGeom prst="rect">
            <a:avLst/>
          </a:prstGeom>
        </p:spPr>
        <p:txBody>
          <a:bodyPr vert="horz" lIns="90835" tIns="45418" rIns="90835" bIns="454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345" y="8830631"/>
            <a:ext cx="2981911" cy="464183"/>
          </a:xfrm>
          <a:prstGeom prst="rect">
            <a:avLst/>
          </a:prstGeom>
        </p:spPr>
        <p:txBody>
          <a:bodyPr vert="horz" lIns="90835" tIns="45418" rIns="90835" bIns="45418" rtlCol="0" anchor="b"/>
          <a:lstStyle>
            <a:lvl1pPr algn="r">
              <a:defRPr sz="1200"/>
            </a:lvl1pPr>
          </a:lstStyle>
          <a:p>
            <a:fld id="{5D98E43B-EFCF-4228-ADD9-5851FF80B9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34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C64AC-8E48-4D7E-9E9C-8BC7945C9810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54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D26C4-E0E3-4DA5-9DA3-E582768AB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30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44AA6-91BC-4AAF-B5D9-5F54025D7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E5B5D-6B5C-42B4-9783-F02E08A58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D8E80-B8DE-4FAA-BAEA-75E4589FC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70BEB-D36A-4D3E-AF7F-3E91C06878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18C6F-867E-4B9C-8C5C-7C11F7D84D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5821C-07F6-4B82-AC7E-29126BD45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F8C46-9F69-4FB0-9298-1B1731DC0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5DCFC-16AC-4969-B2F2-DC02C1EDD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4F66C-969F-4CF8-A545-9534AE5872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15DDC-E421-4961-B6D0-F4BD7A802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BBD23-87CF-4B7C-BB78-1057B62EC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95F5724-B7B5-4061-9D87-46AA96B75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2"/>
          <p:cNvSpPr txBox="1">
            <a:spLocks noChangeArrowheads="1"/>
          </p:cNvSpPr>
          <p:nvPr/>
        </p:nvSpPr>
        <p:spPr bwMode="auto">
          <a:xfrm>
            <a:off x="2743200" y="1371600"/>
            <a:ext cx="3657600" cy="553998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i="1" u="sng" dirty="0" smtClean="0">
                <a:latin typeface="Calibri" pitchFamily="34" charset="0"/>
              </a:rPr>
              <a:t>Central Library Operations</a:t>
            </a:r>
            <a:endParaRPr lang="en-US" sz="1200" i="1" u="sng" dirty="0">
              <a:latin typeface="Calibri" pitchFamily="34" charset="0"/>
            </a:endParaRPr>
          </a:p>
          <a:p>
            <a:pPr algn="ctr"/>
            <a:r>
              <a:rPr lang="en-US" sz="1000" dirty="0">
                <a:latin typeface="Century Gothic" pitchFamily="34" charset="0"/>
              </a:rPr>
              <a:t>Xin Li</a:t>
            </a:r>
          </a:p>
          <a:p>
            <a:pPr algn="ctr"/>
            <a:r>
              <a:rPr lang="en-US" sz="800" i="1" dirty="0">
                <a:latin typeface="Arial Narrow" pitchFamily="34" charset="0"/>
              </a:rPr>
              <a:t>Associate University Librarian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180850" y="381000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sp>
        <p:nvSpPr>
          <p:cNvPr id="2054" name="Text Box 25"/>
          <p:cNvSpPr txBox="1">
            <a:spLocks noChangeArrowheads="1"/>
          </p:cNvSpPr>
          <p:nvPr/>
        </p:nvSpPr>
        <p:spPr bwMode="auto">
          <a:xfrm>
            <a:off x="3672871" y="3361183"/>
            <a:ext cx="1798258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u="sng" cap="small" dirty="0" smtClean="0">
                <a:latin typeface="Calibri" pitchFamily="34" charset="0"/>
              </a:rPr>
              <a:t>Cataloging and </a:t>
            </a:r>
            <a:br>
              <a:rPr lang="en-US" sz="1100" b="1" u="sng" cap="small" dirty="0" smtClean="0">
                <a:latin typeface="Calibri" pitchFamily="34" charset="0"/>
              </a:rPr>
            </a:br>
            <a:r>
              <a:rPr lang="en-US" sz="1100" b="1" u="sng" cap="small" dirty="0" smtClean="0">
                <a:latin typeface="Calibri" pitchFamily="34" charset="0"/>
              </a:rPr>
              <a:t>Metadata Services</a:t>
            </a:r>
          </a:p>
          <a:p>
            <a:pPr algn="ctr"/>
            <a:r>
              <a:rPr lang="en-US" sz="800" b="1" dirty="0" smtClean="0">
                <a:latin typeface="Calibri" pitchFamily="34" charset="0"/>
              </a:rPr>
              <a:t>Chew </a:t>
            </a:r>
            <a:r>
              <a:rPr lang="en-US" sz="800" b="1" dirty="0" err="1" smtClean="0">
                <a:latin typeface="Calibri" pitchFamily="34" charset="0"/>
              </a:rPr>
              <a:t>Chiat</a:t>
            </a:r>
            <a:r>
              <a:rPr lang="en-US" sz="800" b="1" dirty="0" smtClean="0">
                <a:latin typeface="Calibri" pitchFamily="34" charset="0"/>
              </a:rPr>
              <a:t> </a:t>
            </a:r>
            <a:r>
              <a:rPr lang="en-US" sz="800" b="1" dirty="0" err="1" smtClean="0">
                <a:latin typeface="Calibri" pitchFamily="34" charset="0"/>
              </a:rPr>
              <a:t>Naun</a:t>
            </a:r>
            <a:endParaRPr lang="en-US" sz="800" b="1" dirty="0" smtClean="0">
              <a:latin typeface="Calibri" pitchFamily="34" charset="0"/>
            </a:endParaRPr>
          </a:p>
          <a:p>
            <a:pPr algn="ctr"/>
            <a:r>
              <a:rPr lang="en-US" sz="700" i="1" dirty="0" smtClean="0">
                <a:latin typeface="Calibri" pitchFamily="34" charset="0"/>
              </a:rPr>
              <a:t>Director</a:t>
            </a:r>
          </a:p>
        </p:txBody>
      </p:sp>
      <p:sp>
        <p:nvSpPr>
          <p:cNvPr id="2064" name="Text Box 39"/>
          <p:cNvSpPr txBox="1">
            <a:spLocks noChangeArrowheads="1"/>
          </p:cNvSpPr>
          <p:nvPr/>
        </p:nvSpPr>
        <p:spPr bwMode="auto">
          <a:xfrm>
            <a:off x="3672871" y="4191000"/>
            <a:ext cx="1798257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 smtClean="0">
                <a:latin typeface="Calibri" pitchFamily="34" charset="0"/>
              </a:rPr>
              <a:t>Original Cataloging</a:t>
            </a:r>
            <a:endParaRPr lang="en-US" sz="900" cap="small" dirty="0">
              <a:latin typeface="Calibri" pitchFamily="34" charset="0"/>
            </a:endParaRP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1128227" y="4191000"/>
            <a:ext cx="1813031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 smtClean="0">
                <a:latin typeface="Calibri" pitchFamily="34" charset="0"/>
              </a:rPr>
              <a:t>Acquisitions</a:t>
            </a:r>
            <a:endParaRPr lang="en-US" sz="900" cap="small" dirty="0">
              <a:latin typeface="Calibri" pitchFamily="34" charset="0"/>
            </a:endParaRPr>
          </a:p>
        </p:txBody>
      </p:sp>
      <p:sp>
        <p:nvSpPr>
          <p:cNvPr id="55" name="Text Box 39"/>
          <p:cNvSpPr txBox="1">
            <a:spLocks noChangeArrowheads="1"/>
          </p:cNvSpPr>
          <p:nvPr/>
        </p:nvSpPr>
        <p:spPr bwMode="auto">
          <a:xfrm>
            <a:off x="1128228" y="5354599"/>
            <a:ext cx="1814604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 smtClean="0">
                <a:latin typeface="Calibri" pitchFamily="34" charset="0"/>
              </a:rPr>
              <a:t>Receiving and Documents</a:t>
            </a:r>
          </a:p>
        </p:txBody>
      </p:sp>
      <p:sp>
        <p:nvSpPr>
          <p:cNvPr id="57" name="Text Box 39"/>
          <p:cNvSpPr txBox="1">
            <a:spLocks noChangeArrowheads="1"/>
          </p:cNvSpPr>
          <p:nvPr/>
        </p:nvSpPr>
        <p:spPr bwMode="auto">
          <a:xfrm>
            <a:off x="1128228" y="4953000"/>
            <a:ext cx="1814604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 smtClean="0">
                <a:latin typeface="Calibri" pitchFamily="34" charset="0"/>
              </a:rPr>
              <a:t>Ordering and Gifts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1128228" y="4558326"/>
            <a:ext cx="1814604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 smtClean="0">
                <a:latin typeface="Calibri" pitchFamily="34" charset="0"/>
              </a:rPr>
              <a:t>Copy Cataloging and Inputting</a:t>
            </a:r>
          </a:p>
        </p:txBody>
      </p:sp>
      <p:cxnSp>
        <p:nvCxnSpPr>
          <p:cNvPr id="66" name="AutoShape 50"/>
          <p:cNvCxnSpPr>
            <a:cxnSpLocks noChangeShapeType="1"/>
            <a:stCxn id="2064" idx="0"/>
            <a:endCxn id="2054" idx="2"/>
          </p:cNvCxnSpPr>
          <p:nvPr/>
        </p:nvCxnSpPr>
        <p:spPr bwMode="auto">
          <a:xfrm flipV="1">
            <a:off x="4572000" y="4022903"/>
            <a:ext cx="0" cy="168097"/>
          </a:xfrm>
          <a:prstGeom prst="straightConnector1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</p:cxnSp>
      <p:sp>
        <p:nvSpPr>
          <p:cNvPr id="62" name="Text Box 25"/>
          <p:cNvSpPr txBox="1">
            <a:spLocks noChangeArrowheads="1"/>
          </p:cNvSpPr>
          <p:nvPr/>
        </p:nvSpPr>
        <p:spPr bwMode="auto">
          <a:xfrm>
            <a:off x="1135613" y="3376880"/>
            <a:ext cx="1798258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u="sng" cap="small" dirty="0" smtClean="0">
                <a:latin typeface="Calibri" pitchFamily="34" charset="0"/>
              </a:rPr>
              <a:t>Acquisitions and Automated Technical Services</a:t>
            </a:r>
          </a:p>
          <a:p>
            <a:pPr algn="ctr"/>
            <a:r>
              <a:rPr lang="en-US" sz="800" b="1" dirty="0" smtClean="0">
                <a:latin typeface="Calibri" pitchFamily="34" charset="0"/>
              </a:rPr>
              <a:t>Boaz Nadav-Manes</a:t>
            </a:r>
          </a:p>
          <a:p>
            <a:pPr algn="ctr"/>
            <a:r>
              <a:rPr lang="en-US" sz="700" i="1" dirty="0" smtClean="0">
                <a:latin typeface="Calibri" pitchFamily="34" charset="0"/>
              </a:rPr>
              <a:t>Director</a:t>
            </a:r>
          </a:p>
        </p:txBody>
      </p:sp>
      <p:sp>
        <p:nvSpPr>
          <p:cNvPr id="101" name="Text Box 80"/>
          <p:cNvSpPr txBox="1">
            <a:spLocks noChangeArrowheads="1"/>
          </p:cNvSpPr>
          <p:nvPr/>
        </p:nvSpPr>
        <p:spPr bwMode="auto">
          <a:xfrm>
            <a:off x="176213" y="6521450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 smtClean="0">
                <a:latin typeface="Arial Narrow" pitchFamily="34" charset="0"/>
              </a:rPr>
              <a:t>Updated May 2013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3018632" y="762000"/>
            <a:ext cx="3106737" cy="430887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/>
              <a:t>Carl A. Kroch University Librarian</a:t>
            </a:r>
          </a:p>
          <a:p>
            <a:pPr algn="ctr"/>
            <a:r>
              <a:rPr lang="en-US" sz="1000" dirty="0">
                <a:latin typeface="Arial Black" pitchFamily="34" charset="0"/>
              </a:rPr>
              <a:t>Anne R. Kenney</a:t>
            </a:r>
            <a:endParaRPr lang="en-US" sz="800" dirty="0">
              <a:latin typeface="Arial Narrow" pitchFamily="34" charset="0"/>
            </a:endParaRPr>
          </a:p>
        </p:txBody>
      </p:sp>
      <p:cxnSp>
        <p:nvCxnSpPr>
          <p:cNvPr id="67" name="Straight Connector 66"/>
          <p:cNvCxnSpPr/>
          <p:nvPr/>
        </p:nvCxnSpPr>
        <p:spPr>
          <a:xfrm flipV="1">
            <a:off x="4572000" y="1192887"/>
            <a:ext cx="1" cy="18010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Box 96"/>
          <p:cNvSpPr txBox="1">
            <a:spLocks noChangeArrowheads="1"/>
          </p:cNvSpPr>
          <p:nvPr/>
        </p:nvSpPr>
        <p:spPr bwMode="auto">
          <a:xfrm>
            <a:off x="3282963" y="2057400"/>
            <a:ext cx="2578074" cy="507831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dirty="0" smtClean="0">
                <a:latin typeface="Century Gothic" pitchFamily="34" charset="0"/>
              </a:rPr>
              <a:t>Jim LeBlanc</a:t>
            </a:r>
          </a:p>
          <a:p>
            <a:pPr algn="ctr"/>
            <a:r>
              <a:rPr lang="en-US" sz="800" i="1" dirty="0" smtClean="0">
                <a:latin typeface="Arial Narrow" pitchFamily="34" charset="0"/>
              </a:rPr>
              <a:t>Director</a:t>
            </a:r>
          </a:p>
          <a:p>
            <a:pPr algn="ctr"/>
            <a:r>
              <a:rPr lang="en-US" sz="800" u="sng" dirty="0" smtClean="0">
                <a:latin typeface="Arial Black" pitchFamily="34" charset="0"/>
              </a:rPr>
              <a:t>Library Technical Services</a:t>
            </a:r>
          </a:p>
        </p:txBody>
      </p:sp>
      <p:sp>
        <p:nvSpPr>
          <p:cNvPr id="86" name="Text Box 25"/>
          <p:cNvSpPr txBox="1">
            <a:spLocks noChangeArrowheads="1"/>
          </p:cNvSpPr>
          <p:nvPr/>
        </p:nvSpPr>
        <p:spPr bwMode="auto">
          <a:xfrm>
            <a:off x="6187471" y="3376572"/>
            <a:ext cx="1798258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100" b="1" u="sng" cap="small" dirty="0" smtClean="0">
                <a:latin typeface="Calibri" pitchFamily="34" charset="0"/>
              </a:rPr>
              <a:t>E-Resources, Serials, and Post-Cataloging Services</a:t>
            </a:r>
          </a:p>
          <a:p>
            <a:pPr algn="ctr"/>
            <a:r>
              <a:rPr lang="en-US" sz="800" b="1" dirty="0" smtClean="0">
                <a:latin typeface="Calibri" pitchFamily="34" charset="0"/>
              </a:rPr>
              <a:t>Bill Kara</a:t>
            </a:r>
            <a:endParaRPr lang="en-US" sz="800" b="1" dirty="0">
              <a:latin typeface="Calibri" pitchFamily="34" charset="0"/>
            </a:endParaRPr>
          </a:p>
          <a:p>
            <a:pPr algn="ctr"/>
            <a:r>
              <a:rPr lang="en-US" sz="700" i="1" dirty="0" smtClean="0">
                <a:latin typeface="Calibri" pitchFamily="34" charset="0"/>
              </a:rPr>
              <a:t>Director</a:t>
            </a:r>
            <a:endParaRPr lang="en-US" sz="700" i="1" dirty="0">
              <a:latin typeface="Calibri" pitchFamily="34" charset="0"/>
            </a:endParaRPr>
          </a:p>
        </p:txBody>
      </p:sp>
      <p:sp>
        <p:nvSpPr>
          <p:cNvPr id="88" name="Text Box 25"/>
          <p:cNvSpPr txBox="1">
            <a:spLocks noChangeArrowheads="1"/>
          </p:cNvSpPr>
          <p:nvPr/>
        </p:nvSpPr>
        <p:spPr bwMode="auto">
          <a:xfrm>
            <a:off x="6172200" y="4950768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175" indent="3175">
              <a:defRPr sz="900" cap="small">
                <a:latin typeface="Calibri" pitchFamily="34" charset="0"/>
              </a:defRPr>
            </a:lvl1pPr>
          </a:lstStyle>
          <a:p>
            <a:r>
              <a:rPr lang="en-US" dirty="0"/>
              <a:t>Database </a:t>
            </a:r>
            <a:r>
              <a:rPr lang="en-US" dirty="0" smtClean="0"/>
              <a:t>Quality</a:t>
            </a:r>
            <a:endParaRPr lang="en-US" dirty="0"/>
          </a:p>
        </p:txBody>
      </p: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1128227" y="5715000"/>
            <a:ext cx="1813031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 smtClean="0">
                <a:latin typeface="Calibri" pitchFamily="34" charset="0"/>
              </a:rPr>
              <a:t>Batch Processing and Metadata Management</a:t>
            </a:r>
            <a:endParaRPr lang="en-US" sz="900" cap="small" dirty="0">
              <a:latin typeface="Calibri" pitchFamily="34" charset="0"/>
            </a:endParaRPr>
          </a:p>
        </p:txBody>
      </p:sp>
      <p:sp>
        <p:nvSpPr>
          <p:cNvPr id="46" name="Text Box 39"/>
          <p:cNvSpPr txBox="1">
            <a:spLocks noChangeArrowheads="1"/>
          </p:cNvSpPr>
          <p:nvPr/>
        </p:nvSpPr>
        <p:spPr bwMode="auto">
          <a:xfrm>
            <a:off x="3672871" y="4572000"/>
            <a:ext cx="1798257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75" indent="3175"/>
            <a:r>
              <a:rPr lang="en-US" sz="900" cap="small" dirty="0" smtClean="0">
                <a:latin typeface="Calibri" pitchFamily="34" charset="0"/>
              </a:rPr>
              <a:t>Rare Materials Cataloging</a:t>
            </a:r>
          </a:p>
        </p:txBody>
      </p:sp>
      <p:sp>
        <p:nvSpPr>
          <p:cNvPr id="47" name="Text Box 39"/>
          <p:cNvSpPr txBox="1">
            <a:spLocks noChangeArrowheads="1"/>
          </p:cNvSpPr>
          <p:nvPr/>
        </p:nvSpPr>
        <p:spPr bwMode="auto">
          <a:xfrm>
            <a:off x="3672871" y="4950768"/>
            <a:ext cx="1798257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75" indent="3175"/>
            <a:r>
              <a:rPr lang="en-US" sz="900" cap="small" dirty="0" smtClean="0">
                <a:latin typeface="Calibri" pitchFamily="34" charset="0"/>
              </a:rPr>
              <a:t>Music Cataloging</a:t>
            </a:r>
          </a:p>
        </p:txBody>
      </p:sp>
      <p:sp>
        <p:nvSpPr>
          <p:cNvPr id="48" name="Text Box 39"/>
          <p:cNvSpPr txBox="1">
            <a:spLocks noChangeArrowheads="1"/>
          </p:cNvSpPr>
          <p:nvPr/>
        </p:nvSpPr>
        <p:spPr bwMode="auto">
          <a:xfrm>
            <a:off x="3672871" y="5334000"/>
            <a:ext cx="1798257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75" indent="3175"/>
            <a:r>
              <a:rPr lang="en-US" sz="900" cap="small" dirty="0" smtClean="0">
                <a:latin typeface="Calibri" pitchFamily="34" charset="0"/>
              </a:rPr>
              <a:t>Digital Projects</a:t>
            </a:r>
          </a:p>
        </p:txBody>
      </p:sp>
      <p:sp>
        <p:nvSpPr>
          <p:cNvPr id="49" name="Text Box 39"/>
          <p:cNvSpPr txBox="1">
            <a:spLocks noChangeArrowheads="1"/>
          </p:cNvSpPr>
          <p:nvPr/>
        </p:nvSpPr>
        <p:spPr bwMode="auto">
          <a:xfrm>
            <a:off x="3672871" y="5715000"/>
            <a:ext cx="1798257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75" indent="3175"/>
            <a:r>
              <a:rPr lang="en-US" sz="900" cap="small" dirty="0" smtClean="0">
                <a:latin typeface="Calibri" pitchFamily="34" charset="0"/>
              </a:rPr>
              <a:t>Data Management</a:t>
            </a:r>
          </a:p>
        </p:txBody>
      </p:sp>
      <p:sp>
        <p:nvSpPr>
          <p:cNvPr id="54" name="Text Box 25"/>
          <p:cNvSpPr txBox="1">
            <a:spLocks noChangeArrowheads="1"/>
          </p:cNvSpPr>
          <p:nvPr/>
        </p:nvSpPr>
        <p:spPr bwMode="auto">
          <a:xfrm>
            <a:off x="6172200" y="4191000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175" indent="3175">
              <a:defRPr sz="900" cap="small">
                <a:latin typeface="Calibri" pitchFamily="34" charset="0"/>
              </a:defRPr>
            </a:lvl1pPr>
          </a:lstStyle>
          <a:p>
            <a:r>
              <a:rPr lang="en-US" dirty="0" smtClean="0"/>
              <a:t>E-Resources </a:t>
            </a:r>
            <a:endParaRPr lang="en-US" dirty="0"/>
          </a:p>
        </p:txBody>
      </p:sp>
      <p:sp>
        <p:nvSpPr>
          <p:cNvPr id="59" name="Text Box 25"/>
          <p:cNvSpPr txBox="1">
            <a:spLocks noChangeArrowheads="1"/>
          </p:cNvSpPr>
          <p:nvPr/>
        </p:nvSpPr>
        <p:spPr bwMode="auto">
          <a:xfrm>
            <a:off x="6172200" y="5334000"/>
            <a:ext cx="1828800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3175" indent="3175">
              <a:defRPr sz="900" cap="small">
                <a:latin typeface="Calibri" pitchFamily="34" charset="0"/>
              </a:defRPr>
            </a:lvl1pPr>
          </a:lstStyle>
          <a:p>
            <a:r>
              <a:rPr lang="en-US" dirty="0" smtClean="0"/>
              <a:t>Commercial Binding, Preparations, and Physical Processing</a:t>
            </a:r>
            <a:endParaRPr lang="en-US" dirty="0"/>
          </a:p>
        </p:txBody>
      </p:sp>
      <p:sp>
        <p:nvSpPr>
          <p:cNvPr id="63" name="Text Box 39"/>
          <p:cNvSpPr txBox="1">
            <a:spLocks noChangeArrowheads="1"/>
          </p:cNvSpPr>
          <p:nvPr/>
        </p:nvSpPr>
        <p:spPr bwMode="auto">
          <a:xfrm>
            <a:off x="6172200" y="4569768"/>
            <a:ext cx="1828800" cy="2308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00" cap="small" dirty="0" smtClean="0">
                <a:latin typeface="Calibri" pitchFamily="34" charset="0"/>
              </a:rPr>
              <a:t>Serials Management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0" y="1925598"/>
            <a:ext cx="0" cy="1318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304800" y="2570946"/>
            <a:ext cx="1600200" cy="477054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b="1" dirty="0" smtClean="0">
                <a:latin typeface="Calibri" pitchFamily="34" charset="0"/>
              </a:rPr>
              <a:t>Adam Chandler</a:t>
            </a:r>
          </a:p>
          <a:p>
            <a:pPr algn="ctr"/>
            <a:r>
              <a:rPr lang="en-US" sz="800" i="1" dirty="0" smtClean="0">
                <a:latin typeface="Calibri" pitchFamily="34" charset="0"/>
              </a:rPr>
              <a:t>Electronic Resources </a:t>
            </a:r>
            <a:r>
              <a:rPr lang="en-US" sz="800" i="1" smtClean="0">
                <a:latin typeface="Calibri" pitchFamily="34" charset="0"/>
              </a:rPr>
              <a:t>User Experience </a:t>
            </a:r>
            <a:r>
              <a:rPr lang="en-US" sz="800" i="1" dirty="0" smtClean="0">
                <a:latin typeface="Calibri" pitchFamily="34" charset="0"/>
              </a:rPr>
              <a:t>Librarian</a:t>
            </a:r>
            <a:r>
              <a:rPr lang="en-US" sz="800" dirty="0" smtClean="0">
                <a:latin typeface="Calibri" pitchFamily="34" charset="0"/>
              </a:rPr>
              <a:t> </a:t>
            </a:r>
            <a:endParaRPr lang="en-US" sz="800" i="1" dirty="0" smtClean="0">
              <a:latin typeface="Calibri" pitchFamily="34" charset="0"/>
            </a:endParaRPr>
          </a:p>
        </p:txBody>
      </p:sp>
      <p:sp>
        <p:nvSpPr>
          <p:cNvPr id="37" name="Text Box 39"/>
          <p:cNvSpPr txBox="1">
            <a:spLocks noChangeArrowheads="1"/>
          </p:cNvSpPr>
          <p:nvPr/>
        </p:nvSpPr>
        <p:spPr bwMode="auto">
          <a:xfrm>
            <a:off x="7010400" y="2590800"/>
            <a:ext cx="1143000" cy="338554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b="1" dirty="0" smtClean="0">
                <a:latin typeface="Calibri" pitchFamily="34" charset="0"/>
              </a:rPr>
              <a:t>Laurie Stevens</a:t>
            </a:r>
          </a:p>
          <a:p>
            <a:pPr algn="ctr"/>
            <a:r>
              <a:rPr lang="en-US" sz="800" i="1" dirty="0" smtClean="0">
                <a:latin typeface="Calibri" pitchFamily="34" charset="0"/>
              </a:rPr>
              <a:t>Administrative Support</a:t>
            </a:r>
          </a:p>
        </p:txBody>
      </p:sp>
      <p:cxnSp>
        <p:nvCxnSpPr>
          <p:cNvPr id="11" name="Straight Connector 10"/>
          <p:cNvCxnSpPr>
            <a:stCxn id="62" idx="2"/>
            <a:endCxn id="51" idx="0"/>
          </p:cNvCxnSpPr>
          <p:nvPr/>
        </p:nvCxnSpPr>
        <p:spPr>
          <a:xfrm>
            <a:off x="2034742" y="4038600"/>
            <a:ext cx="1" cy="1524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86" idx="2"/>
            <a:endCxn id="54" idx="0"/>
          </p:cNvCxnSpPr>
          <p:nvPr/>
        </p:nvCxnSpPr>
        <p:spPr>
          <a:xfrm>
            <a:off x="7086600" y="4038292"/>
            <a:ext cx="0" cy="152708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064" idx="2"/>
            <a:endCxn id="46" idx="0"/>
          </p:cNvCxnSpPr>
          <p:nvPr/>
        </p:nvCxnSpPr>
        <p:spPr>
          <a:xfrm>
            <a:off x="4572000" y="4421832"/>
            <a:ext cx="0" cy="150168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46" idx="2"/>
            <a:endCxn id="47" idx="0"/>
          </p:cNvCxnSpPr>
          <p:nvPr/>
        </p:nvCxnSpPr>
        <p:spPr>
          <a:xfrm>
            <a:off x="4572000" y="4802832"/>
            <a:ext cx="0" cy="14793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47" idx="2"/>
            <a:endCxn id="48" idx="0"/>
          </p:cNvCxnSpPr>
          <p:nvPr/>
        </p:nvCxnSpPr>
        <p:spPr>
          <a:xfrm>
            <a:off x="4572000" y="5181600"/>
            <a:ext cx="0" cy="1524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48" idx="2"/>
            <a:endCxn id="49" idx="0"/>
          </p:cNvCxnSpPr>
          <p:nvPr/>
        </p:nvCxnSpPr>
        <p:spPr>
          <a:xfrm>
            <a:off x="4572000" y="5564832"/>
            <a:ext cx="0" cy="150168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Elbow Connector 2048"/>
          <p:cNvCxnSpPr>
            <a:stCxn id="68" idx="2"/>
            <a:endCxn id="86" idx="0"/>
          </p:cNvCxnSpPr>
          <p:nvPr/>
        </p:nvCxnSpPr>
        <p:spPr>
          <a:xfrm rot="16200000" flipH="1">
            <a:off x="5423630" y="1713601"/>
            <a:ext cx="811341" cy="2514600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Elbow Connector 2054"/>
          <p:cNvCxnSpPr>
            <a:stCxn id="62" idx="0"/>
            <a:endCxn id="68" idx="2"/>
          </p:cNvCxnSpPr>
          <p:nvPr/>
        </p:nvCxnSpPr>
        <p:spPr>
          <a:xfrm rot="5400000" flipH="1" flipV="1">
            <a:off x="2897547" y="1702427"/>
            <a:ext cx="811649" cy="2537258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8" name="Straight Connector 2057"/>
          <p:cNvCxnSpPr>
            <a:stCxn id="68" idx="2"/>
            <a:endCxn id="2054" idx="0"/>
          </p:cNvCxnSpPr>
          <p:nvPr/>
        </p:nvCxnSpPr>
        <p:spPr>
          <a:xfrm>
            <a:off x="4572000" y="2565231"/>
            <a:ext cx="0" cy="795952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0" name="Elbow Connector 2059"/>
          <p:cNvCxnSpPr>
            <a:stCxn id="2054" idx="0"/>
            <a:endCxn id="36" idx="3"/>
          </p:cNvCxnSpPr>
          <p:nvPr/>
        </p:nvCxnSpPr>
        <p:spPr>
          <a:xfrm rot="16200000" flipV="1">
            <a:off x="2962645" y="1751828"/>
            <a:ext cx="551710" cy="2667000"/>
          </a:xfrm>
          <a:prstGeom prst="bentConnector2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Elbow Connector 2066"/>
          <p:cNvCxnSpPr>
            <a:stCxn id="68" idx="2"/>
            <a:endCxn id="37" idx="1"/>
          </p:cNvCxnSpPr>
          <p:nvPr/>
        </p:nvCxnSpPr>
        <p:spPr>
          <a:xfrm rot="16200000" flipH="1">
            <a:off x="5693777" y="1443454"/>
            <a:ext cx="194846" cy="2438400"/>
          </a:xfrm>
          <a:prstGeom prst="bentConnector2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 Box 80"/>
          <p:cNvSpPr txBox="1">
            <a:spLocks noChangeArrowheads="1"/>
          </p:cNvSpPr>
          <p:nvPr/>
        </p:nvSpPr>
        <p:spPr bwMode="auto">
          <a:xfrm>
            <a:off x="3910013" y="6520934"/>
            <a:ext cx="5005387" cy="24622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000" i="1" dirty="0" smtClean="0">
                <a:latin typeface="Arial Narrow" pitchFamily="34" charset="0"/>
              </a:rPr>
              <a:t>http://clo.library.cornell.edu/sites/default/files/clo_orgchart_2.pdf</a:t>
            </a:r>
            <a:endParaRPr lang="en-US" sz="1000" i="1" dirty="0">
              <a:latin typeface="Arial Narrow" pitchFamily="34" charset="0"/>
            </a:endParaRPr>
          </a:p>
        </p:txBody>
      </p:sp>
      <p:cxnSp>
        <p:nvCxnSpPr>
          <p:cNvPr id="4" name="Straight Connector 3"/>
          <p:cNvCxnSpPr>
            <a:stCxn id="51" idx="2"/>
            <a:endCxn id="56" idx="0"/>
          </p:cNvCxnSpPr>
          <p:nvPr/>
        </p:nvCxnSpPr>
        <p:spPr>
          <a:xfrm>
            <a:off x="2034743" y="4421832"/>
            <a:ext cx="787" cy="136494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56" idx="2"/>
            <a:endCxn id="57" idx="0"/>
          </p:cNvCxnSpPr>
          <p:nvPr/>
        </p:nvCxnSpPr>
        <p:spPr>
          <a:xfrm>
            <a:off x="2035530" y="4789158"/>
            <a:ext cx="0" cy="163842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57" idx="2"/>
            <a:endCxn id="55" idx="0"/>
          </p:cNvCxnSpPr>
          <p:nvPr/>
        </p:nvCxnSpPr>
        <p:spPr>
          <a:xfrm>
            <a:off x="2035530" y="5183832"/>
            <a:ext cx="0" cy="17076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55" idx="2"/>
            <a:endCxn id="45" idx="0"/>
          </p:cNvCxnSpPr>
          <p:nvPr/>
        </p:nvCxnSpPr>
        <p:spPr>
          <a:xfrm flipH="1">
            <a:off x="2034743" y="5585431"/>
            <a:ext cx="787" cy="129569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54" idx="2"/>
            <a:endCxn id="63" idx="0"/>
          </p:cNvCxnSpPr>
          <p:nvPr/>
        </p:nvCxnSpPr>
        <p:spPr>
          <a:xfrm>
            <a:off x="7086600" y="4421832"/>
            <a:ext cx="0" cy="14793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63" idx="2"/>
            <a:endCxn id="88" idx="0"/>
          </p:cNvCxnSpPr>
          <p:nvPr/>
        </p:nvCxnSpPr>
        <p:spPr>
          <a:xfrm>
            <a:off x="7086600" y="4800600"/>
            <a:ext cx="0" cy="150168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Straight Connector 2051"/>
          <p:cNvCxnSpPr>
            <a:stCxn id="88" idx="2"/>
            <a:endCxn id="59" idx="0"/>
          </p:cNvCxnSpPr>
          <p:nvPr/>
        </p:nvCxnSpPr>
        <p:spPr>
          <a:xfrm>
            <a:off x="7086600" y="5181600"/>
            <a:ext cx="0" cy="1524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75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9"/>
          <p:cNvSpPr txBox="1">
            <a:spLocks noChangeArrowheads="1"/>
          </p:cNvSpPr>
          <p:nvPr/>
        </p:nvSpPr>
        <p:spPr bwMode="auto">
          <a:xfrm>
            <a:off x="4648200" y="3670756"/>
            <a:ext cx="1828800" cy="515526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050" b="1">
                <a:latin typeface="Calibri" pitchFamily="34" charset="0"/>
              </a:defRPr>
            </a:lvl1pPr>
          </a:lstStyle>
          <a:p>
            <a:r>
              <a:rPr lang="en-US" dirty="0"/>
              <a:t>Receiving and </a:t>
            </a:r>
            <a:r>
              <a:rPr lang="en-US" dirty="0" smtClean="0"/>
              <a:t>Documents</a:t>
            </a:r>
            <a:endParaRPr lang="en-US" dirty="0"/>
          </a:p>
          <a:p>
            <a:r>
              <a:rPr lang="en-US" sz="900" b="0" dirty="0"/>
              <a:t>Lisa Maybury</a:t>
            </a:r>
            <a:r>
              <a:rPr lang="en-US" dirty="0"/>
              <a:t/>
            </a:r>
            <a:br>
              <a:rPr lang="en-US" dirty="0"/>
            </a:br>
            <a:r>
              <a:rPr lang="en-US" sz="800" b="0" i="1" dirty="0"/>
              <a:t>Administrative Supervisor</a:t>
            </a:r>
          </a:p>
        </p:txBody>
      </p:sp>
      <p:sp>
        <p:nvSpPr>
          <p:cNvPr id="4" name="Text Box 39"/>
          <p:cNvSpPr txBox="1">
            <a:spLocks noChangeArrowheads="1"/>
          </p:cNvSpPr>
          <p:nvPr/>
        </p:nvSpPr>
        <p:spPr bwMode="auto">
          <a:xfrm>
            <a:off x="2656637" y="3670756"/>
            <a:ext cx="1828800" cy="515526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050" b="1">
                <a:latin typeface="Calibri" pitchFamily="34" charset="0"/>
              </a:defRPr>
            </a:lvl1pPr>
          </a:lstStyle>
          <a:p>
            <a:r>
              <a:rPr lang="en-US" dirty="0"/>
              <a:t>Ordering and </a:t>
            </a:r>
            <a:r>
              <a:rPr lang="en-US" dirty="0" smtClean="0"/>
              <a:t>Gifts</a:t>
            </a:r>
            <a:endParaRPr lang="en-US" dirty="0"/>
          </a:p>
          <a:p>
            <a:r>
              <a:rPr lang="en-US" sz="900" b="0" dirty="0"/>
              <a:t>Lois Purcell</a:t>
            </a:r>
            <a:r>
              <a:rPr lang="en-US" dirty="0"/>
              <a:t/>
            </a:r>
            <a:br>
              <a:rPr lang="en-US" dirty="0"/>
            </a:br>
            <a:r>
              <a:rPr lang="en-US" sz="800" b="0" i="1" dirty="0"/>
              <a:t>Administrative Supervisor</a:t>
            </a:r>
          </a:p>
        </p:txBody>
      </p:sp>
      <p:sp>
        <p:nvSpPr>
          <p:cNvPr id="12" name="Text Box 39"/>
          <p:cNvSpPr txBox="1">
            <a:spLocks noChangeArrowheads="1"/>
          </p:cNvSpPr>
          <p:nvPr/>
        </p:nvSpPr>
        <p:spPr bwMode="auto">
          <a:xfrm>
            <a:off x="685800" y="3670756"/>
            <a:ext cx="1828800" cy="515526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050" b="1">
                <a:latin typeface="Calibri" pitchFamily="34" charset="0"/>
              </a:defRPr>
            </a:lvl1pPr>
          </a:lstStyle>
          <a:p>
            <a:r>
              <a:rPr lang="en-US" dirty="0"/>
              <a:t>Copy </a:t>
            </a:r>
            <a:r>
              <a:rPr lang="en-US" dirty="0" smtClean="0"/>
              <a:t>Cataloging/Inputting</a:t>
            </a:r>
            <a:endParaRPr lang="en-US" dirty="0"/>
          </a:p>
          <a:p>
            <a:r>
              <a:rPr lang="en-US" sz="900" b="0" dirty="0"/>
              <a:t>Cynthia Pike Rich</a:t>
            </a:r>
            <a:r>
              <a:rPr lang="en-US" dirty="0"/>
              <a:t/>
            </a:r>
            <a:br>
              <a:rPr lang="en-US" dirty="0"/>
            </a:br>
            <a:r>
              <a:rPr lang="en-US" sz="800" b="0" i="1" dirty="0"/>
              <a:t>Administrative Supervisor</a:t>
            </a:r>
          </a:p>
        </p:txBody>
      </p:sp>
      <p:sp>
        <p:nvSpPr>
          <p:cNvPr id="14" name="Text Box 22"/>
          <p:cNvSpPr txBox="1">
            <a:spLocks noChangeArrowheads="1"/>
          </p:cNvSpPr>
          <p:nvPr/>
        </p:nvSpPr>
        <p:spPr bwMode="auto">
          <a:xfrm>
            <a:off x="3018632" y="1427202"/>
            <a:ext cx="3106737" cy="55399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 smtClean="0">
                <a:latin typeface="Calibri" pitchFamily="34" charset="0"/>
              </a:rPr>
              <a:t>Library Technical Services</a:t>
            </a:r>
            <a:endParaRPr lang="en-US" sz="1200" b="1" i="1" dirty="0">
              <a:latin typeface="Calibri" pitchFamily="34" charset="0"/>
            </a:endParaRPr>
          </a:p>
          <a:p>
            <a:pPr algn="ctr"/>
            <a:r>
              <a:rPr lang="en-US" sz="1000" dirty="0" smtClean="0">
                <a:latin typeface="Calibri" pitchFamily="34" charset="0"/>
              </a:rPr>
              <a:t>Jim LeBlanc</a:t>
            </a:r>
          </a:p>
          <a:p>
            <a:pPr algn="ctr"/>
            <a:r>
              <a:rPr lang="en-US" sz="800" i="1" dirty="0" smtClean="0">
                <a:latin typeface="Calibri" pitchFamily="34" charset="0"/>
              </a:rPr>
              <a:t>Director</a:t>
            </a:r>
            <a:endParaRPr lang="en-US" sz="800" dirty="0">
              <a:latin typeface="Calibri" pitchFamily="34" charset="0"/>
            </a:endParaRPr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3186406" y="533400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2819400" y="2183993"/>
            <a:ext cx="3505200" cy="607859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u="sng" dirty="0" smtClean="0">
                <a:latin typeface="Calibri" pitchFamily="34" charset="0"/>
              </a:rPr>
              <a:t>Acquisitions and Automated Technical Services</a:t>
            </a:r>
            <a:r>
              <a:rPr lang="en-US" sz="1050" u="sng" dirty="0">
                <a:latin typeface="Calibri" pitchFamily="34" charset="0"/>
              </a:rPr>
              <a:t/>
            </a:r>
            <a:br>
              <a:rPr lang="en-US" sz="1050" u="sng" dirty="0">
                <a:latin typeface="Calibri" pitchFamily="34" charset="0"/>
              </a:rPr>
            </a:br>
            <a:r>
              <a:rPr lang="en-US" sz="1100" b="1" dirty="0" smtClean="0">
                <a:latin typeface="Calibri" pitchFamily="34" charset="0"/>
              </a:rPr>
              <a:t>Boaz Nadav-Manes</a:t>
            </a:r>
            <a:endParaRPr lang="en-US" sz="1100" b="1" dirty="0">
              <a:latin typeface="Calibri" pitchFamily="34" charset="0"/>
            </a:endParaRPr>
          </a:p>
          <a:p>
            <a:pPr algn="ctr"/>
            <a:r>
              <a:rPr lang="en-US" sz="1050" i="1" dirty="0">
                <a:latin typeface="Calibri" pitchFamily="34" charset="0"/>
              </a:rPr>
              <a:t>Director</a:t>
            </a:r>
          </a:p>
        </p:txBody>
      </p:sp>
      <p:sp>
        <p:nvSpPr>
          <p:cNvPr id="22" name="Text Box 39"/>
          <p:cNvSpPr txBox="1">
            <a:spLocks noChangeArrowheads="1"/>
          </p:cNvSpPr>
          <p:nvPr/>
        </p:nvSpPr>
        <p:spPr bwMode="auto">
          <a:xfrm>
            <a:off x="591948" y="2743200"/>
            <a:ext cx="1524000" cy="377026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50" dirty="0" smtClean="0">
                <a:latin typeface="Calibri" pitchFamily="34" charset="0"/>
              </a:rPr>
              <a:t>Pedro Arroyo</a:t>
            </a:r>
            <a:r>
              <a:rPr lang="en-US" sz="1050" i="1" dirty="0" smtClean="0">
                <a:latin typeface="Calibri" pitchFamily="34" charset="0"/>
              </a:rPr>
              <a:t/>
            </a:r>
            <a:br>
              <a:rPr lang="en-US" sz="1050" i="1" dirty="0" smtClean="0">
                <a:latin typeface="Calibri" pitchFamily="34" charset="0"/>
              </a:rPr>
            </a:br>
            <a:r>
              <a:rPr lang="en-US" sz="800" i="1" dirty="0" smtClean="0">
                <a:latin typeface="Calibri" pitchFamily="34" charset="0"/>
              </a:rPr>
              <a:t>Acquisitions Coordinator</a:t>
            </a:r>
            <a:endParaRPr lang="en-US" sz="1050" i="1" dirty="0" smtClean="0">
              <a:latin typeface="Calibri" pitchFamily="34" charset="0"/>
            </a:endParaRPr>
          </a:p>
        </p:txBody>
      </p:sp>
      <p:cxnSp>
        <p:nvCxnSpPr>
          <p:cNvPr id="28" name="Elbow Connector 27"/>
          <p:cNvCxnSpPr>
            <a:stCxn id="16" idx="2"/>
            <a:endCxn id="3" idx="0"/>
          </p:cNvCxnSpPr>
          <p:nvPr/>
        </p:nvCxnSpPr>
        <p:spPr>
          <a:xfrm rot="16200000" flipH="1">
            <a:off x="4627848" y="2736004"/>
            <a:ext cx="878904" cy="990600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16" idx="2"/>
            <a:endCxn id="12" idx="0"/>
          </p:cNvCxnSpPr>
          <p:nvPr/>
        </p:nvCxnSpPr>
        <p:spPr>
          <a:xfrm rot="5400000">
            <a:off x="2646648" y="1745404"/>
            <a:ext cx="878904" cy="2971800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4" idx="2"/>
          </p:cNvCxnSpPr>
          <p:nvPr/>
        </p:nvCxnSpPr>
        <p:spPr>
          <a:xfrm>
            <a:off x="4572001" y="1981200"/>
            <a:ext cx="0" cy="202793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80"/>
          <p:cNvSpPr txBox="1">
            <a:spLocks noChangeArrowheads="1"/>
          </p:cNvSpPr>
          <p:nvPr/>
        </p:nvSpPr>
        <p:spPr bwMode="auto">
          <a:xfrm>
            <a:off x="176213" y="6521450"/>
            <a:ext cx="11191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 smtClean="0">
                <a:latin typeface="Arial Narrow" pitchFamily="34" charset="0"/>
              </a:rPr>
              <a:t>Updated May 2013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23" name="Text Box 39"/>
          <p:cNvSpPr txBox="1">
            <a:spLocks noChangeArrowheads="1"/>
          </p:cNvSpPr>
          <p:nvPr/>
        </p:nvSpPr>
        <p:spPr bwMode="auto">
          <a:xfrm>
            <a:off x="4000500" y="990600"/>
            <a:ext cx="1143000" cy="215444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latin typeface="Calibri" pitchFamily="34" charset="0"/>
              </a:rPr>
              <a:t>Xin Li</a:t>
            </a:r>
          </a:p>
        </p:txBody>
      </p:sp>
      <p:cxnSp>
        <p:nvCxnSpPr>
          <p:cNvPr id="10" name="Straight Connector 9"/>
          <p:cNvCxnSpPr>
            <a:endCxn id="14" idx="0"/>
          </p:cNvCxnSpPr>
          <p:nvPr/>
        </p:nvCxnSpPr>
        <p:spPr>
          <a:xfrm>
            <a:off x="4572000" y="1206044"/>
            <a:ext cx="1" cy="221158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39"/>
          <p:cNvSpPr txBox="1">
            <a:spLocks noChangeArrowheads="1"/>
          </p:cNvSpPr>
          <p:nvPr/>
        </p:nvSpPr>
        <p:spPr bwMode="auto">
          <a:xfrm>
            <a:off x="6629400" y="3670756"/>
            <a:ext cx="1828800" cy="800219"/>
          </a:xfrm>
          <a:prstGeom prst="rect">
            <a:avLst/>
          </a:prstGeom>
          <a:solidFill>
            <a:schemeClr val="bg1">
              <a:lumMod val="95000"/>
              <a:alpha val="47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dirty="0" smtClean="0">
                <a:latin typeface="Calibri" pitchFamily="34" charset="0"/>
              </a:rPr>
              <a:t>Batch Processing and Metadata Management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Gary Branch</a:t>
            </a:r>
            <a:r>
              <a:rPr lang="en-US" sz="800" i="1" dirty="0" smtClean="0">
                <a:latin typeface="Calibri" pitchFamily="34" charset="0"/>
              </a:rPr>
              <a:t/>
            </a:r>
            <a:br>
              <a:rPr lang="en-US" sz="800" i="1" dirty="0" smtClean="0">
                <a:latin typeface="Calibri" pitchFamily="34" charset="0"/>
              </a:rPr>
            </a:br>
            <a:r>
              <a:rPr lang="en-US" sz="800" i="1" dirty="0" smtClean="0">
                <a:latin typeface="Calibri" pitchFamily="34" charset="0"/>
              </a:rPr>
              <a:t>Administrative Supervisor and </a:t>
            </a:r>
            <a:br>
              <a:rPr lang="en-US" sz="800" i="1" dirty="0" smtClean="0">
                <a:latin typeface="Calibri" pitchFamily="34" charset="0"/>
              </a:rPr>
            </a:br>
            <a:r>
              <a:rPr lang="en-US" sz="800" i="1" dirty="0" smtClean="0">
                <a:latin typeface="Calibri" pitchFamily="34" charset="0"/>
              </a:rPr>
              <a:t>Batch Processing Coordinator</a:t>
            </a:r>
          </a:p>
        </p:txBody>
      </p: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6781800" y="4729371"/>
            <a:ext cx="1524000" cy="6463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Calibri" pitchFamily="34" charset="0"/>
              </a:rPr>
              <a:t>Peter Martinez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Joe McNamara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Natalya </a:t>
            </a:r>
            <a:r>
              <a:rPr lang="en-US" sz="900" dirty="0" err="1" smtClean="0">
                <a:latin typeface="Calibri" pitchFamily="34" charset="0"/>
              </a:rPr>
              <a:t>Pikulik</a:t>
            </a:r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</a:rPr>
              <a:t>Nancy Solla</a:t>
            </a:r>
          </a:p>
        </p:txBody>
      </p:sp>
      <p:cxnSp>
        <p:nvCxnSpPr>
          <p:cNvPr id="8" name="Elbow Connector 7"/>
          <p:cNvCxnSpPr>
            <a:stCxn id="16" idx="2"/>
            <a:endCxn id="18" idx="0"/>
          </p:cNvCxnSpPr>
          <p:nvPr/>
        </p:nvCxnSpPr>
        <p:spPr>
          <a:xfrm rot="16200000" flipH="1">
            <a:off x="5618448" y="1745404"/>
            <a:ext cx="878904" cy="2971800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stCxn id="16" idx="2"/>
            <a:endCxn id="22" idx="3"/>
          </p:cNvCxnSpPr>
          <p:nvPr/>
        </p:nvCxnSpPr>
        <p:spPr>
          <a:xfrm rot="5400000">
            <a:off x="3274044" y="1633756"/>
            <a:ext cx="139861" cy="2456052"/>
          </a:xfrm>
          <a:prstGeom prst="bentConnector2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8" idx="2"/>
            <a:endCxn id="19" idx="0"/>
          </p:cNvCxnSpPr>
          <p:nvPr/>
        </p:nvCxnSpPr>
        <p:spPr>
          <a:xfrm>
            <a:off x="7543800" y="4470975"/>
            <a:ext cx="0" cy="25839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232694" y="6477000"/>
            <a:ext cx="37589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/>
              <a:t>http://clo.library.cornell.edu/sites/default/files/clo_orgchart_2.pdf</a:t>
            </a:r>
            <a:endParaRPr lang="en-US" sz="1000" i="1" dirty="0"/>
          </a:p>
        </p:txBody>
      </p:sp>
      <p:cxnSp>
        <p:nvCxnSpPr>
          <p:cNvPr id="20" name="Elbow Connector 19"/>
          <p:cNvCxnSpPr>
            <a:stCxn id="4" idx="0"/>
            <a:endCxn id="16" idx="2"/>
          </p:cNvCxnSpPr>
          <p:nvPr/>
        </p:nvCxnSpPr>
        <p:spPr>
          <a:xfrm rot="5400000" flipH="1" flipV="1">
            <a:off x="3632066" y="2730823"/>
            <a:ext cx="878904" cy="1000963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39"/>
          <p:cNvSpPr txBox="1">
            <a:spLocks noChangeArrowheads="1"/>
          </p:cNvSpPr>
          <p:nvPr/>
        </p:nvSpPr>
        <p:spPr bwMode="auto">
          <a:xfrm>
            <a:off x="4800600" y="4729371"/>
            <a:ext cx="1524000" cy="78483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Calibri" pitchFamily="34" charset="0"/>
              </a:rPr>
              <a:t>Ben Abel</a:t>
            </a:r>
          </a:p>
          <a:p>
            <a:pPr algn="ctr"/>
            <a:r>
              <a:rPr lang="en-US" sz="900" dirty="0" err="1" smtClean="0">
                <a:latin typeface="Calibri" pitchFamily="34" charset="0"/>
              </a:rPr>
              <a:t>Milena</a:t>
            </a:r>
            <a:r>
              <a:rPr lang="en-US" sz="900" dirty="0" smtClean="0">
                <a:latin typeface="Calibri" pitchFamily="34" charset="0"/>
              </a:rPr>
              <a:t> </a:t>
            </a:r>
            <a:r>
              <a:rPr lang="en-US" sz="900" dirty="0" err="1" smtClean="0">
                <a:latin typeface="Calibri" pitchFamily="34" charset="0"/>
              </a:rPr>
              <a:t>Ataian</a:t>
            </a:r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</a:rPr>
              <a:t>Chun Mei Lyons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Laurie Stevens</a:t>
            </a:r>
          </a:p>
          <a:p>
            <a:pPr algn="ctr"/>
            <a:r>
              <a:rPr lang="en-US" sz="900" dirty="0" err="1" smtClean="0">
                <a:latin typeface="Calibri" pitchFamily="34" charset="0"/>
              </a:rPr>
              <a:t>Tsedal</a:t>
            </a:r>
            <a:r>
              <a:rPr lang="en-US" sz="900" dirty="0" smtClean="0">
                <a:latin typeface="Calibri" pitchFamily="34" charset="0"/>
              </a:rPr>
              <a:t> </a:t>
            </a:r>
            <a:r>
              <a:rPr lang="en-US" sz="900" dirty="0" err="1" smtClean="0">
                <a:latin typeface="Calibri" pitchFamily="34" charset="0"/>
              </a:rPr>
              <a:t>Yeshak</a:t>
            </a:r>
            <a:endParaRPr lang="en-US" sz="900" dirty="0" smtClean="0">
              <a:latin typeface="Calibri" pitchFamily="34" charset="0"/>
            </a:endParaRPr>
          </a:p>
        </p:txBody>
      </p: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2809037" y="4729371"/>
            <a:ext cx="1524000" cy="92333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Calibri" pitchFamily="34" charset="0"/>
              </a:rPr>
              <a:t>Nelli Kurbanova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Shu-Jan (Grace) Lin</a:t>
            </a:r>
          </a:p>
          <a:p>
            <a:pPr algn="ctr"/>
            <a:r>
              <a:rPr lang="en-US" sz="900" dirty="0" err="1" smtClean="0">
                <a:latin typeface="Calibri" pitchFamily="34" charset="0"/>
              </a:rPr>
              <a:t>Mafalda</a:t>
            </a:r>
            <a:r>
              <a:rPr lang="en-US" sz="900" dirty="0" smtClean="0">
                <a:latin typeface="Calibri" pitchFamily="34" charset="0"/>
              </a:rPr>
              <a:t> Moore</a:t>
            </a:r>
          </a:p>
          <a:p>
            <a:pPr algn="ctr"/>
            <a:r>
              <a:rPr lang="en-US" sz="900" dirty="0" err="1" smtClean="0">
                <a:latin typeface="Calibri" pitchFamily="34" charset="0"/>
              </a:rPr>
              <a:t>Tenzin</a:t>
            </a:r>
            <a:r>
              <a:rPr lang="en-US" sz="900" dirty="0" smtClean="0">
                <a:latin typeface="Calibri" pitchFamily="34" charset="0"/>
              </a:rPr>
              <a:t> </a:t>
            </a:r>
            <a:r>
              <a:rPr lang="en-US" sz="900" dirty="0" err="1" smtClean="0">
                <a:latin typeface="Calibri" pitchFamily="34" charset="0"/>
              </a:rPr>
              <a:t>Tsokyi</a:t>
            </a:r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</a:rPr>
              <a:t>Masayo Uchiyama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Yael Zucker</a:t>
            </a:r>
            <a:endParaRPr lang="en-US" sz="900" dirty="0">
              <a:latin typeface="Calibri" pitchFamily="34" charset="0"/>
            </a:endParaRPr>
          </a:p>
        </p:txBody>
      </p:sp>
      <p:sp>
        <p:nvSpPr>
          <p:cNvPr id="37" name="Text Box 39"/>
          <p:cNvSpPr txBox="1">
            <a:spLocks noChangeArrowheads="1"/>
          </p:cNvSpPr>
          <p:nvPr/>
        </p:nvSpPr>
        <p:spPr bwMode="auto">
          <a:xfrm>
            <a:off x="838200" y="4729371"/>
            <a:ext cx="1524000" cy="92333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Calibri" pitchFamily="34" charset="0"/>
              </a:rPr>
              <a:t>Peter DelaCuadra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Yi Jin</a:t>
            </a:r>
          </a:p>
          <a:p>
            <a:pPr algn="ctr"/>
            <a:r>
              <a:rPr lang="en-US" sz="900" dirty="0">
                <a:latin typeface="Calibri" pitchFamily="34" charset="0"/>
              </a:rPr>
              <a:t>Francis </a:t>
            </a:r>
            <a:r>
              <a:rPr lang="en-US" sz="900" dirty="0" smtClean="0">
                <a:latin typeface="Calibri" pitchFamily="34" charset="0"/>
              </a:rPr>
              <a:t>Lutkenhouse</a:t>
            </a:r>
          </a:p>
          <a:p>
            <a:pPr algn="ctr"/>
            <a:r>
              <a:rPr lang="en-US" sz="900" dirty="0" err="1" smtClean="0">
                <a:latin typeface="Calibri" pitchFamily="34" charset="0"/>
              </a:rPr>
              <a:t>Swe</a:t>
            </a:r>
            <a:r>
              <a:rPr lang="en-US" sz="900" dirty="0" smtClean="0">
                <a:latin typeface="Calibri" pitchFamily="34" charset="0"/>
              </a:rPr>
              <a:t> </a:t>
            </a:r>
            <a:r>
              <a:rPr lang="en-US" sz="900" dirty="0" err="1" smtClean="0">
                <a:latin typeface="Calibri" pitchFamily="34" charset="0"/>
              </a:rPr>
              <a:t>Swe</a:t>
            </a:r>
            <a:r>
              <a:rPr lang="en-US" sz="900" dirty="0" smtClean="0">
                <a:latin typeface="Calibri" pitchFamily="34" charset="0"/>
              </a:rPr>
              <a:t> </a:t>
            </a:r>
            <a:r>
              <a:rPr lang="en-US" sz="900" dirty="0" err="1" smtClean="0">
                <a:latin typeface="Calibri" pitchFamily="34" charset="0"/>
              </a:rPr>
              <a:t>Myint</a:t>
            </a:r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</a:rPr>
              <a:t>Greg Nehler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Sarah Vargason</a:t>
            </a:r>
          </a:p>
        </p:txBody>
      </p:sp>
      <p:cxnSp>
        <p:nvCxnSpPr>
          <p:cNvPr id="45" name="Straight Connector 44"/>
          <p:cNvCxnSpPr>
            <a:stCxn id="12" idx="2"/>
            <a:endCxn id="37" idx="0"/>
          </p:cNvCxnSpPr>
          <p:nvPr/>
        </p:nvCxnSpPr>
        <p:spPr>
          <a:xfrm>
            <a:off x="1600200" y="4186282"/>
            <a:ext cx="0" cy="543089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4" idx="2"/>
            <a:endCxn id="36" idx="0"/>
          </p:cNvCxnSpPr>
          <p:nvPr/>
        </p:nvCxnSpPr>
        <p:spPr>
          <a:xfrm>
            <a:off x="3571037" y="4186282"/>
            <a:ext cx="0" cy="543089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3" idx="2"/>
            <a:endCxn id="35" idx="0"/>
          </p:cNvCxnSpPr>
          <p:nvPr/>
        </p:nvCxnSpPr>
        <p:spPr>
          <a:xfrm>
            <a:off x="5562600" y="4186282"/>
            <a:ext cx="0" cy="543089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495" y="4800600"/>
            <a:ext cx="138906" cy="14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007" y="5052536"/>
            <a:ext cx="27019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405" y="5053380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07" y="4901270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405" y="4742407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994" y="5195978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219" y="5438568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331" y="5346668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624" y="4924904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483" y="5205704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787" y="5346668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00011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976903"/>
            <a:ext cx="28479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077" y="5162073"/>
            <a:ext cx="28479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55" y="4765476"/>
            <a:ext cx="28479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1888207496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901270"/>
            <a:ext cx="266700" cy="211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2513453447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657" y="5184779"/>
            <a:ext cx="266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334869123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178" y="3858140"/>
            <a:ext cx="266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17755546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248" y="5332205"/>
            <a:ext cx="266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35279521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83" y="5493993"/>
            <a:ext cx="266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/>
          <p:nvPr>
            <p:extLst>
              <p:ext uri="{D42A27DB-BD31-4B8C-83A1-F6EECF244321}">
                <p14:modId xmlns:p14="http://schemas.microsoft.com/office/powerpoint/2010/main" val="3786830237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70753" y="4765476"/>
            <a:ext cx="203514" cy="1955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63433448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756" y="5012332"/>
            <a:ext cx="229997" cy="22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Picture 7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829" y="762000"/>
            <a:ext cx="1609725" cy="1615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108" y="3854105"/>
            <a:ext cx="138906" cy="14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3227919195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70" y="4002933"/>
            <a:ext cx="2667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5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3"/>
          <p:cNvSpPr txBox="1">
            <a:spLocks noChangeArrowheads="1"/>
          </p:cNvSpPr>
          <p:nvPr/>
        </p:nvSpPr>
        <p:spPr bwMode="auto">
          <a:xfrm>
            <a:off x="3180850" y="609600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2838451" y="2253724"/>
            <a:ext cx="3467100" cy="738664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u="sng" dirty="0" smtClean="0">
                <a:latin typeface="Calibri" pitchFamily="34" charset="0"/>
              </a:rPr>
              <a:t>Cataloging and Metadata Services</a:t>
            </a:r>
          </a:p>
          <a:p>
            <a:pPr algn="ctr"/>
            <a:r>
              <a:rPr lang="en-US" sz="1100" b="1" dirty="0" smtClean="0">
                <a:latin typeface="Calibri" pitchFamily="34" charset="0"/>
              </a:rPr>
              <a:t>Chew </a:t>
            </a:r>
            <a:r>
              <a:rPr lang="en-US" sz="1100" b="1" dirty="0" err="1" smtClean="0">
                <a:latin typeface="Calibri" pitchFamily="34" charset="0"/>
              </a:rPr>
              <a:t>Chiat</a:t>
            </a:r>
            <a:r>
              <a:rPr lang="en-US" sz="1100" b="1" dirty="0" smtClean="0">
                <a:latin typeface="Calibri" pitchFamily="34" charset="0"/>
              </a:rPr>
              <a:t> </a:t>
            </a:r>
            <a:r>
              <a:rPr lang="en-US" sz="1100" b="1" smtClean="0">
                <a:latin typeface="Calibri" pitchFamily="34" charset="0"/>
              </a:rPr>
              <a:t>Naun</a:t>
            </a:r>
            <a:endParaRPr lang="en-US" sz="1100" b="1" dirty="0">
              <a:latin typeface="Calibri" pitchFamily="34" charset="0"/>
            </a:endParaRPr>
          </a:p>
          <a:p>
            <a:pPr algn="ctr"/>
            <a:r>
              <a:rPr lang="en-US" sz="1000" i="1" dirty="0" smtClean="0">
                <a:latin typeface="Calibri" pitchFamily="34" charset="0"/>
              </a:rPr>
              <a:t>Director</a:t>
            </a:r>
            <a:endParaRPr lang="en-US" sz="1000" i="1" dirty="0">
              <a:latin typeface="Calibri" pitchFamily="34" charset="0"/>
            </a:endParaRPr>
          </a:p>
          <a:p>
            <a:pPr algn="ctr"/>
            <a:endParaRPr lang="en-US" sz="900" i="1" dirty="0">
              <a:latin typeface="Calibri" pitchFamily="34" charset="0"/>
            </a:endParaRPr>
          </a:p>
        </p:txBody>
      </p:sp>
      <p:sp>
        <p:nvSpPr>
          <p:cNvPr id="20" name="Text Box 39"/>
          <p:cNvSpPr txBox="1">
            <a:spLocks noChangeArrowheads="1"/>
          </p:cNvSpPr>
          <p:nvPr/>
        </p:nvSpPr>
        <p:spPr bwMode="auto">
          <a:xfrm>
            <a:off x="1227932" y="3367888"/>
            <a:ext cx="3581400" cy="1338828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Calibri" pitchFamily="34" charset="0"/>
                <a:cs typeface="Calibri" pitchFamily="34" charset="0"/>
              </a:rPr>
              <a:t>Steven Folsom, </a:t>
            </a:r>
            <a:r>
              <a:rPr lang="en-US" sz="900" i="1" dirty="0" smtClean="0">
                <a:latin typeface="Calibri" pitchFamily="34" charset="0"/>
                <a:cs typeface="Calibri" pitchFamily="34" charset="0"/>
              </a:rPr>
              <a:t>Discovery Metadata Librarian</a:t>
            </a:r>
          </a:p>
          <a:p>
            <a:pPr algn="ctr"/>
            <a:r>
              <a:rPr lang="en-US" sz="900" dirty="0" smtClean="0">
                <a:latin typeface="Calibri" pitchFamily="34" charset="0"/>
                <a:cs typeface="Calibri" pitchFamily="34" charset="0"/>
              </a:rPr>
              <a:t>Ali Houissa, </a:t>
            </a:r>
            <a:r>
              <a:rPr lang="en-US" sz="900" i="1" dirty="0">
                <a:latin typeface="Calibri" pitchFamily="34" charset="0"/>
                <a:cs typeface="Calibri" pitchFamily="34" charset="0"/>
              </a:rPr>
              <a:t>Middle East and Islamic Studies </a:t>
            </a:r>
            <a:r>
              <a:rPr lang="en-US" sz="900" i="1" dirty="0" smtClean="0">
                <a:latin typeface="Calibri" pitchFamily="34" charset="0"/>
                <a:cs typeface="Calibri" pitchFamily="34" charset="0"/>
              </a:rPr>
              <a:t>Librarian/Catalog Librarian</a:t>
            </a:r>
          </a:p>
          <a:p>
            <a:pPr algn="ctr"/>
            <a:r>
              <a:rPr lang="en-US" sz="900" dirty="0" smtClean="0">
                <a:latin typeface="Calibri" pitchFamily="34" charset="0"/>
                <a:cs typeface="Calibri" pitchFamily="34" charset="0"/>
              </a:rPr>
              <a:t>Jason </a:t>
            </a:r>
            <a:r>
              <a:rPr lang="en-US" sz="900" dirty="0">
                <a:latin typeface="Calibri" pitchFamily="34" charset="0"/>
                <a:cs typeface="Calibri" pitchFamily="34" charset="0"/>
              </a:rPr>
              <a:t>Kovari, </a:t>
            </a:r>
            <a:r>
              <a:rPr lang="en-US" sz="900" i="1" dirty="0">
                <a:latin typeface="Calibri" pitchFamily="34" charset="0"/>
                <a:cs typeface="Calibri" pitchFamily="34" charset="0"/>
              </a:rPr>
              <a:t>Humanities &amp; Special </a:t>
            </a:r>
            <a:r>
              <a:rPr lang="en-US" sz="900" i="1" dirty="0" smtClean="0">
                <a:latin typeface="Calibri" pitchFamily="34" charset="0"/>
                <a:cs typeface="Calibri" pitchFamily="34" charset="0"/>
              </a:rPr>
              <a:t>Collection Metadata </a:t>
            </a:r>
            <a:r>
              <a:rPr lang="en-US" sz="900" i="1" dirty="0">
                <a:latin typeface="Calibri" pitchFamily="34" charset="0"/>
                <a:cs typeface="Calibri" pitchFamily="34" charset="0"/>
              </a:rPr>
              <a:t>Librarian </a:t>
            </a:r>
            <a:endParaRPr lang="en-US" sz="900" i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  <a:cs typeface="Calibri" pitchFamily="34" charset="0"/>
              </a:rPr>
              <a:t>Wendy </a:t>
            </a:r>
            <a:r>
              <a:rPr lang="en-US" sz="900" dirty="0">
                <a:latin typeface="Calibri" pitchFamily="34" charset="0"/>
                <a:cs typeface="Calibri" pitchFamily="34" charset="0"/>
              </a:rPr>
              <a:t>Kozlowski, </a:t>
            </a:r>
            <a:r>
              <a:rPr lang="en-US" sz="900" dirty="0" smtClean="0">
                <a:latin typeface="Calibri" pitchFamily="34" charset="0"/>
                <a:cs typeface="Calibri" pitchFamily="34" charset="0"/>
              </a:rPr>
              <a:t>Science Data &amp; </a:t>
            </a:r>
            <a:r>
              <a:rPr lang="en-US" sz="900" i="1" dirty="0" smtClean="0">
                <a:latin typeface="Calibri" pitchFamily="34" charset="0"/>
                <a:cs typeface="Calibri" pitchFamily="34" charset="0"/>
              </a:rPr>
              <a:t>Metadata Librarian</a:t>
            </a:r>
          </a:p>
          <a:p>
            <a:pPr algn="ctr"/>
            <a:r>
              <a:rPr lang="en-US" sz="900" dirty="0">
                <a:latin typeface="Calibri" pitchFamily="34" charset="0"/>
                <a:cs typeface="Calibri" pitchFamily="34" charset="0"/>
              </a:rPr>
              <a:t>Margaret Nichols, </a:t>
            </a:r>
            <a:r>
              <a:rPr lang="en-US" sz="900" i="1" dirty="0" smtClean="0">
                <a:latin typeface="Calibri" pitchFamily="34" charset="0"/>
                <a:cs typeface="Calibri" pitchFamily="34" charset="0"/>
              </a:rPr>
              <a:t>Rare Materials Cataloging Coordinator</a:t>
            </a:r>
          </a:p>
          <a:p>
            <a:pPr algn="ctr"/>
            <a:r>
              <a:rPr lang="en-US" sz="900" dirty="0">
                <a:latin typeface="Calibri" pitchFamily="34" charset="0"/>
                <a:cs typeface="Calibri" pitchFamily="34" charset="0"/>
              </a:rPr>
              <a:t>Teresa Mei, </a:t>
            </a:r>
            <a:r>
              <a:rPr lang="en-US" sz="900" i="1" dirty="0">
                <a:latin typeface="Calibri" pitchFamily="34" charset="0"/>
                <a:cs typeface="Calibri" pitchFamily="34" charset="0"/>
              </a:rPr>
              <a:t>Chinese &amp; Japanese</a:t>
            </a:r>
            <a:r>
              <a:rPr lang="en-US" sz="9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900" i="1" dirty="0">
                <a:latin typeface="Calibri" pitchFamily="34" charset="0"/>
                <a:cs typeface="Calibri" pitchFamily="34" charset="0"/>
              </a:rPr>
              <a:t>Catalog </a:t>
            </a:r>
            <a:r>
              <a:rPr lang="en-US" sz="900" i="1" dirty="0" smtClean="0">
                <a:latin typeface="Calibri" pitchFamily="34" charset="0"/>
                <a:cs typeface="Calibri" pitchFamily="34" charset="0"/>
              </a:rPr>
              <a:t>Librarian</a:t>
            </a:r>
          </a:p>
          <a:p>
            <a:pPr algn="ctr"/>
            <a:r>
              <a:rPr lang="en-US" sz="900" dirty="0">
                <a:latin typeface="Calibri" pitchFamily="34" charset="0"/>
                <a:cs typeface="Calibri" pitchFamily="34" charset="0"/>
              </a:rPr>
              <a:t>Cecilia Sercan, </a:t>
            </a:r>
            <a:r>
              <a:rPr lang="en-US" sz="900" i="1" dirty="0">
                <a:latin typeface="Calibri" pitchFamily="34" charset="0"/>
                <a:cs typeface="Calibri" pitchFamily="34" charset="0"/>
              </a:rPr>
              <a:t>Principal </a:t>
            </a:r>
            <a:r>
              <a:rPr lang="en-US" sz="900" i="1" dirty="0" smtClean="0">
                <a:latin typeface="Calibri" pitchFamily="34" charset="0"/>
                <a:cs typeface="Calibri" pitchFamily="34" charset="0"/>
              </a:rPr>
              <a:t>Cataloger</a:t>
            </a:r>
          </a:p>
          <a:p>
            <a:pPr algn="ctr"/>
            <a:r>
              <a:rPr lang="en-US" sz="900" dirty="0">
                <a:latin typeface="Calibri" pitchFamily="34" charset="0"/>
                <a:cs typeface="Calibri" pitchFamily="34" charset="0"/>
              </a:rPr>
              <a:t>Tracey Snyder, </a:t>
            </a:r>
            <a:r>
              <a:rPr lang="en-US" sz="900" i="1" dirty="0">
                <a:latin typeface="Calibri" pitchFamily="34" charset="0"/>
                <a:cs typeface="Calibri" pitchFamily="34" charset="0"/>
              </a:rPr>
              <a:t>Music Cataloging </a:t>
            </a:r>
            <a:r>
              <a:rPr lang="en-US" sz="900" i="1" dirty="0" smtClean="0">
                <a:latin typeface="Calibri" pitchFamily="34" charset="0"/>
                <a:cs typeface="Calibri" pitchFamily="34" charset="0"/>
              </a:rPr>
              <a:t>Coordinator</a:t>
            </a:r>
          </a:p>
          <a:p>
            <a:pPr algn="ctr"/>
            <a:r>
              <a:rPr lang="en-US" sz="900" dirty="0" smtClean="0">
                <a:latin typeface="Calibri" pitchFamily="34" charset="0"/>
                <a:cs typeface="Calibri" pitchFamily="34" charset="0"/>
              </a:rPr>
              <a:t>Anne Carson</a:t>
            </a:r>
            <a:endParaRPr lang="en-US" sz="9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5397246" y="3367983"/>
            <a:ext cx="1581150" cy="36933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Calibri" pitchFamily="34" charset="0"/>
              </a:rPr>
              <a:t>Pamela Stansbury, </a:t>
            </a:r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i="1" dirty="0" smtClean="0">
                <a:latin typeface="Calibri" pitchFamily="34" charset="0"/>
              </a:rPr>
              <a:t>Administrative Supervisor</a:t>
            </a:r>
            <a:endParaRPr lang="en-US" sz="900" i="1" dirty="0">
              <a:latin typeface="Calibri" pitchFamily="34" charset="0"/>
            </a:endParaRPr>
          </a:p>
        </p:txBody>
      </p:sp>
      <p:cxnSp>
        <p:nvCxnSpPr>
          <p:cNvPr id="23" name="Straight Connector 22"/>
          <p:cNvCxnSpPr>
            <a:stCxn id="59" idx="2"/>
            <a:endCxn id="4" idx="0"/>
          </p:cNvCxnSpPr>
          <p:nvPr/>
        </p:nvCxnSpPr>
        <p:spPr>
          <a:xfrm>
            <a:off x="4572001" y="2045722"/>
            <a:ext cx="0" cy="2080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22"/>
          <p:cNvSpPr txBox="1">
            <a:spLocks noChangeArrowheads="1"/>
          </p:cNvSpPr>
          <p:nvPr/>
        </p:nvSpPr>
        <p:spPr bwMode="auto">
          <a:xfrm>
            <a:off x="3018632" y="1491724"/>
            <a:ext cx="3106737" cy="55399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 smtClean="0">
                <a:latin typeface="Calibri" pitchFamily="34" charset="0"/>
              </a:rPr>
              <a:t>Library Technical Services</a:t>
            </a:r>
            <a:endParaRPr lang="en-US" sz="1200" b="1" i="1" dirty="0">
              <a:latin typeface="Calibri" pitchFamily="34" charset="0"/>
            </a:endParaRPr>
          </a:p>
          <a:p>
            <a:pPr algn="ctr"/>
            <a:r>
              <a:rPr lang="en-US" sz="1000" dirty="0" smtClean="0">
                <a:latin typeface="Calibri" pitchFamily="34" charset="0"/>
              </a:rPr>
              <a:t>Jim LeBlanc</a:t>
            </a:r>
          </a:p>
          <a:p>
            <a:pPr algn="ctr"/>
            <a:r>
              <a:rPr lang="en-US" sz="800" i="1" dirty="0" smtClean="0">
                <a:latin typeface="Calibri" pitchFamily="34" charset="0"/>
              </a:rPr>
              <a:t>Director</a:t>
            </a:r>
            <a:endParaRPr lang="en-US" sz="800" dirty="0">
              <a:latin typeface="Calibri" pitchFamily="34" charset="0"/>
            </a:endParaRPr>
          </a:p>
        </p:txBody>
      </p:sp>
      <p:sp>
        <p:nvSpPr>
          <p:cNvPr id="16" name="Text Box 80"/>
          <p:cNvSpPr txBox="1">
            <a:spLocks noChangeArrowheads="1"/>
          </p:cNvSpPr>
          <p:nvPr/>
        </p:nvSpPr>
        <p:spPr bwMode="auto">
          <a:xfrm>
            <a:off x="176213" y="6521450"/>
            <a:ext cx="11191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 smtClean="0">
                <a:latin typeface="Arial Narrow" pitchFamily="34" charset="0"/>
              </a:rPr>
              <a:t>Updated May 2013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18" name="Text Box 39"/>
          <p:cNvSpPr txBox="1">
            <a:spLocks noChangeArrowheads="1"/>
          </p:cNvSpPr>
          <p:nvPr/>
        </p:nvSpPr>
        <p:spPr bwMode="auto">
          <a:xfrm>
            <a:off x="4000500" y="1066800"/>
            <a:ext cx="1143000" cy="215444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latin typeface="Calibri" pitchFamily="34" charset="0"/>
              </a:rPr>
              <a:t>Xin Li</a:t>
            </a:r>
          </a:p>
        </p:txBody>
      </p:sp>
      <p:cxnSp>
        <p:nvCxnSpPr>
          <p:cNvPr id="19" name="Straight Connector 18"/>
          <p:cNvCxnSpPr>
            <a:stCxn id="18" idx="2"/>
            <a:endCxn id="59" idx="0"/>
          </p:cNvCxnSpPr>
          <p:nvPr/>
        </p:nvCxnSpPr>
        <p:spPr>
          <a:xfrm>
            <a:off x="4572000" y="1282244"/>
            <a:ext cx="1" cy="20948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232694" y="6477000"/>
            <a:ext cx="37589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/>
              <a:t>http://clo.library.cornell.edu/sites/default/files/clo_orgchart_2.pdf</a:t>
            </a:r>
            <a:endParaRPr lang="en-US" sz="1000" i="1" dirty="0"/>
          </a:p>
        </p:txBody>
      </p:sp>
      <p:cxnSp>
        <p:nvCxnSpPr>
          <p:cNvPr id="25" name="Elbow Connector 24"/>
          <p:cNvCxnSpPr>
            <a:stCxn id="20" idx="0"/>
            <a:endCxn id="4" idx="2"/>
          </p:cNvCxnSpPr>
          <p:nvPr/>
        </p:nvCxnSpPr>
        <p:spPr>
          <a:xfrm rot="5400000" flipH="1" flipV="1">
            <a:off x="3607566" y="2403454"/>
            <a:ext cx="375500" cy="1553369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endCxn id="21" idx="0"/>
          </p:cNvCxnSpPr>
          <p:nvPr/>
        </p:nvCxnSpPr>
        <p:spPr>
          <a:xfrm>
            <a:off x="4578097" y="3180138"/>
            <a:ext cx="1609724" cy="187845"/>
          </a:xfrm>
          <a:prstGeom prst="bentConnector2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39"/>
          <p:cNvSpPr txBox="1">
            <a:spLocks noChangeArrowheads="1"/>
          </p:cNvSpPr>
          <p:nvPr/>
        </p:nvSpPr>
        <p:spPr bwMode="auto">
          <a:xfrm>
            <a:off x="5454396" y="3937512"/>
            <a:ext cx="1524000" cy="1338828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9538" algn="ctr"/>
            <a:r>
              <a:rPr lang="en-US" sz="900" dirty="0">
                <a:latin typeface="Calibri" pitchFamily="34" charset="0"/>
              </a:rPr>
              <a:t>Yen Bui</a:t>
            </a:r>
          </a:p>
          <a:p>
            <a:pPr marL="109538" algn="ctr"/>
            <a:r>
              <a:rPr lang="en-US" sz="900" dirty="0">
                <a:latin typeface="Calibri" pitchFamily="34" charset="0"/>
              </a:rPr>
              <a:t>Roswitha Clark</a:t>
            </a:r>
          </a:p>
          <a:p>
            <a:pPr marL="109538" algn="ctr"/>
            <a:r>
              <a:rPr lang="en-US" sz="900" dirty="0">
                <a:latin typeface="Calibri" pitchFamily="34" charset="0"/>
                <a:cs typeface="Calibri" pitchFamily="34" charset="0"/>
              </a:rPr>
              <a:t>Beth Kelly</a:t>
            </a:r>
          </a:p>
          <a:p>
            <a:pPr marL="109538" algn="ctr"/>
            <a:r>
              <a:rPr lang="en-US" sz="900" dirty="0" smtClean="0">
                <a:latin typeface="Calibri" pitchFamily="34" charset="0"/>
              </a:rPr>
              <a:t>Sung </a:t>
            </a:r>
            <a:r>
              <a:rPr lang="en-US" sz="900" dirty="0">
                <a:latin typeface="Calibri" pitchFamily="34" charset="0"/>
              </a:rPr>
              <a:t>Ok Kim</a:t>
            </a:r>
          </a:p>
          <a:p>
            <a:pPr marL="109538" algn="ctr"/>
            <a:r>
              <a:rPr lang="en-US" sz="900" dirty="0">
                <a:latin typeface="Calibri" pitchFamily="34" charset="0"/>
              </a:rPr>
              <a:t>Yelena </a:t>
            </a:r>
            <a:r>
              <a:rPr lang="en-US" sz="900" dirty="0" smtClean="0">
                <a:latin typeface="Calibri" pitchFamily="34" charset="0"/>
              </a:rPr>
              <a:t>Kurbanova</a:t>
            </a:r>
          </a:p>
          <a:p>
            <a:pPr marL="109538" algn="ctr"/>
            <a:r>
              <a:rPr lang="en-US" sz="900">
                <a:latin typeface="Calibri" pitchFamily="34" charset="0"/>
              </a:rPr>
              <a:t>Hannah Marshall</a:t>
            </a:r>
          </a:p>
          <a:p>
            <a:pPr marL="109538" algn="ctr"/>
            <a:r>
              <a:rPr lang="en-US" sz="900" smtClean="0">
                <a:latin typeface="Calibri" pitchFamily="34" charset="0"/>
              </a:rPr>
              <a:t>Apikanya </a:t>
            </a:r>
            <a:r>
              <a:rPr lang="en-US" sz="900" dirty="0" smtClean="0">
                <a:latin typeface="Calibri" pitchFamily="34" charset="0"/>
              </a:rPr>
              <a:t>McCarty</a:t>
            </a:r>
          </a:p>
          <a:p>
            <a:pPr marL="109538" algn="ctr"/>
            <a:r>
              <a:rPr lang="en-US" sz="900" dirty="0" smtClean="0">
                <a:latin typeface="Calibri" pitchFamily="34" charset="0"/>
              </a:rPr>
              <a:t>Sarah </a:t>
            </a:r>
            <a:r>
              <a:rPr lang="en-US" sz="900" dirty="0">
                <a:latin typeface="Calibri" pitchFamily="34" charset="0"/>
              </a:rPr>
              <a:t>Ross</a:t>
            </a:r>
          </a:p>
          <a:p>
            <a:pPr marL="109538" algn="ctr"/>
            <a:r>
              <a:rPr lang="en-US" sz="900" dirty="0" smtClean="0">
                <a:latin typeface="Calibri" pitchFamily="34" charset="0"/>
              </a:rPr>
              <a:t>Ardeen </a:t>
            </a:r>
            <a:r>
              <a:rPr lang="en-US" sz="900" dirty="0">
                <a:latin typeface="Calibri" pitchFamily="34" charset="0"/>
              </a:rPr>
              <a:t>White</a:t>
            </a:r>
            <a:endParaRPr lang="en-US" sz="900" i="1" dirty="0">
              <a:latin typeface="Calibri" pitchFamily="34" charset="0"/>
            </a:endParaRPr>
          </a:p>
        </p:txBody>
      </p:sp>
      <p:cxnSp>
        <p:nvCxnSpPr>
          <p:cNvPr id="17" name="Straight Connector 16"/>
          <p:cNvCxnSpPr>
            <a:endCxn id="15" idx="0"/>
          </p:cNvCxnSpPr>
          <p:nvPr/>
        </p:nvCxnSpPr>
        <p:spPr>
          <a:xfrm>
            <a:off x="6216396" y="3737315"/>
            <a:ext cx="0" cy="20019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547" y="4037301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941130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66" y="4229644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740" y="4334025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842" y="4510754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07" y="3357767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841" y="4732364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54" y="4924707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824" y="5117050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059" y="4507140"/>
            <a:ext cx="177547" cy="1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/>
          <p:nvPr>
            <p:extLst>
              <p:ext uri="{D42A27DB-BD31-4B8C-83A1-F6EECF244321}">
                <p14:modId xmlns:p14="http://schemas.microsoft.com/office/powerpoint/2010/main" val="177017705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364030" y="3937512"/>
            <a:ext cx="193341" cy="1722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80607001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494" y="3545786"/>
            <a:ext cx="19367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2455647735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090033"/>
            <a:ext cx="19367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1571488845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359" y="4229644"/>
            <a:ext cx="19367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551384810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353331"/>
            <a:ext cx="19367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>
            <a:off x="6565773" y="3367888"/>
            <a:ext cx="49454" cy="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590500" y="3367888"/>
            <a:ext cx="241594" cy="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3"/>
          <p:cNvSpPr txBox="1">
            <a:spLocks noChangeArrowheads="1"/>
          </p:cNvSpPr>
          <p:nvPr/>
        </p:nvSpPr>
        <p:spPr bwMode="auto">
          <a:xfrm>
            <a:off x="3180850" y="228600"/>
            <a:ext cx="27823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CORNELL UNIVERSITY LIBRARY</a:t>
            </a:r>
          </a:p>
        </p:txBody>
      </p: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4724400" y="3167643"/>
            <a:ext cx="1676400" cy="83869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u="sng" dirty="0" smtClean="0">
                <a:latin typeface="Calibri" pitchFamily="34" charset="0"/>
              </a:rPr>
              <a:t>Database Quality Unit</a:t>
            </a:r>
          </a:p>
          <a:p>
            <a:pPr algn="ctr"/>
            <a:endParaRPr lang="en-US" sz="1000" b="1" dirty="0" smtClean="0">
              <a:latin typeface="Calibri" pitchFamily="34" charset="0"/>
            </a:endParaRPr>
          </a:p>
          <a:p>
            <a:pPr algn="ctr"/>
            <a:r>
              <a:rPr lang="en-US" sz="1000" dirty="0" smtClean="0">
                <a:latin typeface="Calibri" pitchFamily="34" charset="0"/>
              </a:rPr>
              <a:t>Barbara Tarbox</a:t>
            </a:r>
          </a:p>
          <a:p>
            <a:pPr algn="ctr"/>
            <a:r>
              <a:rPr lang="en-US" sz="900" i="1" dirty="0" smtClean="0">
                <a:latin typeface="Calibri" pitchFamily="34" charset="0"/>
              </a:rPr>
              <a:t>Administrative Supervisor and Project Coordinator</a:t>
            </a:r>
          </a:p>
        </p:txBody>
      </p:sp>
      <p:sp>
        <p:nvSpPr>
          <p:cNvPr id="20" name="Text Box 39"/>
          <p:cNvSpPr txBox="1">
            <a:spLocks noChangeArrowheads="1"/>
          </p:cNvSpPr>
          <p:nvPr/>
        </p:nvSpPr>
        <p:spPr bwMode="auto">
          <a:xfrm>
            <a:off x="3124200" y="1981200"/>
            <a:ext cx="2895600" cy="677108"/>
          </a:xfrm>
          <a:prstGeom prst="rect">
            <a:avLst/>
          </a:prstGeom>
          <a:solidFill>
            <a:schemeClr val="bg1">
              <a:lumMod val="85000"/>
              <a:alpha val="47000"/>
            </a:schemeClr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u="sng" dirty="0" smtClean="0">
                <a:latin typeface="Calibri" pitchFamily="34" charset="0"/>
              </a:rPr>
              <a:t>E-RESOURCES, SERIALS, </a:t>
            </a:r>
          </a:p>
          <a:p>
            <a:pPr algn="ctr"/>
            <a:r>
              <a:rPr lang="en-US" sz="1050" b="1" u="sng" dirty="0" smtClean="0">
                <a:latin typeface="Calibri" pitchFamily="34" charset="0"/>
              </a:rPr>
              <a:t>and POST-CATALOGING SERVICES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Bill Kara</a:t>
            </a:r>
            <a:endParaRPr lang="en-US" sz="800" dirty="0">
              <a:latin typeface="Calibri" pitchFamily="34" charset="0"/>
            </a:endParaRPr>
          </a:p>
          <a:p>
            <a:pPr algn="ctr"/>
            <a:r>
              <a:rPr lang="en-US" sz="800" i="1" dirty="0" smtClean="0">
                <a:latin typeface="Calibri" pitchFamily="34" charset="0"/>
              </a:rPr>
              <a:t>Director</a:t>
            </a:r>
          </a:p>
        </p:txBody>
      </p:sp>
      <p:sp>
        <p:nvSpPr>
          <p:cNvPr id="26" name="Text Box 39"/>
          <p:cNvSpPr txBox="1">
            <a:spLocks noChangeArrowheads="1"/>
          </p:cNvSpPr>
          <p:nvPr/>
        </p:nvSpPr>
        <p:spPr bwMode="auto">
          <a:xfrm>
            <a:off x="696163" y="3167643"/>
            <a:ext cx="1666032" cy="700192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u="sng" dirty="0">
                <a:latin typeface="Calibri" pitchFamily="34" charset="0"/>
              </a:rPr>
              <a:t>E-Resources Unit</a:t>
            </a:r>
          </a:p>
          <a:p>
            <a:pPr algn="ctr"/>
            <a:endParaRPr lang="en-US" sz="1000" dirty="0" smtClean="0">
              <a:latin typeface="Calibri" pitchFamily="34" charset="0"/>
            </a:endParaRPr>
          </a:p>
          <a:p>
            <a:pPr algn="ctr"/>
            <a:r>
              <a:rPr lang="en-US" sz="1000" dirty="0" smtClean="0">
                <a:latin typeface="Calibri" pitchFamily="34" charset="0"/>
              </a:rPr>
              <a:t>Jesse </a:t>
            </a:r>
            <a:r>
              <a:rPr lang="en-US" sz="1000" dirty="0">
                <a:latin typeface="Calibri" pitchFamily="34" charset="0"/>
              </a:rPr>
              <a:t>Koennecke</a:t>
            </a:r>
          </a:p>
          <a:p>
            <a:pPr algn="ctr"/>
            <a:r>
              <a:rPr lang="en-US" sz="900" i="1" dirty="0" smtClean="0">
                <a:latin typeface="Calibri" pitchFamily="34" charset="0"/>
              </a:rPr>
              <a:t>Head, E-Resources Unit</a:t>
            </a:r>
            <a:endParaRPr lang="en-US" sz="900" i="1" dirty="0">
              <a:latin typeface="Calibri" pitchFamily="34" charset="0"/>
            </a:endParaRPr>
          </a:p>
        </p:txBody>
      </p:sp>
      <p:sp>
        <p:nvSpPr>
          <p:cNvPr id="27" name="Text Box 39"/>
          <p:cNvSpPr txBox="1">
            <a:spLocks noChangeArrowheads="1"/>
          </p:cNvSpPr>
          <p:nvPr/>
        </p:nvSpPr>
        <p:spPr bwMode="auto">
          <a:xfrm>
            <a:off x="2743200" y="3167643"/>
            <a:ext cx="1676400" cy="669414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050" b="1" u="sng" dirty="0">
                <a:latin typeface="Calibri" pitchFamily="34" charset="0"/>
              </a:rPr>
              <a:t>Serials Management Unit</a:t>
            </a:r>
          </a:p>
          <a:p>
            <a:pPr algn="ctr"/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</a:rPr>
              <a:t>Debra Warfield </a:t>
            </a:r>
            <a:br>
              <a:rPr lang="en-US" sz="900" dirty="0" smtClean="0">
                <a:latin typeface="Calibri" pitchFamily="34" charset="0"/>
              </a:rPr>
            </a:br>
            <a:r>
              <a:rPr lang="en-US" sz="900" i="1" dirty="0" smtClean="0">
                <a:latin typeface="Calibri" pitchFamily="34" charset="0"/>
              </a:rPr>
              <a:t>Administrative Supervisor</a:t>
            </a:r>
          </a:p>
        </p:txBody>
      </p:sp>
      <p:sp>
        <p:nvSpPr>
          <p:cNvPr id="33" name="Text Box 39"/>
          <p:cNvSpPr txBox="1">
            <a:spLocks noChangeArrowheads="1"/>
          </p:cNvSpPr>
          <p:nvPr/>
        </p:nvSpPr>
        <p:spPr bwMode="auto">
          <a:xfrm>
            <a:off x="5029200" y="4256125"/>
            <a:ext cx="1066800" cy="6463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Calibri" pitchFamily="34" charset="0"/>
              </a:rPr>
              <a:t>Catherine Cooke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Chip Talmadge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Wei Tseng</a:t>
            </a:r>
          </a:p>
          <a:p>
            <a:pPr algn="ctr"/>
            <a:r>
              <a:rPr lang="en-US" sz="900" smtClean="0">
                <a:latin typeface="Calibri" pitchFamily="34" charset="0"/>
              </a:rPr>
              <a:t>Open</a:t>
            </a:r>
            <a:endParaRPr lang="en-US" sz="900" dirty="0" smtClean="0">
              <a:latin typeface="Calibri" pitchFamily="34" charset="0"/>
            </a:endParaRPr>
          </a:p>
        </p:txBody>
      </p:sp>
      <p:cxnSp>
        <p:nvCxnSpPr>
          <p:cNvPr id="70" name="Straight Connector 69"/>
          <p:cNvCxnSpPr>
            <a:stCxn id="19" idx="2"/>
            <a:endCxn id="33" idx="0"/>
          </p:cNvCxnSpPr>
          <p:nvPr/>
        </p:nvCxnSpPr>
        <p:spPr>
          <a:xfrm>
            <a:off x="5562600" y="4006334"/>
            <a:ext cx="0" cy="249791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80"/>
          <p:cNvSpPr txBox="1">
            <a:spLocks noChangeArrowheads="1"/>
          </p:cNvSpPr>
          <p:nvPr/>
        </p:nvSpPr>
        <p:spPr bwMode="auto">
          <a:xfrm>
            <a:off x="176213" y="6521450"/>
            <a:ext cx="966787" cy="1846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" i="1" dirty="0" smtClean="0">
                <a:latin typeface="Arial Narrow" pitchFamily="34" charset="0"/>
              </a:rPr>
              <a:t>Updated January 2013</a:t>
            </a:r>
            <a:endParaRPr lang="en-US" sz="600" i="1" dirty="0">
              <a:latin typeface="Arial Narrow" pitchFamily="34" charset="0"/>
            </a:endParaRPr>
          </a:p>
        </p:txBody>
      </p:sp>
      <p:sp>
        <p:nvSpPr>
          <p:cNvPr id="37" name="Text Box 45"/>
          <p:cNvSpPr txBox="1">
            <a:spLocks noChangeArrowheads="1"/>
          </p:cNvSpPr>
          <p:nvPr/>
        </p:nvSpPr>
        <p:spPr bwMode="auto">
          <a:xfrm>
            <a:off x="6705600" y="3167643"/>
            <a:ext cx="1524000" cy="1023357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50" b="1" u="sng" dirty="0" smtClean="0">
                <a:latin typeface="Calibri" pitchFamily="34" charset="0"/>
              </a:rPr>
              <a:t>Commercial Binding, Preparations, and Physical Processing</a:t>
            </a:r>
          </a:p>
          <a:p>
            <a:pPr algn="ctr"/>
            <a:endParaRPr lang="en-US" sz="1000" b="1" dirty="0" smtClean="0">
              <a:latin typeface="Calibri" pitchFamily="34" charset="0"/>
            </a:endParaRPr>
          </a:p>
          <a:p>
            <a:pPr algn="ctr"/>
            <a:r>
              <a:rPr lang="en-US" sz="1000" dirty="0" smtClean="0">
                <a:latin typeface="Calibri" pitchFamily="34" charset="0"/>
              </a:rPr>
              <a:t>Susan Cobb</a:t>
            </a:r>
            <a:endParaRPr lang="en-US" sz="1000" dirty="0">
              <a:latin typeface="Calibri" pitchFamily="34" charset="0"/>
            </a:endParaRPr>
          </a:p>
          <a:p>
            <a:pPr algn="ctr"/>
            <a:r>
              <a:rPr lang="en-US" sz="900" i="1" dirty="0">
                <a:latin typeface="Calibri" pitchFamily="34" charset="0"/>
              </a:rPr>
              <a:t>Administrative </a:t>
            </a:r>
            <a:r>
              <a:rPr lang="en-US" sz="900" i="1" dirty="0" smtClean="0">
                <a:latin typeface="Calibri" pitchFamily="34" charset="0"/>
              </a:rPr>
              <a:t>Supervisor</a:t>
            </a:r>
            <a:endParaRPr lang="en-US" sz="900" i="1" dirty="0">
              <a:latin typeface="Calibri" pitchFamily="34" charset="0"/>
            </a:endParaRPr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6781800" y="4332325"/>
            <a:ext cx="1371600" cy="5078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75" indent="3175" algn="ctr"/>
            <a:r>
              <a:rPr lang="en-US" sz="900" u="sng" dirty="0" smtClean="0">
                <a:latin typeface="Calibri" pitchFamily="34" charset="0"/>
              </a:rPr>
              <a:t>Commercial Binding Technician</a:t>
            </a:r>
          </a:p>
          <a:p>
            <a:pPr marL="3175" indent="3175" algn="ctr"/>
            <a:r>
              <a:rPr lang="en-US" sz="900" dirty="0" smtClean="0">
                <a:latin typeface="Calibri" pitchFamily="34" charset="0"/>
              </a:rPr>
              <a:t>Pam Clearwater</a:t>
            </a:r>
            <a:endParaRPr lang="en-US" sz="900" i="1" dirty="0" smtClean="0">
              <a:latin typeface="Calibri" pitchFamily="34" charset="0"/>
            </a:endParaRPr>
          </a:p>
        </p:txBody>
      </p:sp>
      <p:sp>
        <p:nvSpPr>
          <p:cNvPr id="39" name="Text Box 39"/>
          <p:cNvSpPr txBox="1">
            <a:spLocks noChangeArrowheads="1"/>
          </p:cNvSpPr>
          <p:nvPr/>
        </p:nvSpPr>
        <p:spPr bwMode="auto">
          <a:xfrm>
            <a:off x="6781800" y="5018125"/>
            <a:ext cx="1371600" cy="5078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75" algn="ctr"/>
            <a:r>
              <a:rPr lang="en-US" sz="900" u="sng" dirty="0" smtClean="0">
                <a:latin typeface="Calibri" pitchFamily="34" charset="0"/>
              </a:rPr>
              <a:t>Preparations Technicians</a:t>
            </a:r>
          </a:p>
          <a:p>
            <a:pPr marL="3175" algn="ctr"/>
            <a:r>
              <a:rPr lang="en-US" sz="900" smtClean="0">
                <a:latin typeface="Calibri" pitchFamily="34" charset="0"/>
              </a:rPr>
              <a:t>Kathryn Hughes</a:t>
            </a:r>
            <a:endParaRPr lang="en-US" sz="900" dirty="0" smtClean="0">
              <a:latin typeface="Calibri" pitchFamily="34" charset="0"/>
            </a:endParaRPr>
          </a:p>
          <a:p>
            <a:pPr marL="3175" algn="ctr"/>
            <a:r>
              <a:rPr lang="en-US" sz="900" dirty="0" err="1" smtClean="0">
                <a:latin typeface="Calibri" pitchFamily="34" charset="0"/>
              </a:rPr>
              <a:t>Zora</a:t>
            </a:r>
            <a:r>
              <a:rPr lang="en-US" sz="900" dirty="0" smtClean="0">
                <a:latin typeface="Calibri" pitchFamily="34" charset="0"/>
              </a:rPr>
              <a:t> </a:t>
            </a:r>
            <a:r>
              <a:rPr lang="en-US" sz="900" dirty="0" err="1" smtClean="0">
                <a:latin typeface="Calibri" pitchFamily="34" charset="0"/>
              </a:rPr>
              <a:t>Radoja</a:t>
            </a:r>
            <a:endParaRPr lang="en-US" sz="900" dirty="0" smtClean="0">
              <a:latin typeface="Calibri" pitchFamily="34" charset="0"/>
            </a:endParaRP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6781800" y="5715000"/>
            <a:ext cx="1371600" cy="507831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175" indent="3175" algn="ctr"/>
            <a:r>
              <a:rPr lang="en-US" sz="900" u="sng" dirty="0" smtClean="0">
                <a:latin typeface="Calibri" pitchFamily="34" charset="0"/>
              </a:rPr>
              <a:t>Physical Processing</a:t>
            </a:r>
          </a:p>
          <a:p>
            <a:pPr marL="3175" indent="3175" algn="ctr"/>
            <a:r>
              <a:rPr lang="en-US" sz="900" dirty="0" smtClean="0">
                <a:latin typeface="Calibri" pitchFamily="34" charset="0"/>
              </a:rPr>
              <a:t>Jan Frantz</a:t>
            </a:r>
          </a:p>
          <a:p>
            <a:pPr marL="3175" indent="3175" algn="ctr"/>
            <a:r>
              <a:rPr lang="en-US" sz="900" dirty="0" smtClean="0">
                <a:latin typeface="Calibri" pitchFamily="34" charset="0"/>
              </a:rPr>
              <a:t>Kaye Westfall</a:t>
            </a:r>
          </a:p>
        </p:txBody>
      </p:sp>
      <p:cxnSp>
        <p:nvCxnSpPr>
          <p:cNvPr id="7" name="Elbow Connector 6"/>
          <p:cNvCxnSpPr>
            <a:stCxn id="20" idx="2"/>
            <a:endCxn id="37" idx="0"/>
          </p:cNvCxnSpPr>
          <p:nvPr/>
        </p:nvCxnSpPr>
        <p:spPr>
          <a:xfrm rot="16200000" flipH="1">
            <a:off x="5765133" y="1465175"/>
            <a:ext cx="509335" cy="2895600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20" idx="0"/>
          </p:cNvCxnSpPr>
          <p:nvPr/>
        </p:nvCxnSpPr>
        <p:spPr>
          <a:xfrm flipV="1">
            <a:off x="4572000" y="1803231"/>
            <a:ext cx="0" cy="177969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37" idx="2"/>
            <a:endCxn id="38" idx="0"/>
          </p:cNvCxnSpPr>
          <p:nvPr/>
        </p:nvCxnSpPr>
        <p:spPr>
          <a:xfrm>
            <a:off x="7467600" y="4191000"/>
            <a:ext cx="0" cy="141325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38" idx="2"/>
            <a:endCxn id="39" idx="0"/>
          </p:cNvCxnSpPr>
          <p:nvPr/>
        </p:nvCxnSpPr>
        <p:spPr>
          <a:xfrm>
            <a:off x="7467600" y="4840156"/>
            <a:ext cx="0" cy="177969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39" idx="2"/>
            <a:endCxn id="41" idx="0"/>
          </p:cNvCxnSpPr>
          <p:nvPr/>
        </p:nvCxnSpPr>
        <p:spPr>
          <a:xfrm>
            <a:off x="7467600" y="5525956"/>
            <a:ext cx="0" cy="189044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26" idx="0"/>
            <a:endCxn id="20" idx="2"/>
          </p:cNvCxnSpPr>
          <p:nvPr/>
        </p:nvCxnSpPr>
        <p:spPr>
          <a:xfrm rot="5400000" flipH="1" flipV="1">
            <a:off x="2795922" y="1391566"/>
            <a:ext cx="509335" cy="3042821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232694" y="6477000"/>
            <a:ext cx="37589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/>
              <a:t>http://clo.library.cornell.edu/sites/default/files/clo_orgchart_2.pdf</a:t>
            </a:r>
            <a:endParaRPr lang="en-US" sz="1000" i="1" dirty="0"/>
          </a:p>
        </p:txBody>
      </p: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3048000" y="4256125"/>
            <a:ext cx="1066800" cy="78483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Calibri" pitchFamily="34" charset="0"/>
              </a:rPr>
              <a:t>Sandy Sinclair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Carol </a:t>
            </a:r>
            <a:r>
              <a:rPr lang="en-US" sz="900" dirty="0" err="1" smtClean="0">
                <a:latin typeface="Calibri" pitchFamily="34" charset="0"/>
              </a:rPr>
              <a:t>Snedeker</a:t>
            </a:r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</a:rPr>
              <a:t>Cindy Sweet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Ken </a:t>
            </a:r>
            <a:r>
              <a:rPr lang="en-US" sz="900" dirty="0" err="1" smtClean="0">
                <a:latin typeface="Calibri" pitchFamily="34" charset="0"/>
              </a:rPr>
              <a:t>Tiddick</a:t>
            </a:r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</a:rPr>
              <a:t>Robert Willits</a:t>
            </a:r>
          </a:p>
        </p:txBody>
      </p:sp>
      <p:sp>
        <p:nvSpPr>
          <p:cNvPr id="40" name="Text Box 39"/>
          <p:cNvSpPr txBox="1">
            <a:spLocks noChangeArrowheads="1"/>
          </p:cNvSpPr>
          <p:nvPr/>
        </p:nvSpPr>
        <p:spPr bwMode="auto">
          <a:xfrm>
            <a:off x="995779" y="4256125"/>
            <a:ext cx="1066800" cy="92333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900" dirty="0" smtClean="0">
                <a:latin typeface="Calibri" pitchFamily="34" charset="0"/>
              </a:rPr>
              <a:t>Sally Lockwood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Liisa Mobley</a:t>
            </a:r>
          </a:p>
          <a:p>
            <a:pPr algn="ctr"/>
            <a:r>
              <a:rPr lang="en-US" sz="900" smtClean="0">
                <a:latin typeface="Calibri" pitchFamily="34" charset="0"/>
              </a:rPr>
              <a:t>Heather Shipman</a:t>
            </a:r>
            <a:endParaRPr lang="en-US" sz="900" dirty="0" smtClean="0">
              <a:latin typeface="Calibri" pitchFamily="34" charset="0"/>
            </a:endParaRPr>
          </a:p>
          <a:p>
            <a:pPr algn="ctr"/>
            <a:r>
              <a:rPr lang="en-US" sz="900" dirty="0" smtClean="0">
                <a:latin typeface="Calibri" pitchFamily="34" charset="0"/>
              </a:rPr>
              <a:t>Jim Spear</a:t>
            </a:r>
          </a:p>
          <a:p>
            <a:pPr algn="ctr"/>
            <a:r>
              <a:rPr lang="en-US" sz="900" dirty="0" smtClean="0">
                <a:latin typeface="Calibri" pitchFamily="34" charset="0"/>
              </a:rPr>
              <a:t>Rebecca Utz</a:t>
            </a:r>
          </a:p>
          <a:p>
            <a:pPr algn="ctr"/>
            <a:endParaRPr lang="en-US" sz="900" dirty="0" smtClean="0">
              <a:latin typeface="Calibri" pitchFamily="34" charset="0"/>
            </a:endParaRPr>
          </a:p>
        </p:txBody>
      </p:sp>
      <p:cxnSp>
        <p:nvCxnSpPr>
          <p:cNvPr id="13" name="Elbow Connector 12"/>
          <p:cNvCxnSpPr>
            <a:stCxn id="19" idx="0"/>
            <a:endCxn id="20" idx="2"/>
          </p:cNvCxnSpPr>
          <p:nvPr/>
        </p:nvCxnSpPr>
        <p:spPr>
          <a:xfrm rot="16200000" flipV="1">
            <a:off x="4812633" y="2417676"/>
            <a:ext cx="509335" cy="990600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27" idx="0"/>
            <a:endCxn id="20" idx="2"/>
          </p:cNvCxnSpPr>
          <p:nvPr/>
        </p:nvCxnSpPr>
        <p:spPr>
          <a:xfrm rot="5400000" flipH="1" flipV="1">
            <a:off x="3822033" y="2417676"/>
            <a:ext cx="509335" cy="990600"/>
          </a:xfrm>
          <a:prstGeom prst="bentConnector3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6" idx="2"/>
            <a:endCxn id="40" idx="0"/>
          </p:cNvCxnSpPr>
          <p:nvPr/>
        </p:nvCxnSpPr>
        <p:spPr>
          <a:xfrm>
            <a:off x="1529179" y="3867835"/>
            <a:ext cx="0" cy="38829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7" idx="2"/>
            <a:endCxn id="36" idx="0"/>
          </p:cNvCxnSpPr>
          <p:nvPr/>
        </p:nvCxnSpPr>
        <p:spPr>
          <a:xfrm>
            <a:off x="3581400" y="3837057"/>
            <a:ext cx="0" cy="419068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3018632" y="1245116"/>
            <a:ext cx="3106737" cy="55399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i="1" dirty="0" smtClean="0">
                <a:latin typeface="Calibri" pitchFamily="34" charset="0"/>
              </a:rPr>
              <a:t>Library Technical Services</a:t>
            </a:r>
            <a:endParaRPr lang="en-US" sz="1200" b="1" i="1" dirty="0">
              <a:latin typeface="Calibri" pitchFamily="34" charset="0"/>
            </a:endParaRPr>
          </a:p>
          <a:p>
            <a:pPr algn="ctr"/>
            <a:r>
              <a:rPr lang="en-US" sz="1000" dirty="0" smtClean="0">
                <a:latin typeface="Calibri" pitchFamily="34" charset="0"/>
              </a:rPr>
              <a:t>Jim LeBlanc</a:t>
            </a:r>
          </a:p>
          <a:p>
            <a:pPr algn="ctr"/>
            <a:r>
              <a:rPr lang="en-US" sz="800" i="1" dirty="0" smtClean="0">
                <a:latin typeface="Calibri" pitchFamily="34" charset="0"/>
              </a:rPr>
              <a:t>Director</a:t>
            </a:r>
            <a:endParaRPr lang="en-US" sz="800" dirty="0">
              <a:latin typeface="Calibri" pitchFamily="34" charset="0"/>
            </a:endParaRPr>
          </a:p>
        </p:txBody>
      </p:sp>
      <p:sp>
        <p:nvSpPr>
          <p:cNvPr id="32" name="Text Box 39"/>
          <p:cNvSpPr txBox="1">
            <a:spLocks noChangeArrowheads="1"/>
          </p:cNvSpPr>
          <p:nvPr/>
        </p:nvSpPr>
        <p:spPr bwMode="auto">
          <a:xfrm>
            <a:off x="4000500" y="838200"/>
            <a:ext cx="1143000" cy="215444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latin typeface="Calibri" pitchFamily="34" charset="0"/>
              </a:rPr>
              <a:t>Xin Li</a:t>
            </a:r>
          </a:p>
        </p:txBody>
      </p:sp>
      <p:cxnSp>
        <p:nvCxnSpPr>
          <p:cNvPr id="42" name="Straight Connector 41"/>
          <p:cNvCxnSpPr>
            <a:stCxn id="32" idx="2"/>
            <a:endCxn id="31" idx="0"/>
          </p:cNvCxnSpPr>
          <p:nvPr/>
        </p:nvCxnSpPr>
        <p:spPr>
          <a:xfrm>
            <a:off x="4572000" y="1053644"/>
            <a:ext cx="1" cy="191472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7" y="4277137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161" y="4434974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>
            <a:stCxn id="33" idx="3"/>
            <a:endCxn id="30" idx="0"/>
          </p:cNvCxnSpPr>
          <p:nvPr/>
        </p:nvCxnSpPr>
        <p:spPr>
          <a:xfrm flipV="1">
            <a:off x="6096000" y="4277137"/>
            <a:ext cx="0" cy="3021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482" y="5893282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818" y="6044548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ounded Rectangle 45"/>
          <p:cNvSpPr/>
          <p:nvPr/>
        </p:nvSpPr>
        <p:spPr>
          <a:xfrm>
            <a:off x="3933126" y="4869817"/>
            <a:ext cx="363348" cy="118646"/>
          </a:xfrm>
          <a:prstGeom prst="round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F1</a:t>
            </a:r>
            <a:endParaRPr lang="en-US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5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539002"/>
            <a:ext cx="28479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817" y="5196407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325" y="4734549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6" y="3528055"/>
            <a:ext cx="276225" cy="15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5876</TotalTime>
  <Words>414</Words>
  <Application>Microsoft Office PowerPoint</Application>
  <PresentationFormat>On-screen Show (4:3)</PresentationFormat>
  <Paragraphs>156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Default Design</vt:lpstr>
      <vt:lpstr>PowerPoint Presentation</vt:lpstr>
      <vt:lpstr>PowerPoint Presentation</vt:lpstr>
      <vt:lpstr>PowerPoint Presentation</vt:lpstr>
      <vt:lpstr>PowerPoint Presentation</vt:lpstr>
    </vt:vector>
  </TitlesOfParts>
  <Company>CUL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Michelle Eastman</dc:creator>
  <cp:lastModifiedBy>DSSupport</cp:lastModifiedBy>
  <cp:revision>401</cp:revision>
  <cp:lastPrinted>2011-10-27T21:11:12Z</cp:lastPrinted>
  <dcterms:created xsi:type="dcterms:W3CDTF">2008-08-19T15:38:02Z</dcterms:created>
  <dcterms:modified xsi:type="dcterms:W3CDTF">2013-07-31T16:09:28Z</dcterms:modified>
</cp:coreProperties>
</file>