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CCFF99"/>
    <a:srgbClr val="548DEA"/>
    <a:srgbClr val="96B9F2"/>
    <a:srgbClr val="B8D0F6"/>
    <a:srgbClr val="B3E4EB"/>
    <a:srgbClr val="64C8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autoAdjust="0"/>
    <p:restoredTop sz="94601" autoAdjust="0"/>
  </p:normalViewPr>
  <p:slideViewPr>
    <p:cSldViewPr>
      <p:cViewPr varScale="1">
        <p:scale>
          <a:sx n="78" d="100"/>
          <a:sy n="78" d="100"/>
        </p:scale>
        <p:origin x="-322" y="-6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4" y="69756"/>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36392EB5-E51E-4179-9B6B-F52CD00622BB}" type="datetimeFigureOut">
              <a:rPr lang="en-US" smtClean="0"/>
              <a:t>7/31/2013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C681779C-B3CC-406A-AE7C-637090A566F1}" type="slidenum">
              <a:rPr lang="en-US" smtClean="0"/>
              <a:t>‹#›</a:t>
            </a:fld>
            <a:endParaRPr lang="en-US"/>
          </a:p>
        </p:txBody>
      </p:sp>
      <p:sp>
        <p:nvSpPr>
          <p:cNvPr id="7" name="Rectangle 6"/>
          <p:cNvSpPr/>
          <p:nvPr/>
        </p:nvSpPr>
        <p:spPr>
          <a:xfrm>
            <a:off x="62933" y="1449304"/>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3" y="1396721"/>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3"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1"/>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6392EB5-E51E-4179-9B6B-F52CD00622BB}" type="datetimeFigureOut">
              <a:rPr lang="en-US" smtClean="0"/>
              <a:t>7/31/2013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81779C-B3CC-406A-AE7C-637090A566F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6392EB5-E51E-4179-9B6B-F52CD00622BB}" type="datetimeFigureOut">
              <a:rPr lang="en-US" smtClean="0"/>
              <a:t>7/31/2013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81779C-B3CC-406A-AE7C-637090A566F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36392EB5-E51E-4179-9B6B-F52CD00622BB}" type="datetimeFigureOut">
              <a:rPr lang="en-US" smtClean="0"/>
              <a:t>7/31/2013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81779C-B3CC-406A-AE7C-637090A566F1}" type="slidenum">
              <a:rPr lang="en-US" smtClean="0"/>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4" y="69756"/>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1"/>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9"/>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6392EB5-E51E-4179-9B6B-F52CD00622BB}" type="datetimeFigureOut">
              <a:rPr lang="en-US" smtClean="0"/>
              <a:t>7/31/2013</a:t>
            </a:fld>
            <a:endParaRPr lang="en-US"/>
          </a:p>
        </p:txBody>
      </p:sp>
      <p:sp>
        <p:nvSpPr>
          <p:cNvPr id="5" name="Footer Placeholder 4"/>
          <p:cNvSpPr>
            <a:spLocks noGrp="1"/>
          </p:cNvSpPr>
          <p:nvPr>
            <p:ph type="ftr" sz="quarter" idx="11"/>
          </p:nvPr>
        </p:nvSpPr>
        <p:spPr>
          <a:xfrm>
            <a:off x="800101" y="6172200"/>
            <a:ext cx="4000500" cy="457200"/>
          </a:xfrm>
        </p:spPr>
        <p:txBody>
          <a:bodyPr/>
          <a:lstStyle/>
          <a:p>
            <a:endParaRPr lang="en-US"/>
          </a:p>
        </p:txBody>
      </p:sp>
      <p:sp>
        <p:nvSpPr>
          <p:cNvPr id="7" name="Rectangle 6"/>
          <p:cNvSpPr/>
          <p:nvPr/>
        </p:nvSpPr>
        <p:spPr>
          <a:xfrm flipV="1">
            <a:off x="69413"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7" y="2341476"/>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7"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C681779C-B3CC-406A-AE7C-637090A566F1}"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36392EB5-E51E-4179-9B6B-F52CD00622BB}" type="datetimeFigureOut">
              <a:rPr lang="en-US" smtClean="0"/>
              <a:t>7/31/2013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81779C-B3CC-406A-AE7C-637090A566F1}" type="slidenum">
              <a:rPr lang="en-US" smtClean="0"/>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1"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36392EB5-E51E-4179-9B6B-F52CD00622BB}" type="datetimeFigureOut">
              <a:rPr lang="en-US" smtClean="0"/>
              <a:t>7/31/2013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81779C-B3CC-406A-AE7C-637090A566F1}" type="slidenum">
              <a:rPr lang="en-US" smtClean="0"/>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6392EB5-E51E-4179-9B6B-F52CD00622BB}" type="datetimeFigureOut">
              <a:rPr lang="en-US" smtClean="0"/>
              <a:t>7/31/2013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81779C-B3CC-406A-AE7C-637090A566F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392EB5-E51E-4179-9B6B-F52CD00622BB}" type="datetimeFigureOut">
              <a:rPr lang="en-US" smtClean="0"/>
              <a:t>7/31/2013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81779C-B3CC-406A-AE7C-637090A566F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9"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6392EB5-E51E-4179-9B6B-F52CD00622BB}" type="datetimeFigureOut">
              <a:rPr lang="en-US" smtClean="0"/>
              <a:t>7/31/2013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81779C-B3CC-406A-AE7C-637090A566F1}" type="slidenum">
              <a:rPr lang="en-US" smtClean="0"/>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6392EB5-E51E-4179-9B6B-F52CD00622BB}" type="datetimeFigureOut">
              <a:rPr lang="en-US" smtClean="0"/>
              <a:t>7/31/2013</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C681779C-B3CC-406A-AE7C-637090A566F1}" type="slidenum">
              <a:rPr lang="en-US" smtClean="0"/>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10" y="4650475"/>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1"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9" y="66676"/>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9"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1"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36392EB5-E51E-4179-9B6B-F52CD00622BB}" type="datetimeFigureOut">
              <a:rPr lang="en-US" smtClean="0"/>
              <a:t>7/31/2013</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C681779C-B3CC-406A-AE7C-637090A566F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ounded Rectangle 27"/>
          <p:cNvSpPr/>
          <p:nvPr/>
        </p:nvSpPr>
        <p:spPr>
          <a:xfrm>
            <a:off x="82642" y="2315406"/>
            <a:ext cx="2614141" cy="1169551"/>
          </a:xfrm>
          <a:prstGeom prst="roundRect">
            <a:avLst/>
          </a:prstGeom>
          <a:solidFill>
            <a:srgbClr val="FFFFCC"/>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342805" y="2001963"/>
            <a:ext cx="1404321" cy="1066800"/>
          </a:xfrm>
          <a:prstGeom prst="roundRect">
            <a:avLst/>
          </a:prstGeom>
          <a:solidFill>
            <a:srgbClr val="CCFF99"/>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ed Rectangle 28"/>
          <p:cNvSpPr/>
          <p:nvPr/>
        </p:nvSpPr>
        <p:spPr>
          <a:xfrm>
            <a:off x="5977280" y="3503759"/>
            <a:ext cx="2675654" cy="1361905"/>
          </a:xfrm>
          <a:prstGeom prst="roundRect">
            <a:avLst/>
          </a:prstGeom>
          <a:solidFill>
            <a:srgbClr val="B3E4EB"/>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ed Rectangle 34"/>
          <p:cNvSpPr/>
          <p:nvPr/>
        </p:nvSpPr>
        <p:spPr>
          <a:xfrm>
            <a:off x="5184159" y="4968278"/>
            <a:ext cx="1937129" cy="1384996"/>
          </a:xfrm>
          <a:prstGeom prst="roundRect">
            <a:avLst/>
          </a:prstGeom>
          <a:solidFill>
            <a:srgbClr val="B8D0F6"/>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ed Rectangle 33"/>
          <p:cNvSpPr/>
          <p:nvPr/>
        </p:nvSpPr>
        <p:spPr>
          <a:xfrm>
            <a:off x="666047" y="3656879"/>
            <a:ext cx="1752600" cy="1493890"/>
          </a:xfrm>
          <a:prstGeom prst="roundRect">
            <a:avLst/>
          </a:prstGeom>
          <a:solidFill>
            <a:srgbClr val="FFFFCC"/>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p:cNvSpPr/>
          <p:nvPr/>
        </p:nvSpPr>
        <p:spPr>
          <a:xfrm>
            <a:off x="135035" y="813939"/>
            <a:ext cx="2385541" cy="1188024"/>
          </a:xfrm>
          <a:prstGeom prst="roundRect">
            <a:avLst/>
          </a:prstGeom>
          <a:solidFill>
            <a:srgbClr val="FFFFCC"/>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a:off x="3229008" y="3656879"/>
            <a:ext cx="1503664" cy="1592997"/>
          </a:xfrm>
          <a:prstGeom prst="roundRect">
            <a:avLst/>
          </a:prstGeom>
          <a:solidFill>
            <a:srgbClr val="B3E4EB"/>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994426" y="187425"/>
            <a:ext cx="830548" cy="307777"/>
          </a:xfrm>
          <a:prstGeom prst="rect">
            <a:avLst/>
          </a:prstGeom>
          <a:noFill/>
        </p:spPr>
        <p:txBody>
          <a:bodyPr wrap="none" rtlCol="0">
            <a:spAutoFit/>
          </a:bodyPr>
          <a:lstStyle/>
          <a:p>
            <a:r>
              <a:rPr lang="en-US" sz="1400" dirty="0" smtClean="0"/>
              <a:t>Approvals</a:t>
            </a:r>
            <a:endParaRPr lang="en-US" sz="1400" dirty="0"/>
          </a:p>
        </p:txBody>
      </p:sp>
      <p:sp>
        <p:nvSpPr>
          <p:cNvPr id="5" name="TextBox 4"/>
          <p:cNvSpPr txBox="1"/>
          <p:nvPr/>
        </p:nvSpPr>
        <p:spPr>
          <a:xfrm>
            <a:off x="3839282" y="195976"/>
            <a:ext cx="966227" cy="307777"/>
          </a:xfrm>
          <a:prstGeom prst="rect">
            <a:avLst/>
          </a:prstGeom>
          <a:noFill/>
        </p:spPr>
        <p:txBody>
          <a:bodyPr wrap="none" rtlCol="0">
            <a:spAutoFit/>
          </a:bodyPr>
          <a:lstStyle/>
          <a:p>
            <a:r>
              <a:rPr lang="en-US" sz="1400" dirty="0" smtClean="0"/>
              <a:t>Firm orders</a:t>
            </a:r>
            <a:endParaRPr lang="en-US" sz="1400" dirty="0"/>
          </a:p>
        </p:txBody>
      </p:sp>
      <p:sp>
        <p:nvSpPr>
          <p:cNvPr id="6" name="TextBox 5"/>
          <p:cNvSpPr txBox="1"/>
          <p:nvPr/>
        </p:nvSpPr>
        <p:spPr>
          <a:xfrm>
            <a:off x="2358416" y="196194"/>
            <a:ext cx="582211" cy="307777"/>
          </a:xfrm>
          <a:prstGeom prst="rect">
            <a:avLst/>
          </a:prstGeom>
          <a:noFill/>
        </p:spPr>
        <p:txBody>
          <a:bodyPr wrap="none" rtlCol="0">
            <a:spAutoFit/>
          </a:bodyPr>
          <a:lstStyle/>
          <a:p>
            <a:r>
              <a:rPr lang="en-US" sz="1400" dirty="0" smtClean="0"/>
              <a:t>Other</a:t>
            </a:r>
            <a:endParaRPr lang="en-US" sz="1400" dirty="0"/>
          </a:p>
        </p:txBody>
      </p:sp>
      <p:sp>
        <p:nvSpPr>
          <p:cNvPr id="7" name="Rounded Rectangle 6"/>
          <p:cNvSpPr/>
          <p:nvPr/>
        </p:nvSpPr>
        <p:spPr>
          <a:xfrm>
            <a:off x="989682" y="207705"/>
            <a:ext cx="835292" cy="296048"/>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3803931" y="195976"/>
            <a:ext cx="1036927" cy="296048"/>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2316238" y="207705"/>
            <a:ext cx="685582" cy="267218"/>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564350" y="2386552"/>
            <a:ext cx="1577909" cy="523220"/>
          </a:xfrm>
          <a:prstGeom prst="rect">
            <a:avLst/>
          </a:prstGeom>
          <a:solidFill>
            <a:srgbClr val="FFFFCC"/>
          </a:solidFill>
        </p:spPr>
        <p:txBody>
          <a:bodyPr wrap="square" rtlCol="0">
            <a:spAutoFit/>
          </a:bodyPr>
          <a:lstStyle/>
          <a:p>
            <a:pPr algn="ctr"/>
            <a:r>
              <a:rPr lang="en-US" sz="1400" dirty="0" smtClean="0"/>
              <a:t>Firm orders are checked in.</a:t>
            </a:r>
            <a:endParaRPr lang="en-US" sz="1400" dirty="0"/>
          </a:p>
        </p:txBody>
      </p:sp>
      <p:sp>
        <p:nvSpPr>
          <p:cNvPr id="11" name="Rounded Rectangle 10"/>
          <p:cNvSpPr/>
          <p:nvPr/>
        </p:nvSpPr>
        <p:spPr>
          <a:xfrm>
            <a:off x="3546130" y="2386552"/>
            <a:ext cx="1577909" cy="484748"/>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p:cNvCxnSpPr>
            <a:stCxn id="5" idx="2"/>
            <a:endCxn id="11" idx="0"/>
          </p:cNvCxnSpPr>
          <p:nvPr/>
        </p:nvCxnSpPr>
        <p:spPr>
          <a:xfrm>
            <a:off x="4322396" y="503753"/>
            <a:ext cx="12689" cy="1882799"/>
          </a:xfrm>
          <a:prstGeom prst="straightConnector1">
            <a:avLst/>
          </a:prstGeom>
          <a:ln w="50800">
            <a:tailEnd type="stealth"/>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2649521" y="474923"/>
            <a:ext cx="0" cy="1911629"/>
          </a:xfrm>
          <a:prstGeom prst="straightConnector1">
            <a:avLst/>
          </a:prstGeom>
          <a:ln w="50800">
            <a:tailEnd type="stealth"/>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35035" y="851508"/>
            <a:ext cx="2385541" cy="1169551"/>
          </a:xfrm>
          <a:prstGeom prst="rect">
            <a:avLst/>
          </a:prstGeom>
          <a:noFill/>
        </p:spPr>
        <p:txBody>
          <a:bodyPr wrap="square" rtlCol="0">
            <a:spAutoFit/>
          </a:bodyPr>
          <a:lstStyle/>
          <a:p>
            <a:pPr algn="ctr"/>
            <a:r>
              <a:rPr lang="en-US" sz="1400" dirty="0" smtClean="0"/>
              <a:t>Approvals with records go to inputters for fastcatting.  Most records for these have been batch loaded either as vendor records or ISBN harvests from OCLC.</a:t>
            </a:r>
            <a:endParaRPr lang="en-US" sz="1400" dirty="0"/>
          </a:p>
        </p:txBody>
      </p:sp>
      <p:sp>
        <p:nvSpPr>
          <p:cNvPr id="17" name="Rectangle 16"/>
          <p:cNvSpPr/>
          <p:nvPr/>
        </p:nvSpPr>
        <p:spPr>
          <a:xfrm>
            <a:off x="82643" y="2315407"/>
            <a:ext cx="2437933" cy="1169551"/>
          </a:xfrm>
          <a:prstGeom prst="rect">
            <a:avLst/>
          </a:prstGeom>
          <a:noFill/>
        </p:spPr>
        <p:txBody>
          <a:bodyPr wrap="square">
            <a:spAutoFit/>
          </a:bodyPr>
          <a:lstStyle/>
          <a:p>
            <a:pPr algn="ctr"/>
            <a:r>
              <a:rPr lang="en-US" sz="1400" dirty="0" smtClean="0"/>
              <a:t>Monographs are fastcatted if the record is full and has an encoding level of 1,4,8,I or L and the item matches and has a call number and no accompanying material.</a:t>
            </a:r>
            <a:endParaRPr lang="en-US" sz="1400" dirty="0"/>
          </a:p>
        </p:txBody>
      </p:sp>
      <p:sp>
        <p:nvSpPr>
          <p:cNvPr id="22" name="TextBox 21"/>
          <p:cNvSpPr txBox="1"/>
          <p:nvPr/>
        </p:nvSpPr>
        <p:spPr>
          <a:xfrm>
            <a:off x="584153" y="3711326"/>
            <a:ext cx="1905000" cy="1384995"/>
          </a:xfrm>
          <a:prstGeom prst="rect">
            <a:avLst/>
          </a:prstGeom>
          <a:noFill/>
        </p:spPr>
        <p:txBody>
          <a:bodyPr wrap="square" rtlCol="0">
            <a:spAutoFit/>
          </a:bodyPr>
          <a:lstStyle/>
          <a:p>
            <a:pPr algn="ctr"/>
            <a:r>
              <a:rPr lang="en-US" sz="1400" dirty="0" smtClean="0"/>
              <a:t>If there is no record inputters make a record from scratch after searching OCLC. Any non-belle lettres go to Physical Processing.</a:t>
            </a:r>
            <a:endParaRPr lang="en-US" sz="1400" dirty="0"/>
          </a:p>
        </p:txBody>
      </p:sp>
      <p:sp>
        <p:nvSpPr>
          <p:cNvPr id="23" name="TextBox 22"/>
          <p:cNvSpPr txBox="1"/>
          <p:nvPr/>
        </p:nvSpPr>
        <p:spPr>
          <a:xfrm>
            <a:off x="3218628" y="3760880"/>
            <a:ext cx="1600200" cy="1384995"/>
          </a:xfrm>
          <a:prstGeom prst="rect">
            <a:avLst/>
          </a:prstGeom>
          <a:noFill/>
        </p:spPr>
        <p:txBody>
          <a:bodyPr wrap="square" rtlCol="0">
            <a:spAutoFit/>
          </a:bodyPr>
          <a:lstStyle/>
          <a:p>
            <a:pPr algn="ctr"/>
            <a:r>
              <a:rPr lang="en-US" sz="1400" dirty="0" smtClean="0"/>
              <a:t>If the record is not full, lacks classification or has accompanying material it goes to copy cataloging. </a:t>
            </a:r>
            <a:endParaRPr lang="en-US" sz="1400" dirty="0"/>
          </a:p>
        </p:txBody>
      </p:sp>
      <p:sp>
        <p:nvSpPr>
          <p:cNvPr id="24" name="TextBox 23"/>
          <p:cNvSpPr txBox="1"/>
          <p:nvPr/>
        </p:nvSpPr>
        <p:spPr>
          <a:xfrm>
            <a:off x="5224741" y="4966395"/>
            <a:ext cx="1855967" cy="1384995"/>
          </a:xfrm>
          <a:prstGeom prst="rect">
            <a:avLst/>
          </a:prstGeom>
          <a:noFill/>
        </p:spPr>
        <p:txBody>
          <a:bodyPr wrap="square" rtlCol="0">
            <a:spAutoFit/>
          </a:bodyPr>
          <a:lstStyle/>
          <a:p>
            <a:pPr algn="ctr"/>
            <a:r>
              <a:rPr lang="en-US" sz="1400" dirty="0" smtClean="0"/>
              <a:t>A few monographs  lacking necessary subject headings arrive in copy cataloging and are forwarded to original catalogers.</a:t>
            </a:r>
            <a:endParaRPr lang="en-US" sz="1400" dirty="0"/>
          </a:p>
        </p:txBody>
      </p:sp>
      <p:sp>
        <p:nvSpPr>
          <p:cNvPr id="25" name="TextBox 24"/>
          <p:cNvSpPr txBox="1"/>
          <p:nvPr/>
        </p:nvSpPr>
        <p:spPr>
          <a:xfrm>
            <a:off x="5339680" y="2171108"/>
            <a:ext cx="1428685" cy="738664"/>
          </a:xfrm>
          <a:prstGeom prst="rect">
            <a:avLst/>
          </a:prstGeom>
          <a:noFill/>
        </p:spPr>
        <p:txBody>
          <a:bodyPr wrap="square" rtlCol="0">
            <a:spAutoFit/>
          </a:bodyPr>
          <a:lstStyle/>
          <a:p>
            <a:pPr algn="ctr"/>
            <a:r>
              <a:rPr lang="en-US" sz="1400" dirty="0" smtClean="0"/>
              <a:t>Physical Processing spine labels, tattle tapes.</a:t>
            </a:r>
            <a:endParaRPr lang="en-US" sz="1400" dirty="0"/>
          </a:p>
        </p:txBody>
      </p:sp>
      <p:sp>
        <p:nvSpPr>
          <p:cNvPr id="26" name="Rectangle 25"/>
          <p:cNvSpPr/>
          <p:nvPr/>
        </p:nvSpPr>
        <p:spPr>
          <a:xfrm>
            <a:off x="5977280" y="3503759"/>
            <a:ext cx="2675654" cy="1384995"/>
          </a:xfrm>
          <a:prstGeom prst="rect">
            <a:avLst/>
          </a:prstGeom>
        </p:spPr>
        <p:txBody>
          <a:bodyPr wrap="square">
            <a:spAutoFit/>
          </a:bodyPr>
          <a:lstStyle/>
          <a:p>
            <a:pPr algn="ctr"/>
            <a:r>
              <a:rPr lang="en-US" sz="1400" dirty="0" smtClean="0"/>
              <a:t>If there is a record with subject headings, no subject headings required for belles lettres, copy catalogers confirm or fix what is incorrect on the record to make it full copy and add classification if necessary.*</a:t>
            </a:r>
            <a:endParaRPr lang="en-US" sz="1400" dirty="0"/>
          </a:p>
        </p:txBody>
      </p:sp>
      <p:cxnSp>
        <p:nvCxnSpPr>
          <p:cNvPr id="37" name="Straight Arrow Connector 36"/>
          <p:cNvCxnSpPr/>
          <p:nvPr/>
        </p:nvCxnSpPr>
        <p:spPr>
          <a:xfrm>
            <a:off x="2492712" y="3785298"/>
            <a:ext cx="760637" cy="0"/>
          </a:xfrm>
          <a:prstGeom prst="straightConnector1">
            <a:avLst/>
          </a:prstGeom>
          <a:ln w="50800">
            <a:tailEnd type="stealth"/>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1600200" y="2001963"/>
            <a:ext cx="0" cy="313444"/>
          </a:xfrm>
          <a:prstGeom prst="straightConnector1">
            <a:avLst/>
          </a:prstGeom>
          <a:ln w="50800">
            <a:tailEnd type="stealth"/>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a:off x="2702497" y="2690589"/>
            <a:ext cx="861853" cy="0"/>
          </a:xfrm>
          <a:prstGeom prst="straightConnector1">
            <a:avLst/>
          </a:prstGeom>
          <a:ln w="50800">
            <a:tailEnd type="stealth"/>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2437302" y="4797193"/>
            <a:ext cx="816047" cy="0"/>
          </a:xfrm>
          <a:prstGeom prst="straightConnector1">
            <a:avLst/>
          </a:prstGeom>
          <a:ln w="50800">
            <a:tailEnd type="stealth"/>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a:stCxn id="33" idx="3"/>
          </p:cNvCxnSpPr>
          <p:nvPr/>
        </p:nvCxnSpPr>
        <p:spPr>
          <a:xfrm flipV="1">
            <a:off x="4732672" y="4453377"/>
            <a:ext cx="1220267" cy="1"/>
          </a:xfrm>
          <a:prstGeom prst="straightConnector1">
            <a:avLst/>
          </a:prstGeom>
          <a:ln w="50800">
            <a:tailEnd type="stealth"/>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a:off x="4737548" y="5035701"/>
            <a:ext cx="518398" cy="0"/>
          </a:xfrm>
          <a:prstGeom prst="straightConnector1">
            <a:avLst/>
          </a:prstGeom>
          <a:ln w="50800">
            <a:tailEnd type="stealth"/>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a:off x="2702497" y="2971800"/>
            <a:ext cx="2632462" cy="0"/>
          </a:xfrm>
          <a:prstGeom prst="straightConnector1">
            <a:avLst/>
          </a:prstGeom>
          <a:ln w="50800">
            <a:tailEnd type="stealth"/>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flipV="1">
            <a:off x="5638800" y="3068763"/>
            <a:ext cx="0" cy="1899516"/>
          </a:xfrm>
          <a:prstGeom prst="straightConnector1">
            <a:avLst/>
          </a:prstGeom>
          <a:ln w="50800">
            <a:tailEnd type="stealth"/>
          </a:ln>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p:nvPr/>
        </p:nvCxnSpPr>
        <p:spPr>
          <a:xfrm flipV="1">
            <a:off x="6456218" y="3068763"/>
            <a:ext cx="0" cy="434997"/>
          </a:xfrm>
          <a:prstGeom prst="straightConnector1">
            <a:avLst/>
          </a:prstGeom>
          <a:ln w="50800">
            <a:tailEnd type="stealth"/>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p:nvPr/>
        </p:nvCxnSpPr>
        <p:spPr>
          <a:xfrm flipH="1" flipV="1">
            <a:off x="1448749" y="5170293"/>
            <a:ext cx="2" cy="773307"/>
          </a:xfrm>
          <a:prstGeom prst="straightConnector1">
            <a:avLst/>
          </a:prstGeom>
          <a:ln w="50800">
            <a:tailEnd type="stealt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590131" y="5943600"/>
            <a:ext cx="1904432" cy="307777"/>
          </a:xfrm>
          <a:prstGeom prst="rect">
            <a:avLst/>
          </a:prstGeom>
          <a:noFill/>
        </p:spPr>
        <p:txBody>
          <a:bodyPr wrap="none" rtlCol="0">
            <a:spAutoFit/>
          </a:bodyPr>
          <a:lstStyle/>
          <a:p>
            <a:r>
              <a:rPr lang="en-US" sz="1400" dirty="0" smtClean="0"/>
              <a:t>Approvals without records</a:t>
            </a:r>
            <a:endParaRPr lang="en-US" sz="1400" dirty="0"/>
          </a:p>
        </p:txBody>
      </p:sp>
      <p:sp>
        <p:nvSpPr>
          <p:cNvPr id="39" name="Rounded Rectangle 38"/>
          <p:cNvSpPr/>
          <p:nvPr/>
        </p:nvSpPr>
        <p:spPr>
          <a:xfrm>
            <a:off x="584153" y="5943600"/>
            <a:ext cx="1916387" cy="343644"/>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7086600" y="6162945"/>
            <a:ext cx="1676400" cy="530915"/>
          </a:xfrm>
          <a:prstGeom prst="rect">
            <a:avLst/>
          </a:prstGeom>
          <a:noFill/>
        </p:spPr>
        <p:txBody>
          <a:bodyPr wrap="square" rtlCol="0">
            <a:spAutoFit/>
          </a:bodyPr>
          <a:lstStyle/>
          <a:p>
            <a:pPr algn="ctr"/>
            <a:r>
              <a:rPr lang="en-US" sz="1050" dirty="0"/>
              <a:t>*Copy catalogers catalog all formats with copy</a:t>
            </a:r>
            <a:r>
              <a:rPr lang="en-US" dirty="0" smtClean="0"/>
              <a:t>.</a:t>
            </a:r>
            <a:endParaRPr lang="en-US" dirty="0"/>
          </a:p>
        </p:txBody>
      </p:sp>
      <p:cxnSp>
        <p:nvCxnSpPr>
          <p:cNvPr id="48" name="Straight Arrow Connector 47"/>
          <p:cNvCxnSpPr/>
          <p:nvPr/>
        </p:nvCxnSpPr>
        <p:spPr>
          <a:xfrm>
            <a:off x="1448749" y="503971"/>
            <a:ext cx="0" cy="313444"/>
          </a:xfrm>
          <a:prstGeom prst="straightConnector1">
            <a:avLst/>
          </a:prstGeom>
          <a:ln w="50800">
            <a:tailEnd type="stealth"/>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a:off x="685800" y="3503759"/>
            <a:ext cx="0" cy="306241"/>
          </a:xfrm>
          <a:prstGeom prst="straightConnector1">
            <a:avLst/>
          </a:prstGeom>
          <a:ln w="50800">
            <a:tailEnd type="stealth"/>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H="1">
            <a:off x="2433627" y="3962400"/>
            <a:ext cx="439404"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H="1">
            <a:off x="2865417" y="3286261"/>
            <a:ext cx="7614" cy="676139"/>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flipV="1">
            <a:off x="2854198" y="3286261"/>
            <a:ext cx="4248566" cy="9696"/>
          </a:xfrm>
          <a:prstGeom prst="straightConnector1">
            <a:avLst/>
          </a:prstGeom>
          <a:ln w="50800">
            <a:tailEnd type="stealth"/>
          </a:ln>
        </p:spPr>
        <p:style>
          <a:lnRef idx="1">
            <a:schemeClr val="accent1"/>
          </a:lnRef>
          <a:fillRef idx="0">
            <a:schemeClr val="accent1"/>
          </a:fillRef>
          <a:effectRef idx="0">
            <a:schemeClr val="accent1"/>
          </a:effectRef>
          <a:fontRef idx="minor">
            <a:schemeClr val="tx1"/>
          </a:fontRef>
        </p:style>
      </p:cxnSp>
      <p:sp>
        <p:nvSpPr>
          <p:cNvPr id="90" name="Rounded Rectangle 89"/>
          <p:cNvSpPr/>
          <p:nvPr/>
        </p:nvSpPr>
        <p:spPr>
          <a:xfrm>
            <a:off x="7086600" y="660693"/>
            <a:ext cx="1404321" cy="2733973"/>
          </a:xfrm>
          <a:prstGeom prst="roundRect">
            <a:avLst/>
          </a:prstGeom>
          <a:solidFill>
            <a:srgbClr val="CCFF99"/>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p:cNvSpPr txBox="1"/>
          <p:nvPr/>
        </p:nvSpPr>
        <p:spPr>
          <a:xfrm>
            <a:off x="7071472" y="727131"/>
            <a:ext cx="1428685" cy="2677656"/>
          </a:xfrm>
          <a:prstGeom prst="rect">
            <a:avLst/>
          </a:prstGeom>
          <a:noFill/>
        </p:spPr>
        <p:txBody>
          <a:bodyPr wrap="square" rtlCol="0">
            <a:spAutoFit/>
          </a:bodyPr>
          <a:lstStyle/>
          <a:p>
            <a:pPr algn="ctr"/>
            <a:r>
              <a:rPr lang="en-US" sz="1400" dirty="0" smtClean="0"/>
              <a:t>Physical Processing moves any materials needing cataloging to “storage,” the presses in the back of 110 for either classification on receipt by copy or original catalogers or full records by original catalogers.</a:t>
            </a:r>
            <a:endParaRPr lang="en-US" sz="1400" dirty="0"/>
          </a:p>
        </p:txBody>
      </p:sp>
      <p:cxnSp>
        <p:nvCxnSpPr>
          <p:cNvPr id="93" name="Straight Connector 92"/>
          <p:cNvCxnSpPr/>
          <p:nvPr/>
        </p:nvCxnSpPr>
        <p:spPr>
          <a:xfrm flipH="1">
            <a:off x="6739281" y="2599758"/>
            <a:ext cx="332191"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05" name="Oval 104"/>
          <p:cNvSpPr/>
          <p:nvPr/>
        </p:nvSpPr>
        <p:spPr>
          <a:xfrm>
            <a:off x="2835191" y="5640653"/>
            <a:ext cx="258168" cy="152400"/>
          </a:xfrm>
          <a:prstGeom prst="ellipse">
            <a:avLst/>
          </a:prstGeom>
          <a:solidFill>
            <a:srgbClr val="B3E4EB"/>
          </a:solidFill>
          <a:ln w="19050">
            <a:solidFill>
              <a:srgbClr val="64C8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p:cNvSpPr/>
          <p:nvPr/>
        </p:nvSpPr>
        <p:spPr>
          <a:xfrm>
            <a:off x="2845325" y="5429202"/>
            <a:ext cx="258168" cy="153888"/>
          </a:xfrm>
          <a:prstGeom prst="ellipse">
            <a:avLst/>
          </a:prstGeom>
          <a:solidFill>
            <a:srgbClr val="FFFFCC"/>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8" name="Straight Connector 117"/>
          <p:cNvCxnSpPr/>
          <p:nvPr/>
        </p:nvCxnSpPr>
        <p:spPr>
          <a:xfrm flipV="1">
            <a:off x="2492712" y="3471856"/>
            <a:ext cx="0" cy="338144"/>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34" name="Oval 133"/>
          <p:cNvSpPr/>
          <p:nvPr/>
        </p:nvSpPr>
        <p:spPr>
          <a:xfrm>
            <a:off x="2835191" y="5854471"/>
            <a:ext cx="251614" cy="150547"/>
          </a:xfrm>
          <a:prstGeom prst="ellipse">
            <a:avLst/>
          </a:prstGeom>
          <a:solidFill>
            <a:srgbClr val="96B9F2"/>
          </a:solidFill>
          <a:ln w="19050">
            <a:solidFill>
              <a:srgbClr val="548D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p:cNvSpPr/>
          <p:nvPr/>
        </p:nvSpPr>
        <p:spPr>
          <a:xfrm>
            <a:off x="2845400" y="6086001"/>
            <a:ext cx="258168" cy="153888"/>
          </a:xfrm>
          <a:prstGeom prst="ellipse">
            <a:avLst/>
          </a:prstGeom>
          <a:solidFill>
            <a:srgbClr val="CCFF9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TextBox 136"/>
          <p:cNvSpPr txBox="1"/>
          <p:nvPr/>
        </p:nvSpPr>
        <p:spPr>
          <a:xfrm>
            <a:off x="3103568" y="5379188"/>
            <a:ext cx="625492" cy="253916"/>
          </a:xfrm>
          <a:prstGeom prst="rect">
            <a:avLst/>
          </a:prstGeom>
          <a:noFill/>
        </p:spPr>
        <p:txBody>
          <a:bodyPr wrap="none" rtlCol="0">
            <a:spAutoFit/>
          </a:bodyPr>
          <a:lstStyle/>
          <a:p>
            <a:r>
              <a:rPr lang="en-US" sz="1050" dirty="0" smtClean="0"/>
              <a:t>Inputters</a:t>
            </a:r>
            <a:endParaRPr lang="en-US" sz="1050" dirty="0"/>
          </a:p>
        </p:txBody>
      </p:sp>
      <p:sp>
        <p:nvSpPr>
          <p:cNvPr id="138" name="Rectangle 137"/>
          <p:cNvSpPr/>
          <p:nvPr/>
        </p:nvSpPr>
        <p:spPr>
          <a:xfrm>
            <a:off x="3103568" y="5589895"/>
            <a:ext cx="958917" cy="253916"/>
          </a:xfrm>
          <a:prstGeom prst="rect">
            <a:avLst/>
          </a:prstGeom>
        </p:spPr>
        <p:txBody>
          <a:bodyPr wrap="none">
            <a:spAutoFit/>
          </a:bodyPr>
          <a:lstStyle/>
          <a:p>
            <a:r>
              <a:rPr lang="en-US" sz="1050" dirty="0" smtClean="0"/>
              <a:t>Copy catalogers</a:t>
            </a:r>
            <a:endParaRPr lang="en-US" sz="1050" dirty="0"/>
          </a:p>
        </p:txBody>
      </p:sp>
      <p:sp>
        <p:nvSpPr>
          <p:cNvPr id="139" name="Rectangle 138"/>
          <p:cNvSpPr/>
          <p:nvPr/>
        </p:nvSpPr>
        <p:spPr>
          <a:xfrm>
            <a:off x="3086805" y="5816642"/>
            <a:ext cx="1101584" cy="253916"/>
          </a:xfrm>
          <a:prstGeom prst="rect">
            <a:avLst/>
          </a:prstGeom>
        </p:spPr>
        <p:txBody>
          <a:bodyPr wrap="none">
            <a:spAutoFit/>
          </a:bodyPr>
          <a:lstStyle/>
          <a:p>
            <a:r>
              <a:rPr lang="en-US" sz="1050" dirty="0" smtClean="0"/>
              <a:t>Original catalogers</a:t>
            </a:r>
            <a:endParaRPr lang="en-US" sz="1050" dirty="0"/>
          </a:p>
        </p:txBody>
      </p:sp>
      <p:sp>
        <p:nvSpPr>
          <p:cNvPr id="140" name="Rectangle 139"/>
          <p:cNvSpPr/>
          <p:nvPr/>
        </p:nvSpPr>
        <p:spPr>
          <a:xfrm>
            <a:off x="3093359" y="6035987"/>
            <a:ext cx="1107996" cy="253916"/>
          </a:xfrm>
          <a:prstGeom prst="rect">
            <a:avLst/>
          </a:prstGeom>
        </p:spPr>
        <p:txBody>
          <a:bodyPr wrap="none">
            <a:spAutoFit/>
          </a:bodyPr>
          <a:lstStyle/>
          <a:p>
            <a:r>
              <a:rPr lang="en-US" sz="1050" dirty="0" smtClean="0"/>
              <a:t>Physical processing</a:t>
            </a:r>
          </a:p>
        </p:txBody>
      </p:sp>
    </p:spTree>
    <p:extLst>
      <p:ext uri="{BB962C8B-B14F-4D97-AF65-F5344CB8AC3E}">
        <p14:creationId xmlns:p14="http://schemas.microsoft.com/office/powerpoint/2010/main" val="4389947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598</TotalTime>
  <Words>229</Words>
  <Application>Microsoft Office PowerPoint</Application>
  <PresentationFormat>On-screen Show (4:3)</PresentationFormat>
  <Paragraphs>18</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Equity</vt:lpstr>
      <vt:lpstr>PowerPoint Presentation</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DSSupport</dc:creator>
  <cp:lastModifiedBy>ink2</cp:lastModifiedBy>
  <cp:revision>29</cp:revision>
  <dcterms:created xsi:type="dcterms:W3CDTF">2013-04-16T16:17:45Z</dcterms:created>
  <dcterms:modified xsi:type="dcterms:W3CDTF">2013-07-31T18:16:07Z</dcterms:modified>
</cp:coreProperties>
</file>