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9"/>
  </p:notesMasterIdLst>
  <p:handoutMasterIdLst>
    <p:handoutMasterId r:id="rId20"/>
  </p:handoutMasterIdLst>
  <p:sldIdLst>
    <p:sldId id="256" r:id="rId2"/>
    <p:sldId id="258" r:id="rId3"/>
    <p:sldId id="257" r:id="rId4"/>
    <p:sldId id="276" r:id="rId5"/>
    <p:sldId id="269" r:id="rId6"/>
    <p:sldId id="265" r:id="rId7"/>
    <p:sldId id="259" r:id="rId8"/>
    <p:sldId id="262" r:id="rId9"/>
    <p:sldId id="267" r:id="rId10"/>
    <p:sldId id="274" r:id="rId11"/>
    <p:sldId id="260" r:id="rId12"/>
    <p:sldId id="273" r:id="rId13"/>
    <p:sldId id="272" r:id="rId14"/>
    <p:sldId id="264" r:id="rId15"/>
    <p:sldId id="270" r:id="rId16"/>
    <p:sldId id="271" r:id="rId17"/>
    <p:sldId id="275" r:id="rId18"/>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a:defRPr sz="1200"/>
            </a:lvl1pPr>
          </a:lstStyle>
          <a:p>
            <a:fld id="{425EDE2B-5CB9-4511-9594-E477481E7291}" type="datetimeFigureOut">
              <a:rPr lang="en-US" smtClean="0"/>
              <a:t>6/12/2013</a:t>
            </a:fld>
            <a:endParaRPr lang="en-US"/>
          </a:p>
        </p:txBody>
      </p:sp>
      <p:sp>
        <p:nvSpPr>
          <p:cNvPr id="4" name="Footer Placeholder 3"/>
          <p:cNvSpPr>
            <a:spLocks noGrp="1"/>
          </p:cNvSpPr>
          <p:nvPr>
            <p:ph type="ftr" sz="quarter" idx="2"/>
          </p:nvPr>
        </p:nvSpPr>
        <p:spPr>
          <a:xfrm>
            <a:off x="0" y="8829675"/>
            <a:ext cx="2982913"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lIns="91440" tIns="45720" rIns="91440" bIns="45720" rtlCol="0" anchor="b"/>
          <a:lstStyle>
            <a:lvl1pPr algn="r">
              <a:defRPr sz="1200"/>
            </a:lvl1pPr>
          </a:lstStyle>
          <a:p>
            <a:fld id="{2CB3F10B-2DCB-46AC-A983-DFD12891DCAE}" type="slidenum">
              <a:rPr lang="en-US" smtClean="0"/>
              <a:t>‹#›</a:t>
            </a:fld>
            <a:endParaRPr lang="en-US"/>
          </a:p>
        </p:txBody>
      </p:sp>
    </p:spTree>
    <p:extLst>
      <p:ext uri="{BB962C8B-B14F-4D97-AF65-F5344CB8AC3E}">
        <p14:creationId xmlns:p14="http://schemas.microsoft.com/office/powerpoint/2010/main" val="24273848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0"/>
            <a:ext cx="2982912" cy="465138"/>
          </a:xfrm>
          <a:prstGeom prst="rect">
            <a:avLst/>
          </a:prstGeom>
        </p:spPr>
        <p:txBody>
          <a:bodyPr vert="horz" lIns="91440" tIns="45720" rIns="91440" bIns="45720" rtlCol="0"/>
          <a:lstStyle>
            <a:lvl1pPr algn="r">
              <a:defRPr sz="1200"/>
            </a:lvl1pPr>
          </a:lstStyle>
          <a:p>
            <a:fld id="{0279522E-9EDA-4279-81E6-44AFA3C5FBC8}" type="datetimeFigureOut">
              <a:rPr lang="en-US" smtClean="0"/>
              <a:t>6/12/2013</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16425"/>
            <a:ext cx="55054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82913"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5"/>
            <a:ext cx="2982912" cy="465138"/>
          </a:xfrm>
          <a:prstGeom prst="rect">
            <a:avLst/>
          </a:prstGeom>
        </p:spPr>
        <p:txBody>
          <a:bodyPr vert="horz" lIns="91440" tIns="45720" rIns="91440" bIns="45720" rtlCol="0" anchor="b"/>
          <a:lstStyle>
            <a:lvl1pPr algn="r">
              <a:defRPr sz="1200"/>
            </a:lvl1pPr>
          </a:lstStyle>
          <a:p>
            <a:fld id="{BB0EE137-7CD7-4724-8F3D-7F18B98FFFDD}" type="slidenum">
              <a:rPr lang="en-US" smtClean="0"/>
              <a:t>‹#›</a:t>
            </a:fld>
            <a:endParaRPr lang="en-US"/>
          </a:p>
        </p:txBody>
      </p:sp>
    </p:spTree>
    <p:extLst>
      <p:ext uri="{BB962C8B-B14F-4D97-AF65-F5344CB8AC3E}">
        <p14:creationId xmlns:p14="http://schemas.microsoft.com/office/powerpoint/2010/main" val="2828732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1</a:t>
            </a:fld>
            <a:endParaRPr lang="en-US"/>
          </a:p>
        </p:txBody>
      </p:sp>
    </p:spTree>
    <p:extLst>
      <p:ext uri="{BB962C8B-B14F-4D97-AF65-F5344CB8AC3E}">
        <p14:creationId xmlns:p14="http://schemas.microsoft.com/office/powerpoint/2010/main" val="3466825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12</a:t>
            </a:fld>
            <a:endParaRPr lang="en-US"/>
          </a:p>
        </p:txBody>
      </p:sp>
    </p:spTree>
    <p:extLst>
      <p:ext uri="{BB962C8B-B14F-4D97-AF65-F5344CB8AC3E}">
        <p14:creationId xmlns:p14="http://schemas.microsoft.com/office/powerpoint/2010/main" val="3284283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13</a:t>
            </a:fld>
            <a:endParaRPr lang="en-US"/>
          </a:p>
        </p:txBody>
      </p:sp>
    </p:spTree>
    <p:extLst>
      <p:ext uri="{BB962C8B-B14F-4D97-AF65-F5344CB8AC3E}">
        <p14:creationId xmlns:p14="http://schemas.microsoft.com/office/powerpoint/2010/main" val="339565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14</a:t>
            </a:fld>
            <a:endParaRPr lang="en-US"/>
          </a:p>
        </p:txBody>
      </p:sp>
    </p:spTree>
    <p:extLst>
      <p:ext uri="{BB962C8B-B14F-4D97-AF65-F5344CB8AC3E}">
        <p14:creationId xmlns:p14="http://schemas.microsoft.com/office/powerpoint/2010/main" val="2447829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15</a:t>
            </a:fld>
            <a:endParaRPr lang="en-US"/>
          </a:p>
        </p:txBody>
      </p:sp>
    </p:spTree>
    <p:extLst>
      <p:ext uri="{BB962C8B-B14F-4D97-AF65-F5344CB8AC3E}">
        <p14:creationId xmlns:p14="http://schemas.microsoft.com/office/powerpoint/2010/main" val="552900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16</a:t>
            </a:fld>
            <a:endParaRPr lang="en-US"/>
          </a:p>
        </p:txBody>
      </p:sp>
    </p:spTree>
    <p:extLst>
      <p:ext uri="{BB962C8B-B14F-4D97-AF65-F5344CB8AC3E}">
        <p14:creationId xmlns:p14="http://schemas.microsoft.com/office/powerpoint/2010/main" val="2499230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2</a:t>
            </a:fld>
            <a:endParaRPr lang="en-US"/>
          </a:p>
        </p:txBody>
      </p:sp>
    </p:spTree>
    <p:extLst>
      <p:ext uri="{BB962C8B-B14F-4D97-AF65-F5344CB8AC3E}">
        <p14:creationId xmlns:p14="http://schemas.microsoft.com/office/powerpoint/2010/main" val="2338619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3</a:t>
            </a:fld>
            <a:endParaRPr lang="en-US"/>
          </a:p>
        </p:txBody>
      </p:sp>
    </p:spTree>
    <p:extLst>
      <p:ext uri="{BB962C8B-B14F-4D97-AF65-F5344CB8AC3E}">
        <p14:creationId xmlns:p14="http://schemas.microsoft.com/office/powerpoint/2010/main" val="271233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5</a:t>
            </a:fld>
            <a:endParaRPr lang="en-US"/>
          </a:p>
        </p:txBody>
      </p:sp>
    </p:spTree>
    <p:extLst>
      <p:ext uri="{BB962C8B-B14F-4D97-AF65-F5344CB8AC3E}">
        <p14:creationId xmlns:p14="http://schemas.microsoft.com/office/powerpoint/2010/main" val="4131014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6</a:t>
            </a:fld>
            <a:endParaRPr lang="en-US"/>
          </a:p>
        </p:txBody>
      </p:sp>
    </p:spTree>
    <p:extLst>
      <p:ext uri="{BB962C8B-B14F-4D97-AF65-F5344CB8AC3E}">
        <p14:creationId xmlns:p14="http://schemas.microsoft.com/office/powerpoint/2010/main" val="2263784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7</a:t>
            </a:fld>
            <a:endParaRPr lang="en-US"/>
          </a:p>
        </p:txBody>
      </p:sp>
    </p:spTree>
    <p:extLst>
      <p:ext uri="{BB962C8B-B14F-4D97-AF65-F5344CB8AC3E}">
        <p14:creationId xmlns:p14="http://schemas.microsoft.com/office/powerpoint/2010/main" val="2931586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8</a:t>
            </a:fld>
            <a:endParaRPr lang="en-US"/>
          </a:p>
        </p:txBody>
      </p:sp>
    </p:spTree>
    <p:extLst>
      <p:ext uri="{BB962C8B-B14F-4D97-AF65-F5344CB8AC3E}">
        <p14:creationId xmlns:p14="http://schemas.microsoft.com/office/powerpoint/2010/main" val="2625484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9</a:t>
            </a:fld>
            <a:endParaRPr lang="en-US"/>
          </a:p>
        </p:txBody>
      </p:sp>
    </p:spTree>
    <p:extLst>
      <p:ext uri="{BB962C8B-B14F-4D97-AF65-F5344CB8AC3E}">
        <p14:creationId xmlns:p14="http://schemas.microsoft.com/office/powerpoint/2010/main" val="2788214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0EE137-7CD7-4724-8F3D-7F18B98FFFDD}" type="slidenum">
              <a:rPr lang="en-US" smtClean="0"/>
              <a:t>11</a:t>
            </a:fld>
            <a:endParaRPr lang="en-US"/>
          </a:p>
        </p:txBody>
      </p:sp>
    </p:spTree>
    <p:extLst>
      <p:ext uri="{BB962C8B-B14F-4D97-AF65-F5344CB8AC3E}">
        <p14:creationId xmlns:p14="http://schemas.microsoft.com/office/powerpoint/2010/main" val="2798481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9763841-CE24-4CD2-AA44-66483120697A}" type="datetimeFigureOut">
              <a:rPr lang="en-US" smtClean="0"/>
              <a:t>6/12/2013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763841-CE24-4CD2-AA44-66483120697A}" type="datetimeFigureOut">
              <a:rPr lang="en-US" smtClean="0"/>
              <a:t>6/12/2013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763841-CE24-4CD2-AA44-66483120697A}" type="datetimeFigureOut">
              <a:rPr lang="en-US" smtClean="0"/>
              <a:t>6/12/2013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763841-CE24-4CD2-AA44-66483120697A}" type="datetimeFigureOut">
              <a:rPr lang="en-US" smtClean="0"/>
              <a:t>6/12/2013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763841-CE24-4CD2-AA44-66483120697A}" type="datetimeFigureOut">
              <a:rPr lang="en-US" smtClean="0"/>
              <a:t>6/12/2013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9763841-CE24-4CD2-AA44-66483120697A}" type="datetimeFigureOut">
              <a:rPr lang="en-US" smtClean="0"/>
              <a:t>6/12/2013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9763841-CE24-4CD2-AA44-66483120697A}" type="datetimeFigureOut">
              <a:rPr lang="en-US" smtClean="0"/>
              <a:t>6/12/2013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9763841-CE24-4CD2-AA44-66483120697A}" type="datetimeFigureOut">
              <a:rPr lang="en-US" smtClean="0"/>
              <a:t>6/12/2013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763841-CE24-4CD2-AA44-66483120697A}" type="datetimeFigureOut">
              <a:rPr lang="en-US" smtClean="0"/>
              <a:t>6/12/2013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01F459-055C-4190-9729-37F30EFF28F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763841-CE24-4CD2-AA44-66483120697A}" type="datetimeFigureOut">
              <a:rPr lang="en-US" smtClean="0"/>
              <a:t>6/12/2013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1F459-055C-4190-9729-37F30EFF28F0}"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9763841-CE24-4CD2-AA44-66483120697A}" type="datetimeFigureOut">
              <a:rPr lang="en-US" smtClean="0"/>
              <a:t>6/12/2013</a:t>
            </a:fld>
            <a:endParaRPr lang="en-US"/>
          </a:p>
        </p:txBody>
      </p:sp>
      <p:sp>
        <p:nvSpPr>
          <p:cNvPr id="9" name="Slide Number Placeholder 8"/>
          <p:cNvSpPr>
            <a:spLocks noGrp="1"/>
          </p:cNvSpPr>
          <p:nvPr>
            <p:ph type="sldNum" sz="quarter" idx="11"/>
          </p:nvPr>
        </p:nvSpPr>
        <p:spPr/>
        <p:txBody>
          <a:bodyPr/>
          <a:lstStyle/>
          <a:p>
            <a:fld id="{B501F459-055C-4190-9729-37F30EFF28F0}"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501F459-055C-4190-9729-37F30EFF28F0}"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9763841-CE24-4CD2-AA44-66483120697A}" type="datetimeFigureOut">
              <a:rPr lang="en-US" smtClean="0"/>
              <a:t>6/12/2013</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document/d/1NuvMciHHkZ3IKRzZO_kFx7XeOIU8IU-bP9dO9PH1loc/edit?usp=drive_web#heading=h.gjdgx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loc.gov/aba/pcc/rda/RDA%20Task%20groups%20and%20charges/PCC-Relat-Desig-TG-report.rt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Relationship Designators</a:t>
            </a:r>
            <a:endParaRPr lang="en-US" dirty="0"/>
          </a:p>
        </p:txBody>
      </p:sp>
      <p:sp>
        <p:nvSpPr>
          <p:cNvPr id="3" name="Subtitle 2"/>
          <p:cNvSpPr>
            <a:spLocks noGrp="1"/>
          </p:cNvSpPr>
          <p:nvPr>
            <p:ph type="subTitle" idx="1"/>
          </p:nvPr>
        </p:nvSpPr>
        <p:spPr/>
        <p:txBody>
          <a:bodyPr>
            <a:normAutofit lnSpcReduction="10000"/>
          </a:bodyPr>
          <a:lstStyle/>
          <a:p>
            <a:r>
              <a:rPr lang="en-US" dirty="0" smtClean="0"/>
              <a:t>Chew Chiat Naun</a:t>
            </a:r>
          </a:p>
          <a:p>
            <a:r>
              <a:rPr lang="en-US" dirty="0" smtClean="0"/>
              <a:t>Cataloging &amp; Metadata meeting</a:t>
            </a:r>
          </a:p>
          <a:p>
            <a:r>
              <a:rPr lang="en-US" dirty="0" smtClean="0"/>
              <a:t>June 11, 2013</a:t>
            </a:r>
            <a:endParaRPr lang="en-US" dirty="0"/>
          </a:p>
        </p:txBody>
      </p:sp>
    </p:spTree>
    <p:extLst>
      <p:ext uri="{BB962C8B-B14F-4D97-AF65-F5344CB8AC3E}">
        <p14:creationId xmlns:p14="http://schemas.microsoft.com/office/powerpoint/2010/main" val="3953466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27" y="1371600"/>
            <a:ext cx="7886700" cy="459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457200" y="304799"/>
            <a:ext cx="8229600" cy="828675"/>
          </a:xfrm>
        </p:spPr>
        <p:txBody>
          <a:bodyPr/>
          <a:lstStyle/>
          <a:p>
            <a:r>
              <a:rPr lang="en-US" dirty="0" smtClean="0"/>
              <a:t>Sample OMR entry</a:t>
            </a:r>
            <a:endParaRPr lang="en-US" dirty="0"/>
          </a:p>
        </p:txBody>
      </p:sp>
    </p:spTree>
    <p:extLst>
      <p:ext uri="{BB962C8B-B14F-4D97-AF65-F5344CB8AC3E}">
        <p14:creationId xmlns:p14="http://schemas.microsoft.com/office/powerpoint/2010/main" val="3451536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MARC </a:t>
            </a:r>
            <a:r>
              <a:rPr lang="en-US" sz="3600" dirty="0" err="1" smtClean="0"/>
              <a:t>vs</a:t>
            </a:r>
            <a:r>
              <a:rPr lang="en-US" sz="3600" dirty="0" smtClean="0"/>
              <a:t> RDA:</a:t>
            </a:r>
            <a:br>
              <a:rPr lang="en-US" sz="3600" dirty="0" smtClean="0"/>
            </a:br>
            <a:r>
              <a:rPr lang="en-US" sz="3600" dirty="0" smtClean="0"/>
              <a:t>codes </a:t>
            </a:r>
            <a:r>
              <a:rPr lang="en-US" sz="3600" dirty="0" err="1" smtClean="0"/>
              <a:t>vs</a:t>
            </a:r>
            <a:r>
              <a:rPr lang="en-US" sz="3600" dirty="0" smtClean="0"/>
              <a:t> terms</a:t>
            </a:r>
            <a:endParaRPr lang="en-US" dirty="0"/>
          </a:p>
        </p:txBody>
      </p:sp>
      <p:sp>
        <p:nvSpPr>
          <p:cNvPr id="3" name="Content Placeholder 2"/>
          <p:cNvSpPr>
            <a:spLocks noGrp="1"/>
          </p:cNvSpPr>
          <p:nvPr>
            <p:ph idx="1"/>
          </p:nvPr>
        </p:nvSpPr>
        <p:spPr/>
        <p:txBody>
          <a:bodyPr/>
          <a:lstStyle/>
          <a:p>
            <a:r>
              <a:rPr lang="en-US" dirty="0" smtClean="0"/>
              <a:t>A few examples:</a:t>
            </a:r>
          </a:p>
          <a:p>
            <a:pPr lvl="1"/>
            <a:r>
              <a:rPr lang="en-US" sz="2400" dirty="0" smtClean="0"/>
              <a:t>$4 </a:t>
            </a:r>
            <a:r>
              <a:rPr lang="en-US" sz="2400" dirty="0" err="1" smtClean="0"/>
              <a:t>cnd</a:t>
            </a:r>
            <a:r>
              <a:rPr lang="en-US" sz="2400" dirty="0" smtClean="0"/>
              <a:t> </a:t>
            </a:r>
            <a:r>
              <a:rPr lang="en-US" sz="2400" dirty="0" err="1" smtClean="0"/>
              <a:t>vs</a:t>
            </a:r>
            <a:r>
              <a:rPr lang="en-US" sz="2400" dirty="0" smtClean="0"/>
              <a:t> $e conductor</a:t>
            </a:r>
          </a:p>
          <a:p>
            <a:pPr lvl="1"/>
            <a:r>
              <a:rPr lang="en-US" sz="2400" dirty="0" smtClean="0"/>
              <a:t>7XX X2 </a:t>
            </a:r>
            <a:r>
              <a:rPr lang="en-US" sz="2400" dirty="0" err="1" smtClean="0"/>
              <a:t>vs</a:t>
            </a:r>
            <a:r>
              <a:rPr lang="en-US" sz="2400" dirty="0" smtClean="0"/>
              <a:t> “Contains …”</a:t>
            </a:r>
          </a:p>
          <a:p>
            <a:pPr lvl="1"/>
            <a:r>
              <a:rPr lang="en-US" sz="2400" dirty="0" smtClean="0"/>
              <a:t>780 </a:t>
            </a:r>
            <a:r>
              <a:rPr lang="en-US" sz="2400" dirty="0" err="1" smtClean="0"/>
              <a:t>vs</a:t>
            </a:r>
            <a:r>
              <a:rPr lang="en-US" sz="2400" dirty="0" smtClean="0"/>
              <a:t> “Preceded by”</a:t>
            </a:r>
          </a:p>
          <a:p>
            <a:pPr lvl="1"/>
            <a:r>
              <a:rPr lang="en-US" sz="2400" dirty="0"/>
              <a:t>Authority 510 $w a </a:t>
            </a:r>
            <a:r>
              <a:rPr lang="en-US" sz="2400" dirty="0" err="1"/>
              <a:t>vs</a:t>
            </a:r>
            <a:r>
              <a:rPr lang="en-US" sz="2400" dirty="0"/>
              <a:t> $</a:t>
            </a:r>
            <a:r>
              <a:rPr lang="en-US" sz="2400" dirty="0" err="1"/>
              <a:t>i</a:t>
            </a:r>
            <a:r>
              <a:rPr lang="en-US" sz="2400" dirty="0"/>
              <a:t> </a:t>
            </a:r>
            <a:r>
              <a:rPr lang="en-US" sz="2400" dirty="0" smtClean="0"/>
              <a:t>Predecessor</a:t>
            </a:r>
          </a:p>
        </p:txBody>
      </p:sp>
    </p:spTree>
    <p:extLst>
      <p:ext uri="{BB962C8B-B14F-4D97-AF65-F5344CB8AC3E}">
        <p14:creationId xmlns:p14="http://schemas.microsoft.com/office/powerpoint/2010/main" val="3451270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MARC </a:t>
            </a:r>
            <a:r>
              <a:rPr lang="en-US" sz="3200" dirty="0" err="1"/>
              <a:t>vs</a:t>
            </a:r>
            <a:r>
              <a:rPr lang="en-US" sz="3200" dirty="0"/>
              <a:t> RDA:</a:t>
            </a:r>
            <a:br>
              <a:rPr lang="en-US" sz="3200" dirty="0"/>
            </a:br>
            <a:r>
              <a:rPr lang="en-US" sz="3200" dirty="0"/>
              <a:t>codes </a:t>
            </a:r>
            <a:r>
              <a:rPr lang="en-US" sz="3200" dirty="0" err="1"/>
              <a:t>vs</a:t>
            </a:r>
            <a:r>
              <a:rPr lang="en-US" sz="3200" dirty="0"/>
              <a:t> terms</a:t>
            </a:r>
          </a:p>
        </p:txBody>
      </p:sp>
      <p:sp>
        <p:nvSpPr>
          <p:cNvPr id="3" name="Content Placeholder 2"/>
          <p:cNvSpPr>
            <a:spLocks noGrp="1"/>
          </p:cNvSpPr>
          <p:nvPr>
            <p:ph idx="1"/>
          </p:nvPr>
        </p:nvSpPr>
        <p:spPr/>
        <p:txBody>
          <a:bodyPr/>
          <a:lstStyle/>
          <a:p>
            <a:r>
              <a:rPr lang="en-US" dirty="0" smtClean="0"/>
              <a:t>Reasons to use RDA terms</a:t>
            </a:r>
          </a:p>
          <a:p>
            <a:pPr lvl="1"/>
            <a:r>
              <a:rPr lang="en-US" dirty="0" smtClean="0"/>
              <a:t>Consistent approach</a:t>
            </a:r>
          </a:p>
          <a:p>
            <a:pPr lvl="1"/>
            <a:r>
              <a:rPr lang="en-US" dirty="0" smtClean="0"/>
              <a:t>Extensibility</a:t>
            </a:r>
          </a:p>
          <a:p>
            <a:pPr lvl="1"/>
            <a:r>
              <a:rPr lang="en-US" dirty="0" smtClean="0"/>
              <a:t>FRBR-compliant</a:t>
            </a:r>
          </a:p>
          <a:p>
            <a:r>
              <a:rPr lang="en-US" dirty="0" smtClean="0"/>
              <a:t>Reasons to stick with MARC</a:t>
            </a:r>
          </a:p>
          <a:p>
            <a:pPr lvl="1"/>
            <a:r>
              <a:rPr lang="en-US" dirty="0" smtClean="0"/>
              <a:t>Well-established conventions</a:t>
            </a:r>
          </a:p>
          <a:p>
            <a:pPr lvl="1"/>
            <a:r>
              <a:rPr lang="en-US" dirty="0" smtClean="0"/>
              <a:t>Problem definitions in RDA</a:t>
            </a:r>
          </a:p>
        </p:txBody>
      </p:sp>
    </p:spTree>
    <p:extLst>
      <p:ext uri="{BB962C8B-B14F-4D97-AF65-F5344CB8AC3E}">
        <p14:creationId xmlns:p14="http://schemas.microsoft.com/office/powerpoint/2010/main" val="787024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endParaRPr lang="en-US" dirty="0" smtClean="0"/>
          </a:p>
          <a:p>
            <a:pPr marL="0" indent="0">
              <a:buNone/>
            </a:pPr>
            <a:r>
              <a:rPr lang="en-US" sz="2800" dirty="0" smtClean="0"/>
              <a:t>Example: </a:t>
            </a:r>
          </a:p>
          <a:p>
            <a:pPr marL="0" indent="0">
              <a:buNone/>
            </a:pPr>
            <a:r>
              <a:rPr lang="en-US" sz="2400" dirty="0" err="1" smtClean="0">
                <a:hlinkClick r:id="rId3"/>
              </a:rPr>
              <a:t>Mergee</a:t>
            </a:r>
            <a:r>
              <a:rPr lang="en-US" sz="2400" dirty="0"/>
              <a:t> </a:t>
            </a:r>
            <a:r>
              <a:rPr lang="en-US" sz="2400" dirty="0" smtClean="0"/>
              <a:t>“A </a:t>
            </a:r>
            <a:r>
              <a:rPr lang="en-US" sz="2400" dirty="0"/>
              <a:t>corporate body that merged with the other corporate body to form a </a:t>
            </a:r>
            <a:r>
              <a:rPr lang="en-US" sz="2400" dirty="0" smtClean="0"/>
              <a:t>third”</a:t>
            </a:r>
          </a:p>
          <a:p>
            <a:pPr marL="0" indent="0">
              <a:buNone/>
            </a:pPr>
            <a:endParaRPr lang="en-US" sz="2400" dirty="0" smtClean="0"/>
          </a:p>
          <a:p>
            <a:pPr marL="0" indent="0">
              <a:buNone/>
            </a:pPr>
            <a:r>
              <a:rPr lang="en-US" sz="2400" dirty="0" smtClean="0"/>
              <a:t>110 </a:t>
            </a:r>
            <a:r>
              <a:rPr lang="en-US" sz="2400" dirty="0"/>
              <a:t>2  Body C</a:t>
            </a:r>
          </a:p>
          <a:p>
            <a:pPr marL="0" indent="0">
              <a:buNone/>
            </a:pPr>
            <a:r>
              <a:rPr lang="en-US" sz="2400" dirty="0" smtClean="0"/>
              <a:t>510 </a:t>
            </a:r>
            <a:r>
              <a:rPr lang="en-US" sz="2400" dirty="0"/>
              <a:t>2  Body A $w a</a:t>
            </a:r>
          </a:p>
          <a:p>
            <a:pPr marL="0" indent="0">
              <a:buNone/>
            </a:pPr>
            <a:r>
              <a:rPr lang="en-US" sz="2400" dirty="0"/>
              <a:t>510 2  Body B $w a</a:t>
            </a:r>
          </a:p>
          <a:p>
            <a:pPr marL="0" indent="0">
              <a:buNone/>
            </a:pPr>
            <a:endParaRPr lang="en-US" sz="2400" dirty="0" smtClean="0"/>
          </a:p>
          <a:p>
            <a:pPr marL="0" indent="0">
              <a:buNone/>
            </a:pPr>
            <a:r>
              <a:rPr lang="en-US" sz="2400" dirty="0" smtClean="0"/>
              <a:t>- </a:t>
            </a:r>
            <a:r>
              <a:rPr lang="en-US" sz="2400" dirty="0" err="1"/>
              <a:t>v</a:t>
            </a:r>
            <a:r>
              <a:rPr lang="en-US" sz="2400" dirty="0" err="1" smtClean="0"/>
              <a:t>s</a:t>
            </a:r>
            <a:r>
              <a:rPr lang="en-US" sz="2400" dirty="0" smtClean="0"/>
              <a:t> - </a:t>
            </a:r>
          </a:p>
          <a:p>
            <a:pPr marL="0" indent="0">
              <a:buNone/>
            </a:pPr>
            <a:endParaRPr lang="en-US" sz="2400" dirty="0" smtClean="0"/>
          </a:p>
          <a:p>
            <a:pPr marL="0" indent="0">
              <a:buNone/>
            </a:pPr>
            <a:r>
              <a:rPr lang="en-US" sz="2400" dirty="0" smtClean="0"/>
              <a:t>110 </a:t>
            </a:r>
            <a:r>
              <a:rPr lang="en-US" sz="2400" dirty="0"/>
              <a:t>2  Body C</a:t>
            </a:r>
          </a:p>
          <a:p>
            <a:pPr marL="0" indent="0">
              <a:buNone/>
            </a:pPr>
            <a:r>
              <a:rPr lang="en-US" sz="2400" dirty="0"/>
              <a:t>510 2  $</a:t>
            </a:r>
            <a:r>
              <a:rPr lang="en-US" sz="2400" dirty="0" err="1"/>
              <a:t>i</a:t>
            </a:r>
            <a:r>
              <a:rPr lang="en-US" sz="2400" dirty="0"/>
              <a:t> </a:t>
            </a:r>
            <a:r>
              <a:rPr lang="en-US" sz="2400" dirty="0" err="1"/>
              <a:t>Mergee</a:t>
            </a:r>
            <a:r>
              <a:rPr lang="en-US" sz="2400" dirty="0"/>
              <a:t>: $a Body A $w r</a:t>
            </a:r>
          </a:p>
          <a:p>
            <a:pPr marL="0" indent="0">
              <a:buNone/>
            </a:pPr>
            <a:r>
              <a:rPr lang="en-US" sz="2400" dirty="0"/>
              <a:t>510 2  $I </a:t>
            </a:r>
            <a:r>
              <a:rPr lang="en-US" sz="2400" dirty="0" err="1"/>
              <a:t>Mergee</a:t>
            </a:r>
            <a:r>
              <a:rPr lang="en-US" sz="2400" dirty="0"/>
              <a:t>: $a Body B $w r</a:t>
            </a:r>
          </a:p>
          <a:p>
            <a:pPr marL="0" indent="0">
              <a:buNone/>
            </a:pPr>
            <a:r>
              <a:rPr lang="en-US" sz="2400" dirty="0"/>
              <a:t/>
            </a:r>
            <a:br>
              <a:rPr lang="en-US" sz="2400" dirty="0"/>
            </a:br>
            <a:r>
              <a:rPr lang="en-US" sz="2400" dirty="0" smtClean="0"/>
              <a:t/>
            </a:r>
            <a:br>
              <a:rPr lang="en-US" sz="2400" dirty="0" smtClean="0"/>
            </a:br>
            <a:endParaRPr lang="en-US" sz="2400" dirty="0"/>
          </a:p>
        </p:txBody>
      </p:sp>
    </p:spTree>
    <p:extLst>
      <p:ext uri="{BB962C8B-B14F-4D97-AF65-F5344CB8AC3E}">
        <p14:creationId xmlns:p14="http://schemas.microsoft.com/office/powerpoint/2010/main" val="4065647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MARC </a:t>
            </a:r>
            <a:r>
              <a:rPr lang="en-US" sz="3200" dirty="0" err="1" smtClean="0"/>
              <a:t>vs</a:t>
            </a:r>
            <a:r>
              <a:rPr lang="en-US" sz="3200" dirty="0" smtClean="0"/>
              <a:t> RDA:</a:t>
            </a:r>
            <a:br>
              <a:rPr lang="en-US" sz="3200" dirty="0" smtClean="0"/>
            </a:br>
            <a:r>
              <a:rPr lang="en-US" sz="3200" dirty="0" smtClean="0"/>
              <a:t>WEMI issues</a:t>
            </a:r>
            <a:endParaRPr lang="en-US" sz="3200" dirty="0"/>
          </a:p>
        </p:txBody>
      </p:sp>
      <p:sp>
        <p:nvSpPr>
          <p:cNvPr id="3" name="Content Placeholder 2"/>
          <p:cNvSpPr>
            <a:spLocks noGrp="1"/>
          </p:cNvSpPr>
          <p:nvPr>
            <p:ph idx="1"/>
          </p:nvPr>
        </p:nvSpPr>
        <p:spPr/>
        <p:txBody>
          <a:bodyPr>
            <a:normAutofit/>
          </a:bodyPr>
          <a:lstStyle/>
          <a:p>
            <a:r>
              <a:rPr lang="en-US" dirty="0" smtClean="0"/>
              <a:t>7XX X2 </a:t>
            </a:r>
          </a:p>
          <a:p>
            <a:pPr marL="800100" lvl="2" indent="0">
              <a:buNone/>
            </a:pPr>
            <a:r>
              <a:rPr lang="en-US" dirty="0" smtClean="0"/>
              <a:t>Does this mean $</a:t>
            </a:r>
            <a:r>
              <a:rPr lang="en-US" dirty="0" err="1" smtClean="0"/>
              <a:t>i</a:t>
            </a:r>
            <a:r>
              <a:rPr lang="en-US" dirty="0" smtClean="0"/>
              <a:t> Contains (work) or $</a:t>
            </a:r>
            <a:r>
              <a:rPr lang="en-US" dirty="0" err="1" smtClean="0"/>
              <a:t>i</a:t>
            </a:r>
            <a:r>
              <a:rPr lang="en-US" dirty="0" smtClean="0"/>
              <a:t> Contains (expression) or … ?</a:t>
            </a:r>
          </a:p>
          <a:p>
            <a:r>
              <a:rPr lang="en-US" dirty="0" smtClean="0"/>
              <a:t>830 </a:t>
            </a:r>
            <a:r>
              <a:rPr lang="en-US" dirty="0" err="1" smtClean="0"/>
              <a:t>vs</a:t>
            </a:r>
            <a:r>
              <a:rPr lang="en-US" dirty="0" smtClean="0"/>
              <a:t> J2.4 </a:t>
            </a:r>
            <a:r>
              <a:rPr lang="en-US" dirty="0"/>
              <a:t>In series (work</a:t>
            </a:r>
            <a:r>
              <a:rPr lang="en-US" dirty="0" smtClean="0"/>
              <a:t>)</a:t>
            </a:r>
          </a:p>
          <a:p>
            <a:pPr marL="857250" lvl="2" indent="0">
              <a:buNone/>
            </a:pPr>
            <a:r>
              <a:rPr lang="en-US" dirty="0" smtClean="0"/>
              <a:t>130 #0 $a Pocket books historical romance</a:t>
            </a:r>
          </a:p>
          <a:p>
            <a:pPr marL="857250" lvl="2" indent="0">
              <a:buNone/>
            </a:pPr>
            <a:r>
              <a:rPr lang="en-US" dirty="0" smtClean="0"/>
              <a:t>643 ## $a New York $b Pocket books</a:t>
            </a:r>
          </a:p>
          <a:p>
            <a:pPr marL="514350" indent="-457200"/>
            <a:r>
              <a:rPr lang="en-US" dirty="0" smtClean="0"/>
              <a:t>Linking entry fields</a:t>
            </a:r>
          </a:p>
          <a:p>
            <a:pPr marL="457200" lvl="1" indent="0">
              <a:buNone/>
            </a:pPr>
            <a:r>
              <a:rPr lang="en-US" dirty="0" smtClean="0"/>
              <a:t>	</a:t>
            </a:r>
            <a:r>
              <a:rPr lang="en-US" sz="2400" dirty="0" smtClean="0"/>
              <a:t>767 0# $a </a:t>
            </a:r>
            <a:r>
              <a:rPr lang="en-US" sz="2400" dirty="0" err="1" smtClean="0"/>
              <a:t>DiCamillo</a:t>
            </a:r>
            <a:r>
              <a:rPr lang="en-US" sz="2400" dirty="0" smtClean="0"/>
              <a:t>, Kate. $t Tiger rising $d Cambridge, Mass. : Candlewick Press, 2001 $h 116 pages </a:t>
            </a:r>
            <a:r>
              <a:rPr lang="en-US" sz="2400" dirty="0"/>
              <a:t>$z </a:t>
            </a:r>
            <a:r>
              <a:rPr lang="en-US" sz="2400" dirty="0" smtClean="0"/>
              <a:t>0763618985</a:t>
            </a:r>
          </a:p>
          <a:p>
            <a:pPr lvl="1"/>
            <a:r>
              <a:rPr lang="en-US" sz="2000" dirty="0" smtClean="0"/>
              <a:t>does RDA 17.4.2.3 on composite description apply here?</a:t>
            </a:r>
            <a:endParaRPr lang="en-US" sz="2000" dirty="0"/>
          </a:p>
          <a:p>
            <a:pPr marL="457200" lvl="1" indent="0">
              <a:buNone/>
            </a:pPr>
            <a:endParaRPr lang="en-US" sz="2400" dirty="0" smtClean="0"/>
          </a:p>
          <a:p>
            <a:endParaRPr lang="en-US" dirty="0"/>
          </a:p>
        </p:txBody>
      </p:sp>
    </p:spTree>
    <p:extLst>
      <p:ext uri="{BB962C8B-B14F-4D97-AF65-F5344CB8AC3E}">
        <p14:creationId xmlns:p14="http://schemas.microsoft.com/office/powerpoint/2010/main" val="41857235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r>
              <a:rPr lang="en-US" sz="3200" dirty="0" smtClean="0"/>
              <a:t/>
            </a:r>
            <a:br>
              <a:rPr lang="en-US" sz="3200" dirty="0" smtClean="0"/>
            </a:br>
            <a:r>
              <a:rPr lang="en-US" sz="3200" dirty="0"/>
              <a:t>Relationship designators </a:t>
            </a:r>
            <a:r>
              <a:rPr lang="en-US" sz="3200" dirty="0" err="1"/>
              <a:t>vs</a:t>
            </a:r>
            <a:r>
              <a:rPr lang="en-US" sz="3200" dirty="0"/>
              <a:t> other devices</a:t>
            </a:r>
            <a:br>
              <a:rPr lang="en-US" sz="3200" dirty="0"/>
            </a:br>
            <a:endParaRPr lang="en-US" sz="3200" dirty="0"/>
          </a:p>
        </p:txBody>
      </p:sp>
      <p:sp>
        <p:nvSpPr>
          <p:cNvPr id="3" name="Content Placeholder 2"/>
          <p:cNvSpPr>
            <a:spLocks noGrp="1"/>
          </p:cNvSpPr>
          <p:nvPr>
            <p:ph idx="1"/>
          </p:nvPr>
        </p:nvSpPr>
        <p:spPr>
          <a:xfrm>
            <a:off x="457200" y="1066800"/>
            <a:ext cx="8229600" cy="5059363"/>
          </a:xfrm>
        </p:spPr>
        <p:txBody>
          <a:bodyPr>
            <a:normAutofit lnSpcReduction="10000"/>
          </a:bodyPr>
          <a:lstStyle/>
          <a:p>
            <a:pPr marL="0" indent="0">
              <a:buNone/>
            </a:pPr>
            <a:r>
              <a:rPr lang="en-US" sz="2400" b="1" i="1" dirty="0" err="1"/>
              <a:t>Tiiger</a:t>
            </a:r>
            <a:r>
              <a:rPr lang="en-US" sz="2400" b="1" i="1" dirty="0"/>
              <a:t> </a:t>
            </a:r>
            <a:r>
              <a:rPr lang="en-US" sz="2400" b="1" i="1" dirty="0" err="1"/>
              <a:t>virgub</a:t>
            </a:r>
            <a:r>
              <a:rPr lang="en-US" sz="2400" b="1" i="1" dirty="0"/>
              <a:t> / Kate </a:t>
            </a:r>
            <a:r>
              <a:rPr lang="en-US" sz="2400" b="1" i="1" dirty="0" err="1"/>
              <a:t>DiCamillo</a:t>
            </a:r>
            <a:r>
              <a:rPr lang="en-US" sz="2400" b="1" i="1" dirty="0"/>
              <a:t> [Estonian translation of Tiger rising]</a:t>
            </a:r>
          </a:p>
          <a:p>
            <a:pPr marL="0" indent="0">
              <a:buNone/>
            </a:pPr>
            <a:r>
              <a:rPr lang="en-US" sz="1800" dirty="0"/>
              <a:t>100 1# $a </a:t>
            </a:r>
            <a:r>
              <a:rPr lang="en-US" sz="1800" dirty="0" err="1"/>
              <a:t>DiCamillo</a:t>
            </a:r>
            <a:r>
              <a:rPr lang="en-US" sz="1800" dirty="0"/>
              <a:t>, Kate, $e author</a:t>
            </a:r>
          </a:p>
          <a:p>
            <a:pPr marL="0" indent="0">
              <a:buNone/>
            </a:pPr>
            <a:r>
              <a:rPr lang="en-US" sz="1800" dirty="0"/>
              <a:t>240 10 $a Tiger rising. $l </a:t>
            </a:r>
            <a:r>
              <a:rPr lang="en-US" sz="1800" dirty="0" smtClean="0"/>
              <a:t>Estonian </a:t>
            </a:r>
          </a:p>
          <a:p>
            <a:pPr marL="0" indent="0">
              <a:buNone/>
            </a:pPr>
            <a:r>
              <a:rPr lang="en-US" sz="1800" dirty="0" smtClean="0"/>
              <a:t>- and - </a:t>
            </a:r>
          </a:p>
          <a:p>
            <a:pPr marL="0" indent="0">
              <a:buNone/>
            </a:pPr>
            <a:r>
              <a:rPr lang="en-US" sz="1800" dirty="0" smtClean="0"/>
              <a:t>500 ## $a Translation of …</a:t>
            </a:r>
            <a:endParaRPr lang="en-US" sz="1800" dirty="0"/>
          </a:p>
          <a:p>
            <a:pPr marL="0" indent="0">
              <a:buNone/>
            </a:pPr>
            <a:r>
              <a:rPr lang="en-US" sz="1800" dirty="0"/>
              <a:t>- </a:t>
            </a:r>
            <a:r>
              <a:rPr lang="en-US" sz="1800" dirty="0" smtClean="0"/>
              <a:t>or? </a:t>
            </a:r>
            <a:r>
              <a:rPr lang="en-US" sz="1800" dirty="0"/>
              <a:t>– </a:t>
            </a:r>
          </a:p>
          <a:p>
            <a:pPr marL="0" indent="0">
              <a:buNone/>
            </a:pPr>
            <a:r>
              <a:rPr lang="en-US" sz="1800" dirty="0"/>
              <a:t>700 1# $</a:t>
            </a:r>
            <a:r>
              <a:rPr lang="en-US" sz="1800" dirty="0" err="1"/>
              <a:t>i</a:t>
            </a:r>
            <a:r>
              <a:rPr lang="en-US" sz="1800" dirty="0"/>
              <a:t> Translation of: $a </a:t>
            </a:r>
            <a:r>
              <a:rPr lang="en-US" sz="1800" dirty="0" err="1"/>
              <a:t>DiCamillo</a:t>
            </a:r>
            <a:r>
              <a:rPr lang="en-US" sz="1800" dirty="0"/>
              <a:t>, Kate. $t Tiger rising. </a:t>
            </a:r>
            <a:r>
              <a:rPr lang="en-US" sz="1800" dirty="0">
                <a:solidFill>
                  <a:schemeClr val="bg1">
                    <a:lumMod val="65000"/>
                  </a:schemeClr>
                </a:solidFill>
              </a:rPr>
              <a:t>$l </a:t>
            </a:r>
            <a:r>
              <a:rPr lang="en-US" sz="1800" dirty="0" smtClean="0">
                <a:solidFill>
                  <a:schemeClr val="bg1">
                    <a:lumMod val="65000"/>
                  </a:schemeClr>
                </a:solidFill>
              </a:rPr>
              <a:t>English</a:t>
            </a:r>
            <a:endParaRPr lang="en-US" sz="1800" dirty="0">
              <a:solidFill>
                <a:schemeClr val="bg1">
                  <a:lumMod val="65000"/>
                </a:schemeClr>
              </a:solidFill>
            </a:endParaRPr>
          </a:p>
          <a:p>
            <a:pPr marL="0" indent="0">
              <a:buNone/>
            </a:pPr>
            <a:endParaRPr lang="en-US" sz="1800" b="1" i="1" dirty="0"/>
          </a:p>
          <a:p>
            <a:pPr marL="0" indent="0">
              <a:buNone/>
            </a:pPr>
            <a:r>
              <a:rPr lang="en-US" sz="2400" b="1" i="1" dirty="0" smtClean="0"/>
              <a:t>Don </a:t>
            </a:r>
            <a:r>
              <a:rPr lang="en-US" sz="2400" b="1" i="1" dirty="0"/>
              <a:t>Quixote : notes / by Marianne </a:t>
            </a:r>
            <a:r>
              <a:rPr lang="en-US" sz="2400" b="1" i="1" dirty="0" err="1"/>
              <a:t>Sturman</a:t>
            </a:r>
            <a:r>
              <a:rPr lang="en-US" sz="2400" b="1" i="1" dirty="0"/>
              <a:t> [in Cliff’s notes series]</a:t>
            </a:r>
            <a:endParaRPr lang="en-US" sz="2400" b="1" dirty="0"/>
          </a:p>
          <a:p>
            <a:pPr marL="0" indent="0">
              <a:buNone/>
            </a:pPr>
            <a:r>
              <a:rPr lang="en-US" sz="1800" dirty="0" smtClean="0"/>
              <a:t>700 1# $</a:t>
            </a:r>
            <a:r>
              <a:rPr lang="en-US" sz="1800" dirty="0" err="1" smtClean="0"/>
              <a:t>i</a:t>
            </a:r>
            <a:r>
              <a:rPr lang="en-US" sz="1800"/>
              <a:t> </a:t>
            </a:r>
            <a:r>
              <a:rPr lang="en-US" sz="1800" smtClean="0"/>
              <a:t>Commentary </a:t>
            </a:r>
            <a:r>
              <a:rPr lang="en-US" sz="1800" dirty="0"/>
              <a:t>on (work</a:t>
            </a:r>
            <a:r>
              <a:rPr lang="en-US" sz="1800" dirty="0" smtClean="0"/>
              <a:t>): $a </a:t>
            </a:r>
            <a:r>
              <a:rPr lang="en-US" sz="1800" dirty="0"/>
              <a:t>Cervantes </a:t>
            </a:r>
            <a:r>
              <a:rPr lang="en-US" sz="1800" dirty="0" err="1"/>
              <a:t>Saavedra</a:t>
            </a:r>
            <a:r>
              <a:rPr lang="en-US" sz="1800" dirty="0"/>
              <a:t>, Miguel de, $d 1547-1616. $t Don Quixote </a:t>
            </a:r>
            <a:endParaRPr lang="en-US" sz="1800" dirty="0" smtClean="0"/>
          </a:p>
          <a:p>
            <a:pPr marL="0" indent="0">
              <a:buNone/>
            </a:pPr>
            <a:r>
              <a:rPr lang="en-US" sz="1800" dirty="0" smtClean="0"/>
              <a:t>- or? - </a:t>
            </a:r>
            <a:endParaRPr lang="en-US" sz="1800" dirty="0"/>
          </a:p>
          <a:p>
            <a:pPr marL="0" indent="0">
              <a:buNone/>
            </a:pPr>
            <a:r>
              <a:rPr lang="en-US" sz="1800" dirty="0" smtClean="0"/>
              <a:t>600 </a:t>
            </a:r>
            <a:r>
              <a:rPr lang="en-US" sz="1800" dirty="0"/>
              <a:t>10 $a Cervantes </a:t>
            </a:r>
            <a:r>
              <a:rPr lang="en-US" sz="1800" dirty="0" err="1"/>
              <a:t>Saavedra</a:t>
            </a:r>
            <a:r>
              <a:rPr lang="en-US" sz="1800" dirty="0"/>
              <a:t>, Miguel de, $d 1547-1616. $t Don Quixote $x Examinations $v Study guides</a:t>
            </a:r>
            <a:r>
              <a:rPr lang="en-US" sz="1800" dirty="0" smtClean="0"/>
              <a:t>.</a:t>
            </a:r>
          </a:p>
          <a:p>
            <a:pPr marL="0" indent="0">
              <a:buNone/>
            </a:pPr>
            <a:endParaRPr lang="en-US" sz="2000" dirty="0" smtClean="0"/>
          </a:p>
          <a:p>
            <a:pPr marL="0" indent="0">
              <a:buNone/>
            </a:pPr>
            <a:endParaRPr lang="en-US" dirty="0" smtClean="0"/>
          </a:p>
        </p:txBody>
      </p:sp>
    </p:spTree>
    <p:extLst>
      <p:ext uri="{BB962C8B-B14F-4D97-AF65-F5344CB8AC3E}">
        <p14:creationId xmlns:p14="http://schemas.microsoft.com/office/powerpoint/2010/main" val="35063377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unresolved issues</a:t>
            </a:r>
            <a:endParaRPr lang="en-US" dirty="0"/>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US" sz="2800" dirty="0"/>
              <a:t>Appendices I-K </a:t>
            </a:r>
            <a:r>
              <a:rPr lang="en-US" sz="2800" dirty="0" err="1"/>
              <a:t>vs</a:t>
            </a:r>
            <a:r>
              <a:rPr lang="en-US" sz="2800" dirty="0"/>
              <a:t> the English language</a:t>
            </a:r>
          </a:p>
          <a:p>
            <a:r>
              <a:rPr lang="en-US" sz="2800" dirty="0" smtClean="0"/>
              <a:t>Authority </a:t>
            </a:r>
            <a:r>
              <a:rPr lang="en-US" sz="2800" dirty="0" err="1"/>
              <a:t>vs</a:t>
            </a:r>
            <a:r>
              <a:rPr lang="en-US" sz="2800" dirty="0"/>
              <a:t> bib records</a:t>
            </a:r>
          </a:p>
          <a:p>
            <a:r>
              <a:rPr lang="en-US" sz="2800" dirty="0"/>
              <a:t>Expressions</a:t>
            </a:r>
          </a:p>
          <a:p>
            <a:r>
              <a:rPr lang="en-US" sz="2800" dirty="0"/>
              <a:t>e</a:t>
            </a:r>
            <a:r>
              <a:rPr lang="en-US" sz="2800" dirty="0" smtClean="0"/>
              <a:t>tc.</a:t>
            </a:r>
            <a:endParaRPr lang="en-US" sz="2800" dirty="0"/>
          </a:p>
        </p:txBody>
      </p:sp>
    </p:spTree>
    <p:extLst>
      <p:ext uri="{BB962C8B-B14F-4D97-AF65-F5344CB8AC3E}">
        <p14:creationId xmlns:p14="http://schemas.microsoft.com/office/powerpoint/2010/main" val="15057245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Questions?</a:t>
            </a:r>
            <a:endParaRPr lang="en-US" dirty="0"/>
          </a:p>
        </p:txBody>
      </p:sp>
      <p:sp>
        <p:nvSpPr>
          <p:cNvPr id="2" name="Content Placeholder 1"/>
          <p:cNvSpPr>
            <a:spLocks noGrp="1"/>
          </p:cNvSpPr>
          <p:nvPr>
            <p:ph idx="1"/>
          </p:nvPr>
        </p:nvSpPr>
        <p:spPr/>
        <p:txBody>
          <a:bodyPr/>
          <a:lstStyle/>
          <a:p>
            <a:pPr marL="114300" indent="0">
              <a:buNone/>
            </a:pPr>
            <a:r>
              <a:rPr lang="en-US" dirty="0"/>
              <a:t>PCC task group report </a:t>
            </a:r>
            <a:r>
              <a:rPr lang="en-US" dirty="0" smtClean="0"/>
              <a:t>at: </a:t>
            </a:r>
            <a:r>
              <a:rPr lang="en-US" dirty="0" smtClean="0">
                <a:hlinkClick r:id="rId2"/>
              </a:rPr>
              <a:t>http</a:t>
            </a:r>
            <a:r>
              <a:rPr lang="en-US" dirty="0">
                <a:hlinkClick r:id="rId2"/>
              </a:rPr>
              <a:t>://</a:t>
            </a:r>
            <a:r>
              <a:rPr lang="en-US" dirty="0" smtClean="0">
                <a:hlinkClick r:id="rId2"/>
              </a:rPr>
              <a:t>www.loc.gov/aba/pcc/rda/RDA%20Task%20groups%20and%20charges/PCC-Relat-Desig-TG-report.rtf</a:t>
            </a:r>
            <a:r>
              <a:rPr lang="en-US" dirty="0" smtClean="0"/>
              <a:t> </a:t>
            </a:r>
            <a:r>
              <a:rPr lang="en-US" dirty="0"/>
              <a:t/>
            </a:r>
            <a:br>
              <a:rPr lang="en-US" dirty="0"/>
            </a:br>
            <a:endParaRPr lang="en-US" dirty="0"/>
          </a:p>
        </p:txBody>
      </p:sp>
    </p:spTree>
    <p:extLst>
      <p:ext uri="{BB962C8B-B14F-4D97-AF65-F5344CB8AC3E}">
        <p14:creationId xmlns:p14="http://schemas.microsoft.com/office/powerpoint/2010/main" val="807468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PCC Relationship Designator Guidelines Task Group</a:t>
            </a:r>
            <a:br>
              <a:rPr lang="en-US" sz="2800" dirty="0" smtClean="0"/>
            </a:br>
            <a:endParaRPr lang="en-US" sz="2800" dirty="0"/>
          </a:p>
        </p:txBody>
      </p:sp>
      <p:sp>
        <p:nvSpPr>
          <p:cNvPr id="6" name="Content Placeholder 5"/>
          <p:cNvSpPr>
            <a:spLocks noGrp="1"/>
          </p:cNvSpPr>
          <p:nvPr>
            <p:ph idx="1"/>
          </p:nvPr>
        </p:nvSpPr>
        <p:spPr/>
        <p:txBody>
          <a:bodyPr>
            <a:normAutofit/>
          </a:bodyPr>
          <a:lstStyle/>
          <a:p>
            <a:pPr marL="0" indent="0">
              <a:buNone/>
            </a:pPr>
            <a:r>
              <a:rPr lang="en-US" sz="2400" dirty="0" smtClean="0"/>
              <a:t>Paige Andrew (Penn State)</a:t>
            </a:r>
          </a:p>
          <a:p>
            <a:pPr marL="0" indent="0">
              <a:buNone/>
            </a:pPr>
            <a:r>
              <a:rPr lang="en-US" sz="2400" dirty="0" smtClean="0"/>
              <a:t>Chew Chiat Naun (University of Minnesota)</a:t>
            </a:r>
          </a:p>
          <a:p>
            <a:pPr marL="0" indent="0">
              <a:buNone/>
            </a:pPr>
            <a:r>
              <a:rPr lang="en-US" sz="2400" dirty="0" smtClean="0"/>
              <a:t>Eileen (</a:t>
            </a:r>
            <a:r>
              <a:rPr lang="en-US" sz="2400" dirty="0" err="1" smtClean="0"/>
              <a:t>Heeran</a:t>
            </a:r>
            <a:r>
              <a:rPr lang="en-US" sz="2400" dirty="0" smtClean="0"/>
              <a:t>) </a:t>
            </a:r>
            <a:r>
              <a:rPr lang="en-US" sz="2400" dirty="0" err="1" smtClean="0"/>
              <a:t>Dewitya</a:t>
            </a:r>
            <a:r>
              <a:rPr lang="en-US" sz="2400" dirty="0" smtClean="0"/>
              <a:t> (UNC Chapel Hill)</a:t>
            </a:r>
          </a:p>
          <a:p>
            <a:pPr marL="0" indent="0">
              <a:buNone/>
            </a:pPr>
            <a:r>
              <a:rPr lang="en-US" sz="2400" dirty="0" smtClean="0"/>
              <a:t>Linda Gabel (OCLC)</a:t>
            </a:r>
          </a:p>
          <a:p>
            <a:pPr marL="0" indent="0">
              <a:buNone/>
            </a:pPr>
            <a:r>
              <a:rPr lang="en-US" sz="2400" dirty="0" smtClean="0"/>
              <a:t>Kate Harcourt (Columbia University)</a:t>
            </a:r>
          </a:p>
          <a:p>
            <a:pPr marL="0" indent="0">
              <a:buNone/>
            </a:pPr>
            <a:r>
              <a:rPr lang="en-US" sz="2400" dirty="0" smtClean="0"/>
              <a:t>Beth Iseminger (Harvard University)</a:t>
            </a:r>
          </a:p>
          <a:p>
            <a:pPr marL="0" indent="0">
              <a:buNone/>
            </a:pPr>
            <a:r>
              <a:rPr lang="en-US" sz="2400" dirty="0" smtClean="0"/>
              <a:t>Christee Pascale (NCSU)</a:t>
            </a:r>
          </a:p>
          <a:p>
            <a:pPr marL="0" indent="0">
              <a:buNone/>
            </a:pPr>
            <a:r>
              <a:rPr lang="en-US" sz="2400" dirty="0" smtClean="0"/>
              <a:t>Dave </a:t>
            </a:r>
            <a:r>
              <a:rPr lang="en-US" sz="2400" dirty="0" err="1" smtClean="0"/>
              <a:t>Reser</a:t>
            </a:r>
            <a:r>
              <a:rPr lang="en-US" sz="2400" dirty="0" smtClean="0"/>
              <a:t> (Library of Congress)</a:t>
            </a:r>
          </a:p>
          <a:p>
            <a:pPr marL="0" indent="0">
              <a:buNone/>
            </a:pPr>
            <a:r>
              <a:rPr lang="en-US" sz="2400" dirty="0" smtClean="0"/>
              <a:t>Katia </a:t>
            </a:r>
            <a:r>
              <a:rPr lang="en-US" sz="2400" dirty="0" err="1" smtClean="0"/>
              <a:t>Strieck</a:t>
            </a:r>
            <a:r>
              <a:rPr lang="en-US" sz="2400" dirty="0" smtClean="0"/>
              <a:t> (University of Pennsylvania)</a:t>
            </a:r>
            <a:endParaRPr lang="en-US" sz="2400" dirty="0"/>
          </a:p>
        </p:txBody>
      </p:sp>
    </p:spTree>
    <p:extLst>
      <p:ext uri="{BB962C8B-B14F-4D97-AF65-F5344CB8AC3E}">
        <p14:creationId xmlns:p14="http://schemas.microsoft.com/office/powerpoint/2010/main" val="617333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Outline</a:t>
            </a:r>
            <a:endParaRPr lang="en-US" sz="2800" dirty="0"/>
          </a:p>
        </p:txBody>
      </p:sp>
      <p:sp>
        <p:nvSpPr>
          <p:cNvPr id="3" name="Content Placeholder 2"/>
          <p:cNvSpPr>
            <a:spLocks noGrp="1"/>
          </p:cNvSpPr>
          <p:nvPr>
            <p:ph idx="1"/>
          </p:nvPr>
        </p:nvSpPr>
        <p:spPr/>
        <p:txBody>
          <a:bodyPr>
            <a:normAutofit fontScale="92500" lnSpcReduction="20000"/>
          </a:bodyPr>
          <a:lstStyle/>
          <a:p>
            <a:r>
              <a:rPr lang="en-US" sz="2900" dirty="0" smtClean="0"/>
              <a:t>Disclaimer</a:t>
            </a:r>
          </a:p>
          <a:p>
            <a:r>
              <a:rPr lang="en-US" sz="2900" dirty="0" smtClean="0"/>
              <a:t>State of play and objectives</a:t>
            </a:r>
          </a:p>
          <a:p>
            <a:r>
              <a:rPr lang="en-US" sz="2900" dirty="0" smtClean="0"/>
              <a:t>Guidelines – a few examples</a:t>
            </a:r>
          </a:p>
          <a:p>
            <a:r>
              <a:rPr lang="en-US" sz="2900" dirty="0" smtClean="0"/>
              <a:t>“Open” </a:t>
            </a:r>
            <a:r>
              <a:rPr lang="en-US" sz="2900" dirty="0" err="1" smtClean="0"/>
              <a:t>vs</a:t>
            </a:r>
            <a:r>
              <a:rPr lang="en-US" sz="2900" dirty="0" smtClean="0"/>
              <a:t> “closed” vocabularies</a:t>
            </a:r>
          </a:p>
          <a:p>
            <a:r>
              <a:rPr lang="en-US" sz="2900" dirty="0" smtClean="0"/>
              <a:t>Specialist communities</a:t>
            </a:r>
          </a:p>
          <a:p>
            <a:r>
              <a:rPr lang="en-US" sz="2900" dirty="0" smtClean="0"/>
              <a:t>Source vocabularies</a:t>
            </a:r>
          </a:p>
          <a:p>
            <a:r>
              <a:rPr lang="en-US" sz="2900" dirty="0" smtClean="0"/>
              <a:t>Codes </a:t>
            </a:r>
            <a:r>
              <a:rPr lang="en-US" sz="2900" dirty="0" err="1" smtClean="0"/>
              <a:t>vs</a:t>
            </a:r>
            <a:r>
              <a:rPr lang="en-US" sz="2900" dirty="0" smtClean="0"/>
              <a:t> terms</a:t>
            </a:r>
          </a:p>
          <a:p>
            <a:r>
              <a:rPr lang="en-US" sz="2900" dirty="0" smtClean="0"/>
              <a:t>Definitions</a:t>
            </a:r>
          </a:p>
          <a:p>
            <a:r>
              <a:rPr lang="en-US" sz="2900" dirty="0" smtClean="0"/>
              <a:t>WEMI issues</a:t>
            </a:r>
          </a:p>
          <a:p>
            <a:r>
              <a:rPr lang="en-US" sz="2900" dirty="0" smtClean="0"/>
              <a:t>Relationship designators </a:t>
            </a:r>
            <a:r>
              <a:rPr lang="en-US" sz="2900" dirty="0" err="1" smtClean="0"/>
              <a:t>vs</a:t>
            </a:r>
            <a:r>
              <a:rPr lang="en-US" sz="2900" dirty="0" smtClean="0"/>
              <a:t> other devices</a:t>
            </a:r>
          </a:p>
          <a:p>
            <a:r>
              <a:rPr lang="en-US" sz="2900" dirty="0" smtClean="0"/>
              <a:t>Other unresolved issues</a:t>
            </a:r>
            <a:endParaRPr lang="en-US" sz="2900" dirty="0"/>
          </a:p>
          <a:p>
            <a:endParaRPr lang="en-US" sz="31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074889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Disclaimer</a:t>
            </a:r>
            <a:endParaRPr lang="en-US" sz="3200" dirty="0"/>
          </a:p>
        </p:txBody>
      </p:sp>
      <p:sp>
        <p:nvSpPr>
          <p:cNvPr id="3" name="Content Placeholder 2"/>
          <p:cNvSpPr>
            <a:spLocks noGrp="1"/>
          </p:cNvSpPr>
          <p:nvPr>
            <p:ph idx="1"/>
          </p:nvPr>
        </p:nvSpPr>
        <p:spPr/>
        <p:txBody>
          <a:bodyPr/>
          <a:lstStyle/>
          <a:p>
            <a:pPr marL="114300" indent="0">
              <a:buNone/>
            </a:pPr>
            <a:r>
              <a:rPr lang="en-US" dirty="0" smtClean="0"/>
              <a:t>This presentation gives a high-level overview of the work of the PCC Relationship Designator Guidelines Task Group. The examples illustrate some of the issues that arose in the group’s discussions. They are not intended as a substitute for policy </a:t>
            </a:r>
            <a:r>
              <a:rPr lang="en-US" dirty="0" smtClean="0"/>
              <a:t>statements, </a:t>
            </a:r>
            <a:r>
              <a:rPr lang="en-US" dirty="0" smtClean="0"/>
              <a:t>training </a:t>
            </a:r>
            <a:r>
              <a:rPr lang="en-US" dirty="0" smtClean="0"/>
              <a:t>materials, or what your supervisor </a:t>
            </a:r>
            <a:r>
              <a:rPr lang="en-US" smtClean="0"/>
              <a:t>told you. </a:t>
            </a:r>
            <a:endParaRPr lang="en-US" dirty="0"/>
          </a:p>
        </p:txBody>
      </p:sp>
    </p:spTree>
    <p:extLst>
      <p:ext uri="{BB962C8B-B14F-4D97-AF65-F5344CB8AC3E}">
        <p14:creationId xmlns:p14="http://schemas.microsoft.com/office/powerpoint/2010/main" val="4269245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State of play and objectives</a:t>
            </a:r>
            <a:endParaRPr lang="en-US" sz="3200" dirty="0"/>
          </a:p>
        </p:txBody>
      </p:sp>
      <p:sp>
        <p:nvSpPr>
          <p:cNvPr id="3" name="Content Placeholder 2"/>
          <p:cNvSpPr>
            <a:spLocks noGrp="1"/>
          </p:cNvSpPr>
          <p:nvPr>
            <p:ph idx="1"/>
          </p:nvPr>
        </p:nvSpPr>
        <p:spPr/>
        <p:txBody>
          <a:bodyPr>
            <a:normAutofit/>
          </a:bodyPr>
          <a:lstStyle/>
          <a:p>
            <a:r>
              <a:rPr lang="en-US" dirty="0" smtClean="0"/>
              <a:t>The situation:</a:t>
            </a:r>
          </a:p>
          <a:p>
            <a:pPr lvl="1"/>
            <a:r>
              <a:rPr lang="en-US" dirty="0" smtClean="0"/>
              <a:t>RDA Appendices I-K still work in progress</a:t>
            </a:r>
          </a:p>
          <a:p>
            <a:pPr lvl="1"/>
            <a:r>
              <a:rPr lang="en-US" dirty="0"/>
              <a:t>Too early to make a call on some </a:t>
            </a:r>
            <a:r>
              <a:rPr lang="en-US" dirty="0" smtClean="0"/>
              <a:t>issues</a:t>
            </a:r>
          </a:p>
          <a:p>
            <a:pPr lvl="1"/>
            <a:r>
              <a:rPr lang="en-US" dirty="0" smtClean="0"/>
              <a:t>Limited experience with relationship designators among mainstream cataloguers</a:t>
            </a:r>
          </a:p>
          <a:p>
            <a:pPr lvl="1"/>
            <a:r>
              <a:rPr lang="en-US" dirty="0" smtClean="0"/>
              <a:t>Concern about productivity </a:t>
            </a:r>
            <a:r>
              <a:rPr lang="en-US" dirty="0" err="1" smtClean="0"/>
              <a:t>vs</a:t>
            </a:r>
            <a:r>
              <a:rPr lang="en-US" dirty="0" smtClean="0"/>
              <a:t> benefit</a:t>
            </a:r>
          </a:p>
          <a:p>
            <a:r>
              <a:rPr lang="en-US" dirty="0" smtClean="0"/>
              <a:t>Our response:</a:t>
            </a:r>
          </a:p>
          <a:p>
            <a:pPr lvl="1"/>
            <a:r>
              <a:rPr lang="en-US" dirty="0" smtClean="0"/>
              <a:t>Give people guidelines to work with for now</a:t>
            </a:r>
          </a:p>
          <a:p>
            <a:pPr lvl="1"/>
            <a:r>
              <a:rPr lang="en-US" dirty="0" smtClean="0"/>
              <a:t>Identify longer-term issues</a:t>
            </a:r>
          </a:p>
          <a:p>
            <a:endParaRPr lang="en-US" dirty="0"/>
          </a:p>
        </p:txBody>
      </p:sp>
    </p:spTree>
    <p:extLst>
      <p:ext uri="{BB962C8B-B14F-4D97-AF65-F5344CB8AC3E}">
        <p14:creationId xmlns:p14="http://schemas.microsoft.com/office/powerpoint/2010/main" val="49585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Guidelines – a few examples</a:t>
            </a:r>
            <a:br>
              <a:rPr lang="en-US" sz="3200" dirty="0" smtClean="0"/>
            </a:br>
            <a:endParaRPr lang="en-US" sz="3200" dirty="0"/>
          </a:p>
        </p:txBody>
      </p:sp>
      <p:sp>
        <p:nvSpPr>
          <p:cNvPr id="3" name="Content Placeholder 2"/>
          <p:cNvSpPr>
            <a:spLocks noGrp="1"/>
          </p:cNvSpPr>
          <p:nvPr>
            <p:ph idx="1"/>
          </p:nvPr>
        </p:nvSpPr>
        <p:spPr/>
        <p:txBody>
          <a:bodyPr>
            <a:normAutofit fontScale="85000" lnSpcReduction="10000"/>
          </a:bodyPr>
          <a:lstStyle/>
          <a:p>
            <a:pPr marL="0" indent="0">
              <a:buNone/>
            </a:pPr>
            <a:r>
              <a:rPr lang="en-US" sz="2400" dirty="0" smtClean="0"/>
              <a:t>RDA I.1/J.1/K.1 </a:t>
            </a:r>
          </a:p>
          <a:p>
            <a:r>
              <a:rPr lang="en-US" sz="2400" dirty="0" smtClean="0"/>
              <a:t>“If the relationship element is considered sufficient for the purposes of the agency creating the data, do not use a relationship designator to indicate the specific nature of the relationship”.</a:t>
            </a:r>
          </a:p>
          <a:p>
            <a:pPr marL="0" indent="0">
              <a:buNone/>
            </a:pPr>
            <a:endParaRPr lang="en-US" sz="2400" dirty="0" smtClean="0"/>
          </a:p>
          <a:p>
            <a:pPr lvl="1"/>
            <a:endParaRPr lang="en-US" sz="2400" dirty="0" smtClean="0"/>
          </a:p>
          <a:p>
            <a:pPr lvl="1"/>
            <a:endParaRPr lang="en-US" sz="2400" dirty="0"/>
          </a:p>
          <a:p>
            <a:pPr lvl="1"/>
            <a:endParaRPr lang="en-US" sz="2400" dirty="0" smtClean="0"/>
          </a:p>
          <a:p>
            <a:pPr lvl="1"/>
            <a:r>
              <a:rPr lang="en-US" sz="2400" dirty="0" smtClean="0"/>
              <a:t>RDTG 4.1.2: </a:t>
            </a:r>
            <a:r>
              <a:rPr lang="en-US" sz="2400" dirty="0"/>
              <a:t>If you cannot ascertain a more specific relationship, assign the element term, e.g., </a:t>
            </a:r>
            <a:r>
              <a:rPr lang="en-US" sz="2400" i="1" dirty="0"/>
              <a:t>Creator</a:t>
            </a:r>
            <a:r>
              <a:rPr lang="en-US" sz="2400" dirty="0"/>
              <a:t> or </a:t>
            </a:r>
            <a:r>
              <a:rPr lang="en-US" sz="2400" i="1" dirty="0"/>
              <a:t>Publisher</a:t>
            </a:r>
            <a:r>
              <a:rPr lang="en-US" sz="2400" dirty="0"/>
              <a:t>. </a:t>
            </a:r>
            <a:endParaRPr lang="en-US" sz="2400" dirty="0" smtClean="0"/>
          </a:p>
          <a:p>
            <a:r>
              <a:rPr lang="en-US" sz="2400" dirty="0" smtClean="0"/>
              <a:t>“Use relationship designators at the level of specificity that is considered appropriate for the purposes of the agency creating the data”.</a:t>
            </a:r>
          </a:p>
          <a:p>
            <a:pPr lvl="1"/>
            <a:r>
              <a:rPr lang="en-US" sz="2400" dirty="0" smtClean="0"/>
              <a:t>RDTG 4.1.2: </a:t>
            </a:r>
            <a:r>
              <a:rPr lang="en-US" sz="2400" dirty="0"/>
              <a:t>Within a hierarchy of relationship designators, prefer a specific term to a general one if it is easily </a:t>
            </a:r>
            <a:r>
              <a:rPr lang="en-US" sz="2400" dirty="0" smtClean="0"/>
              <a:t>determined.</a:t>
            </a:r>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971800"/>
            <a:ext cx="7620000" cy="103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1970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 </a:t>
            </a:r>
            <a:r>
              <a:rPr lang="en-US" dirty="0" err="1" smtClean="0"/>
              <a:t>vs</a:t>
            </a:r>
            <a:r>
              <a:rPr lang="en-US" dirty="0" smtClean="0"/>
              <a:t> “closed” vocabularies</a:t>
            </a:r>
          </a:p>
        </p:txBody>
      </p:sp>
      <p:sp>
        <p:nvSpPr>
          <p:cNvPr id="3" name="Content Placeholder 2"/>
          <p:cNvSpPr>
            <a:spLocks noGrp="1"/>
          </p:cNvSpPr>
          <p:nvPr>
            <p:ph idx="1"/>
          </p:nvPr>
        </p:nvSpPr>
        <p:spPr/>
        <p:txBody>
          <a:bodyPr>
            <a:normAutofit/>
          </a:bodyPr>
          <a:lstStyle/>
          <a:p>
            <a:pPr marL="0" indent="0">
              <a:buNone/>
            </a:pPr>
            <a:r>
              <a:rPr lang="en-US" sz="2400" dirty="0" smtClean="0"/>
              <a:t>RDA I.1/J.1/K.1 “If none of the terms listed in this appendix is appropriate or sufficiently specific, use another concise term to indicate the nature of the relationship”.</a:t>
            </a:r>
          </a:p>
          <a:p>
            <a:pPr marL="0" indent="0">
              <a:buNone/>
            </a:pPr>
            <a:endParaRPr lang="en-US" sz="2400" dirty="0"/>
          </a:p>
          <a:p>
            <a:r>
              <a:rPr lang="en-US" sz="2400" dirty="0" smtClean="0"/>
              <a:t>RDTG 5.1, 5.2: Submit proposals to PCC Standing Committee on Standards</a:t>
            </a:r>
          </a:p>
          <a:p>
            <a:r>
              <a:rPr lang="en-US" sz="2400" dirty="0" smtClean="0"/>
              <a:t>RDA proposals </a:t>
            </a:r>
            <a:r>
              <a:rPr lang="en-US" sz="2400" dirty="0" err="1" smtClean="0"/>
              <a:t>vs</a:t>
            </a:r>
            <a:r>
              <a:rPr lang="en-US" sz="2400" dirty="0" smtClean="0"/>
              <a:t> alternative vocabularies</a:t>
            </a:r>
          </a:p>
          <a:p>
            <a:pPr marL="0" indent="0">
              <a:buNone/>
            </a:pPr>
            <a:endParaRPr lang="en-US" sz="2400" dirty="0" smtClean="0"/>
          </a:p>
        </p:txBody>
      </p:sp>
    </p:spTree>
    <p:extLst>
      <p:ext uri="{BB962C8B-B14F-4D97-AF65-F5344CB8AC3E}">
        <p14:creationId xmlns:p14="http://schemas.microsoft.com/office/powerpoint/2010/main" val="7851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Specialist communities</a:t>
            </a:r>
            <a:endParaRPr lang="en-US" dirty="0"/>
          </a:p>
        </p:txBody>
      </p:sp>
      <p:sp>
        <p:nvSpPr>
          <p:cNvPr id="3" name="Content Placeholder 2"/>
          <p:cNvSpPr>
            <a:spLocks noGrp="1"/>
          </p:cNvSpPr>
          <p:nvPr>
            <p:ph idx="1"/>
          </p:nvPr>
        </p:nvSpPr>
        <p:spPr/>
        <p:txBody>
          <a:bodyPr>
            <a:normAutofit/>
          </a:bodyPr>
          <a:lstStyle/>
          <a:p>
            <a:r>
              <a:rPr lang="en-US" sz="2400" dirty="0" smtClean="0"/>
              <a:t>Could have big role in developing vocabularies</a:t>
            </a:r>
          </a:p>
          <a:p>
            <a:r>
              <a:rPr lang="en-US" sz="2400" dirty="0" smtClean="0"/>
              <a:t>Examples:</a:t>
            </a:r>
          </a:p>
          <a:p>
            <a:pPr lvl="1"/>
            <a:r>
              <a:rPr lang="en-US" sz="2000" dirty="0" smtClean="0"/>
              <a:t>RBMS</a:t>
            </a:r>
          </a:p>
          <a:p>
            <a:pPr marL="914400" lvl="2" indent="0">
              <a:buNone/>
            </a:pPr>
            <a:r>
              <a:rPr lang="en-US" sz="2000" dirty="0" smtClean="0"/>
              <a:t>e.g. </a:t>
            </a:r>
            <a:r>
              <a:rPr lang="en-US" sz="2000" dirty="0"/>
              <a:t>annotator </a:t>
            </a:r>
            <a:r>
              <a:rPr lang="en-US" sz="2000" dirty="0" smtClean="0"/>
              <a:t>- </a:t>
            </a:r>
            <a:r>
              <a:rPr lang="en-US" sz="2000" i="1" dirty="0" smtClean="0"/>
              <a:t>use </a:t>
            </a:r>
            <a:r>
              <a:rPr lang="en-US" sz="2000" i="1" dirty="0"/>
              <a:t>for the writer of manuscript annotations on a printed </a:t>
            </a:r>
            <a:r>
              <a:rPr lang="en-US" sz="2000" i="1" dirty="0" smtClean="0"/>
              <a:t>item</a:t>
            </a:r>
          </a:p>
          <a:p>
            <a:pPr lvl="1"/>
            <a:r>
              <a:rPr lang="en-US" sz="2400" dirty="0" smtClean="0"/>
              <a:t>CEAL</a:t>
            </a:r>
            <a:endParaRPr lang="en-US" sz="2400" dirty="0"/>
          </a:p>
          <a:p>
            <a:pPr marL="0" indent="0">
              <a:buNone/>
            </a:pPr>
            <a:r>
              <a:rPr lang="en-US" sz="2400" dirty="0" smtClean="0"/>
              <a:t>	</a:t>
            </a:r>
            <a:r>
              <a:rPr lang="en-US" altLang="ja-JP" sz="2000" dirty="0" smtClean="0"/>
              <a:t>710 </a:t>
            </a:r>
            <a:r>
              <a:rPr lang="en-US" altLang="ja-JP" sz="2000" dirty="0"/>
              <a:t>2 </a:t>
            </a:r>
            <a:r>
              <a:rPr lang="ja-JP" altLang="en-US" sz="2000" dirty="0"/>
              <a:t>善成堂</a:t>
            </a:r>
            <a:r>
              <a:rPr lang="en-US" altLang="ja-JP" sz="2000" dirty="0"/>
              <a:t>, </a:t>
            </a:r>
            <a:r>
              <a:rPr lang="en-US" sz="2000" dirty="0" err="1"/>
              <a:t>ǂe</a:t>
            </a:r>
            <a:r>
              <a:rPr lang="en-US" sz="2000" dirty="0"/>
              <a:t> </a:t>
            </a:r>
            <a:r>
              <a:rPr lang="ja-JP" altLang="en-US" sz="2000" dirty="0"/>
              <a:t>藏版</a:t>
            </a:r>
            <a:r>
              <a:rPr lang="en-US" altLang="ja-JP" sz="2000" dirty="0"/>
              <a:t>. </a:t>
            </a:r>
            <a:endParaRPr lang="en-US" altLang="ja-JP" sz="2000" dirty="0" smtClean="0"/>
          </a:p>
          <a:p>
            <a:pPr marL="0" indent="0">
              <a:buNone/>
            </a:pPr>
            <a:r>
              <a:rPr lang="en-US" altLang="ja-JP" sz="2000" dirty="0" smtClean="0"/>
              <a:t>	710 </a:t>
            </a:r>
            <a:r>
              <a:rPr lang="en-US" altLang="ja-JP" sz="2000" dirty="0"/>
              <a:t>2 </a:t>
            </a:r>
            <a:r>
              <a:rPr lang="en-US" sz="2000" dirty="0"/>
              <a:t>Shan </a:t>
            </a:r>
            <a:r>
              <a:rPr lang="en-US" sz="2000" dirty="0" err="1"/>
              <a:t>cheng</a:t>
            </a:r>
            <a:r>
              <a:rPr lang="en-US" sz="2000" dirty="0"/>
              <a:t> tang, </a:t>
            </a:r>
            <a:r>
              <a:rPr lang="en-US" sz="2000" dirty="0" err="1"/>
              <a:t>ǂe</a:t>
            </a:r>
            <a:r>
              <a:rPr lang="en-US" sz="2000" dirty="0"/>
              <a:t> </a:t>
            </a:r>
            <a:r>
              <a:rPr lang="en-US" sz="2000" dirty="0" err="1"/>
              <a:t>cang</a:t>
            </a:r>
            <a:r>
              <a:rPr lang="en-US" sz="2000" dirty="0"/>
              <a:t> ban. </a:t>
            </a:r>
            <a:r>
              <a:rPr lang="en-US" sz="2000" i="1" dirty="0"/>
              <a:t>[woodblock owner] </a:t>
            </a:r>
            <a:endParaRPr lang="en-US" sz="2000" dirty="0"/>
          </a:p>
        </p:txBody>
      </p:sp>
    </p:spTree>
    <p:extLst>
      <p:ext uri="{BB962C8B-B14F-4D97-AF65-F5344CB8AC3E}">
        <p14:creationId xmlns:p14="http://schemas.microsoft.com/office/powerpoint/2010/main" val="1858455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MARC </a:t>
            </a:r>
            <a:r>
              <a:rPr lang="en-US" sz="3200" dirty="0" err="1" smtClean="0"/>
              <a:t>vs</a:t>
            </a:r>
            <a:r>
              <a:rPr lang="en-US" sz="3200" dirty="0" smtClean="0"/>
              <a:t> RDA:</a:t>
            </a:r>
            <a:br>
              <a:rPr lang="en-US" sz="3200" dirty="0" smtClean="0"/>
            </a:br>
            <a:r>
              <a:rPr lang="en-US" sz="3200" dirty="0" smtClean="0"/>
              <a:t>Source vocabularies</a:t>
            </a:r>
            <a:endParaRPr lang="en-US" sz="3200" dirty="0"/>
          </a:p>
        </p:txBody>
      </p:sp>
      <p:sp>
        <p:nvSpPr>
          <p:cNvPr id="3" name="Content Placeholder 2"/>
          <p:cNvSpPr>
            <a:spLocks noGrp="1"/>
          </p:cNvSpPr>
          <p:nvPr>
            <p:ph idx="1"/>
          </p:nvPr>
        </p:nvSpPr>
        <p:spPr/>
        <p:txBody>
          <a:bodyPr>
            <a:normAutofit/>
          </a:bodyPr>
          <a:lstStyle/>
          <a:p>
            <a:r>
              <a:rPr lang="en-US" sz="2400" dirty="0" smtClean="0">
                <a:effectLst/>
              </a:rPr>
              <a:t>Examp</a:t>
            </a:r>
            <a:r>
              <a:rPr lang="en-US" sz="2400" dirty="0" smtClean="0"/>
              <a:t>le:</a:t>
            </a:r>
            <a:endParaRPr lang="en-US" sz="2400" dirty="0" smtClean="0">
              <a:effectLst/>
            </a:endParaRPr>
          </a:p>
          <a:p>
            <a:pPr marL="400050" lvl="1" indent="0">
              <a:buNone/>
            </a:pPr>
            <a:r>
              <a:rPr lang="en-US" sz="1800" dirty="0" smtClean="0">
                <a:effectLst/>
              </a:rPr>
              <a:t>655 #7 $a Pastoral poems $2 </a:t>
            </a:r>
            <a:r>
              <a:rPr lang="en-US" sz="1800" dirty="0" err="1" smtClean="0">
                <a:effectLst/>
              </a:rPr>
              <a:t>rbgenr</a:t>
            </a:r>
            <a:endParaRPr lang="en-US" sz="1800" dirty="0" smtClean="0">
              <a:effectLst/>
            </a:endParaRPr>
          </a:p>
          <a:p>
            <a:pPr marL="400050" lvl="1" indent="0">
              <a:buNone/>
            </a:pPr>
            <a:r>
              <a:rPr lang="en-US" sz="1800" dirty="0" smtClean="0">
                <a:effectLst/>
              </a:rPr>
              <a:t>but:</a:t>
            </a:r>
          </a:p>
          <a:p>
            <a:pPr marL="400050" lvl="1" indent="0">
              <a:buNone/>
            </a:pPr>
            <a:r>
              <a:rPr lang="en-US" sz="1800" dirty="0" smtClean="0">
                <a:effectLst/>
              </a:rPr>
              <a:t>700 1# $a Joshua, Thomas, $e scribe </a:t>
            </a:r>
            <a:r>
              <a:rPr lang="en-US" sz="1800" i="1" dirty="0" smtClean="0">
                <a:effectLst/>
              </a:rPr>
              <a:t>[from RBMS RD list]</a:t>
            </a:r>
          </a:p>
          <a:p>
            <a:r>
              <a:rPr lang="en-US" sz="2400" dirty="0" smtClean="0"/>
              <a:t>MARBI (or Metadata Standards Committee or … ??) proposal?</a:t>
            </a:r>
            <a:endParaRPr lang="en-US" sz="2400" dirty="0"/>
          </a:p>
          <a:p>
            <a:r>
              <a:rPr lang="en-US" sz="2400" dirty="0" smtClean="0"/>
              <a:t>Other </a:t>
            </a:r>
            <a:r>
              <a:rPr lang="en-US" sz="2400" dirty="0"/>
              <a:t>ways to manage </a:t>
            </a:r>
            <a:r>
              <a:rPr lang="en-US" sz="2400" dirty="0" smtClean="0"/>
              <a:t>vocabularies</a:t>
            </a:r>
          </a:p>
          <a:p>
            <a:pPr lvl="1"/>
            <a:r>
              <a:rPr lang="en-US" sz="2000" dirty="0"/>
              <a:t>e</a:t>
            </a:r>
            <a:r>
              <a:rPr lang="en-US" sz="2000" dirty="0" smtClean="0"/>
              <a:t>.g. Open Metadata Registry</a:t>
            </a:r>
            <a:endParaRPr lang="en-US" sz="2000" dirty="0"/>
          </a:p>
          <a:p>
            <a:pPr marL="0" indent="0">
              <a:buNone/>
            </a:pPr>
            <a:endParaRPr lang="en-US" sz="2400" dirty="0"/>
          </a:p>
        </p:txBody>
      </p:sp>
    </p:spTree>
    <p:extLst>
      <p:ext uri="{BB962C8B-B14F-4D97-AF65-F5344CB8AC3E}">
        <p14:creationId xmlns:p14="http://schemas.microsoft.com/office/powerpoint/2010/main" val="6054349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644</TotalTime>
  <Words>794</Words>
  <Application>Microsoft Office PowerPoint</Application>
  <PresentationFormat>On-screen Show (4:3)</PresentationFormat>
  <Paragraphs>142</Paragraphs>
  <Slides>17</Slides>
  <Notes>14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Adjacency</vt:lpstr>
      <vt:lpstr>Relationship Designators</vt:lpstr>
      <vt:lpstr>PCC Relationship Designator Guidelines Task Group </vt:lpstr>
      <vt:lpstr>Outline</vt:lpstr>
      <vt:lpstr>Disclaimer</vt:lpstr>
      <vt:lpstr>State of play and objectives</vt:lpstr>
      <vt:lpstr>Guidelines – a few examples </vt:lpstr>
      <vt:lpstr>“Open” vs “closed” vocabularies</vt:lpstr>
      <vt:lpstr>Specialist communities</vt:lpstr>
      <vt:lpstr>MARC vs RDA: Source vocabularies</vt:lpstr>
      <vt:lpstr>Sample OMR entry</vt:lpstr>
      <vt:lpstr>MARC vs RDA: codes vs terms</vt:lpstr>
      <vt:lpstr>MARC vs RDA: codes vs terms</vt:lpstr>
      <vt:lpstr>Definitions</vt:lpstr>
      <vt:lpstr>MARC vs RDA: WEMI issues</vt:lpstr>
      <vt:lpstr> Relationship designators vs other devices </vt:lpstr>
      <vt:lpstr>Other unresolved issues</vt:lpstr>
      <vt:lpstr>Questions?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DSSupport</dc:creator>
  <cp:lastModifiedBy>DSSupport</cp:lastModifiedBy>
  <cp:revision>80</cp:revision>
  <cp:lastPrinted>2013-06-07T19:12:40Z</cp:lastPrinted>
  <dcterms:created xsi:type="dcterms:W3CDTF">2013-06-02T17:04:10Z</dcterms:created>
  <dcterms:modified xsi:type="dcterms:W3CDTF">2013-06-12T16:16:52Z</dcterms:modified>
</cp:coreProperties>
</file>