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794" autoAdjust="0"/>
  </p:normalViewPr>
  <p:slideViewPr>
    <p:cSldViewPr>
      <p:cViewPr varScale="1">
        <p:scale>
          <a:sx n="85" d="100"/>
          <a:sy n="85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ridge\EnviroFiles\Researchers\AguaNegra%20Summer%20'13\Tests\Real%20Gas%20Production%201.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TSSVSS!$D$15:$D$17</c:f>
              <c:strCache>
                <c:ptCount val="3"/>
                <c:pt idx="0">
                  <c:v>Water</c:v>
                </c:pt>
                <c:pt idx="1">
                  <c:v>VSS</c:v>
                </c:pt>
                <c:pt idx="2">
                  <c:v>FSS</c:v>
                </c:pt>
              </c:strCache>
            </c:strRef>
          </c:cat>
          <c:val>
            <c:numRef>
              <c:f>TSSVSS!$F$15:$F$17</c:f>
              <c:numCache>
                <c:formatCode>0%</c:formatCode>
                <c:ptCount val="3"/>
                <c:pt idx="0">
                  <c:v>0.864618527539877</c:v>
                </c:pt>
                <c:pt idx="1">
                  <c:v>0.123595505617978</c:v>
                </c:pt>
                <c:pt idx="2">
                  <c:v>0.0117859668421466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en-US"/>
          </a:p>
        </c:txPr>
      </c:legendEntry>
      <c:layout>
        <c:manualLayout>
          <c:xMode val="edge"/>
          <c:yMode val="edge"/>
          <c:x val="0.832593321668125"/>
          <c:y val="0.370573511095871"/>
          <c:w val="0.158147419072616"/>
          <c:h val="0.20553835725126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B2F35C64-6DDB-49B2-8654-063F9B86FD0B}" type="datetimeFigureOut">
              <a:rPr lang="en-US" smtClean="0"/>
              <a:pPr/>
              <a:t>8/28/13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7FF009C-DD3B-4692-B9BF-EC0865D60F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8600" y="4724400"/>
            <a:ext cx="2895600" cy="2133600"/>
          </a:xfrm>
        </p:spPr>
        <p:txBody>
          <a:bodyPr>
            <a:normAutofit fontScale="77500" lnSpcReduction="20000"/>
          </a:bodyPr>
          <a:lstStyle/>
          <a:p>
            <a:pPr algn="r"/>
            <a:endParaRPr lang="en-US" sz="2400" dirty="0" smtClean="0"/>
          </a:p>
          <a:p>
            <a:pPr algn="r"/>
            <a:endParaRPr lang="en-US" sz="2400" dirty="0" smtClean="0"/>
          </a:p>
          <a:p>
            <a:pPr algn="r"/>
            <a:r>
              <a:rPr lang="en-US" sz="2400" dirty="0" smtClean="0"/>
              <a:t>Cristina Fernandez-Baca</a:t>
            </a:r>
          </a:p>
          <a:p>
            <a:pPr algn="r"/>
            <a:r>
              <a:rPr lang="en-US" sz="2400" dirty="0" smtClean="0"/>
              <a:t>Xian Zhang</a:t>
            </a:r>
          </a:p>
          <a:p>
            <a:pPr algn="r"/>
            <a:r>
              <a:rPr lang="en-US" sz="2400" dirty="0" smtClean="0"/>
              <a:t>Walker </a:t>
            </a:r>
            <a:r>
              <a:rPr lang="en-US" sz="2400" dirty="0" err="1" smtClean="0"/>
              <a:t>Grimshaw</a:t>
            </a:r>
            <a:endParaRPr lang="en-US" sz="2400" dirty="0"/>
          </a:p>
          <a:p>
            <a:pPr algn="r"/>
            <a:r>
              <a:rPr lang="en-US" sz="2400" dirty="0" smtClean="0"/>
              <a:t>Fanny </a:t>
            </a:r>
            <a:r>
              <a:rPr lang="en-US" sz="2400" dirty="0" err="1" smtClean="0"/>
              <a:t>Okaikue</a:t>
            </a:r>
            <a:endParaRPr lang="en-US" sz="2400" dirty="0" smtClean="0"/>
          </a:p>
          <a:p>
            <a:pPr algn="r"/>
            <a:r>
              <a:rPr lang="en-US" sz="2400" dirty="0" err="1" smtClean="0"/>
              <a:t>Sushil</a:t>
            </a:r>
            <a:r>
              <a:rPr lang="en-US" sz="2400" dirty="0" smtClean="0"/>
              <a:t> </a:t>
            </a:r>
            <a:r>
              <a:rPr lang="en-US" sz="2400" dirty="0" err="1" smtClean="0"/>
              <a:t>Shanbhag</a:t>
            </a:r>
            <a:endParaRPr lang="en-US" sz="2400" dirty="0" smtClean="0"/>
          </a:p>
          <a:p>
            <a:pPr algn="r"/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685800" y="914400"/>
            <a:ext cx="7772400" cy="1470025"/>
          </a:xfrm>
        </p:spPr>
        <p:txBody>
          <a:bodyPr/>
          <a:lstStyle/>
          <a:p>
            <a:r>
              <a:rPr lang="en-US" dirty="0" smtClean="0"/>
              <a:t>UASB </a:t>
            </a:r>
            <a:endParaRPr lang="en-US" dirty="0"/>
          </a:p>
        </p:txBody>
      </p:sp>
      <p:pic>
        <p:nvPicPr>
          <p:cNvPr id="4" name="Picture 4" descr="https://cornellbrand.cornell.edu/images/web-logo.jpg"/>
          <p:cNvPicPr>
            <a:picLocks noChangeAspect="1" noChangeArrowheads="1"/>
          </p:cNvPicPr>
          <p:nvPr/>
        </p:nvPicPr>
        <p:blipFill>
          <a:blip r:embed="rId2" cstate="print"/>
          <a:srcRect l="11864" t="14407" r="8475" b="17119"/>
          <a:stretch>
            <a:fillRect/>
          </a:stretch>
        </p:blipFill>
        <p:spPr bwMode="auto">
          <a:xfrm>
            <a:off x="0" y="5982510"/>
            <a:ext cx="3429000" cy="875489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for the Summer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Design a UASB reactor to treat domestic wastewater for small communities</a:t>
            </a:r>
          </a:p>
          <a:p>
            <a:pPr lvl="1"/>
            <a:r>
              <a:rPr lang="en-US" dirty="0" smtClean="0"/>
              <a:t>Remove COD, turbidity, and pathogens</a:t>
            </a:r>
          </a:p>
          <a:p>
            <a:r>
              <a:rPr lang="en-US" dirty="0" smtClean="0"/>
              <a:t>Anaerobic Treatment to design an energy neutral reactor</a:t>
            </a:r>
          </a:p>
          <a:p>
            <a:pPr lvl="1"/>
            <a:r>
              <a:rPr lang="en-US" dirty="0" smtClean="0"/>
              <a:t>Organic Carbon (as COD) </a:t>
            </a:r>
            <a:r>
              <a:rPr lang="en-US" dirty="0" smtClean="0">
                <a:sym typeface="Wingdings"/>
              </a:rPr>
              <a:t> Biogas (CH</a:t>
            </a:r>
            <a:r>
              <a:rPr lang="en-US" baseline="-25000" dirty="0" smtClean="0">
                <a:sym typeface="Wingdings"/>
              </a:rPr>
              <a:t>4</a:t>
            </a:r>
            <a:r>
              <a:rPr lang="en-US" dirty="0" smtClean="0">
                <a:sym typeface="Wingdings"/>
              </a:rPr>
              <a:t> + CO</a:t>
            </a:r>
            <a:r>
              <a:rPr lang="en-US" baseline="-25000" dirty="0" smtClean="0">
                <a:sym typeface="Wingdings"/>
              </a:rPr>
              <a:t>2</a:t>
            </a:r>
            <a:r>
              <a:rPr lang="en-US" dirty="0" smtClean="0">
                <a:sym typeface="Wingdings"/>
              </a:rPr>
              <a:t>)</a:t>
            </a:r>
            <a:endParaRPr lang="en-US" dirty="0" smtClean="0"/>
          </a:p>
          <a:p>
            <a:r>
              <a:rPr lang="en-US" dirty="0" smtClean="0"/>
              <a:t>Constraints:</a:t>
            </a:r>
          </a:p>
          <a:p>
            <a:pPr lvl="1"/>
            <a:r>
              <a:rPr lang="en-US" dirty="0" smtClean="0"/>
              <a:t>Low flows; influent COD: 500 mg/L</a:t>
            </a:r>
          </a:p>
          <a:p>
            <a:pPr lvl="1"/>
            <a:r>
              <a:rPr lang="en-US" dirty="0" smtClean="0"/>
              <a:t>Small footprint</a:t>
            </a:r>
          </a:p>
          <a:p>
            <a:pPr lvl="1"/>
            <a:r>
              <a:rPr lang="en-US" dirty="0" smtClean="0"/>
              <a:t>Low Energy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 Improving Treatment Efficiency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19600" y="2819400"/>
            <a:ext cx="4267200" cy="3200400"/>
          </a:xfrm>
          <a:prstGeom prst="rect">
            <a:avLst/>
          </a:prstGeom>
        </p:spPr>
      </p:pic>
      <p:pic>
        <p:nvPicPr>
          <p:cNvPr id="6" name="Picture 5" descr="photo(1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86258" y="2837942"/>
            <a:ext cx="4228084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05000" y="6488668"/>
            <a:ext cx="125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Reactor 1.0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6488668"/>
            <a:ext cx="1250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Reactor 2.0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00200" y="1600200"/>
            <a:ext cx="541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Modify traditional GLS separator design</a:t>
            </a:r>
            <a:endParaRPr lang="en-US" sz="240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5105400"/>
          </a:xfrm>
        </p:spPr>
        <p:txBody>
          <a:bodyPr/>
          <a:lstStyle/>
          <a:p>
            <a:r>
              <a:rPr lang="en-US" sz="2400" dirty="0" smtClean="0"/>
              <a:t>Initial treatment efficiency saw steady decline in gas production &amp; methane content; erratic COD performance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Issues: biomass washout, granule disintegration, scaling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86000"/>
            <a:ext cx="6934200" cy="381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Granule Characterization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3657600" y="2209800"/>
          <a:ext cx="50292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IMAG0201.jpg"/>
          <p:cNvPicPr>
            <a:picLocks noChangeAspect="1"/>
          </p:cNvPicPr>
          <p:nvPr/>
        </p:nvPicPr>
        <p:blipFill>
          <a:blip r:embed="rId3" cstate="print"/>
          <a:srcRect l="16923" r="18462"/>
          <a:stretch>
            <a:fillRect/>
          </a:stretch>
        </p:blipFill>
        <p:spPr>
          <a:xfrm>
            <a:off x="457200" y="2819400"/>
            <a:ext cx="3200400" cy="3263153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Larger reactors</a:t>
            </a:r>
          </a:p>
          <a:p>
            <a:pPr lvl="1"/>
            <a:r>
              <a:rPr lang="en-US" dirty="0" smtClean="0"/>
              <a:t>Prevents clogging</a:t>
            </a:r>
          </a:p>
          <a:p>
            <a:pPr lvl="1"/>
            <a:r>
              <a:rPr lang="en-US" dirty="0" smtClean="0"/>
              <a:t>Cost &amp; Material constraints</a:t>
            </a:r>
          </a:p>
          <a:p>
            <a:r>
              <a:rPr lang="en-US" dirty="0" smtClean="0"/>
              <a:t>Experiment with different shapes (rectangular)</a:t>
            </a:r>
          </a:p>
          <a:p>
            <a:r>
              <a:rPr lang="en-US" dirty="0" smtClean="0"/>
              <a:t>Support Materials</a:t>
            </a:r>
          </a:p>
          <a:p>
            <a:pPr lvl="1"/>
            <a:r>
              <a:rPr lang="en-US" dirty="0" smtClean="0"/>
              <a:t>Sand, clay, </a:t>
            </a:r>
            <a:r>
              <a:rPr lang="en-US" dirty="0" err="1" smtClean="0"/>
              <a:t>zeolite</a:t>
            </a:r>
            <a:endParaRPr lang="en-US" dirty="0" smtClean="0"/>
          </a:p>
          <a:p>
            <a:r>
              <a:rPr lang="en-US" dirty="0" smtClean="0"/>
              <a:t>Metabolic Pathway Characterization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260</TotalTime>
  <Words>141</Words>
  <Application>Microsoft Macintosh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Theme1</vt:lpstr>
      <vt:lpstr>UASB </vt:lpstr>
      <vt:lpstr>Goals for the Summer</vt:lpstr>
      <vt:lpstr> Improving Treatment Efficiency</vt:lpstr>
      <vt:lpstr>Results</vt:lpstr>
      <vt:lpstr>Results</vt:lpstr>
      <vt:lpstr>Future Directions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Agua Negra Summary</dc:title>
  <dc:creator>enviro</dc:creator>
  <cp:lastModifiedBy>Walker Grimshaw</cp:lastModifiedBy>
  <cp:revision>15</cp:revision>
  <dcterms:created xsi:type="dcterms:W3CDTF">2013-08-06T15:42:56Z</dcterms:created>
  <dcterms:modified xsi:type="dcterms:W3CDTF">2013-08-28T23:05:45Z</dcterms:modified>
</cp:coreProperties>
</file>