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sldIdLst>
    <p:sldId id="256" r:id="rId2"/>
    <p:sldId id="257" r:id="rId3"/>
    <p:sldId id="258" r:id="rId4"/>
    <p:sldId id="274" r:id="rId5"/>
    <p:sldId id="260" r:id="rId6"/>
    <p:sldId id="271" r:id="rId7"/>
    <p:sldId id="272" r:id="rId8"/>
    <p:sldId id="273" r:id="rId9"/>
    <p:sldId id="265" r:id="rId10"/>
    <p:sldId id="266" r:id="rId11"/>
    <p:sldId id="270" r:id="rId12"/>
    <p:sldId id="278" r:id="rId13"/>
    <p:sldId id="279" r:id="rId14"/>
    <p:sldId id="280" r:id="rId15"/>
    <p:sldId id="281" r:id="rId16"/>
    <p:sldId id="282" r:id="rId17"/>
    <p:sldId id="267" r:id="rId18"/>
    <p:sldId id="268" r:id="rId19"/>
    <p:sldId id="269" r:id="rId20"/>
    <p:sldId id="283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304" autoAdjust="0"/>
  </p:normalViewPr>
  <p:slideViewPr>
    <p:cSldViewPr>
      <p:cViewPr>
        <p:scale>
          <a:sx n="72" d="100"/>
          <a:sy n="72" d="100"/>
        </p:scale>
        <p:origin x="-116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ridge\EnviroFiles\Researchers\AguaNegra%20Summer%20'13\Tests\Real%20Gas%20Production%201.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TSSVSS!$D$15:$D$17</c:f>
              <c:strCache>
                <c:ptCount val="3"/>
                <c:pt idx="0">
                  <c:v>Water</c:v>
                </c:pt>
                <c:pt idx="1">
                  <c:v>VSS</c:v>
                </c:pt>
                <c:pt idx="2">
                  <c:v>FSS</c:v>
                </c:pt>
              </c:strCache>
            </c:strRef>
          </c:cat>
          <c:val>
            <c:numRef>
              <c:f>TSSVSS!$F$15:$F$17</c:f>
              <c:numCache>
                <c:formatCode>0%</c:formatCode>
                <c:ptCount val="3"/>
                <c:pt idx="0">
                  <c:v>0.864618527539877</c:v>
                </c:pt>
                <c:pt idx="1">
                  <c:v>0.123595505617978</c:v>
                </c:pt>
                <c:pt idx="2">
                  <c:v>0.0117859668421466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en-US"/>
          </a:p>
        </c:txPr>
      </c:legendEntry>
      <c:layout>
        <c:manualLayout>
          <c:xMode val="edge"/>
          <c:yMode val="edge"/>
          <c:x val="0.832593321668125"/>
          <c:y val="0.370573511095871"/>
          <c:w val="0.158147419072616"/>
          <c:h val="0.20553835725126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A4059-5659-EC40-A8EC-8EABB498FB08}" type="datetimeFigureOut">
              <a:rPr lang="en-US" smtClean="0"/>
              <a:t>10/27/13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0A13E-3F4D-3145-9876-2FF636625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07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where on our reactors this sampling is done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0A13E-3F4D-3145-9876-2FF636625B8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38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does it use to oxidize? I think this info can be found in our research report, just</a:t>
            </a:r>
            <a:r>
              <a:rPr lang="en-US" baseline="0" dirty="0" smtClean="0"/>
              <a:t> make sure to mention it when we present</a:t>
            </a:r>
          </a:p>
          <a:p>
            <a:r>
              <a:rPr lang="en-US" baseline="0" dirty="0" smtClean="0"/>
              <a:t>Also mention that the test correlates absorbance at a specific wavelength to COD concentration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E5902-F303-A84D-9E2B-D2E02062F76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75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By high residence time,</a:t>
            </a:r>
            <a:r>
              <a:rPr lang="en-US" baseline="0" dirty="0" smtClean="0"/>
              <a:t> do you mean high solids retention time (SRT) or hydraulic residence time (HRT)?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0A13E-3F4D-3145-9876-2FF636625B8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45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 can, change the legend so</a:t>
            </a:r>
            <a:r>
              <a:rPr lang="en-US" baseline="0" dirty="0" smtClean="0"/>
              <a:t> the green line is something like “current </a:t>
            </a:r>
            <a:r>
              <a:rPr lang="en-US" baseline="0" dirty="0" err="1" smtClean="0"/>
              <a:t>upflow</a:t>
            </a:r>
            <a:r>
              <a:rPr lang="en-US" baseline="0" dirty="0" smtClean="0"/>
              <a:t> velocity” or “design </a:t>
            </a:r>
            <a:r>
              <a:rPr lang="en-US" baseline="0" dirty="0" err="1" smtClean="0"/>
              <a:t>upflow</a:t>
            </a:r>
            <a:r>
              <a:rPr lang="en-US" baseline="0" dirty="0" smtClean="0"/>
              <a:t> velocity”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0A13E-3F4D-3145-9876-2FF636625B8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57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some text if you want to, just a figure to show how density changes things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0A13E-3F4D-3145-9876-2FF636625B8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29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do</a:t>
            </a:r>
            <a:r>
              <a:rPr lang="en-US" baseline="0" dirty="0" smtClean="0"/>
              <a:t> you mean by best hydraulic retention time? HRT with most COD destruction?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0A13E-3F4D-3145-9876-2FF636625B8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520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10/27/13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z94\Downloads\biofilm%20coated%20sand%20fluidized%20bed(1).xmcd\Selection%2011%201483%20506%201868" TargetMode="External"/><Relationship Id="rId4" Type="http://schemas.openxmlformats.org/officeDocument/2006/relationships/image" Target="../media/image16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file:///C:\Users\lz94\Downloads\biofilm%20coated%20sand%20fluidized%20bed(1).xmcd\Selection%2035%202755%20464%203104" TargetMode="External"/><Relationship Id="rId5" Type="http://schemas.openxmlformats.org/officeDocument/2006/relationships/image" Target="../media/image18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5257800"/>
            <a:ext cx="4419600" cy="1600200"/>
          </a:xfrm>
        </p:spPr>
        <p:txBody>
          <a:bodyPr/>
          <a:lstStyle/>
          <a:p>
            <a:pPr algn="l"/>
            <a:r>
              <a:rPr lang="en-US" sz="2800" dirty="0" err="1" smtClean="0"/>
              <a:t>Ge</a:t>
            </a:r>
            <a:r>
              <a:rPr lang="en-US" sz="2800" dirty="0" smtClean="0"/>
              <a:t> </a:t>
            </a:r>
            <a:r>
              <a:rPr lang="en-US" sz="2800" dirty="0" err="1" smtClean="0"/>
              <a:t>Gao</a:t>
            </a:r>
            <a:r>
              <a:rPr lang="en-US" sz="2800" dirty="0" smtClean="0"/>
              <a:t>, Maithili </a:t>
            </a:r>
            <a:r>
              <a:rPr lang="en-US" sz="2800" dirty="0" err="1" smtClean="0"/>
              <a:t>Gokarn</a:t>
            </a:r>
            <a:r>
              <a:rPr lang="en-US" sz="2800" dirty="0" smtClean="0"/>
              <a:t>, Walker Grimshaw, Caitlin Rose McKinley, </a:t>
            </a:r>
            <a:r>
              <a:rPr lang="en-US" sz="2800" dirty="0" err="1" smtClean="0"/>
              <a:t>Liankun</a:t>
            </a:r>
            <a:r>
              <a:rPr lang="en-US" sz="2800" dirty="0" smtClean="0"/>
              <a:t> Zhu 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Anaerobic Wastewater Treatment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2013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models for:</a:t>
            </a:r>
          </a:p>
          <a:p>
            <a:pPr lvl="1"/>
            <a:r>
              <a:rPr lang="en-US" dirty="0" smtClean="0"/>
              <a:t>Effects of particle diameter and density on fluidization and settling velocities</a:t>
            </a:r>
          </a:p>
          <a:p>
            <a:pPr lvl="1"/>
            <a:r>
              <a:rPr lang="en-US" dirty="0" err="1" smtClean="0"/>
              <a:t>Biokinetics</a:t>
            </a:r>
            <a:r>
              <a:rPr lang="en-US" dirty="0" smtClean="0"/>
              <a:t> of biofilm growth on solid particles</a:t>
            </a:r>
          </a:p>
          <a:p>
            <a:pPr lvl="1"/>
            <a:r>
              <a:rPr lang="en-US" dirty="0" smtClean="0"/>
              <a:t>Effects of shear on biofilm growth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72518" y="99780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36701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Reactor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ight Arrow 3"/>
          <p:cNvSpPr/>
          <p:nvPr/>
        </p:nvSpPr>
        <p:spPr bwMode="auto">
          <a:xfrm>
            <a:off x="152400" y="1752600"/>
            <a:ext cx="8839200" cy="41148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97789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Chromatography (GC)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3657600" cy="4434840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common type of </a:t>
            </a:r>
            <a:r>
              <a:rPr lang="en-US" dirty="0" smtClean="0"/>
              <a:t>chromatography </a:t>
            </a:r>
            <a:r>
              <a:rPr lang="en-US" dirty="0"/>
              <a:t>used in </a:t>
            </a:r>
            <a:r>
              <a:rPr lang="en-US" dirty="0" smtClean="0"/>
              <a:t>analytical chemistry </a:t>
            </a:r>
            <a:r>
              <a:rPr lang="en-US" dirty="0"/>
              <a:t>for </a:t>
            </a:r>
            <a:r>
              <a:rPr lang="en-US" dirty="0" smtClean="0"/>
              <a:t>separating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analyzing compounds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057401"/>
            <a:ext cx="4267200" cy="3595432"/>
          </a:xfrm>
        </p:spPr>
      </p:pic>
    </p:spTree>
    <p:extLst>
      <p:ext uri="{BB962C8B-B14F-4D97-AF65-F5344CB8AC3E}">
        <p14:creationId xmlns:p14="http://schemas.microsoft.com/office/powerpoint/2010/main" val="240447226"/>
      </p:ext>
    </p:extLst>
  </p:cSld>
  <p:clrMapOvr>
    <a:masterClrMapping/>
  </p:clrMapOvr>
  <p:transition xmlns:p14="http://schemas.microsoft.com/office/powerpoint/2010/main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GC Sample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Syringe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GC test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819400"/>
            <a:ext cx="1266667" cy="3228572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743200"/>
            <a:ext cx="4041775" cy="3429000"/>
          </a:xfrm>
        </p:spPr>
      </p:pic>
    </p:spTree>
    <p:extLst>
      <p:ext uri="{BB962C8B-B14F-4D97-AF65-F5344CB8AC3E}">
        <p14:creationId xmlns:p14="http://schemas.microsoft.com/office/powerpoint/2010/main" val="483509641"/>
      </p:ext>
    </p:extLst>
  </p:cSld>
  <p:clrMapOvr>
    <a:masterClrMapping/>
  </p:clrMapOvr>
  <p:transition xmlns:p14="http://schemas.microsoft.com/office/powerpoint/2010/main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GC Results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81200"/>
            <a:ext cx="4648200" cy="4465637"/>
          </a:xfrm>
        </p:spPr>
      </p:pic>
    </p:spTree>
    <p:extLst>
      <p:ext uri="{BB962C8B-B14F-4D97-AF65-F5344CB8AC3E}">
        <p14:creationId xmlns:p14="http://schemas.microsoft.com/office/powerpoint/2010/main" val="576026304"/>
      </p:ext>
    </p:extLst>
  </p:cSld>
  <p:clrMapOvr>
    <a:masterClrMapping/>
  </p:clrMapOvr>
  <p:transition xmlns:p14="http://schemas.microsoft.com/office/powerpoint/2010/main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Chemical Oxygen </a:t>
            </a:r>
            <a:r>
              <a:rPr lang="en-US" dirty="0" smtClean="0"/>
              <a:t>Demand</a:t>
            </a:r>
          </a:p>
          <a:p>
            <a:endParaRPr lang="en-US" dirty="0"/>
          </a:p>
        </p:txBody>
      </p:sp>
      <p:pic>
        <p:nvPicPr>
          <p:cNvPr id="1026" name="Picture 2" descr="\\en-ceemeng.files.cornell.edu\en-ceemeng\EWRS\home\gg378\Desktop\CEE5051\20131025_1115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503714"/>
            <a:ext cx="5334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995802"/>
      </p:ext>
    </p:extLst>
  </p:cSld>
  <p:clrMapOvr>
    <a:masterClrMapping/>
  </p:clrMapOvr>
  <p:transition xmlns:p14="http://schemas.microsoft.com/office/powerpoint/2010/main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 Test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Oxidation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94" y="2819400"/>
            <a:ext cx="3489906" cy="288988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19401"/>
            <a:ext cx="4041775" cy="2895600"/>
          </a:xfrm>
        </p:spPr>
      </p:pic>
    </p:spTree>
    <p:extLst>
      <p:ext uri="{BB962C8B-B14F-4D97-AF65-F5344CB8AC3E}">
        <p14:creationId xmlns:p14="http://schemas.microsoft.com/office/powerpoint/2010/main" val="2134454899"/>
      </p:ext>
    </p:extLst>
  </p:cSld>
  <p:clrMapOvr>
    <a:masterClrMapping/>
  </p:clrMapOvr>
  <p:transition xmlns:p14="http://schemas.microsoft.com/office/powerpoint/2010/main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 – Fluidized Bed 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35480"/>
            <a:ext cx="3581400" cy="4389120"/>
          </a:xfrm>
        </p:spPr>
        <p:txBody>
          <a:bodyPr/>
          <a:lstStyle/>
          <a:p>
            <a:r>
              <a:rPr lang="en-US" dirty="0" smtClean="0"/>
              <a:t>Effect of biofilm growth on fluidization and settling velocity</a:t>
            </a:r>
          </a:p>
          <a:p>
            <a:r>
              <a:rPr lang="en-US" dirty="0"/>
              <a:t>Vary sand diameter, density</a:t>
            </a:r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7014286"/>
              </p:ext>
            </p:extLst>
          </p:nvPr>
        </p:nvGraphicFramePr>
        <p:xfrm>
          <a:off x="3733800" y="1524000"/>
          <a:ext cx="5878286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Mathcad" r:id="rId3" imgW="4714920" imgH="3666960" progId="Mathcad">
                  <p:link updateAutomatic="1"/>
                </p:oleObj>
              </mc:Choice>
              <mc:Fallback>
                <p:oleObj name="Mathcad" r:id="rId3" imgW="4714920" imgH="3666960" progId="Mathcad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33800" y="1524000"/>
                        <a:ext cx="5878286" cy="45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6260042"/>
      </p:ext>
    </p:extLst>
  </p:cSld>
  <p:clrMapOvr>
    <a:masterClrMapping/>
  </p:clrMapOvr>
  <p:transition xmlns:p14="http://schemas.microsoft.com/office/powerpoint/2010/main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 – Fluidized Bed Calculations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3810000" cy="4389120"/>
          </a:xfrm>
        </p:spPr>
        <p:txBody>
          <a:bodyPr/>
          <a:lstStyle/>
          <a:p>
            <a:r>
              <a:rPr lang="en-US" dirty="0" smtClean="0"/>
              <a:t>Desired: </a:t>
            </a:r>
          </a:p>
          <a:p>
            <a:pPr lvl="1"/>
            <a:r>
              <a:rPr lang="en-US" dirty="0" smtClean="0"/>
              <a:t>low minimum fluidization velocity</a:t>
            </a:r>
          </a:p>
          <a:p>
            <a:pPr lvl="1"/>
            <a:r>
              <a:rPr lang="en-US" dirty="0" smtClean="0"/>
              <a:t>High residence time</a:t>
            </a:r>
          </a:p>
          <a:p>
            <a:r>
              <a:rPr lang="en-US" dirty="0" smtClean="0"/>
              <a:t>Large particles to settle to the bottom (future investigation)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Diameter with Tit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490849"/>
            <a:ext cx="5334000" cy="468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149646"/>
      </p:ext>
    </p:extLst>
  </p:cSld>
  <p:clrMapOvr>
    <a:masterClrMapping/>
  </p:clrMapOvr>
  <p:transition xmlns:p14="http://schemas.microsoft.com/office/powerpoint/2010/main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 – Fluidized Bed Calculations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3962400" cy="4389120"/>
          </a:xfrm>
        </p:spPr>
        <p:txBody>
          <a:bodyPr/>
          <a:lstStyle/>
          <a:p>
            <a:r>
              <a:rPr lang="en-US" dirty="0" smtClean="0"/>
              <a:t>Comparing Settling and Fluidization Velocities</a:t>
            </a:r>
          </a:p>
          <a:p>
            <a:r>
              <a:rPr lang="en-US" dirty="0" smtClean="0"/>
              <a:t>SV is always higher than FV</a:t>
            </a:r>
          </a:p>
          <a:p>
            <a:pPr lvl="1"/>
            <a:r>
              <a:rPr lang="en-US" dirty="0" smtClean="0"/>
              <a:t>Clear solid-liquid interface as a result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5861511"/>
              </p:ext>
            </p:extLst>
          </p:nvPr>
        </p:nvGraphicFramePr>
        <p:xfrm>
          <a:off x="4572000" y="2438400"/>
          <a:ext cx="4086225" cy="332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Mathcad" r:id="rId4" imgW="4086360" imgH="3324240" progId="Mathcad">
                  <p:link updateAutomatic="1"/>
                </p:oleObj>
              </mc:Choice>
              <mc:Fallback>
                <p:oleObj name="Mathcad" r:id="rId4" imgW="4086360" imgH="3324240" progId="Mathcad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0" y="2438400"/>
                        <a:ext cx="4086225" cy="3324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6015700"/>
      </p:ext>
    </p:extLst>
  </p:cSld>
  <p:clrMapOvr>
    <a:masterClrMapping/>
  </p:clrMapOvr>
  <p:transition xmlns:p14="http://schemas.microsoft.com/office/powerpoint/2010/main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Around the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4953000" cy="4389120"/>
          </a:xfrm>
        </p:spPr>
        <p:txBody>
          <a:bodyPr/>
          <a:lstStyle/>
          <a:p>
            <a:r>
              <a:rPr lang="en-US" dirty="0" smtClean="0"/>
              <a:t>36% of people have sewage connections</a:t>
            </a:r>
          </a:p>
          <a:p>
            <a:r>
              <a:rPr lang="en-US" dirty="0" smtClean="0"/>
              <a:t>1.5 billion people have sewerage but no treatment</a:t>
            </a:r>
          </a:p>
          <a:p>
            <a:r>
              <a:rPr lang="en-US" dirty="0" smtClean="0"/>
              <a:t>Environmental and Health hazard</a:t>
            </a:r>
            <a:endParaRPr lang="en-US" dirty="0"/>
          </a:p>
        </p:txBody>
      </p:sp>
      <p:pic>
        <p:nvPicPr>
          <p:cNvPr id="57346" name="Picture 2" descr="http://news.bbc.co.uk/olmedia/1670000/images/_1672207_sewag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600200"/>
            <a:ext cx="2209800" cy="265176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638800" y="4267200"/>
            <a:ext cx="30480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 smtClean="0"/>
              <a:t>http://news.bbc.co.uk/olmedia/1670000/images/_1672207_sewage2.jpg</a:t>
            </a:r>
            <a:endParaRPr lang="en-US" sz="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4419949"/>
            <a:ext cx="3552360" cy="236185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– Fluidized Bed Calculations</a:t>
            </a:r>
          </a:p>
        </p:txBody>
      </p:sp>
      <p:pic>
        <p:nvPicPr>
          <p:cNvPr id="6" name="Content Placeholder 5" descr="density without title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791" r="-297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07535125"/>
      </p:ext>
    </p:extLst>
  </p:cSld>
  <p:clrMapOvr>
    <a:masterClrMapping/>
  </p:clrMapOvr>
  <p:transition xmlns:p14="http://schemas.microsoft.com/office/powerpoint/2010/main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Reactor Operation</a:t>
            </a:r>
          </a:p>
          <a:p>
            <a:pPr marL="569913" indent="-285750">
              <a:buFont typeface="Arial" pitchFamily="34" charset="0"/>
              <a:buChar char="•"/>
            </a:pPr>
            <a:r>
              <a:rPr lang="en-US" dirty="0" smtClean="0"/>
              <a:t>Three reactors without media ( UASB) </a:t>
            </a:r>
          </a:p>
          <a:p>
            <a:pPr marL="569913" indent="-285750">
              <a:buFont typeface="Arial" pitchFamily="34" charset="0"/>
              <a:buChar char="•"/>
            </a:pPr>
            <a:r>
              <a:rPr lang="en-US" dirty="0" smtClean="0"/>
              <a:t>Three reactors with media( AFBR).</a:t>
            </a:r>
          </a:p>
          <a:p>
            <a:pPr marL="284163" indent="-284163"/>
            <a:r>
              <a:rPr lang="en-US" dirty="0" smtClean="0"/>
              <a:t>Data Collection and Analysis</a:t>
            </a:r>
          </a:p>
          <a:p>
            <a:pPr marL="284163" indent="-284163"/>
            <a:r>
              <a:rPr lang="en-US" dirty="0" smtClean="0"/>
              <a:t>Short term</a:t>
            </a:r>
          </a:p>
          <a:p>
            <a:pPr marL="684213" lvl="1" indent="-284163"/>
            <a:r>
              <a:rPr lang="en-US" dirty="0" smtClean="0"/>
              <a:t>Achieve steady state effluent COD and gas production </a:t>
            </a:r>
          </a:p>
          <a:p>
            <a:pPr marL="284163" indent="-284163"/>
            <a:r>
              <a:rPr lang="en-US" dirty="0" smtClean="0"/>
              <a:t>Long term</a:t>
            </a:r>
          </a:p>
          <a:p>
            <a:pPr marL="684213" lvl="1" indent="-284163"/>
            <a:r>
              <a:rPr lang="en-US" dirty="0" smtClean="0"/>
              <a:t>optimize methane production and capture as well as COD destruction.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39277695"/>
      </p:ext>
    </p:extLst>
  </p:cSld>
  <p:clrMapOvr>
    <a:masterClrMapping/>
  </p:clrMapOvr>
  <p:transition xmlns:p14="http://schemas.microsoft.com/office/powerpoint/2010/main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Reactors without media </a:t>
            </a:r>
          </a:p>
          <a:p>
            <a:pPr marL="630238" indent="-404813">
              <a:buFont typeface="Arial" pitchFamily="34" charset="0"/>
              <a:buChar char="•"/>
            </a:pPr>
            <a:r>
              <a:rPr lang="en-US" dirty="0" smtClean="0"/>
              <a:t>Determine  best hydraulic retention time by varying the flow rate.</a:t>
            </a:r>
          </a:p>
          <a:p>
            <a:r>
              <a:rPr lang="en-US" dirty="0" smtClean="0"/>
              <a:t>Reactors with media </a:t>
            </a:r>
          </a:p>
          <a:p>
            <a:pPr marL="688975" indent="-404813">
              <a:buFont typeface="Arial" pitchFamily="34" charset="0"/>
              <a:buChar char="•"/>
            </a:pPr>
            <a:r>
              <a:rPr lang="en-US" dirty="0" smtClean="0"/>
              <a:t>Test the solid media's capability to fluidize </a:t>
            </a:r>
          </a:p>
          <a:p>
            <a:pPr marL="688975" indent="-404813">
              <a:buFont typeface="Arial" pitchFamily="34" charset="0"/>
              <a:buChar char="•"/>
            </a:pPr>
            <a:r>
              <a:rPr lang="en-US" dirty="0" smtClean="0"/>
              <a:t>Determine the desired operating up flow velocity to match the fluidization rate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56926"/>
      </p:ext>
    </p:extLst>
  </p:cSld>
  <p:clrMapOvr>
    <a:masterClrMapping/>
  </p:clrMapOvr>
  <p:transition xmlns:p14="http://schemas.microsoft.com/office/powerpoint/2010/main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Develop Model for the bio kinetics of bio film growth </a:t>
            </a:r>
          </a:p>
          <a:p>
            <a:r>
              <a:rPr lang="en-US" dirty="0" smtClean="0"/>
              <a:t>Develop Model for the effects of shear on biofilm</a:t>
            </a: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28949747"/>
      </p:ext>
    </p:extLst>
  </p:cSld>
  <p:clrMapOvr>
    <a:masterClrMapping/>
  </p:clrMapOvr>
  <p:transition xmlns:p14="http://schemas.microsoft.com/office/powerpoint/2010/main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Conventional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43400" cy="4525963"/>
          </a:xfrm>
        </p:spPr>
        <p:txBody>
          <a:bodyPr/>
          <a:lstStyle/>
          <a:p>
            <a:r>
              <a:rPr lang="en-US" dirty="0" smtClean="0"/>
              <a:t>High energy</a:t>
            </a:r>
          </a:p>
          <a:p>
            <a:r>
              <a:rPr lang="en-US" dirty="0" smtClean="0"/>
              <a:t>High capitol</a:t>
            </a:r>
          </a:p>
          <a:p>
            <a:r>
              <a:rPr lang="en-US" dirty="0" smtClean="0"/>
              <a:t>Require </a:t>
            </a:r>
            <a:r>
              <a:rPr lang="en-US" dirty="0" smtClean="0"/>
              <a:t>highly trained </a:t>
            </a:r>
            <a:r>
              <a:rPr lang="en-US" dirty="0" smtClean="0"/>
              <a:t>operators</a:t>
            </a:r>
            <a:endParaRPr lang="en-US" dirty="0" smtClean="0"/>
          </a:p>
          <a:p>
            <a:r>
              <a:rPr lang="en-US" dirty="0" smtClean="0"/>
              <a:t>Difficult to handle lower flows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848" y="1600200"/>
            <a:ext cx="4426747" cy="30987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4876800"/>
            <a:ext cx="3482765" cy="1828899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Alternatives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Lower cost</a:t>
            </a:r>
          </a:p>
          <a:p>
            <a:r>
              <a:rPr lang="en-US" dirty="0" smtClean="0"/>
              <a:t>Energy neutral or energy positive</a:t>
            </a:r>
          </a:p>
          <a:p>
            <a:r>
              <a:rPr lang="en-US" dirty="0" smtClean="0"/>
              <a:t>Able to treat smaller scale</a:t>
            </a:r>
          </a:p>
          <a:p>
            <a:r>
              <a:rPr lang="en-US" dirty="0" smtClean="0"/>
              <a:t>Low production of waste biological sludge </a:t>
            </a:r>
          </a:p>
          <a:p>
            <a:r>
              <a:rPr lang="en-US" dirty="0" smtClean="0"/>
              <a:t>Low nutrient requirement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292543"/>
      </p:ext>
    </p:extLst>
  </p:cSld>
  <p:clrMapOvr>
    <a:masterClrMapping/>
  </p:clrMapOvr>
  <p:transition xmlns:p14="http://schemas.microsoft.com/office/powerpoint/2010/main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Modifications of traditional Gas-Liquid-Solid (GLS) Separator</a:t>
            </a:r>
          </a:p>
          <a:p>
            <a:endParaRPr lang="en-US" dirty="0"/>
          </a:p>
          <a:p>
            <a:r>
              <a:rPr lang="en-US" dirty="0" smtClean="0"/>
              <a:t>Funnel Design </a:t>
            </a:r>
            <a:r>
              <a:rPr lang="en-US" dirty="0" smtClean="0">
                <a:sym typeface="Wingdings"/>
              </a:rPr>
              <a:t> Tube Settler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Granule Characterization</a:t>
            </a:r>
            <a:endParaRPr lang="en-US" dirty="0"/>
          </a:p>
        </p:txBody>
      </p:sp>
      <p:pic>
        <p:nvPicPr>
          <p:cNvPr id="4" name="Picture 3" descr="IMAG0201.jpg"/>
          <p:cNvPicPr>
            <a:picLocks noChangeAspect="1"/>
          </p:cNvPicPr>
          <p:nvPr/>
        </p:nvPicPr>
        <p:blipFill>
          <a:blip r:embed="rId2" cstate="print"/>
          <a:srcRect l="16923" r="18462"/>
          <a:stretch>
            <a:fillRect/>
          </a:stretch>
        </p:blipFill>
        <p:spPr>
          <a:xfrm>
            <a:off x="457200" y="2819400"/>
            <a:ext cx="3200400" cy="3263153"/>
          </a:xfrm>
          <a:prstGeom prst="rect">
            <a:avLst/>
          </a:prstGeom>
        </p:spPr>
      </p:pic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3657600" y="2209800"/>
          <a:ext cx="50292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57166582"/>
      </p:ext>
    </p:extLst>
  </p:cSld>
  <p:clrMapOvr>
    <a:masterClrMapping/>
  </p:clrMapOvr>
  <p:transition xmlns:p14="http://schemas.microsoft.com/office/powerpoint/2010/main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Erratic COD destruction and gas production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236" y="2118326"/>
            <a:ext cx="8338764" cy="4587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4488230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Granule Disintegration </a:t>
            </a:r>
            <a:r>
              <a:rPr lang="en-US" dirty="0" smtClean="0">
                <a:sym typeface="Wingdings"/>
              </a:rPr>
              <a:t> Biomass washout</a:t>
            </a:r>
          </a:p>
          <a:p>
            <a:r>
              <a:rPr lang="en-US" dirty="0" smtClean="0"/>
              <a:t>Biomass Plug Movement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 flipV="1">
            <a:off x="2895600" y="2819400"/>
            <a:ext cx="0" cy="3581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flipV="1">
            <a:off x="4648200" y="2819400"/>
            <a:ext cx="0" cy="3581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2895600" y="6400800"/>
            <a:ext cx="1752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1" name="Rounded Rectangle 10"/>
          <p:cNvSpPr/>
          <p:nvPr/>
        </p:nvSpPr>
        <p:spPr bwMode="auto">
          <a:xfrm>
            <a:off x="2895600" y="5105400"/>
            <a:ext cx="1752600" cy="1295400"/>
          </a:xfrm>
          <a:prstGeom prst="roundRect">
            <a:avLst/>
          </a:prstGeom>
          <a:pattFill prst="pct80">
            <a:fgClr>
              <a:schemeClr val="tx1"/>
            </a:fgClr>
            <a:bgClr>
              <a:prstClr val="white"/>
            </a:bgClr>
          </a:patt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7" name="Up Arrow 6"/>
          <p:cNvSpPr/>
          <p:nvPr/>
        </p:nvSpPr>
        <p:spPr bwMode="auto">
          <a:xfrm>
            <a:off x="3581400" y="5798550"/>
            <a:ext cx="304800" cy="1066800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24917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804E-7 -4.89938E-6 L -4.37804E-7 -0.31089 " pathEditMode="relative" ptsTypes="AA">
                                      <p:cBhvr>
                                        <p:cTn id="2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2013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Construct five new reactors (six total)</a:t>
            </a:r>
          </a:p>
          <a:p>
            <a:pPr lvl="1"/>
            <a:r>
              <a:rPr lang="en-US" dirty="0" smtClean="0"/>
              <a:t>Test for leaks and defects</a:t>
            </a:r>
          </a:p>
          <a:p>
            <a:r>
              <a:rPr lang="en-US" dirty="0" smtClean="0"/>
              <a:t>Triplicate operation</a:t>
            </a:r>
          </a:p>
          <a:p>
            <a:pPr lvl="1"/>
            <a:r>
              <a:rPr lang="en-US" dirty="0" smtClean="0"/>
              <a:t>UASB vs. AFBR</a:t>
            </a:r>
          </a:p>
          <a:p>
            <a:r>
              <a:rPr lang="en-US" dirty="0" smtClean="0"/>
              <a:t>Prepare research questions for Honduras</a:t>
            </a:r>
          </a:p>
          <a:p>
            <a:r>
              <a:rPr lang="en-US" dirty="0" smtClean="0"/>
              <a:t>Measurements</a:t>
            </a:r>
            <a:endParaRPr lang="en-US" dirty="0"/>
          </a:p>
          <a:p>
            <a:pPr lvl="1"/>
            <a:r>
              <a:rPr lang="en-US" dirty="0" smtClean="0"/>
              <a:t>Biogas - Gas </a:t>
            </a:r>
            <a:r>
              <a:rPr lang="en-US" dirty="0"/>
              <a:t>C</a:t>
            </a:r>
            <a:r>
              <a:rPr lang="en-US" dirty="0" smtClean="0"/>
              <a:t>hromatography</a:t>
            </a:r>
            <a:endParaRPr lang="en-US" dirty="0"/>
          </a:p>
          <a:p>
            <a:pPr lvl="1"/>
            <a:r>
              <a:rPr lang="en-US" dirty="0" smtClean="0"/>
              <a:t>COD as</a:t>
            </a:r>
            <a:r>
              <a:rPr lang="en-US" dirty="0"/>
              <a:t>s</a:t>
            </a:r>
            <a:r>
              <a:rPr lang="en-US" dirty="0" smtClean="0"/>
              <a:t>ay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82737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AguaClara.thmx</Template>
  <TotalTime>566</TotalTime>
  <Words>552</Words>
  <Application>Microsoft Macintosh PowerPoint</Application>
  <PresentationFormat>On-screen Show (4:3)</PresentationFormat>
  <Paragraphs>107</Paragraphs>
  <Slides>23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AguaClara</vt:lpstr>
      <vt:lpstr>C:\Users\lz94\Downloads\biofilm coated sand fluidized bed(1).xmcd\Selection 11 1483 506 1868</vt:lpstr>
      <vt:lpstr>C:\Users\lz94\Downloads\biofilm coated sand fluidized bed(1).xmcd\Selection 35 2755 464 3104</vt:lpstr>
      <vt:lpstr>Anaerobic Wastewater Treatment</vt:lpstr>
      <vt:lpstr>Around the world</vt:lpstr>
      <vt:lpstr>Conventional Treatment</vt:lpstr>
      <vt:lpstr>Our Alternatives</vt:lpstr>
      <vt:lpstr>Summer Work</vt:lpstr>
      <vt:lpstr>Summer Work</vt:lpstr>
      <vt:lpstr>Summer Issues</vt:lpstr>
      <vt:lpstr>Summer Issues</vt:lpstr>
      <vt:lpstr>Fall 2013 Goals</vt:lpstr>
      <vt:lpstr>Fall 2013 Goals</vt:lpstr>
      <vt:lpstr>Reactor Operation</vt:lpstr>
      <vt:lpstr>Gas Chromatography (GC)</vt:lpstr>
      <vt:lpstr>GC Sample</vt:lpstr>
      <vt:lpstr>GC Results</vt:lpstr>
      <vt:lpstr>COD </vt:lpstr>
      <vt:lpstr>COD Test</vt:lpstr>
      <vt:lpstr>Model – Fluidized Bed Calculations</vt:lpstr>
      <vt:lpstr>Model – Fluidized Bed Calculations</vt:lpstr>
      <vt:lpstr>Model – Fluidized Bed Calculations</vt:lpstr>
      <vt:lpstr>Model – Fluidized Bed Calculations</vt:lpstr>
      <vt:lpstr>Future Work</vt:lpstr>
      <vt:lpstr>Future Work</vt:lpstr>
      <vt:lpstr>Future Work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Wastewater</dc:title>
  <dc:creator/>
  <cp:lastModifiedBy>Walker Grimshaw</cp:lastModifiedBy>
  <cp:revision>27</cp:revision>
  <dcterms:created xsi:type="dcterms:W3CDTF">2006-08-16T00:00:00Z</dcterms:created>
  <dcterms:modified xsi:type="dcterms:W3CDTF">2013-10-28T03:14:13Z</dcterms:modified>
</cp:coreProperties>
</file>