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1"/>
  </p:sldMasterIdLst>
  <p:notesMasterIdLst>
    <p:notesMasterId r:id="rId50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306" r:id="rId26"/>
    <p:sldId id="284" r:id="rId27"/>
    <p:sldId id="282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17D3452D-EF0D-4BFA-9344-17D271F3BF32}">
  <a:tblStyle styleId="{17D3452D-EF0D-4BFA-9344-17D271F3BF32}" styleName="Table_0"/>
  <a:tblStyle styleId="{0B3E5ADE-6D5A-4745-8F83-09909B83B796}" styleName="Table_1">
    <a:wholeTbl>
      <a:tcStyle>
        <a:tcBdr>
          <a:lef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  <a:tblStyle styleId="{78AA4039-AFB5-44CE-9E58-5F0FA6EE9A73}" styleName="Table_2">
    <a:wholeTbl>
      <a:tcStyle>
        <a:tcBdr>
          <a:lef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6" d="100"/>
          <a:sy n="96" d="100"/>
        </p:scale>
        <p:origin x="-1152" y="-10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notesMaster" Target="notesMasters/notesMaster1.xml"/><Relationship Id="rId51" Type="http://schemas.openxmlformats.org/officeDocument/2006/relationships/printerSettings" Target="printerSettings/printerSettings1.bin"/><Relationship Id="rId52" Type="http://schemas.openxmlformats.org/officeDocument/2006/relationships/presProps" Target="presProps.xml"/><Relationship Id="rId53" Type="http://schemas.openxmlformats.org/officeDocument/2006/relationships/viewProps" Target="viewProps.xml"/><Relationship Id="rId54" Type="http://schemas.openxmlformats.org/officeDocument/2006/relationships/theme" Target="theme/theme1.xml"/><Relationship Id="rId55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4945612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100"/>
              <a:t>walker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Shape 2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Ethan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Shape 2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Caitlin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Shape 2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Maithili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Shape 2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Maithili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Shape 2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Maithili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Shape 2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Shape 2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Maithili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Shape 2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Shape 3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Shape 3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Shape 3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walker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17" name="Shape 3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24" name="Shape 3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31" name="Shape 3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38" name="Shape 3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44" name="Shape 3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57" name="Shape 3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Shape 3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3" name="Shape 3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Font typeface="Arial"/>
              <a:buNone/>
            </a:pPr>
            <a:endParaRPr sz="1100" b="0" i="0" u="none" strike="noStrike" cap="none" baseline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57" name="Shape 3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78" name="Shape 3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85" name="Shape 3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Font typeface="Arial"/>
              <a:buNone/>
            </a:pPr>
            <a:endParaRPr sz="1100" b="0" i="0" u="none" strike="noStrike" cap="none" baseline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78" name="Shape 1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6" name="Shape 3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Font typeface="Arial"/>
              <a:buNone/>
            </a:pPr>
            <a:endParaRPr sz="1100" b="0" i="0" u="none" strike="noStrike" cap="none" baseline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Shape 4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04" name="Shape 4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Font typeface="Arial"/>
              <a:buNone/>
            </a:pPr>
            <a:endParaRPr sz="1100" b="0" i="0" u="none" strike="noStrike" cap="none" baseline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Shape 4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11" name="Shape 4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Font typeface="Arial"/>
              <a:buNone/>
            </a:pPr>
            <a:endParaRPr sz="1100" b="0" i="0" u="none" strike="noStrike" cap="none" baseline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Shape 4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27" name="Shape 4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Font typeface="Arial"/>
              <a:buNone/>
            </a:pPr>
            <a:endParaRPr sz="1100" b="0" i="0" u="none" strike="noStrike" cap="none" baseline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Shape 4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34" name="Shape 4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Font typeface="Arial"/>
              <a:buNone/>
            </a:pPr>
            <a:endParaRPr sz="1100" b="0" i="0" u="none" strike="noStrike" cap="none" baseline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Shape 4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39" name="Shape 4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Font typeface="Arial"/>
              <a:buNone/>
            </a:pPr>
            <a:endParaRPr sz="1100" b="0" i="0" u="none" strike="noStrike" cap="none" baseline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Shape 4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45" name="Shape 4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Font typeface="Arial"/>
              <a:buNone/>
            </a:pPr>
            <a:endParaRPr sz="1100" b="0" i="0" u="none" strike="noStrike" cap="none" baseline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1" name="Shape 4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Font typeface="Arial"/>
              <a:buNone/>
            </a:pPr>
            <a:endParaRPr sz="1100" b="0" i="0" u="none" strike="noStrike" cap="none" baseline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Shape 4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7" name="Shape 4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Font typeface="Arial"/>
              <a:buNone/>
            </a:pPr>
            <a:endParaRPr sz="1100" b="0" i="0" u="none" strike="noStrike" cap="none" baseline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Shape 4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62" name="Shape 4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Font typeface="Arial"/>
              <a:buNone/>
            </a:pPr>
            <a:endParaRPr sz="1100" b="0" i="0" u="none" strike="noStrike" cap="none" baseline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Vicky</a:t>
            </a:r>
          </a:p>
        </p:txBody>
      </p:sp>
      <p:sp>
        <p:nvSpPr>
          <p:cNvPr id="190" name="Shape 1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Shape 4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69" name="Shape 4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Font typeface="Arial"/>
              <a:buNone/>
            </a:pPr>
            <a:endParaRPr sz="1100" b="0" i="0" u="none" strike="noStrike" cap="none" baseline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Shape 4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76" name="Shape 4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Font typeface="Arial"/>
              <a:buNone/>
            </a:pPr>
            <a:endParaRPr sz="1100" b="0" i="0" u="none" strike="noStrike" cap="none" baseline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Shape 4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83" name="Shape 4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Font typeface="Arial"/>
              <a:buNone/>
            </a:pPr>
            <a:endParaRPr sz="1100" b="0" i="0" u="none" strike="noStrike" cap="none" baseline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Shape 4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92" name="Shape 4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Font typeface="Arial"/>
              <a:buNone/>
            </a:pPr>
            <a:endParaRPr sz="1100" b="0" i="0" u="none" strike="noStrike" cap="none" baseline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Shape 4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99" name="Shape 4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Font typeface="Arial"/>
              <a:buNone/>
            </a:pPr>
            <a:endParaRPr sz="1100" b="0" i="0" u="none" strike="noStrike" cap="none" baseline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Shape 5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07" name="Shape 5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Font typeface="Arial"/>
              <a:buNone/>
            </a:pPr>
            <a:endParaRPr sz="1100" b="0" i="0" u="none" strike="noStrike" cap="none" baseline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Shape 5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5" name="Shape 5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Shape 5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1" name="Shape 5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Shape 5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27" name="Shape 5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Font typeface="Arial"/>
              <a:buNone/>
            </a:pPr>
            <a:endParaRPr sz="1100" b="0" i="0" u="none" strike="noStrike" cap="none" baseline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Vicky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Vicky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Shape 2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Vicky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Shape 2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Shape 12"/>
          <p:cNvGrpSpPr/>
          <p:nvPr/>
        </p:nvGrpSpPr>
        <p:grpSpPr>
          <a:xfrm>
            <a:off x="0" y="0"/>
            <a:ext cx="9143999" cy="5143500"/>
            <a:chOff x="0" y="0"/>
            <a:chExt cx="5759" cy="4320"/>
          </a:xfrm>
        </p:grpSpPr>
        <p:pic>
          <p:nvPicPr>
            <p:cNvPr id="13" name="Shape 13"/>
            <p:cNvPicPr preferRelativeResize="0"/>
            <p:nvPr/>
          </p:nvPicPr>
          <p:blipFill rotWithShape="1">
            <a:blip r:embed="rId2"/>
            <a:srcRect/>
            <a:stretch/>
          </p:blipFill>
          <p:spPr>
            <a:xfrm>
              <a:off x="0" y="0"/>
              <a:ext cx="5759" cy="43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Shape 14"/>
            <p:cNvPicPr preferRelativeResize="0"/>
            <p:nvPr/>
          </p:nvPicPr>
          <p:blipFill rotWithShape="1">
            <a:blip r:embed="rId2"/>
            <a:srcRect l="73334" t="74040" r="23334" b="17778"/>
            <a:stretch/>
          </p:blipFill>
          <p:spPr>
            <a:xfrm>
              <a:off x="4031" y="3215"/>
              <a:ext cx="191" cy="4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Shape 15"/>
            <p:cNvPicPr preferRelativeResize="0"/>
            <p:nvPr/>
          </p:nvPicPr>
          <p:blipFill rotWithShape="1">
            <a:blip r:embed="rId2"/>
            <a:srcRect l="65834" t="84445" r="29166" b="13333"/>
            <a:stretch/>
          </p:blipFill>
          <p:spPr>
            <a:xfrm>
              <a:off x="3791" y="3552"/>
              <a:ext cx="288" cy="9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3352800" y="3771900"/>
            <a:ext cx="3962399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  <a:defRPr/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dt" idx="10"/>
          </p:nvPr>
        </p:nvSpPr>
        <p:spPr>
          <a:xfrm>
            <a:off x="457200" y="4683919"/>
            <a:ext cx="2133599" cy="357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ft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6553200" y="4683919"/>
            <a:ext cx="2133599" cy="357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ctrTitle"/>
          </p:nvPr>
        </p:nvSpPr>
        <p:spPr>
          <a:xfrm>
            <a:off x="1371600" y="742950"/>
            <a:ext cx="7772400" cy="11025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pic>
        <p:nvPicPr>
          <p:cNvPr id="21" name="Shape 21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4953000" y="0"/>
            <a:ext cx="4190999" cy="8203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457200" y="171450"/>
            <a:ext cx="84582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 rot="5400000">
            <a:off x="2874763" y="-1217413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1pPr>
            <a:lvl2pPr marL="74295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2pPr>
            <a:lvl3pPr marL="114300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3pPr>
            <a:lvl4pPr marL="1600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4pPr>
            <a:lvl5pPr marL="20574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5pPr>
            <a:lvl6pPr marL="25146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6pPr>
            <a:lvl7pPr marL="29718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7pPr>
            <a:lvl8pPr marL="34290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8pPr>
            <a:lvl9pPr marL="3886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dt" idx="10"/>
          </p:nvPr>
        </p:nvSpPr>
        <p:spPr>
          <a:xfrm>
            <a:off x="457200" y="4683919"/>
            <a:ext cx="2133599" cy="357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ft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sldNum" idx="12"/>
          </p:nvPr>
        </p:nvSpPr>
        <p:spPr>
          <a:xfrm>
            <a:off x="6553200" y="4683919"/>
            <a:ext cx="2133599" cy="357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 rot="5400000">
            <a:off x="5646539" y="1325761"/>
            <a:ext cx="4423171" cy="21145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 rot="5400000">
            <a:off x="1341239" y="-712588"/>
            <a:ext cx="4423171" cy="6191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1pPr>
            <a:lvl2pPr marL="74295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2pPr>
            <a:lvl3pPr marL="114300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3pPr>
            <a:lvl4pPr marL="1600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4pPr>
            <a:lvl5pPr marL="20574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5pPr>
            <a:lvl6pPr marL="25146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6pPr>
            <a:lvl7pPr marL="29718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7pPr>
            <a:lvl8pPr marL="34290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8pPr>
            <a:lvl9pPr marL="3886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dt" idx="10"/>
          </p:nvPr>
        </p:nvSpPr>
        <p:spPr>
          <a:xfrm>
            <a:off x="457200" y="4683919"/>
            <a:ext cx="2133599" cy="357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ft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6553200" y="4683919"/>
            <a:ext cx="2133599" cy="357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indent="457200" rtl="0">
              <a:spcBef>
                <a:spcPts val="0"/>
              </a:spcBef>
              <a:defRPr/>
            </a:lvl2pPr>
            <a:lvl3pPr indent="914400" rtl="0">
              <a:spcBef>
                <a:spcPts val="0"/>
              </a:spcBef>
              <a:defRPr/>
            </a:lvl3pPr>
            <a:lvl4pPr indent="1371600"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457200" y="171450"/>
            <a:ext cx="84582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1pPr>
            <a:lvl2pPr marL="74295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2pPr>
            <a:lvl3pPr marL="114300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3pPr>
            <a:lvl4pPr marL="1600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4pPr>
            <a:lvl5pPr marL="20574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5pPr>
            <a:lvl6pPr marL="25146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6pPr>
            <a:lvl7pPr marL="29718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7pPr>
            <a:lvl8pPr marL="34290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8pPr>
            <a:lvl9pPr marL="3886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dt" idx="10"/>
          </p:nvPr>
        </p:nvSpPr>
        <p:spPr>
          <a:xfrm>
            <a:off x="457200" y="4683919"/>
            <a:ext cx="2133599" cy="357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ft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6553200" y="4683919"/>
            <a:ext cx="2133599" cy="357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722312" y="3305176"/>
            <a:ext cx="7772400" cy="102155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722312" y="2180034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Galdeano"/>
              <a:buNone/>
              <a:defRPr/>
            </a:lvl1pPr>
            <a:lvl2pPr marL="457200" indent="0" rtl="0">
              <a:spcBef>
                <a:spcPts val="0"/>
              </a:spcBef>
              <a:buFont typeface="Galdeano"/>
              <a:buNone/>
              <a:defRPr/>
            </a:lvl2pPr>
            <a:lvl3pPr marL="914400" indent="0" rtl="0">
              <a:spcBef>
                <a:spcPts val="0"/>
              </a:spcBef>
              <a:buFont typeface="Galdeano"/>
              <a:buNone/>
              <a:defRPr/>
            </a:lvl3pPr>
            <a:lvl4pPr marL="1371600" indent="0" rtl="0">
              <a:spcBef>
                <a:spcPts val="0"/>
              </a:spcBef>
              <a:buFont typeface="Galdeano"/>
              <a:buNone/>
              <a:defRPr/>
            </a:lvl4pPr>
            <a:lvl5pPr marL="1828800" indent="0" rtl="0">
              <a:spcBef>
                <a:spcPts val="0"/>
              </a:spcBef>
              <a:buFont typeface="Galdeano"/>
              <a:buNone/>
              <a:defRPr/>
            </a:lvl5pPr>
            <a:lvl6pPr marL="2286000" indent="0" rtl="0">
              <a:spcBef>
                <a:spcPts val="0"/>
              </a:spcBef>
              <a:buFont typeface="Galdeano"/>
              <a:buNone/>
              <a:defRPr/>
            </a:lvl6pPr>
            <a:lvl7pPr marL="2743200" indent="0" rtl="0">
              <a:spcBef>
                <a:spcPts val="0"/>
              </a:spcBef>
              <a:buFont typeface="Galdeano"/>
              <a:buNone/>
              <a:defRPr/>
            </a:lvl7pPr>
            <a:lvl8pPr marL="3200400" indent="0" rtl="0">
              <a:spcBef>
                <a:spcPts val="0"/>
              </a:spcBef>
              <a:buFont typeface="Galdeano"/>
              <a:buNone/>
              <a:defRPr/>
            </a:lvl8pPr>
            <a:lvl9pPr marL="3657600" indent="0" rtl="0">
              <a:spcBef>
                <a:spcPts val="0"/>
              </a:spcBef>
              <a:buFont typeface="Galdeano"/>
              <a:buNone/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dt" idx="10"/>
          </p:nvPr>
        </p:nvSpPr>
        <p:spPr>
          <a:xfrm>
            <a:off x="457200" y="4683919"/>
            <a:ext cx="2133599" cy="357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ft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6553200" y="4683919"/>
            <a:ext cx="2133599" cy="357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xfrm>
            <a:off x="457200" y="171450"/>
            <a:ext cx="84582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4038599" cy="33944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2"/>
          </p:nvPr>
        </p:nvSpPr>
        <p:spPr>
          <a:xfrm>
            <a:off x="4648200" y="1200150"/>
            <a:ext cx="4038599" cy="33944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4683919"/>
            <a:ext cx="2133599" cy="357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4683919"/>
            <a:ext cx="2133599" cy="357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457200" y="1151334"/>
            <a:ext cx="4040187" cy="47982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Galdeano"/>
              <a:buNone/>
              <a:defRPr/>
            </a:lvl1pPr>
            <a:lvl2pPr marL="457200" indent="0" rtl="0">
              <a:spcBef>
                <a:spcPts val="0"/>
              </a:spcBef>
              <a:buFont typeface="Galdeano"/>
              <a:buNone/>
              <a:defRPr/>
            </a:lvl2pPr>
            <a:lvl3pPr marL="914400" indent="0" rtl="0">
              <a:spcBef>
                <a:spcPts val="0"/>
              </a:spcBef>
              <a:buFont typeface="Galdeano"/>
              <a:buNone/>
              <a:defRPr/>
            </a:lvl3pPr>
            <a:lvl4pPr marL="1371600" indent="0" rtl="0">
              <a:spcBef>
                <a:spcPts val="0"/>
              </a:spcBef>
              <a:buFont typeface="Galdeano"/>
              <a:buNone/>
              <a:defRPr/>
            </a:lvl4pPr>
            <a:lvl5pPr marL="1828800" indent="0" rtl="0">
              <a:spcBef>
                <a:spcPts val="0"/>
              </a:spcBef>
              <a:buFont typeface="Galdeano"/>
              <a:buNone/>
              <a:defRPr/>
            </a:lvl5pPr>
            <a:lvl6pPr marL="2286000" indent="0" rtl="0">
              <a:spcBef>
                <a:spcPts val="0"/>
              </a:spcBef>
              <a:buFont typeface="Galdeano"/>
              <a:buNone/>
              <a:defRPr/>
            </a:lvl6pPr>
            <a:lvl7pPr marL="2743200" indent="0" rtl="0">
              <a:spcBef>
                <a:spcPts val="0"/>
              </a:spcBef>
              <a:buFont typeface="Galdeano"/>
              <a:buNone/>
              <a:defRPr/>
            </a:lvl7pPr>
            <a:lvl8pPr marL="3200400" indent="0" rtl="0">
              <a:spcBef>
                <a:spcPts val="0"/>
              </a:spcBef>
              <a:buFont typeface="Galdeano"/>
              <a:buNone/>
              <a:defRPr/>
            </a:lvl8pPr>
            <a:lvl9pPr marL="3657600" indent="0" rtl="0">
              <a:spcBef>
                <a:spcPts val="0"/>
              </a:spcBef>
              <a:buFont typeface="Galdeano"/>
              <a:buNone/>
              <a:defRPr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2"/>
          </p:nvPr>
        </p:nvSpPr>
        <p:spPr>
          <a:xfrm>
            <a:off x="457200" y="1631155"/>
            <a:ext cx="4040187" cy="296346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3"/>
          </p:nvPr>
        </p:nvSpPr>
        <p:spPr>
          <a:xfrm>
            <a:off x="4645028" y="1151334"/>
            <a:ext cx="4041774" cy="47982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Galdeano"/>
              <a:buNone/>
              <a:defRPr/>
            </a:lvl1pPr>
            <a:lvl2pPr marL="457200" indent="0" rtl="0">
              <a:spcBef>
                <a:spcPts val="0"/>
              </a:spcBef>
              <a:buFont typeface="Galdeano"/>
              <a:buNone/>
              <a:defRPr/>
            </a:lvl2pPr>
            <a:lvl3pPr marL="914400" indent="0" rtl="0">
              <a:spcBef>
                <a:spcPts val="0"/>
              </a:spcBef>
              <a:buFont typeface="Galdeano"/>
              <a:buNone/>
              <a:defRPr/>
            </a:lvl3pPr>
            <a:lvl4pPr marL="1371600" indent="0" rtl="0">
              <a:spcBef>
                <a:spcPts val="0"/>
              </a:spcBef>
              <a:buFont typeface="Galdeano"/>
              <a:buNone/>
              <a:defRPr/>
            </a:lvl4pPr>
            <a:lvl5pPr marL="1828800" indent="0" rtl="0">
              <a:spcBef>
                <a:spcPts val="0"/>
              </a:spcBef>
              <a:buFont typeface="Galdeano"/>
              <a:buNone/>
              <a:defRPr/>
            </a:lvl5pPr>
            <a:lvl6pPr marL="2286000" indent="0" rtl="0">
              <a:spcBef>
                <a:spcPts val="0"/>
              </a:spcBef>
              <a:buFont typeface="Galdeano"/>
              <a:buNone/>
              <a:defRPr/>
            </a:lvl6pPr>
            <a:lvl7pPr marL="2743200" indent="0" rtl="0">
              <a:spcBef>
                <a:spcPts val="0"/>
              </a:spcBef>
              <a:buFont typeface="Galdeano"/>
              <a:buNone/>
              <a:defRPr/>
            </a:lvl7pPr>
            <a:lvl8pPr marL="3200400" indent="0" rtl="0">
              <a:spcBef>
                <a:spcPts val="0"/>
              </a:spcBef>
              <a:buFont typeface="Galdeano"/>
              <a:buNone/>
              <a:defRPr/>
            </a:lvl8pPr>
            <a:lvl9pPr marL="3657600" indent="0" rtl="0">
              <a:spcBef>
                <a:spcPts val="0"/>
              </a:spcBef>
              <a:buFont typeface="Galdeano"/>
              <a:buNone/>
              <a:defRPr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4"/>
          </p:nvPr>
        </p:nvSpPr>
        <p:spPr>
          <a:xfrm>
            <a:off x="4645028" y="1631155"/>
            <a:ext cx="4041774" cy="296346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dt" idx="10"/>
          </p:nvPr>
        </p:nvSpPr>
        <p:spPr>
          <a:xfrm>
            <a:off x="457200" y="4683919"/>
            <a:ext cx="2133599" cy="357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ft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6553200" y="4683919"/>
            <a:ext cx="2133599" cy="357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457200" y="171450"/>
            <a:ext cx="84582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0" y="4683919"/>
            <a:ext cx="2133599" cy="357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6553200" y="4683919"/>
            <a:ext cx="2133599" cy="357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dt" idx="10"/>
          </p:nvPr>
        </p:nvSpPr>
        <p:spPr>
          <a:xfrm>
            <a:off x="457200" y="4683919"/>
            <a:ext cx="2133599" cy="357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ft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6553200" y="4683919"/>
            <a:ext cx="2133599" cy="357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457202" y="204786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3575050" y="204789"/>
            <a:ext cx="5111750" cy="438983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2"/>
          </p:nvPr>
        </p:nvSpPr>
        <p:spPr>
          <a:xfrm>
            <a:off x="457202" y="1076326"/>
            <a:ext cx="3008313" cy="351829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Galdeano"/>
              <a:buNone/>
              <a:defRPr/>
            </a:lvl1pPr>
            <a:lvl2pPr marL="457200" indent="0" rtl="0">
              <a:spcBef>
                <a:spcPts val="0"/>
              </a:spcBef>
              <a:buFont typeface="Galdeano"/>
              <a:buNone/>
              <a:defRPr/>
            </a:lvl2pPr>
            <a:lvl3pPr marL="914400" indent="0" rtl="0">
              <a:spcBef>
                <a:spcPts val="0"/>
              </a:spcBef>
              <a:buFont typeface="Galdeano"/>
              <a:buNone/>
              <a:defRPr/>
            </a:lvl3pPr>
            <a:lvl4pPr marL="1371600" indent="0" rtl="0">
              <a:spcBef>
                <a:spcPts val="0"/>
              </a:spcBef>
              <a:buFont typeface="Galdeano"/>
              <a:buNone/>
              <a:defRPr/>
            </a:lvl4pPr>
            <a:lvl5pPr marL="1828800" indent="0" rtl="0">
              <a:spcBef>
                <a:spcPts val="0"/>
              </a:spcBef>
              <a:buFont typeface="Galdeano"/>
              <a:buNone/>
              <a:defRPr/>
            </a:lvl5pPr>
            <a:lvl6pPr marL="2286000" indent="0" rtl="0">
              <a:spcBef>
                <a:spcPts val="0"/>
              </a:spcBef>
              <a:buFont typeface="Galdeano"/>
              <a:buNone/>
              <a:defRPr/>
            </a:lvl6pPr>
            <a:lvl7pPr marL="2743200" indent="0" rtl="0">
              <a:spcBef>
                <a:spcPts val="0"/>
              </a:spcBef>
              <a:buFont typeface="Galdeano"/>
              <a:buNone/>
              <a:defRPr/>
            </a:lvl7pPr>
            <a:lvl8pPr marL="3200400" indent="0" rtl="0">
              <a:spcBef>
                <a:spcPts val="0"/>
              </a:spcBef>
              <a:buFont typeface="Galdeano"/>
              <a:buNone/>
              <a:defRPr/>
            </a:lvl8pPr>
            <a:lvl9pPr marL="3657600" indent="0" rtl="0">
              <a:spcBef>
                <a:spcPts val="0"/>
              </a:spcBef>
              <a:buFont typeface="Galdeano"/>
              <a:buNone/>
              <a:defRPr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dt" idx="10"/>
          </p:nvPr>
        </p:nvSpPr>
        <p:spPr>
          <a:xfrm>
            <a:off x="457200" y="4683919"/>
            <a:ext cx="2133599" cy="357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ft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6553200" y="4683919"/>
            <a:ext cx="2133599" cy="357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1792288" y="3600451"/>
            <a:ext cx="5486399" cy="42505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8" name="Shape 68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399" cy="3086099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399" cy="60364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Galdeano"/>
              <a:buNone/>
              <a:defRPr/>
            </a:lvl1pPr>
            <a:lvl2pPr marL="457200" indent="0" rtl="0">
              <a:spcBef>
                <a:spcPts val="0"/>
              </a:spcBef>
              <a:buFont typeface="Galdeano"/>
              <a:buNone/>
              <a:defRPr/>
            </a:lvl2pPr>
            <a:lvl3pPr marL="914400" indent="0" rtl="0">
              <a:spcBef>
                <a:spcPts val="0"/>
              </a:spcBef>
              <a:buFont typeface="Galdeano"/>
              <a:buNone/>
              <a:defRPr/>
            </a:lvl3pPr>
            <a:lvl4pPr marL="1371600" indent="0" rtl="0">
              <a:spcBef>
                <a:spcPts val="0"/>
              </a:spcBef>
              <a:buFont typeface="Galdeano"/>
              <a:buNone/>
              <a:defRPr/>
            </a:lvl4pPr>
            <a:lvl5pPr marL="1828800" indent="0" rtl="0">
              <a:spcBef>
                <a:spcPts val="0"/>
              </a:spcBef>
              <a:buFont typeface="Galdeano"/>
              <a:buNone/>
              <a:defRPr/>
            </a:lvl5pPr>
            <a:lvl6pPr marL="2286000" indent="0" rtl="0">
              <a:spcBef>
                <a:spcPts val="0"/>
              </a:spcBef>
              <a:buFont typeface="Galdeano"/>
              <a:buNone/>
              <a:defRPr/>
            </a:lvl6pPr>
            <a:lvl7pPr marL="2743200" indent="0" rtl="0">
              <a:spcBef>
                <a:spcPts val="0"/>
              </a:spcBef>
              <a:buFont typeface="Galdeano"/>
              <a:buNone/>
              <a:defRPr/>
            </a:lvl7pPr>
            <a:lvl8pPr marL="3200400" indent="0" rtl="0">
              <a:spcBef>
                <a:spcPts val="0"/>
              </a:spcBef>
              <a:buFont typeface="Galdeano"/>
              <a:buNone/>
              <a:defRPr/>
            </a:lvl8pPr>
            <a:lvl9pPr marL="3657600" indent="0" rtl="0">
              <a:spcBef>
                <a:spcPts val="0"/>
              </a:spcBef>
              <a:buFont typeface="Galdeano"/>
              <a:buNone/>
              <a:defRPr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dt" idx="10"/>
          </p:nvPr>
        </p:nvSpPr>
        <p:spPr>
          <a:xfrm>
            <a:off x="457200" y="4683919"/>
            <a:ext cx="2133599" cy="357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ft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6553200" y="4683919"/>
            <a:ext cx="2133599" cy="357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171450"/>
            <a:ext cx="84582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Galdeano"/>
              <a:buChar char="➢"/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dt" idx="10"/>
          </p:nvPr>
        </p:nvSpPr>
        <p:spPr>
          <a:xfrm>
            <a:off x="457200" y="4683919"/>
            <a:ext cx="2133599" cy="357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ft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6553200" y="4683919"/>
            <a:ext cx="2133599" cy="3571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cxnSp>
        <p:nvCxnSpPr>
          <p:cNvPr id="10" name="Shape 10"/>
          <p:cNvCxnSpPr/>
          <p:nvPr/>
        </p:nvCxnSpPr>
        <p:spPr>
          <a:xfrm>
            <a:off x="0" y="1085850"/>
            <a:ext cx="9144000" cy="0"/>
          </a:xfrm>
          <a:prstGeom prst="straightConnector1">
            <a:avLst/>
          </a:prstGeom>
          <a:noFill/>
          <a:ln w="76200" cap="flat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7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8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9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0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4" Type="http://schemas.openxmlformats.org/officeDocument/2006/relationships/image" Target="../media/image36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0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1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2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43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4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47.jp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48.jp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49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subTitle" idx="1"/>
          </p:nvPr>
        </p:nvSpPr>
        <p:spPr>
          <a:xfrm>
            <a:off x="0" y="2457633"/>
            <a:ext cx="8972032" cy="122936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Galdeano"/>
              <a:buNone/>
            </a:pPr>
            <a:r>
              <a:rPr lang="en-US" sz="2800" b="0" i="0" u="none" strike="noStrike" cap="none" baseline="0">
                <a:solidFill>
                  <a:schemeClr val="lt1"/>
                </a:solidFill>
                <a:latin typeface="Galdeano"/>
                <a:ea typeface="Galdeano"/>
                <a:cs typeface="Galdeano"/>
                <a:sym typeface="Galdeano"/>
              </a:rPr>
              <a:t>Ge Gao, Maithili Gokarn, Walker Grimshaw, Ethan Keller, Caitlin McKinley, Amiel Middelmann, Luke Zhu</a:t>
            </a:r>
          </a:p>
        </p:txBody>
      </p:sp>
      <p:sp>
        <p:nvSpPr>
          <p:cNvPr id="155" name="Shape 155"/>
          <p:cNvSpPr txBox="1">
            <a:spLocks noGrp="1"/>
          </p:cNvSpPr>
          <p:nvPr>
            <p:ph type="ctrTitle"/>
          </p:nvPr>
        </p:nvSpPr>
        <p:spPr>
          <a:xfrm>
            <a:off x="1583250" y="648312"/>
            <a:ext cx="7772400" cy="86638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Galdeano"/>
              <a:buNone/>
            </a:pPr>
            <a:r>
              <a:rPr lang="en-US" sz="5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Wastewater Treatment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/>
          <p:nvPr/>
        </p:nvSpPr>
        <p:spPr>
          <a:xfrm>
            <a:off x="691725" y="-136900"/>
            <a:ext cx="7833600" cy="14939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4000" b="1" cap="small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Biogas Collection Solutions</a:t>
            </a:r>
          </a:p>
        </p:txBody>
      </p:sp>
      <p:sp>
        <p:nvSpPr>
          <p:cNvPr id="233" name="Shape 233"/>
          <p:cNvSpPr txBox="1"/>
          <p:nvPr/>
        </p:nvSpPr>
        <p:spPr>
          <a:xfrm>
            <a:off x="0" y="1095300"/>
            <a:ext cx="6493799" cy="2415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-US" sz="2400"/>
              <a:t>Increase WW Strength</a:t>
            </a:r>
          </a:p>
          <a:p>
            <a:pPr marL="457200" lvl="0" indent="-3810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-US" sz="2400"/>
              <a:t>Redundant Gas Collection (Wet Test Meter, Bubble Meter, Bag test)</a:t>
            </a:r>
          </a:p>
          <a:p>
            <a:pPr marL="457200" lvl="0" indent="-3810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-US" sz="2400"/>
              <a:t>Additional Collection</a:t>
            </a:r>
          </a:p>
          <a:p>
            <a:pPr marL="457200" lvl="0" indent="-3810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-US" sz="2400"/>
              <a:t>Cautious Construction</a:t>
            </a:r>
          </a:p>
          <a:p>
            <a:pPr marL="457200" lvl="0" indent="-38100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-US" sz="2400"/>
              <a:t>Raising Temperature</a:t>
            </a:r>
          </a:p>
        </p:txBody>
      </p:sp>
      <p:pic>
        <p:nvPicPr>
          <p:cNvPr id="234" name="Shape 23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664950" y="1145175"/>
            <a:ext cx="3395975" cy="3707525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Shape 235"/>
          <p:cNvSpPr txBox="1"/>
          <p:nvPr/>
        </p:nvSpPr>
        <p:spPr>
          <a:xfrm>
            <a:off x="6414850" y="4686300"/>
            <a:ext cx="3657600" cy="457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Ritter Bubble Meter</a:t>
            </a:r>
          </a:p>
        </p:txBody>
      </p:sp>
      <p:pic>
        <p:nvPicPr>
          <p:cNvPr id="236" name="Shape 236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3741275" y="2551900"/>
            <a:ext cx="1973550" cy="2084724"/>
          </a:xfrm>
          <a:prstGeom prst="rect">
            <a:avLst/>
          </a:prstGeom>
        </p:spPr>
      </p:pic>
      <p:sp>
        <p:nvSpPr>
          <p:cNvPr id="237" name="Shape 237"/>
          <p:cNvSpPr txBox="1"/>
          <p:nvPr/>
        </p:nvSpPr>
        <p:spPr>
          <a:xfrm>
            <a:off x="3946925" y="4686300"/>
            <a:ext cx="3657600" cy="457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Wet Test Meter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Shape 25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248785" y="1175799"/>
            <a:ext cx="6719475" cy="396770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Shape 252"/>
          <p:cNvSpPr txBox="1"/>
          <p:nvPr/>
        </p:nvSpPr>
        <p:spPr>
          <a:xfrm>
            <a:off x="1097550" y="97250"/>
            <a:ext cx="6948899" cy="8661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 sz="4000" b="1" cap="small">
              <a:solidFill>
                <a:schemeClr val="dk2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en-US" sz="4000" b="1" cap="small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Correcting for gas losses from valve opening</a:t>
            </a:r>
          </a:p>
          <a:p>
            <a:pPr lvl="0" algn="ctr" rtl="0">
              <a:spcBef>
                <a:spcPts val="0"/>
              </a:spcBef>
              <a:buNone/>
            </a:pPr>
            <a:endParaRPr sz="4000" b="1" cap="small">
              <a:solidFill>
                <a:schemeClr val="dk2"/>
              </a:solidFill>
              <a:latin typeface="Galdeano"/>
              <a:ea typeface="Galdeano"/>
              <a:cs typeface="Galdeano"/>
              <a:sym typeface="Galdeano"/>
            </a:endParaRP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 txBox="1">
            <a:spLocks noGrp="1"/>
          </p:cNvSpPr>
          <p:nvPr>
            <p:ph type="title"/>
          </p:nvPr>
        </p:nvSpPr>
        <p:spPr>
          <a:xfrm>
            <a:off x="4082325" y="4181100"/>
            <a:ext cx="4278600" cy="6429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2400"/>
              <a:t>2.4: ~1090 ml biogas per day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2400"/>
              <a:t>2.5: ~1150 ml biogas per day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243" name="Shape 24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837725" y="1282625"/>
            <a:ext cx="4974900" cy="2898474"/>
          </a:xfrm>
          <a:prstGeom prst="rect">
            <a:avLst/>
          </a:prstGeom>
        </p:spPr>
      </p:pic>
      <p:sp>
        <p:nvSpPr>
          <p:cNvPr id="244" name="Shape 244"/>
          <p:cNvSpPr txBox="1"/>
          <p:nvPr/>
        </p:nvSpPr>
        <p:spPr>
          <a:xfrm>
            <a:off x="1112125" y="85550"/>
            <a:ext cx="6672600" cy="8661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 sz="4000" b="1" cap="small">
              <a:solidFill>
                <a:schemeClr val="dk2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en-US" sz="4000" b="1" cap="small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‘Bag’ Test</a:t>
            </a:r>
          </a:p>
          <a:p>
            <a:pPr lvl="0" algn="ctr" rtl="0">
              <a:spcBef>
                <a:spcPts val="0"/>
              </a:spcBef>
              <a:buNone/>
            </a:pPr>
            <a:endParaRPr sz="4000" b="1" cap="small">
              <a:solidFill>
                <a:schemeClr val="dk2"/>
              </a:solidFill>
              <a:latin typeface="Galdeano"/>
              <a:ea typeface="Galdeano"/>
              <a:cs typeface="Galdeano"/>
              <a:sym typeface="Galdeano"/>
            </a:endParaRPr>
          </a:p>
        </p:txBody>
      </p:sp>
      <p:pic>
        <p:nvPicPr>
          <p:cNvPr id="245" name="Shape 245"/>
          <p:cNvPicPr preferRelativeResize="0"/>
          <p:nvPr/>
        </p:nvPicPr>
        <p:blipFill rotWithShape="1">
          <a:blip r:embed="rId4"/>
          <a:srcRect t="2654" r="14251" b="16668"/>
          <a:stretch/>
        </p:blipFill>
        <p:spPr>
          <a:xfrm>
            <a:off x="344875" y="1282625"/>
            <a:ext cx="3011650" cy="3790124"/>
          </a:xfrm>
          <a:prstGeom prst="rect">
            <a:avLst/>
          </a:prstGeom>
        </p:spPr>
      </p:pic>
      <p:sp>
        <p:nvSpPr>
          <p:cNvPr id="246" name="Shape 246"/>
          <p:cNvSpPr/>
          <p:nvPr/>
        </p:nvSpPr>
        <p:spPr>
          <a:xfrm>
            <a:off x="344875" y="3057975"/>
            <a:ext cx="1476300" cy="773400"/>
          </a:xfrm>
          <a:prstGeom prst="ellipse">
            <a:avLst/>
          </a:prstGeom>
          <a:noFill/>
          <a:ln w="38100" cap="flat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title"/>
          </p:nvPr>
        </p:nvSpPr>
        <p:spPr>
          <a:xfrm>
            <a:off x="1314598" y="190200"/>
            <a:ext cx="6514800" cy="10214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000" b="1" cap="small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Methane Gas Production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1" cap="small">
              <a:solidFill>
                <a:schemeClr val="dk2"/>
              </a:solidFill>
              <a:latin typeface="Galdeano"/>
              <a:ea typeface="Galdeano"/>
              <a:cs typeface="Galdeano"/>
              <a:sym typeface="Galdeano"/>
            </a:endParaRPr>
          </a:p>
        </p:txBody>
      </p:sp>
      <p:sp>
        <p:nvSpPr>
          <p:cNvPr id="258" name="Shape 258"/>
          <p:cNvSpPr txBox="1"/>
          <p:nvPr/>
        </p:nvSpPr>
        <p:spPr>
          <a:xfrm>
            <a:off x="331500" y="4127625"/>
            <a:ext cx="8223300" cy="727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259" name="Shape 25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31500" y="1355850"/>
            <a:ext cx="5762625" cy="2771775"/>
          </a:xfrm>
          <a:prstGeom prst="rect">
            <a:avLst/>
          </a:prstGeom>
        </p:spPr>
      </p:pic>
      <p:sp>
        <p:nvSpPr>
          <p:cNvPr id="260" name="Shape 260"/>
          <p:cNvSpPr txBox="1"/>
          <p:nvPr/>
        </p:nvSpPr>
        <p:spPr>
          <a:xfrm>
            <a:off x="6277000" y="1400825"/>
            <a:ext cx="2619900" cy="29405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  <a:p>
            <a:pPr marL="457200" lvl="0" indent="-31750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-US">
                <a:solidFill>
                  <a:schemeClr val="dk1"/>
                </a:solidFill>
              </a:rPr>
              <a:t>Calculate partial pressure of methane from standard curve equation .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 txBox="1">
            <a:spLocks noGrp="1"/>
          </p:cNvSpPr>
          <p:nvPr>
            <p:ph type="title"/>
          </p:nvPr>
        </p:nvSpPr>
        <p:spPr>
          <a:xfrm>
            <a:off x="1168350" y="61325"/>
            <a:ext cx="6807299" cy="10214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000" b="1" cap="small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Methane Gas Production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400" b="1" cap="small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UASB Reactor 2.4</a:t>
            </a:r>
          </a:p>
        </p:txBody>
      </p:sp>
      <p:sp>
        <p:nvSpPr>
          <p:cNvPr id="266" name="Shape 266"/>
          <p:cNvSpPr txBox="1"/>
          <p:nvPr/>
        </p:nvSpPr>
        <p:spPr>
          <a:xfrm>
            <a:off x="331500" y="4127625"/>
            <a:ext cx="8223300" cy="727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67" name="Shape 267"/>
          <p:cNvSpPr txBox="1"/>
          <p:nvPr/>
        </p:nvSpPr>
        <p:spPr>
          <a:xfrm>
            <a:off x="374275" y="3857275"/>
            <a:ext cx="8266199" cy="1133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175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-US" dirty="0"/>
              <a:t>Gas tight from April 12, 2014 to date </a:t>
            </a:r>
          </a:p>
          <a:p>
            <a:pPr marL="457200" lvl="0" indent="-3175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-US" dirty="0"/>
              <a:t>Producing methane gas - negative trend</a:t>
            </a:r>
            <a:r>
              <a:rPr lang="en-US" dirty="0" smtClean="0"/>
              <a:t>, more steep</a:t>
            </a:r>
            <a:r>
              <a:rPr lang="en-US" dirty="0" smtClean="0">
                <a:solidFill>
                  <a:schemeClr val="dk1"/>
                </a:solidFill>
              </a:rPr>
              <a:t>, than </a:t>
            </a:r>
            <a:r>
              <a:rPr lang="en-US" dirty="0">
                <a:solidFill>
                  <a:schemeClr val="dk1"/>
                </a:solidFill>
              </a:rPr>
              <a:t>Fall 2013 </a:t>
            </a:r>
          </a:p>
          <a:p>
            <a:pPr marL="457200" lvl="0" indent="-3175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-US" dirty="0"/>
              <a:t>Partial pressure lower than last </a:t>
            </a:r>
            <a:r>
              <a:rPr lang="en-US" dirty="0" smtClean="0"/>
              <a:t>semester.</a:t>
            </a:r>
            <a:endParaRPr lang="en-US" dirty="0"/>
          </a:p>
          <a:p>
            <a:pPr marL="457200" lvl="0" indent="-31750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-US" dirty="0"/>
              <a:t>Methane lost in </a:t>
            </a:r>
            <a:r>
              <a:rPr lang="en-US" dirty="0" smtClean="0"/>
              <a:t>effluent? </a:t>
            </a:r>
            <a:endParaRPr lang="en-US" dirty="0"/>
          </a:p>
        </p:txBody>
      </p:sp>
      <p:pic>
        <p:nvPicPr>
          <p:cNvPr id="268" name="Shape 26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70975" y="1165350"/>
            <a:ext cx="4388175" cy="2609399"/>
          </a:xfrm>
          <a:prstGeom prst="rect">
            <a:avLst/>
          </a:prstGeom>
        </p:spPr>
      </p:pic>
      <p:pic>
        <p:nvPicPr>
          <p:cNvPr id="269" name="Shape 269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459150" y="1165350"/>
            <a:ext cx="4567225" cy="26094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/>
          <p:nvPr/>
        </p:nvSpPr>
        <p:spPr>
          <a:xfrm>
            <a:off x="1112125" y="85550"/>
            <a:ext cx="6672600" cy="8661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 sz="4000" b="1" cap="small">
              <a:solidFill>
                <a:schemeClr val="dk2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en-US" sz="4000" b="1" cap="small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Methane Gas Production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en-US" sz="2400" b="1" cap="small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UASB Reactor 2.5</a:t>
            </a:r>
          </a:p>
          <a:p>
            <a:pPr lvl="0" algn="ctr" rtl="0">
              <a:spcBef>
                <a:spcPts val="0"/>
              </a:spcBef>
              <a:buNone/>
            </a:pPr>
            <a:endParaRPr sz="4000" b="1" cap="small">
              <a:solidFill>
                <a:schemeClr val="dk2"/>
              </a:solidFill>
              <a:latin typeface="Galdeano"/>
              <a:ea typeface="Galdeano"/>
              <a:cs typeface="Galdeano"/>
              <a:sym typeface="Galdeano"/>
            </a:endParaRPr>
          </a:p>
        </p:txBody>
      </p:sp>
      <p:sp>
        <p:nvSpPr>
          <p:cNvPr id="275" name="Shape 275"/>
          <p:cNvSpPr txBox="1"/>
          <p:nvPr/>
        </p:nvSpPr>
        <p:spPr>
          <a:xfrm>
            <a:off x="588125" y="4106375"/>
            <a:ext cx="8137799" cy="86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175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-US"/>
              <a:t>Gas tight past 2 weeks</a:t>
            </a:r>
          </a:p>
          <a:p>
            <a:pPr marL="457200" lvl="0" indent="-3175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-US"/>
              <a:t>Producing small amounts of methane</a:t>
            </a:r>
          </a:p>
          <a:p>
            <a:pPr marL="457200" lvl="0" indent="-31750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-US"/>
              <a:t>Insufficient data to make conclusion</a:t>
            </a:r>
          </a:p>
        </p:txBody>
      </p:sp>
      <p:pic>
        <p:nvPicPr>
          <p:cNvPr id="276" name="Shape 27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88250" y="1185874"/>
            <a:ext cx="4448828" cy="2680350"/>
          </a:xfrm>
          <a:prstGeom prst="rect">
            <a:avLst/>
          </a:prstGeom>
        </p:spPr>
      </p:pic>
      <p:pic>
        <p:nvPicPr>
          <p:cNvPr id="277" name="Shape 277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782625" y="1185875"/>
            <a:ext cx="4277450" cy="2771775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 txBox="1">
            <a:spLocks noGrp="1"/>
          </p:cNvSpPr>
          <p:nvPr>
            <p:ph type="title"/>
          </p:nvPr>
        </p:nvSpPr>
        <p:spPr>
          <a:xfrm>
            <a:off x="599837" y="1293276"/>
            <a:ext cx="7772400" cy="10214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b="1"/>
              <a:t>Average Daily Methane Gas Production</a:t>
            </a:r>
          </a:p>
        </p:txBody>
      </p:sp>
      <p:graphicFrame>
        <p:nvGraphicFramePr>
          <p:cNvPr id="283" name="Shape 283"/>
          <p:cNvGraphicFramePr/>
          <p:nvPr/>
        </p:nvGraphicFramePr>
        <p:xfrm>
          <a:off x="904700" y="2138075"/>
          <a:ext cx="7090725" cy="1724867"/>
        </p:xfrm>
        <a:graphic>
          <a:graphicData uri="http://schemas.openxmlformats.org/drawingml/2006/table">
            <a:tbl>
              <a:tblPr>
                <a:noFill/>
                <a:tableStyleId>{17D3452D-EF0D-4BFA-9344-17D271F3BF32}</a:tableStyleId>
              </a:tblPr>
              <a:tblGrid>
                <a:gridCol w="2915425"/>
                <a:gridCol w="1343175"/>
                <a:gridCol w="1343175"/>
                <a:gridCol w="1488950"/>
              </a:tblGrid>
              <a:tr h="530125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 </a:t>
                      </a:r>
                    </a:p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 </a:t>
                      </a:r>
                    </a:p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 </a:t>
                      </a:r>
                    </a:p>
                  </a:txBody>
                  <a:tcPr marL="68575" marR="68575" marT="91425" marB="914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 Fall 2013 Reactor 2.4</a:t>
                      </a:r>
                    </a:p>
                  </a:txBody>
                  <a:tcPr marL="68575" marR="68575" marT="91425" marB="914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 Fall 2013 Reactor 2.6</a:t>
                      </a:r>
                    </a:p>
                  </a:txBody>
                  <a:tcPr marL="68575" marR="68575" marT="91425" marB="914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Spring 2014 Reactor 2.4</a:t>
                      </a:r>
                    </a:p>
                  </a:txBody>
                  <a:tcPr marL="68575" marR="68575" marT="91425" marB="914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5925"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Average Daily Methane Production(ml)</a:t>
                      </a:r>
                    </a:p>
                  </a:txBody>
                  <a:tcPr marL="68575" marR="68575" marT="91425" marB="914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116.82</a:t>
                      </a:r>
                    </a:p>
                  </a:txBody>
                  <a:tcPr marL="68575" marR="68575" marT="91425" marB="914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139.477</a:t>
                      </a:r>
                    </a:p>
                  </a:txBody>
                  <a:tcPr marL="68575" marR="68575" marT="91425" marB="914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176.623</a:t>
                      </a:r>
                    </a:p>
                  </a:txBody>
                  <a:tcPr marL="68575" marR="68575" marT="91425" marB="91425">
                    <a:lnL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84" name="Shape 284"/>
          <p:cNvSpPr txBox="1"/>
          <p:nvPr/>
        </p:nvSpPr>
        <p:spPr>
          <a:xfrm>
            <a:off x="1516325" y="78725"/>
            <a:ext cx="6709199" cy="12933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4000" b="1" cap="small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Methane Gas Production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title"/>
          </p:nvPr>
        </p:nvSpPr>
        <p:spPr>
          <a:xfrm>
            <a:off x="722312" y="3305176"/>
            <a:ext cx="7772400" cy="10214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90" name="Shape 290"/>
          <p:cNvSpPr txBox="1"/>
          <p:nvPr/>
        </p:nvSpPr>
        <p:spPr>
          <a:xfrm>
            <a:off x="1127475" y="149725"/>
            <a:ext cx="6672600" cy="8661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 sz="4000" b="1" cap="small">
              <a:solidFill>
                <a:schemeClr val="dk2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en-US" sz="4000" b="1" cap="small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Chemical Oxygen Demand</a:t>
            </a:r>
          </a:p>
          <a:p>
            <a:pPr lvl="0" algn="ctr" rtl="0">
              <a:spcBef>
                <a:spcPts val="0"/>
              </a:spcBef>
              <a:buNone/>
            </a:pPr>
            <a:endParaRPr sz="4000" b="1" cap="small">
              <a:solidFill>
                <a:schemeClr val="dk2"/>
              </a:solidFill>
              <a:latin typeface="Galdeano"/>
              <a:ea typeface="Galdeano"/>
              <a:cs typeface="Galdeano"/>
              <a:sym typeface="Galdeano"/>
            </a:endParaRPr>
          </a:p>
        </p:txBody>
      </p:sp>
      <p:pic>
        <p:nvPicPr>
          <p:cNvPr id="291" name="Shape 29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54525" y="1189650"/>
            <a:ext cx="3642524" cy="3869475"/>
          </a:xfrm>
          <a:prstGeom prst="rect">
            <a:avLst/>
          </a:prstGeom>
        </p:spPr>
      </p:pic>
      <p:pic>
        <p:nvPicPr>
          <p:cNvPr id="292" name="Shape 292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5005325" y="1189647"/>
            <a:ext cx="3642524" cy="3869477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 txBox="1">
            <a:spLocks noGrp="1"/>
          </p:cNvSpPr>
          <p:nvPr>
            <p:ph type="title"/>
          </p:nvPr>
        </p:nvSpPr>
        <p:spPr>
          <a:xfrm>
            <a:off x="722312" y="3305176"/>
            <a:ext cx="7772400" cy="10214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298" name="Shape 29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277575" y="1153925"/>
            <a:ext cx="6717099" cy="3914775"/>
          </a:xfrm>
          <a:prstGeom prst="rect">
            <a:avLst/>
          </a:prstGeom>
        </p:spPr>
      </p:pic>
      <p:sp>
        <p:nvSpPr>
          <p:cNvPr id="299" name="Shape 299"/>
          <p:cNvSpPr txBox="1"/>
          <p:nvPr/>
        </p:nvSpPr>
        <p:spPr>
          <a:xfrm>
            <a:off x="1127475" y="149725"/>
            <a:ext cx="6672600" cy="8661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 sz="4000" b="1" cap="small">
              <a:solidFill>
                <a:schemeClr val="dk2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en-US" sz="4000" b="1" cap="small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% COD Removal</a:t>
            </a:r>
          </a:p>
          <a:p>
            <a:pPr lvl="0" algn="ctr" rtl="0">
              <a:spcBef>
                <a:spcPts val="0"/>
              </a:spcBef>
              <a:buNone/>
            </a:pPr>
            <a:endParaRPr sz="4000" b="1" cap="small">
              <a:solidFill>
                <a:schemeClr val="dk2"/>
              </a:solidFill>
              <a:latin typeface="Galdeano"/>
              <a:ea typeface="Galdeano"/>
              <a:cs typeface="Galdeano"/>
              <a:sym typeface="Galdeano"/>
            </a:endParaRP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 txBox="1">
            <a:spLocks noGrp="1"/>
          </p:cNvSpPr>
          <p:nvPr>
            <p:ph type="title"/>
          </p:nvPr>
        </p:nvSpPr>
        <p:spPr>
          <a:xfrm>
            <a:off x="281426" y="1304350"/>
            <a:ext cx="1804200" cy="1029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/>
              <a:t>Overall: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800"/>
              <a:t>2.4 : 68.8%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800"/>
              <a:t>2.5 : 77.7%</a:t>
            </a:r>
          </a:p>
        </p:txBody>
      </p:sp>
      <p:sp>
        <p:nvSpPr>
          <p:cNvPr id="305" name="Shape 305"/>
          <p:cNvSpPr txBox="1"/>
          <p:nvPr/>
        </p:nvSpPr>
        <p:spPr>
          <a:xfrm>
            <a:off x="1127475" y="149725"/>
            <a:ext cx="6672600" cy="8661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endParaRPr sz="4000" b="1" cap="small">
              <a:solidFill>
                <a:schemeClr val="dk2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lvl="0" algn="ctr" rtl="0">
              <a:spcBef>
                <a:spcPts val="0"/>
              </a:spcBef>
              <a:buNone/>
            </a:pPr>
            <a:r>
              <a:rPr lang="en-US" sz="4000" b="1" cap="small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% COD Removal</a:t>
            </a:r>
          </a:p>
          <a:p>
            <a:pPr lvl="0" algn="ctr" rtl="0">
              <a:spcBef>
                <a:spcPts val="0"/>
              </a:spcBef>
              <a:buNone/>
            </a:pPr>
            <a:endParaRPr sz="4000" b="1" cap="small">
              <a:solidFill>
                <a:schemeClr val="dk2"/>
              </a:solidFill>
              <a:latin typeface="Galdeano"/>
              <a:ea typeface="Galdeano"/>
              <a:cs typeface="Galdeano"/>
              <a:sym typeface="Galdeano"/>
            </a:endParaRPr>
          </a:p>
        </p:txBody>
      </p:sp>
      <p:pic>
        <p:nvPicPr>
          <p:cNvPr id="306" name="Shape 306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886225" y="1304350"/>
            <a:ext cx="6056249" cy="3416349"/>
          </a:xfrm>
          <a:prstGeom prst="rect">
            <a:avLst/>
          </a:prstGeom>
        </p:spPr>
      </p:pic>
      <p:sp>
        <p:nvSpPr>
          <p:cNvPr id="307" name="Shape 307"/>
          <p:cNvSpPr txBox="1"/>
          <p:nvPr/>
        </p:nvSpPr>
        <p:spPr>
          <a:xfrm>
            <a:off x="207300" y="2724900"/>
            <a:ext cx="2517600" cy="20738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/>
              <a:t>2.5 before heating: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800"/>
              <a:t> 77.9 %</a:t>
            </a:r>
          </a:p>
          <a:p>
            <a:pPr lvl="0" rtl="0">
              <a:spcBef>
                <a:spcPts val="0"/>
              </a:spcBef>
              <a:buNone/>
            </a:pPr>
            <a:endParaRPr sz="1800"/>
          </a:p>
          <a:p>
            <a:pPr lvl="0" rtl="0">
              <a:spcBef>
                <a:spcPts val="0"/>
              </a:spcBef>
              <a:buNone/>
            </a:pPr>
            <a:r>
              <a:rPr lang="en-US" sz="1800"/>
              <a:t>2.5 after heating: 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800"/>
              <a:t>77.6% 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  <p:cxnSp>
        <p:nvCxnSpPr>
          <p:cNvPr id="308" name="Shape 308"/>
          <p:cNvCxnSpPr/>
          <p:nvPr/>
        </p:nvCxnSpPr>
        <p:spPr>
          <a:xfrm rot="10800000">
            <a:off x="6362100" y="1335575"/>
            <a:ext cx="0" cy="2718299"/>
          </a:xfrm>
          <a:prstGeom prst="straightConnector1">
            <a:avLst/>
          </a:prstGeom>
          <a:noFill/>
          <a:ln w="28575" cap="flat">
            <a:solidFill>
              <a:srgbClr val="6AA84F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309" name="Shape 309"/>
          <p:cNvSpPr txBox="1"/>
          <p:nvPr/>
        </p:nvSpPr>
        <p:spPr>
          <a:xfrm>
            <a:off x="5635650" y="1015825"/>
            <a:ext cx="1452899" cy="457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Heating Begins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Shape 16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2775" y="1357400"/>
            <a:ext cx="5475324" cy="2791625"/>
          </a:xfrm>
          <a:prstGeom prst="rect">
            <a:avLst/>
          </a:prstGeom>
        </p:spPr>
      </p:pic>
      <p:sp>
        <p:nvSpPr>
          <p:cNvPr id="168" name="Shape 168"/>
          <p:cNvSpPr txBox="1"/>
          <p:nvPr/>
        </p:nvSpPr>
        <p:spPr>
          <a:xfrm>
            <a:off x="1112100" y="0"/>
            <a:ext cx="7143299" cy="951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4000" b="1" cap="small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Whole System</a:t>
            </a:r>
          </a:p>
        </p:txBody>
      </p:sp>
      <p:sp>
        <p:nvSpPr>
          <p:cNvPr id="169" name="Shape 169"/>
          <p:cNvSpPr txBox="1"/>
          <p:nvPr/>
        </p:nvSpPr>
        <p:spPr>
          <a:xfrm>
            <a:off x="5635400" y="1357400"/>
            <a:ext cx="3282900" cy="3251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175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-US"/>
              <a:t>Anaerobic Treatment</a:t>
            </a:r>
          </a:p>
          <a:p>
            <a:pPr marL="914400" lvl="1" indent="-3175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○"/>
            </a:pPr>
            <a:r>
              <a:rPr lang="en-US"/>
              <a:t>high strength wastewater </a:t>
            </a:r>
          </a:p>
          <a:p>
            <a:pPr marL="914400" lvl="1" indent="-3175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○"/>
            </a:pPr>
            <a:r>
              <a:rPr lang="en-US"/>
              <a:t>energy neutral</a:t>
            </a:r>
          </a:p>
          <a:p>
            <a:pPr marL="914400" lvl="1" indent="-3175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○"/>
            </a:pPr>
            <a:r>
              <a:rPr lang="en-US"/>
              <a:t>methane production -can run whole  treatment plant or components of aerobic treatment plant</a:t>
            </a:r>
          </a:p>
          <a:p>
            <a:pPr lvl="0" rtl="0">
              <a:spcBef>
                <a:spcPts val="0"/>
              </a:spcBef>
              <a:buNone/>
            </a:pPr>
            <a:endParaRPr/>
          </a:p>
          <a:p>
            <a:pPr marL="457200" lvl="0" indent="-3175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-US"/>
              <a:t>Aerobic Treatment</a:t>
            </a:r>
          </a:p>
          <a:p>
            <a:pPr marL="914400" lvl="1" indent="-3175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○"/>
            </a:pPr>
            <a:r>
              <a:rPr lang="en-US"/>
              <a:t>higher efficiency </a:t>
            </a:r>
          </a:p>
          <a:p>
            <a:pPr marL="914400" lvl="1" indent="-3175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○"/>
            </a:pPr>
            <a:r>
              <a:rPr lang="en-US"/>
              <a:t>nutrient removal</a:t>
            </a:r>
          </a:p>
          <a:p>
            <a:pPr marL="914400" lvl="1" indent="-31750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○"/>
            </a:pPr>
            <a:r>
              <a:rPr lang="en-US"/>
              <a:t>more experience </a:t>
            </a:r>
          </a:p>
        </p:txBody>
      </p:sp>
      <p:sp>
        <p:nvSpPr>
          <p:cNvPr id="170" name="Shape 170"/>
          <p:cNvSpPr/>
          <p:nvPr/>
        </p:nvSpPr>
        <p:spPr>
          <a:xfrm>
            <a:off x="2401850" y="3456350"/>
            <a:ext cx="1406099" cy="692700"/>
          </a:xfrm>
          <a:prstGeom prst="ellipse">
            <a:avLst/>
          </a:prstGeom>
          <a:noFill/>
          <a:ln w="3810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hape 314"/>
          <p:cNvSpPr txBox="1">
            <a:spLocks noGrp="1"/>
          </p:cNvSpPr>
          <p:nvPr>
            <p:ph type="title"/>
          </p:nvPr>
        </p:nvSpPr>
        <p:spPr>
          <a:xfrm>
            <a:off x="1029811" y="2317991"/>
            <a:ext cx="6924599" cy="10214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000" b="1" i="0" u="none" strike="noStrike" cap="small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Reactor Modifications - Heating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title"/>
          </p:nvPr>
        </p:nvSpPr>
        <p:spPr>
          <a:xfrm>
            <a:off x="457200" y="171450"/>
            <a:ext cx="8458200" cy="857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6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Microbial Growth Rate and Temperature</a:t>
            </a:r>
          </a:p>
        </p:txBody>
      </p:sp>
      <p:sp>
        <p:nvSpPr>
          <p:cNvPr id="320" name="Shape 320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</p:txBody>
      </p:sp>
      <p:pic>
        <p:nvPicPr>
          <p:cNvPr id="321" name="Shape 321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1778230" y="1269507"/>
            <a:ext cx="4807799" cy="338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Shape 326"/>
          <p:cNvSpPr txBox="1">
            <a:spLocks noGrp="1"/>
          </p:cNvSpPr>
          <p:nvPr>
            <p:ph type="title"/>
          </p:nvPr>
        </p:nvSpPr>
        <p:spPr>
          <a:xfrm>
            <a:off x="457200" y="171450"/>
            <a:ext cx="8458200" cy="857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Parameters</a:t>
            </a:r>
          </a:p>
        </p:txBody>
      </p:sp>
      <p:sp>
        <p:nvSpPr>
          <p:cNvPr id="327" name="Shape 32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aldeano"/>
              <a:buChar char="➢"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Tube L = 19 ft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aldeano"/>
              <a:buChar char="➢"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Tube D = 0.5 in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aldeano"/>
              <a:buChar char="➢"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Number of coils = 22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aldeano"/>
              <a:buChar char="➢"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Bath Temp = 55</a:t>
            </a:r>
            <a:r>
              <a:rPr lang="en-US" sz="3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°</a:t>
            </a:r>
            <a:r>
              <a:rPr lang="en-US" sz="32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C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aldeano"/>
              <a:buChar char="➢"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Reactor Temp = 32</a:t>
            </a:r>
            <a:r>
              <a:rPr lang="en-US" sz="3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°</a:t>
            </a:r>
            <a:r>
              <a:rPr lang="en-US" sz="32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C</a:t>
            </a:r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</p:txBody>
      </p:sp>
      <p:pic>
        <p:nvPicPr>
          <p:cNvPr id="328" name="Shape 328"/>
          <p:cNvPicPr preferRelativeResize="0"/>
          <p:nvPr/>
        </p:nvPicPr>
        <p:blipFill rotWithShape="1">
          <a:blip r:embed="rId3"/>
          <a:srcRect/>
          <a:stretch/>
        </p:blipFill>
        <p:spPr>
          <a:xfrm rot="5400000">
            <a:off x="4667435" y="1672800"/>
            <a:ext cx="3781799" cy="283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Shape 333"/>
          <p:cNvSpPr txBox="1">
            <a:spLocks noGrp="1"/>
          </p:cNvSpPr>
          <p:nvPr>
            <p:ph type="title"/>
          </p:nvPr>
        </p:nvSpPr>
        <p:spPr>
          <a:xfrm>
            <a:off x="457200" y="171450"/>
            <a:ext cx="8458200" cy="857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Heating start-up</a:t>
            </a:r>
          </a:p>
        </p:txBody>
      </p:sp>
      <p:sp>
        <p:nvSpPr>
          <p:cNvPr id="334" name="Shape 33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aldeano"/>
              <a:buChar char="➢"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Two hours to reach steady temperature</a:t>
            </a:r>
          </a:p>
        </p:txBody>
      </p:sp>
      <p:pic>
        <p:nvPicPr>
          <p:cNvPr id="335" name="Shape 335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2139518" y="1815134"/>
            <a:ext cx="4682999" cy="2868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 txBox="1">
            <a:spLocks noGrp="1"/>
          </p:cNvSpPr>
          <p:nvPr>
            <p:ph type="title"/>
          </p:nvPr>
        </p:nvSpPr>
        <p:spPr>
          <a:xfrm>
            <a:off x="457200" y="171450"/>
            <a:ext cx="8458200" cy="857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Temperature Profile</a:t>
            </a:r>
          </a:p>
        </p:txBody>
      </p:sp>
      <p:pic>
        <p:nvPicPr>
          <p:cNvPr id="341" name="Shape 34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/>
          <a:srcRect/>
          <a:stretch/>
        </p:blipFill>
        <p:spPr>
          <a:xfrm>
            <a:off x="1747363" y="1200150"/>
            <a:ext cx="5649300" cy="3394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 txBox="1">
            <a:spLocks noGrp="1"/>
          </p:cNvSpPr>
          <p:nvPr>
            <p:ph type="title"/>
          </p:nvPr>
        </p:nvSpPr>
        <p:spPr>
          <a:xfrm>
            <a:off x="-508459" y="171450"/>
            <a:ext cx="8458200" cy="857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400" b="1" i="0" u="none" strike="noStrike" cap="none" baseline="0" dirty="0" smtClean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Large Reactor</a:t>
            </a:r>
            <a:endParaRPr lang="en-US" sz="4400" b="1" i="0" u="none" strike="noStrike" cap="none" baseline="0" dirty="0">
              <a:solidFill>
                <a:schemeClr val="dk2"/>
              </a:solidFill>
              <a:latin typeface="Galdeano"/>
              <a:ea typeface="Galdeano"/>
              <a:cs typeface="Galdeano"/>
              <a:sym typeface="Galdeano"/>
            </a:endParaRPr>
          </a:p>
        </p:txBody>
      </p:sp>
      <p:sp>
        <p:nvSpPr>
          <p:cNvPr id="354" name="Shape 35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aldeano"/>
              <a:buChar char="➢"/>
            </a:pPr>
            <a:r>
              <a:rPr lang="en-US" sz="2000" b="0" i="0" u="none" strike="noStrike" cap="none" baseline="0" dirty="0" smtClean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Solution:</a:t>
            </a:r>
          </a:p>
          <a:p>
            <a:pPr lvl="1" indent="-342900">
              <a:spcBef>
                <a:spcPts val="0"/>
              </a:spcBef>
              <a:buSzPct val="100000"/>
            </a:pPr>
            <a:r>
              <a:rPr lang="en-US" sz="2000" dirty="0" smtClean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Substrate change?</a:t>
            </a:r>
          </a:p>
          <a:p>
            <a:pPr lvl="1" indent="-342900">
              <a:spcBef>
                <a:spcPts val="0"/>
              </a:spcBef>
              <a:buSzPct val="100000"/>
            </a:pPr>
            <a:r>
              <a:rPr lang="en-US" sz="2000" b="0" i="0" u="none" strike="noStrike" cap="none" baseline="0" dirty="0" smtClean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Larger Reactor?</a:t>
            </a:r>
          </a:p>
          <a:p>
            <a:pPr lvl="1" indent="-342900">
              <a:spcBef>
                <a:spcPts val="0"/>
              </a:spcBef>
              <a:buSzPct val="100000"/>
            </a:pPr>
            <a:r>
              <a:rPr lang="en-US" sz="2000" dirty="0" smtClean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Also optimize</a:t>
            </a:r>
          </a:p>
          <a:p>
            <a:pPr lvl="2" indent="-342900">
              <a:spcBef>
                <a:spcPts val="0"/>
              </a:spcBef>
              <a:buSzPct val="100000"/>
            </a:pPr>
            <a:r>
              <a:rPr lang="en-US" sz="2000" b="0" i="0" u="none" strike="noStrike" cap="none" baseline="0" dirty="0" smtClean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Methane Collection</a:t>
            </a:r>
          </a:p>
          <a:p>
            <a:pPr lvl="2" indent="-342900">
              <a:spcBef>
                <a:spcPts val="0"/>
              </a:spcBef>
              <a:buSzPct val="100000"/>
            </a:pPr>
            <a:r>
              <a:rPr lang="en-US" sz="2000" dirty="0" smtClean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Gas Tightness</a:t>
            </a:r>
          </a:p>
          <a:p>
            <a:pPr lvl="2" indent="-342900">
              <a:spcBef>
                <a:spcPts val="0"/>
              </a:spcBef>
              <a:buSzPct val="100000"/>
            </a:pPr>
            <a:r>
              <a:rPr lang="en-US" sz="2000" b="0" i="0" u="none" strike="noStrike" cap="none" baseline="0" dirty="0" smtClean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Versatility</a:t>
            </a:r>
          </a:p>
          <a:p>
            <a:pPr lvl="1" indent="-342900">
              <a:spcBef>
                <a:spcPts val="0"/>
              </a:spcBef>
              <a:buSzPct val="100000"/>
            </a:pPr>
            <a:r>
              <a:rPr lang="en-US" sz="2000" dirty="0" smtClean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Temperature Change</a:t>
            </a:r>
          </a:p>
          <a:p>
            <a:pPr lvl="2" indent="-342900">
              <a:spcBef>
                <a:spcPts val="0"/>
              </a:spcBef>
              <a:buSzPct val="100000"/>
            </a:pPr>
            <a:r>
              <a:rPr lang="en-US" sz="2000" dirty="0" smtClean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Heated Room</a:t>
            </a:r>
            <a:endParaRPr lang="en-US" sz="2000" dirty="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</p:txBody>
      </p:sp>
      <p:pic>
        <p:nvPicPr>
          <p:cNvPr id="4" name="Shape 36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508582" y="1"/>
            <a:ext cx="263541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94788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Shape 36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Galdeano"/>
              <a:buNone/>
            </a:pPr>
            <a:r>
              <a:rPr lang="en-US"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Anaerobic Conclusions</a:t>
            </a:r>
          </a:p>
        </p:txBody>
      </p:sp>
      <p:sp>
        <p:nvSpPr>
          <p:cNvPr id="370" name="Shape 370"/>
          <p:cNvSpPr txBox="1">
            <a:spLocks noGrp="1"/>
          </p:cNvSpPr>
          <p:nvPr>
            <p:ph type="body" idx="1"/>
          </p:nvPr>
        </p:nvSpPr>
        <p:spPr>
          <a:xfrm>
            <a:off x="457197" y="1200150"/>
            <a:ext cx="8435699" cy="3725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marR="0" lvl="0" indent="-419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aldeano"/>
              <a:buChar char="●"/>
            </a:pPr>
            <a:r>
              <a:rPr lang="en-US" sz="32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Current Gas Measurement method is insufficient and inaccurate</a:t>
            </a:r>
          </a:p>
          <a:p>
            <a:pPr marL="457200" marR="0" lvl="0" indent="-419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aldeano"/>
              <a:buChar char="●"/>
            </a:pPr>
            <a:r>
              <a:rPr lang="en-US" sz="32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Heating the reactors has not yet caused improvement in COD removal and gas production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 txBox="1">
            <a:spLocks noGrp="1"/>
          </p:cNvSpPr>
          <p:nvPr>
            <p:ph type="title"/>
          </p:nvPr>
        </p:nvSpPr>
        <p:spPr>
          <a:xfrm>
            <a:off x="457200" y="171450"/>
            <a:ext cx="8458200" cy="857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Future Directions</a:t>
            </a:r>
          </a:p>
        </p:txBody>
      </p:sp>
      <p:sp>
        <p:nvSpPr>
          <p:cNvPr id="354" name="Shape 35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aldeano"/>
              <a:buChar char="➢"/>
            </a:pPr>
            <a:r>
              <a:rPr lang="en-US" sz="3200" b="0" i="0" u="none" strike="noStrike" cap="none" baseline="0" dirty="0" smtClean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Temp and COD removal/gas production relationships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aldeano"/>
              <a:buChar char="➢"/>
            </a:pPr>
            <a:r>
              <a:rPr lang="en-US" sz="3200" b="0" i="0" u="none" strike="noStrike" cap="none" baseline="0" dirty="0" smtClean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Vary</a:t>
            </a:r>
            <a:r>
              <a:rPr lang="en-US" sz="3200" b="0" i="0" u="none" strike="noStrike" cap="none" dirty="0" smtClean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 influent strength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aldeano"/>
              <a:buChar char="➢"/>
            </a:pPr>
            <a:r>
              <a:rPr lang="en-US" sz="3200" b="0" i="0" u="none" strike="noStrike" cap="none" baseline="0" dirty="0" smtClean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Gas meter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aldeano"/>
              <a:buChar char="➢"/>
            </a:pPr>
            <a:r>
              <a:rPr lang="en-US" sz="3200" dirty="0" smtClean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Energy balance for production and use</a:t>
            </a:r>
            <a:endParaRPr lang="en-US" sz="3200" b="0" i="0" u="none" strike="noStrike" cap="none" baseline="0" dirty="0" smtClean="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aldeano"/>
              <a:buChar char="➢"/>
            </a:pPr>
            <a:endParaRPr lang="en-US" sz="3200" b="0" i="0" u="none" strike="noStrike" cap="none" baseline="0" dirty="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Shape 375"/>
          <p:cNvSpPr txBox="1">
            <a:spLocks noGrp="1"/>
          </p:cNvSpPr>
          <p:nvPr>
            <p:ph type="title"/>
          </p:nvPr>
        </p:nvSpPr>
        <p:spPr>
          <a:xfrm>
            <a:off x="1834588" y="2317991"/>
            <a:ext cx="5493841" cy="102155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000" b="1" i="0" u="none" strike="noStrike" cap="small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Aerobic Treatment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Shape 38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Galdeano"/>
              <a:buNone/>
            </a:pPr>
            <a:r>
              <a:rPr lang="en-US"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From anaerobic to aerobic</a:t>
            </a:r>
          </a:p>
        </p:txBody>
      </p:sp>
      <p:pic>
        <p:nvPicPr>
          <p:cNvPr id="381" name="Shape 381"/>
          <p:cNvPicPr preferRelativeResize="0"/>
          <p:nvPr/>
        </p:nvPicPr>
        <p:blipFill rotWithShape="1">
          <a:blip r:embed="rId3"/>
          <a:srcRect b="49040"/>
          <a:stretch/>
        </p:blipFill>
        <p:spPr>
          <a:xfrm>
            <a:off x="93875" y="1200150"/>
            <a:ext cx="4427999" cy="3032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Shape 382"/>
          <p:cNvPicPr preferRelativeResize="0"/>
          <p:nvPr/>
        </p:nvPicPr>
        <p:blipFill rotWithShape="1">
          <a:blip r:embed="rId3"/>
          <a:srcRect t="50716"/>
          <a:stretch/>
        </p:blipFill>
        <p:spPr>
          <a:xfrm>
            <a:off x="4435750" y="1200151"/>
            <a:ext cx="4427999" cy="303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>
            <a:spLocks noGrp="1"/>
          </p:cNvSpPr>
          <p:nvPr>
            <p:ph type="title"/>
          </p:nvPr>
        </p:nvSpPr>
        <p:spPr>
          <a:xfrm>
            <a:off x="1715533" y="2317991"/>
            <a:ext cx="5731947" cy="102155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000" b="1" i="0" u="none" strike="noStrike" cap="small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Anaerobic Treatment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Shape 38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Galdeano"/>
              <a:buNone/>
            </a:pPr>
            <a:r>
              <a:rPr lang="en-US"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Still focusing on granules</a:t>
            </a:r>
          </a:p>
        </p:txBody>
      </p:sp>
      <p:pic>
        <p:nvPicPr>
          <p:cNvPr id="388" name="Shape 388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5523732" y="1200149"/>
            <a:ext cx="3249191" cy="3317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Shape 389"/>
          <p:cNvPicPr preferRelativeResize="0"/>
          <p:nvPr/>
        </p:nvPicPr>
        <p:blipFill rotWithShape="1">
          <a:blip r:embed="rId4"/>
          <a:srcRect/>
          <a:stretch/>
        </p:blipFill>
        <p:spPr>
          <a:xfrm>
            <a:off x="528579" y="1326812"/>
            <a:ext cx="4098899" cy="30638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0" name="Shape 390"/>
          <p:cNvCxnSpPr/>
          <p:nvPr/>
        </p:nvCxnSpPr>
        <p:spPr>
          <a:xfrm>
            <a:off x="6244825" y="3673100"/>
            <a:ext cx="1581599" cy="11699"/>
          </a:xfrm>
          <a:prstGeom prst="straightConnector1">
            <a:avLst/>
          </a:prstGeom>
          <a:noFill/>
          <a:ln w="28575" cap="flat">
            <a:solidFill>
              <a:schemeClr val="dk2"/>
            </a:solidFill>
            <a:prstDash val="solid"/>
            <a:round/>
            <a:headEnd type="diamond" w="lg" len="lg"/>
            <a:tailEnd type="diamond" w="lg" len="lg"/>
          </a:ln>
        </p:spPr>
      </p:cxnSp>
      <p:sp>
        <p:nvSpPr>
          <p:cNvPr id="391" name="Shape 391"/>
          <p:cNvSpPr txBox="1"/>
          <p:nvPr/>
        </p:nvSpPr>
        <p:spPr>
          <a:xfrm>
            <a:off x="6719275" y="3661300"/>
            <a:ext cx="632699" cy="457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5 cm</a:t>
            </a:r>
          </a:p>
        </p:txBody>
      </p:sp>
      <p:cxnSp>
        <p:nvCxnSpPr>
          <p:cNvPr id="392" name="Shape 392"/>
          <p:cNvCxnSpPr/>
          <p:nvPr/>
        </p:nvCxnSpPr>
        <p:spPr>
          <a:xfrm>
            <a:off x="1159950" y="4323525"/>
            <a:ext cx="1124700" cy="0"/>
          </a:xfrm>
          <a:prstGeom prst="straightConnector1">
            <a:avLst/>
          </a:prstGeom>
          <a:noFill/>
          <a:ln w="28575" cap="flat">
            <a:solidFill>
              <a:schemeClr val="dk2"/>
            </a:solidFill>
            <a:prstDash val="solid"/>
            <a:round/>
            <a:headEnd type="diamond" w="lg" len="lg"/>
            <a:tailEnd type="diamond" w="lg" len="lg"/>
          </a:ln>
        </p:spPr>
      </p:cxnSp>
      <p:sp>
        <p:nvSpPr>
          <p:cNvPr id="393" name="Shape 393"/>
          <p:cNvSpPr txBox="1"/>
          <p:nvPr/>
        </p:nvSpPr>
        <p:spPr>
          <a:xfrm>
            <a:off x="1230200" y="4323525"/>
            <a:ext cx="978299" cy="457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2 - 5 mm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Shape 39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Galdeano"/>
              <a:buNone/>
            </a:pPr>
            <a:r>
              <a:rPr lang="en-US" sz="30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Granule Sequencing Batch Reactor (GSBR)</a:t>
            </a:r>
          </a:p>
        </p:txBody>
      </p:sp>
      <p:sp>
        <p:nvSpPr>
          <p:cNvPr id="399" name="Shape 399"/>
          <p:cNvSpPr txBox="1">
            <a:spLocks noGrp="1"/>
          </p:cNvSpPr>
          <p:nvPr>
            <p:ph type="body" idx="1"/>
          </p:nvPr>
        </p:nvSpPr>
        <p:spPr>
          <a:xfrm>
            <a:off x="228600" y="1047750"/>
            <a:ext cx="8229600" cy="596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Galdeano"/>
              <a:buNone/>
            </a:pPr>
            <a:r>
              <a:rPr lang="en-US" sz="32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Operation States</a:t>
            </a:r>
          </a:p>
        </p:txBody>
      </p:sp>
      <p:pic>
        <p:nvPicPr>
          <p:cNvPr id="400" name="Shape 400"/>
          <p:cNvPicPr preferRelativeResize="0"/>
          <p:nvPr/>
        </p:nvPicPr>
        <p:blipFill rotWithShape="1">
          <a:blip r:embed="rId3"/>
          <a:srcRect t="5177"/>
          <a:stretch/>
        </p:blipFill>
        <p:spPr>
          <a:xfrm>
            <a:off x="181775" y="1724950"/>
            <a:ext cx="4705075" cy="3346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Shape 401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491300" y="1567750"/>
            <a:ext cx="4652700" cy="348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Shape 40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Galdeano"/>
              <a:buNone/>
            </a:pPr>
            <a:r>
              <a:rPr lang="en-US" sz="30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Granule Sequencing Batch Reactor (GSBR)</a:t>
            </a:r>
          </a:p>
        </p:txBody>
      </p:sp>
      <p:sp>
        <p:nvSpPr>
          <p:cNvPr id="407" name="Shape 407"/>
          <p:cNvSpPr txBox="1">
            <a:spLocks noGrp="1"/>
          </p:cNvSpPr>
          <p:nvPr>
            <p:ph type="body" idx="1"/>
          </p:nvPr>
        </p:nvSpPr>
        <p:spPr>
          <a:xfrm>
            <a:off x="104577" y="1246625"/>
            <a:ext cx="4594798" cy="37256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Galdeano"/>
              <a:buNone/>
            </a:pPr>
            <a:r>
              <a:rPr lang="en-US" sz="3200" b="1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Advantages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Galdeano"/>
              <a:buNone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- Biomass retention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Galdeano"/>
              <a:buNone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- No settling tank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Galdeano"/>
              <a:buNone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- Simultaneous nitrification/</a:t>
            </a:r>
            <a:r>
              <a:rPr lang="en-US" sz="32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 </a:t>
            </a:r>
            <a:r>
              <a:rPr lang="en-US" sz="32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denitrification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</p:txBody>
      </p:sp>
      <p:sp>
        <p:nvSpPr>
          <p:cNvPr id="408" name="Shape 408"/>
          <p:cNvSpPr txBox="1">
            <a:spLocks noGrp="1"/>
          </p:cNvSpPr>
          <p:nvPr>
            <p:ph type="body" idx="2"/>
          </p:nvPr>
        </p:nvSpPr>
        <p:spPr>
          <a:xfrm>
            <a:off x="4779962" y="1246187"/>
            <a:ext cx="4364037" cy="3725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Galdeano"/>
              <a:buNone/>
            </a:pPr>
            <a:r>
              <a:rPr lang="en-US" sz="3200" b="1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Disadvantages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Galdeano"/>
              <a:buNone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- Aeration requirement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Galdeano"/>
              <a:buNone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- Difficult to cultivate granules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Galdeano"/>
              <a:buNone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- Sequenced batch considerations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Shape 413"/>
          <p:cNvSpPr txBox="1">
            <a:spLocks noGrp="1"/>
          </p:cNvSpPr>
          <p:nvPr>
            <p:ph type="title"/>
          </p:nvPr>
        </p:nvSpPr>
        <p:spPr>
          <a:xfrm>
            <a:off x="457200" y="-2"/>
            <a:ext cx="8229600" cy="1185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Galdeano"/>
              <a:buNone/>
            </a:pPr>
            <a:r>
              <a:rPr lang="en-US" sz="36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Simultaneous Nitrification and Denitrification (SND)</a:t>
            </a:r>
          </a:p>
        </p:txBody>
      </p:sp>
      <p:sp>
        <p:nvSpPr>
          <p:cNvPr id="414" name="Shape 414"/>
          <p:cNvSpPr txBox="1">
            <a:spLocks noGrp="1"/>
          </p:cNvSpPr>
          <p:nvPr>
            <p:ph type="body" idx="1"/>
          </p:nvPr>
        </p:nvSpPr>
        <p:spPr>
          <a:xfrm>
            <a:off x="301350" y="1584350"/>
            <a:ext cx="4274400" cy="2181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aldeano"/>
              <a:buChar char="●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High nitrogen removal at 20% O</a:t>
            </a:r>
            <a:r>
              <a:rPr lang="en-US" sz="2400" b="0" i="0" u="none" strike="noStrike" cap="none" baseline="-250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2</a:t>
            </a:r>
            <a:r>
              <a:rPr lang="en-US" sz="2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 saturation (de Kreuk et. al.)</a:t>
            </a:r>
          </a:p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aldeano"/>
              <a:buChar char="●"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Dependent upon presence of storage polymers</a:t>
            </a:r>
          </a:p>
        </p:txBody>
      </p:sp>
      <p:sp>
        <p:nvSpPr>
          <p:cNvPr id="415" name="Shape 415"/>
          <p:cNvSpPr/>
          <p:nvPr/>
        </p:nvSpPr>
        <p:spPr>
          <a:xfrm>
            <a:off x="5118876" y="1961900"/>
            <a:ext cx="3236099" cy="3009000"/>
          </a:xfrm>
          <a:prstGeom prst="ellipse">
            <a:avLst/>
          </a:prstGeom>
          <a:solidFill>
            <a:srgbClr val="F1C23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  <p:sp>
        <p:nvSpPr>
          <p:cNvPr id="416" name="Shape 416"/>
          <p:cNvSpPr/>
          <p:nvPr/>
        </p:nvSpPr>
        <p:spPr>
          <a:xfrm>
            <a:off x="6001026" y="2744150"/>
            <a:ext cx="1471798" cy="1444499"/>
          </a:xfrm>
          <a:prstGeom prst="ellipse">
            <a:avLst/>
          </a:prstGeom>
          <a:solidFill>
            <a:srgbClr val="B45F06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  <p:cxnSp>
        <p:nvCxnSpPr>
          <p:cNvPr id="417" name="Shape 417"/>
          <p:cNvCxnSpPr/>
          <p:nvPr/>
        </p:nvCxnSpPr>
        <p:spPr>
          <a:xfrm>
            <a:off x="5118876" y="3466400"/>
            <a:ext cx="882298" cy="0"/>
          </a:xfrm>
          <a:prstGeom prst="straightConnector1">
            <a:avLst/>
          </a:prstGeom>
          <a:noFill/>
          <a:ln w="38100" cap="flat">
            <a:solidFill>
              <a:srgbClr val="1155C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8" name="Shape 418"/>
          <p:cNvCxnSpPr>
            <a:endCxn id="416" idx="6"/>
          </p:cNvCxnSpPr>
          <p:nvPr/>
        </p:nvCxnSpPr>
        <p:spPr>
          <a:xfrm>
            <a:off x="6001325" y="3464600"/>
            <a:ext cx="1471500" cy="1800"/>
          </a:xfrm>
          <a:prstGeom prst="straightConnector1">
            <a:avLst/>
          </a:prstGeom>
          <a:noFill/>
          <a:ln w="38100" cap="flat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19" name="Shape 419"/>
          <p:cNvSpPr txBox="1"/>
          <p:nvPr/>
        </p:nvSpPr>
        <p:spPr>
          <a:xfrm>
            <a:off x="3385850" y="3807662"/>
            <a:ext cx="10299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8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Aerobic</a:t>
            </a:r>
          </a:p>
        </p:txBody>
      </p:sp>
      <p:sp>
        <p:nvSpPr>
          <p:cNvPr id="420" name="Shape 420"/>
          <p:cNvSpPr txBox="1"/>
          <p:nvPr/>
        </p:nvSpPr>
        <p:spPr>
          <a:xfrm>
            <a:off x="6134226" y="1311496"/>
            <a:ext cx="1338598" cy="38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800" b="0" i="0" u="none" strike="noStrike" cap="none" baseline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Anaerobic</a:t>
            </a:r>
          </a:p>
        </p:txBody>
      </p:sp>
      <p:cxnSp>
        <p:nvCxnSpPr>
          <p:cNvPr id="421" name="Shape 421"/>
          <p:cNvCxnSpPr/>
          <p:nvPr/>
        </p:nvCxnSpPr>
        <p:spPr>
          <a:xfrm rot="10800000" flipH="1">
            <a:off x="4319650" y="3529350"/>
            <a:ext cx="1091100" cy="556499"/>
          </a:xfrm>
          <a:prstGeom prst="straightConnector1">
            <a:avLst/>
          </a:prstGeom>
          <a:noFill/>
          <a:ln w="38100" cap="flat">
            <a:solidFill>
              <a:srgbClr val="1155CC"/>
            </a:solidFill>
            <a:prstDash val="solid"/>
            <a:round/>
            <a:headEnd type="none" w="med" len="med"/>
            <a:tailEnd type="triangle" w="lg" len="lg"/>
          </a:ln>
        </p:spPr>
      </p:cxnSp>
      <p:cxnSp>
        <p:nvCxnSpPr>
          <p:cNvPr id="422" name="Shape 422"/>
          <p:cNvCxnSpPr/>
          <p:nvPr/>
        </p:nvCxnSpPr>
        <p:spPr>
          <a:xfrm flipH="1">
            <a:off x="6731824" y="2008400"/>
            <a:ext cx="10500" cy="1333499"/>
          </a:xfrm>
          <a:prstGeom prst="straightConnector1">
            <a:avLst/>
          </a:prstGeom>
          <a:noFill/>
          <a:ln w="38100" cap="flat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</p:spPr>
      </p:cxnSp>
      <p:pic>
        <p:nvPicPr>
          <p:cNvPr id="423" name="Shape 423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2875061" y="4306564"/>
            <a:ext cx="2430022" cy="386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Shape 424"/>
          <p:cNvPicPr preferRelativeResize="0"/>
          <p:nvPr/>
        </p:nvPicPr>
        <p:blipFill rotWithShape="1">
          <a:blip r:embed="rId4"/>
          <a:srcRect/>
          <a:stretch/>
        </p:blipFill>
        <p:spPr>
          <a:xfrm>
            <a:off x="5086726" y="1621999"/>
            <a:ext cx="3300707" cy="3863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Shape 429"/>
          <p:cNvSpPr txBox="1">
            <a:spLocks noGrp="1"/>
          </p:cNvSpPr>
          <p:nvPr>
            <p:ph type="title"/>
          </p:nvPr>
        </p:nvSpPr>
        <p:spPr>
          <a:xfrm>
            <a:off x="270025" y="115703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Galdeano"/>
              <a:buNone/>
            </a:pPr>
            <a:r>
              <a:rPr lang="en-US"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PAOs and GAOs</a:t>
            </a:r>
          </a:p>
        </p:txBody>
      </p:sp>
      <p:sp>
        <p:nvSpPr>
          <p:cNvPr id="430" name="Shape 430"/>
          <p:cNvSpPr txBox="1">
            <a:spLocks noGrp="1"/>
          </p:cNvSpPr>
          <p:nvPr>
            <p:ph type="body" idx="1"/>
          </p:nvPr>
        </p:nvSpPr>
        <p:spPr>
          <a:xfrm>
            <a:off x="5727850" y="1030100"/>
            <a:ext cx="3293400" cy="34826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Galdeano"/>
              <a:buNone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Acetate converted into storage polymers (PHB) in anaerobic stage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</a:pPr>
            <a:endParaRPr sz="2400" b="0" i="0" u="none" strike="noStrike" cap="none" baseline="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Galdeano"/>
              <a:buNone/>
            </a:pPr>
            <a:r>
              <a:rPr lang="en-US" sz="24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Phosphate taken up during aerobic stage to make poly-phosphates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</a:pPr>
            <a:endParaRPr sz="2400" b="0" i="0" u="none" strike="noStrike" cap="none" baseline="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</a:pPr>
            <a:endParaRPr sz="2400" b="0" i="0" u="none" strike="noStrike" cap="none" baseline="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</p:txBody>
      </p:sp>
      <p:pic>
        <p:nvPicPr>
          <p:cNvPr id="431" name="Shape 431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270027" y="1211050"/>
            <a:ext cx="5381624" cy="3105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Shape 436"/>
          <p:cNvSpPr txBox="1">
            <a:spLocks noGrp="1"/>
          </p:cNvSpPr>
          <p:nvPr>
            <p:ph type="title"/>
          </p:nvPr>
        </p:nvSpPr>
        <p:spPr>
          <a:xfrm>
            <a:off x="2006553" y="2316673"/>
            <a:ext cx="5136679" cy="65900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Galdeano"/>
              <a:buNone/>
            </a:pPr>
            <a:r>
              <a:rPr lang="en-US" sz="4000" b="1" i="0" u="none" strike="noStrike" cap="small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Reactor Operation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Shape 441"/>
          <p:cNvSpPr txBox="1">
            <a:spLocks noGrp="1"/>
          </p:cNvSpPr>
          <p:nvPr>
            <p:ph type="title"/>
          </p:nvPr>
        </p:nvSpPr>
        <p:spPr>
          <a:xfrm>
            <a:off x="457200" y="171450"/>
            <a:ext cx="84582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Galdeano"/>
              <a:buNone/>
            </a:pPr>
            <a:r>
              <a:rPr lang="en-US" sz="48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D</a:t>
            </a:r>
            <a:r>
              <a:rPr lang="en-US" sz="48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etermining aeration rate</a:t>
            </a:r>
          </a:p>
        </p:txBody>
      </p:sp>
      <p:pic>
        <p:nvPicPr>
          <p:cNvPr id="442" name="Shape 442"/>
          <p:cNvPicPr preferRelativeResize="0"/>
          <p:nvPr/>
        </p:nvPicPr>
        <p:blipFill rotWithShape="1">
          <a:blip r:embed="rId3"/>
          <a:srcRect l="-510" r="510" b="5571"/>
          <a:stretch/>
        </p:blipFill>
        <p:spPr>
          <a:xfrm>
            <a:off x="457200" y="1161770"/>
            <a:ext cx="8229600" cy="3969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Shape 447"/>
          <p:cNvSpPr txBox="1">
            <a:spLocks noGrp="1"/>
          </p:cNvSpPr>
          <p:nvPr>
            <p:ph type="title"/>
          </p:nvPr>
        </p:nvSpPr>
        <p:spPr>
          <a:xfrm>
            <a:off x="457200" y="171450"/>
            <a:ext cx="84582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Galdeano"/>
              <a:buNone/>
            </a:pPr>
            <a:r>
              <a:rPr lang="en-US" sz="48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D</a:t>
            </a:r>
            <a:r>
              <a:rPr lang="en-US" sz="48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etermining aeration rate</a:t>
            </a:r>
          </a:p>
        </p:txBody>
      </p:sp>
      <p:pic>
        <p:nvPicPr>
          <p:cNvPr id="448" name="Shape 448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864534" y="1181248"/>
            <a:ext cx="7669800" cy="3926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 txBox="1">
            <a:spLocks noGrp="1"/>
          </p:cNvSpPr>
          <p:nvPr>
            <p:ph type="title"/>
          </p:nvPr>
        </p:nvSpPr>
        <p:spPr>
          <a:xfrm>
            <a:off x="673674" y="219325"/>
            <a:ext cx="7911434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Galdeano"/>
              <a:buNone/>
            </a:pPr>
            <a:r>
              <a:rPr lang="en-US" sz="4400" b="1" i="0" u="none" strike="noStrike" cap="none" baseline="0" dirty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Aeration - transfer efficiency</a:t>
            </a:r>
          </a:p>
        </p:txBody>
      </p:sp>
      <p:graphicFrame>
        <p:nvGraphicFramePr>
          <p:cNvPr id="454" name="Shape 454"/>
          <p:cNvGraphicFramePr/>
          <p:nvPr/>
        </p:nvGraphicFramePr>
        <p:xfrm>
          <a:off x="1076570" y="1526455"/>
          <a:ext cx="7191050" cy="3153734"/>
        </p:xfrm>
        <a:graphic>
          <a:graphicData uri="http://schemas.openxmlformats.org/drawingml/2006/table">
            <a:tbl>
              <a:tblPr>
                <a:noFill/>
                <a:tableStyleId>{0B3E5ADE-6D5A-4745-8F83-09909B83B796}</a:tableStyleId>
              </a:tblPr>
              <a:tblGrid>
                <a:gridCol w="1295525"/>
                <a:gridCol w="1212750"/>
                <a:gridCol w="2134825"/>
                <a:gridCol w="1226350"/>
                <a:gridCol w="1321600"/>
              </a:tblGrid>
              <a:tr h="7228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800" b="1" u="sng"/>
                        <a:t>Flow Rate </a:t>
                      </a:r>
                    </a:p>
                    <a:p>
                      <a:pPr lvl="0" algn="ctr" rtl="0">
                        <a:spcBef>
                          <a:spcPts val="0"/>
                        </a:spcBef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800" b="1" u="sng"/>
                        <a:t>(uM air/s)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800" b="1" u="sng"/>
                        <a:t>Flow Rate (g 0</a:t>
                      </a:r>
                      <a:r>
                        <a:rPr lang="en-US" sz="1800" b="1" u="sng" baseline="-25000"/>
                        <a:t>2</a:t>
                      </a:r>
                      <a:r>
                        <a:rPr lang="en-US" sz="1800" b="1" u="sng"/>
                        <a:t>/day)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800" b="1" u="sng"/>
                        <a:t>Oxygen Transfer Rate (mg/L-day)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800" b="1" u="sng">
                          <a:solidFill>
                            <a:schemeClr val="dk1"/>
                          </a:solidFill>
                        </a:rPr>
                        <a:t>OLR (mg/L-day)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800" b="1" u="sng">
                          <a:solidFill>
                            <a:schemeClr val="dk1"/>
                          </a:solidFill>
                        </a:rPr>
                        <a:t>O</a:t>
                      </a:r>
                      <a:r>
                        <a:rPr lang="en-US" sz="1800" b="1" u="sng" baseline="-25000">
                          <a:solidFill>
                            <a:schemeClr val="dk1"/>
                          </a:solidFill>
                        </a:rPr>
                        <a:t>2</a:t>
                      </a:r>
                      <a:r>
                        <a:rPr lang="en-US" sz="1800" b="1" u="sng">
                          <a:solidFill>
                            <a:schemeClr val="dk1"/>
                          </a:solidFill>
                        </a:rPr>
                        <a:t> Transfer Efficiency</a:t>
                      </a:r>
                    </a:p>
                  </a:txBody>
                  <a:tcPr marL="91425" marR="91425" marT="91425" marB="91425"/>
                </a:tc>
              </a:tr>
              <a:tr h="52052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800" b="1"/>
                        <a:t>100</a:t>
                      </a: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800"/>
                        <a:t>58</a:t>
                      </a: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800"/>
                        <a:t>3700</a:t>
                      </a:r>
                    </a:p>
                  </a:txBody>
                  <a:tcPr marL="91425" marR="91425" marT="91425" marB="91425" anchor="ctr"/>
                </a:tc>
                <a:tc rowSpan="4"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800"/>
                        <a:t>2500</a:t>
                      </a: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800"/>
                        <a:t>3.5%</a:t>
                      </a:r>
                    </a:p>
                  </a:txBody>
                  <a:tcPr marL="91425" marR="91425" marT="91425" marB="91425" anchor="ctr"/>
                </a:tc>
              </a:tr>
              <a:tr h="555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800" b="1"/>
                        <a:t>500</a:t>
                      </a: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800"/>
                        <a:t>290</a:t>
                      </a: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800"/>
                        <a:t>5900</a:t>
                      </a:r>
                    </a:p>
                  </a:txBody>
                  <a:tcPr marL="91425" marR="91425" marT="91425" marB="91425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800"/>
                        <a:t>1.1%</a:t>
                      </a:r>
                    </a:p>
                  </a:txBody>
                  <a:tcPr marL="91425" marR="91425" marT="91425" marB="91425" anchor="ctr"/>
                </a:tc>
              </a:tr>
              <a:tr h="5424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800" b="1"/>
                        <a:t>1000</a:t>
                      </a: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800"/>
                        <a:t>580</a:t>
                      </a: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800"/>
                        <a:t>9300</a:t>
                      </a:r>
                    </a:p>
                  </a:txBody>
                  <a:tcPr marL="91425" marR="91425" marT="91425" marB="91425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800"/>
                        <a:t>0.88%</a:t>
                      </a:r>
                    </a:p>
                  </a:txBody>
                  <a:tcPr marL="91425" marR="91425" marT="91425" marB="91425" anchor="ctr"/>
                </a:tc>
              </a:tr>
              <a:tr h="52922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800" b="1"/>
                        <a:t>2000</a:t>
                      </a: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800"/>
                        <a:t>1160</a:t>
                      </a: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800"/>
                        <a:t>9400</a:t>
                      </a:r>
                    </a:p>
                  </a:txBody>
                  <a:tcPr marL="91425" marR="91425" marT="91425" marB="91425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800"/>
                        <a:t>0.45%</a:t>
                      </a:r>
                    </a:p>
                  </a:txBody>
                  <a:tcPr marL="91425" marR="91425" marT="91425" marB="91425" anchor="ctr"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slow">
    <p:cut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Shape 459"/>
          <p:cNvSpPr txBox="1">
            <a:spLocks noGrp="1"/>
          </p:cNvSpPr>
          <p:nvPr>
            <p:ph type="title"/>
          </p:nvPr>
        </p:nvSpPr>
        <p:spPr>
          <a:xfrm>
            <a:off x="2006553" y="2316673"/>
            <a:ext cx="5136600" cy="659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Galdeano"/>
              <a:buNone/>
            </a:pPr>
            <a:r>
              <a:rPr lang="en-US" sz="4000" b="1" cap="small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Dissolved Oxygen Issues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 txBox="1">
            <a:spLocks noGrp="1"/>
          </p:cNvSpPr>
          <p:nvPr>
            <p:ph type="title"/>
          </p:nvPr>
        </p:nvSpPr>
        <p:spPr>
          <a:xfrm>
            <a:off x="1090725" y="0"/>
            <a:ext cx="7495199" cy="1343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000" b="1" cap="small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UASB Reactors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2400" b="1" cap="small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(Upflow Anaerobic Sludge Blanket )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1" cap="small">
              <a:solidFill>
                <a:schemeClr val="dk2"/>
              </a:solidFill>
              <a:latin typeface="Galdeano"/>
              <a:ea typeface="Galdeano"/>
              <a:cs typeface="Galdeano"/>
              <a:sym typeface="Galdeano"/>
            </a:endParaRPr>
          </a:p>
        </p:txBody>
      </p:sp>
      <p:sp>
        <p:nvSpPr>
          <p:cNvPr id="181" name="Shape 181"/>
          <p:cNvSpPr txBox="1"/>
          <p:nvPr/>
        </p:nvSpPr>
        <p:spPr>
          <a:xfrm>
            <a:off x="535825" y="1482575"/>
            <a:ext cx="3582000" cy="3357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82" name="Shape 182"/>
          <p:cNvSpPr txBox="1"/>
          <p:nvPr/>
        </p:nvSpPr>
        <p:spPr>
          <a:xfrm>
            <a:off x="620225" y="1251100"/>
            <a:ext cx="4330800" cy="31223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80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Spring 2014</a:t>
            </a:r>
          </a:p>
          <a:p>
            <a:pPr marL="457200" lvl="0" indent="-317500" rtl="0">
              <a:lnSpc>
                <a:spcPct val="115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"/>
              <a:buChar char="❖"/>
            </a:pPr>
            <a:r>
              <a:rPr lang="en-US">
                <a:solidFill>
                  <a:schemeClr val="dk1"/>
                </a:solidFill>
              </a:rPr>
              <a:t>Gas tightness</a:t>
            </a:r>
          </a:p>
          <a:p>
            <a:pPr marL="457200" lvl="0" indent="-317500" rtl="0">
              <a:lnSpc>
                <a:spcPct val="115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"/>
              <a:buChar char="❖"/>
            </a:pPr>
            <a:r>
              <a:rPr lang="en-US">
                <a:solidFill>
                  <a:schemeClr val="dk1"/>
                </a:solidFill>
              </a:rPr>
              <a:t>Inoculation ~ 566 ml of bio-granules</a:t>
            </a:r>
          </a:p>
          <a:p>
            <a:pPr marL="457200" lvl="0" indent="-317500" rtl="0">
              <a:lnSpc>
                <a:spcPct val="115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"/>
              <a:buChar char="❖"/>
            </a:pPr>
            <a:r>
              <a:rPr lang="en-US">
                <a:solidFill>
                  <a:schemeClr val="dk1"/>
                </a:solidFill>
              </a:rPr>
              <a:t>Operation Changes:</a:t>
            </a:r>
          </a:p>
          <a:p>
            <a:pPr lvl="0" rtl="0">
              <a:lnSpc>
                <a:spcPct val="115000"/>
              </a:lnSpc>
              <a:spcBef>
                <a:spcPts val="70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         • Double HRT</a:t>
            </a:r>
          </a:p>
          <a:p>
            <a:pPr lvl="0" rtl="0">
              <a:lnSpc>
                <a:spcPct val="115000"/>
              </a:lnSpc>
              <a:spcBef>
                <a:spcPts val="70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         •Reduce pump flow rate to half</a:t>
            </a:r>
          </a:p>
          <a:p>
            <a:pPr lvl="0" rtl="0">
              <a:lnSpc>
                <a:spcPct val="115000"/>
              </a:lnSpc>
              <a:spcBef>
                <a:spcPts val="700"/>
              </a:spcBef>
              <a:buNone/>
            </a:pPr>
            <a:r>
              <a:rPr lang="en-US">
                <a:solidFill>
                  <a:schemeClr val="dk1"/>
                </a:solidFill>
              </a:rPr>
              <a:t>         •Double strength of wastewater </a:t>
            </a:r>
          </a:p>
          <a:p>
            <a:pPr lvl="0" rtl="0">
              <a:lnSpc>
                <a:spcPct val="115000"/>
              </a:lnSpc>
              <a:spcBef>
                <a:spcPts val="700"/>
              </a:spcBef>
              <a:buNone/>
            </a:pPr>
            <a:r>
              <a:rPr lang="en-US">
                <a:solidFill>
                  <a:schemeClr val="dk1"/>
                </a:solidFill>
              </a:rPr>
              <a:t>	heating</a:t>
            </a:r>
          </a:p>
          <a:p>
            <a:pPr marL="457200" lvl="0" indent="-317500" rtl="0">
              <a:lnSpc>
                <a:spcPct val="115000"/>
              </a:lnSpc>
              <a:spcBef>
                <a:spcPts val="700"/>
              </a:spcBef>
              <a:buClr>
                <a:schemeClr val="dk1"/>
              </a:buClr>
              <a:buSzPct val="100000"/>
              <a:buFont typeface="Arial"/>
              <a:buChar char="❖"/>
            </a:pPr>
            <a:r>
              <a:rPr lang="en-US">
                <a:solidFill>
                  <a:schemeClr val="dk1"/>
                </a:solidFill>
              </a:rPr>
              <a:t>Data analysis</a:t>
            </a:r>
          </a:p>
          <a:p>
            <a:pPr>
              <a:spcBef>
                <a:spcPts val="0"/>
              </a:spcBef>
              <a:buNone/>
            </a:pPr>
            <a:endParaRPr sz="1800"/>
          </a:p>
        </p:txBody>
      </p:sp>
      <p:pic>
        <p:nvPicPr>
          <p:cNvPr id="183" name="Shape 18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496375" y="1169475"/>
            <a:ext cx="3196399" cy="3646499"/>
          </a:xfrm>
          <a:prstGeom prst="rect">
            <a:avLst/>
          </a:prstGeom>
        </p:spPr>
      </p:pic>
      <p:sp>
        <p:nvSpPr>
          <p:cNvPr id="184" name="Shape 184"/>
          <p:cNvSpPr/>
          <p:nvPr/>
        </p:nvSpPr>
        <p:spPr>
          <a:xfrm>
            <a:off x="6494225" y="2235100"/>
            <a:ext cx="383400" cy="2320500"/>
          </a:xfrm>
          <a:prstGeom prst="rect">
            <a:avLst/>
          </a:prstGeom>
          <a:solidFill>
            <a:srgbClr val="FFFFFF"/>
          </a:solidFill>
          <a:ln w="19050" cap="flat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85" name="Shape 185"/>
          <p:cNvSpPr/>
          <p:nvPr/>
        </p:nvSpPr>
        <p:spPr>
          <a:xfrm>
            <a:off x="6701775" y="3210300"/>
            <a:ext cx="585899" cy="339900"/>
          </a:xfrm>
          <a:prstGeom prst="rect">
            <a:avLst/>
          </a:prstGeom>
          <a:solidFill>
            <a:schemeClr val="lt1"/>
          </a:solidFill>
          <a:ln w="19050" cap="flat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86" name="Shape 186"/>
          <p:cNvSpPr/>
          <p:nvPr/>
        </p:nvSpPr>
        <p:spPr>
          <a:xfrm rot="8584700">
            <a:off x="6635392" y="2099362"/>
            <a:ext cx="132840" cy="40884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87" name="Shape 187"/>
          <p:cNvSpPr/>
          <p:nvPr/>
        </p:nvSpPr>
        <p:spPr>
          <a:xfrm rot="-7805236">
            <a:off x="6529775" y="2009023"/>
            <a:ext cx="101560" cy="93685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Shape 46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Galdeano"/>
              <a:buNone/>
            </a:pPr>
            <a:endParaRPr sz="4400" b="1" i="0" u="none" strike="noStrike" cap="none" baseline="0">
              <a:solidFill>
                <a:schemeClr val="dk2"/>
              </a:solidFill>
              <a:latin typeface="Galdeano"/>
              <a:ea typeface="Galdeano"/>
              <a:cs typeface="Galdeano"/>
              <a:sym typeface="Galdeano"/>
            </a:endParaRPr>
          </a:p>
        </p:txBody>
      </p:sp>
      <p:sp>
        <p:nvSpPr>
          <p:cNvPr id="465" name="Shape 46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</p:txBody>
      </p:sp>
      <p:pic>
        <p:nvPicPr>
          <p:cNvPr id="466" name="Shape 466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Shape 47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Galdeano"/>
              <a:buNone/>
            </a:pPr>
            <a:endParaRPr sz="4400" b="1" i="0" u="none" strike="noStrike" cap="none" baseline="0">
              <a:solidFill>
                <a:schemeClr val="dk2"/>
              </a:solidFill>
              <a:latin typeface="Galdeano"/>
              <a:ea typeface="Galdeano"/>
              <a:cs typeface="Galdeano"/>
              <a:sym typeface="Galdeano"/>
            </a:endParaRPr>
          </a:p>
        </p:txBody>
      </p:sp>
      <p:sp>
        <p:nvSpPr>
          <p:cNvPr id="472" name="Shape 47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</p:txBody>
      </p:sp>
      <p:pic>
        <p:nvPicPr>
          <p:cNvPr id="473" name="Shape 473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Shape 47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Galdeano"/>
              <a:buNone/>
            </a:pPr>
            <a:r>
              <a:rPr lang="en-US"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Aeration</a:t>
            </a:r>
          </a:p>
        </p:txBody>
      </p:sp>
      <p:sp>
        <p:nvSpPr>
          <p:cNvPr id="479" name="Shape 47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Galdeano"/>
              <a:buNone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Issues with monitoring DO</a:t>
            </a:r>
          </a:p>
        </p:txBody>
      </p:sp>
      <p:pic>
        <p:nvPicPr>
          <p:cNvPr id="480" name="Shape 480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1" y="51720"/>
            <a:ext cx="9143998" cy="50400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Shape 485"/>
          <p:cNvSpPr txBox="1">
            <a:spLocks noGrp="1"/>
          </p:cNvSpPr>
          <p:nvPr>
            <p:ph type="title"/>
          </p:nvPr>
        </p:nvSpPr>
        <p:spPr>
          <a:xfrm>
            <a:off x="304800" y="535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Galdeano"/>
              <a:buNone/>
            </a:pPr>
            <a:r>
              <a:rPr lang="en-US"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COD Removal</a:t>
            </a:r>
          </a:p>
        </p:txBody>
      </p:sp>
      <p:sp>
        <p:nvSpPr>
          <p:cNvPr id="486" name="Shape 486"/>
          <p:cNvSpPr txBox="1"/>
          <p:nvPr/>
        </p:nvSpPr>
        <p:spPr>
          <a:xfrm>
            <a:off x="366825" y="3871000"/>
            <a:ext cx="8229600" cy="464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Average Influent Concentration:</a:t>
            </a:r>
            <a:r>
              <a:rPr lang="en-US" sz="1400" b="1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 1180.33 mg/L     </a:t>
            </a:r>
            <a:r>
              <a:rPr lang="en-US"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St Dev:</a:t>
            </a:r>
            <a:r>
              <a:rPr lang="en-US" sz="1400" b="1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 158.75 mg/L</a:t>
            </a:r>
            <a:r>
              <a:rPr lang="en-US"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				  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1" i="0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/>
          </a:p>
        </p:txBody>
      </p:sp>
      <p:pic>
        <p:nvPicPr>
          <p:cNvPr id="487" name="Shape 487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366825" y="1122689"/>
            <a:ext cx="3860999" cy="284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Shape 488"/>
          <p:cNvPicPr preferRelativeResize="0"/>
          <p:nvPr/>
        </p:nvPicPr>
        <p:blipFill rotWithShape="1">
          <a:blip r:embed="rId4"/>
          <a:srcRect/>
          <a:stretch/>
        </p:blipFill>
        <p:spPr>
          <a:xfrm>
            <a:off x="4683775" y="1122700"/>
            <a:ext cx="3852300" cy="28407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89" name="Shape 489"/>
          <p:cNvGraphicFramePr/>
          <p:nvPr/>
        </p:nvGraphicFramePr>
        <p:xfrm>
          <a:off x="800100" y="4229400"/>
          <a:ext cx="7239000" cy="792419"/>
        </p:xfrm>
        <a:graphic>
          <a:graphicData uri="http://schemas.openxmlformats.org/drawingml/2006/table">
            <a:tbl>
              <a:tblPr>
                <a:noFill/>
                <a:tableStyleId>{78AA4039-AFB5-44CE-9E58-5F0FA6EE9A73}</a:tableStyleId>
              </a:tblPr>
              <a:tblGrid>
                <a:gridCol w="1604575"/>
                <a:gridCol w="2764500"/>
                <a:gridCol w="2869925"/>
              </a:tblGrid>
              <a:tr h="381000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COD Removal w/o Particulate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COD Removal w/ Particulate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4/28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82%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26%</a:t>
                      </a: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slow">
    <p:cut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Shape 494"/>
          <p:cNvSpPr txBox="1">
            <a:spLocks noGrp="1"/>
          </p:cNvSpPr>
          <p:nvPr>
            <p:ph type="title"/>
          </p:nvPr>
        </p:nvSpPr>
        <p:spPr>
          <a:xfrm>
            <a:off x="64150" y="382210"/>
            <a:ext cx="6620100" cy="661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Galdeano"/>
              <a:buNone/>
            </a:pPr>
            <a:r>
              <a:rPr lang="en-US" sz="3400" b="1" dirty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No Granules and </a:t>
            </a:r>
            <a:r>
              <a:rPr lang="en-US" sz="3400" b="1" i="0" u="none" strike="noStrike" cap="none" baseline="0" dirty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Reactor Clogging</a:t>
            </a:r>
          </a:p>
        </p:txBody>
      </p:sp>
      <p:sp>
        <p:nvSpPr>
          <p:cNvPr id="495" name="Shape 49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5633700" cy="37256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Galdeano"/>
              <a:buNone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Flocculant g</a:t>
            </a:r>
            <a:r>
              <a:rPr lang="en-US" sz="32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rowth</a:t>
            </a:r>
            <a:r>
              <a:rPr lang="en-US" sz="32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 prevented mixing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Galdeano"/>
              <a:buNone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- insufficient mixing from baffle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Galdeano"/>
              <a:buNone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- new design</a:t>
            </a:r>
            <a:r>
              <a:rPr lang="en-US" sz="32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!</a:t>
            </a:r>
          </a:p>
        </p:txBody>
      </p:sp>
      <p:pic>
        <p:nvPicPr>
          <p:cNvPr id="496" name="Shape 496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6684321" y="0"/>
            <a:ext cx="19668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Shape 50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Galdeano"/>
              <a:buNone/>
            </a:pPr>
            <a:r>
              <a:rPr lang="en-US"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Larger Reactor</a:t>
            </a:r>
          </a:p>
        </p:txBody>
      </p:sp>
      <p:sp>
        <p:nvSpPr>
          <p:cNvPr id="502" name="Shape 502"/>
          <p:cNvSpPr txBox="1">
            <a:spLocks noGrp="1"/>
          </p:cNvSpPr>
          <p:nvPr>
            <p:ph type="body" idx="1"/>
          </p:nvPr>
        </p:nvSpPr>
        <p:spPr>
          <a:xfrm>
            <a:off x="3503100" y="1034400"/>
            <a:ext cx="5640900" cy="3423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baseline="0" dirty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No baffle in current design - Bubble Column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baseline="0" dirty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Airlift reactor offers high shear zones which </a:t>
            </a:r>
          </a:p>
          <a:p>
            <a:pPr marL="0" marR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baseline="0" dirty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increase granule stability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baseline="0" dirty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Bubble Column easier to implement </a:t>
            </a:r>
          </a:p>
          <a:p>
            <a:pPr marL="0" marR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 baseline="0" dirty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- longer startup time before granulation</a:t>
            </a:r>
          </a:p>
        </p:txBody>
      </p:sp>
      <p:pic>
        <p:nvPicPr>
          <p:cNvPr id="503" name="Shape 503"/>
          <p:cNvPicPr preferRelativeResize="0"/>
          <p:nvPr/>
        </p:nvPicPr>
        <p:blipFill rotWithShape="1">
          <a:blip r:embed="rId3"/>
          <a:srcRect r="39762"/>
          <a:stretch/>
        </p:blipFill>
        <p:spPr>
          <a:xfrm>
            <a:off x="314860" y="1088720"/>
            <a:ext cx="3277175" cy="4031400"/>
          </a:xfrm>
          <a:prstGeom prst="rect">
            <a:avLst/>
          </a:prstGeom>
          <a:noFill/>
          <a:ln>
            <a:noFill/>
          </a:ln>
        </p:spPr>
      </p:pic>
      <p:sp>
        <p:nvSpPr>
          <p:cNvPr id="504" name="Shape 504"/>
          <p:cNvSpPr txBox="1">
            <a:spLocks noGrp="1"/>
          </p:cNvSpPr>
          <p:nvPr>
            <p:ph type="body" idx="2"/>
          </p:nvPr>
        </p:nvSpPr>
        <p:spPr>
          <a:xfrm>
            <a:off x="3581975" y="2943100"/>
            <a:ext cx="5561999" cy="2200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Galdeano"/>
              <a:buNone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Increase anaerobic time 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Tx/>
              <a:buChar char="-"/>
            </a:pPr>
            <a:r>
              <a:rPr lang="en-US" sz="2000" b="0" i="0" u="none" strike="noStrike" cap="none" baseline="0" dirty="0" smtClean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- Increases 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granule stability, phosphate removal</a:t>
            </a:r>
            <a:r>
              <a:rPr lang="en-US" sz="2000" dirty="0" smtClean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,</a:t>
            </a:r>
            <a:r>
              <a:rPr lang="en-US" sz="2000" dirty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 </a:t>
            </a:r>
            <a:r>
              <a:rPr lang="en-US" sz="2000" b="0" i="0" u="none" strike="noStrike" cap="none" baseline="0" dirty="0" smtClean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simultaneous 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nitrification/denitrification (SND)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Galdeano"/>
              <a:buNone/>
            </a:pPr>
            <a:r>
              <a:rPr lang="en-US" sz="2000" b="0" i="0" u="none" strike="noStrike" cap="none" baseline="0" dirty="0" smtClean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	- 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60 min anaerobic feed, aerobic period </a:t>
            </a:r>
            <a:r>
              <a:rPr lang="en-US" sz="20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with </a:t>
            </a:r>
            <a:r>
              <a:rPr lang="en-US" sz="2000" b="0" i="0" u="none" strike="noStrike" cap="none" baseline="0" smtClean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O</a:t>
            </a:r>
            <a:r>
              <a:rPr lang="en-US" sz="1200" b="1" i="0" u="none" strike="noStrike" cap="none" baseline="0" smtClean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2</a:t>
            </a:r>
            <a:r>
              <a:rPr lang="en-US" sz="2000" b="1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 </a:t>
            </a:r>
            <a:r>
              <a:rPr lang="en-US" sz="2000" b="0" i="0" u="none" strike="noStrike" cap="none" baseline="0" smtClean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saturation 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of 20%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Galdeano"/>
              <a:buNone/>
            </a:pPr>
            <a:endParaRPr sz="3200" b="0" i="0" u="none" strike="noStrike" cap="none" baseline="0" dirty="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Shape 509"/>
          <p:cNvSpPr txBox="1">
            <a:spLocks noGrp="1"/>
          </p:cNvSpPr>
          <p:nvPr>
            <p:ph type="title"/>
          </p:nvPr>
        </p:nvSpPr>
        <p:spPr>
          <a:xfrm>
            <a:off x="302100" y="15002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Galdeano"/>
              <a:buNone/>
            </a:pPr>
            <a:r>
              <a:rPr lang="en-US"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Larg</a:t>
            </a:r>
            <a:r>
              <a:rPr lang="en-US"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e</a:t>
            </a:r>
            <a:r>
              <a:rPr lang="en-US" sz="44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 Reactor D.</a:t>
            </a:r>
            <a:r>
              <a:rPr lang="en-US"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O.</a:t>
            </a:r>
          </a:p>
        </p:txBody>
      </p:sp>
      <p:pic>
        <p:nvPicPr>
          <p:cNvPr id="510" name="Shape 51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632197" y="1113075"/>
            <a:ext cx="5879599" cy="35293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11" name="Shape 511"/>
          <p:cNvCxnSpPr/>
          <p:nvPr/>
        </p:nvCxnSpPr>
        <p:spPr>
          <a:xfrm rot="10800000">
            <a:off x="4065600" y="1370774"/>
            <a:ext cx="0" cy="2542500"/>
          </a:xfrm>
          <a:prstGeom prst="straightConnector1">
            <a:avLst/>
          </a:prstGeom>
          <a:noFill/>
          <a:ln w="28575" cap="flat">
            <a:solidFill>
              <a:schemeClr val="accent1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512" name="Shape 512"/>
          <p:cNvSpPr txBox="1"/>
          <p:nvPr/>
        </p:nvSpPr>
        <p:spPr>
          <a:xfrm>
            <a:off x="3479775" y="1312225"/>
            <a:ext cx="1476300" cy="457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Begin Aeration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Shape 51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Clr>
                <a:schemeClr val="dk1"/>
              </a:buClr>
              <a:buSzPct val="100000"/>
              <a:buFont typeface="Galdeano"/>
              <a:buChar char="●"/>
            </a:pPr>
            <a:r>
              <a:rPr lang="en-US" sz="2400"/>
              <a:t>Granule cultivation is difficult</a:t>
            </a:r>
          </a:p>
          <a:p>
            <a:pPr marL="0" lvl="0" indent="0" rtl="0">
              <a:spcBef>
                <a:spcPts val="0"/>
              </a:spcBef>
              <a:buNone/>
            </a:pPr>
            <a:endParaRPr sz="2400"/>
          </a:p>
          <a:p>
            <a:pPr marL="457200" lvl="0" indent="-381000" rtl="0">
              <a:spcBef>
                <a:spcPts val="0"/>
              </a:spcBef>
              <a:buClr>
                <a:schemeClr val="dk1"/>
              </a:buClr>
              <a:buSzPct val="100000"/>
              <a:buFont typeface="Galdeano"/>
              <a:buChar char="●"/>
            </a:pPr>
            <a:r>
              <a:rPr lang="en-US" sz="2400"/>
              <a:t>Reactor operation set up relatively easily</a:t>
            </a:r>
          </a:p>
          <a:p>
            <a:pPr marL="0" lvl="0" indent="0" rtl="0">
              <a:spcBef>
                <a:spcPts val="0"/>
              </a:spcBef>
              <a:buNone/>
            </a:pPr>
            <a:endParaRPr sz="2400"/>
          </a:p>
          <a:p>
            <a:pPr marL="457200" lvl="0" indent="-381000" rtl="0">
              <a:spcBef>
                <a:spcPts val="0"/>
              </a:spcBef>
              <a:buClr>
                <a:schemeClr val="dk1"/>
              </a:buClr>
              <a:buSzPct val="100000"/>
              <a:buFont typeface="Galdeano"/>
              <a:buChar char="●"/>
            </a:pPr>
            <a:r>
              <a:rPr lang="en-US" sz="2400"/>
              <a:t>Insufficient mixing leads to flocculation, settling and clogging</a:t>
            </a:r>
          </a:p>
          <a:p>
            <a:pPr marL="0" lvl="0" indent="0" rtl="0">
              <a:spcBef>
                <a:spcPts val="0"/>
              </a:spcBef>
              <a:buNone/>
            </a:pPr>
            <a:endParaRPr sz="2400"/>
          </a:p>
          <a:p>
            <a:pPr marL="457200" lvl="0" indent="-381000" rtl="0">
              <a:spcBef>
                <a:spcPts val="0"/>
              </a:spcBef>
              <a:buClr>
                <a:schemeClr val="dk1"/>
              </a:buClr>
              <a:buSzPct val="100000"/>
              <a:buFont typeface="Galdeano"/>
              <a:buChar char="●"/>
            </a:pPr>
            <a:r>
              <a:rPr lang="en-US" sz="2400"/>
              <a:t>Biomass growth on walls and aeration stones is excessive. Must be removed</a:t>
            </a:r>
          </a:p>
        </p:txBody>
      </p:sp>
      <p:sp>
        <p:nvSpPr>
          <p:cNvPr id="518" name="Shape 51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Galdeano"/>
              <a:buNone/>
            </a:pPr>
            <a:r>
              <a:rPr lang="en-US" sz="44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Aerobic Conclusions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Shape 523"/>
          <p:cNvSpPr txBox="1">
            <a:spLocks noGrp="1"/>
          </p:cNvSpPr>
          <p:nvPr>
            <p:ph type="title"/>
          </p:nvPr>
        </p:nvSpPr>
        <p:spPr>
          <a:xfrm>
            <a:off x="-76200" y="151050"/>
            <a:ext cx="8920799" cy="988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Galdeano"/>
              <a:buNone/>
            </a:pPr>
            <a:r>
              <a:rPr lang="en-US" sz="36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Future Directions for Aerobic</a:t>
            </a:r>
            <a:r>
              <a:rPr lang="en-US" sz="3600" b="1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 Treatment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Galdeano"/>
              <a:buNone/>
            </a:pPr>
            <a:r>
              <a:rPr lang="en-US" sz="3600" b="1" i="0" u="none" strike="noStrike" cap="none" baseline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(this summer)</a:t>
            </a:r>
          </a:p>
        </p:txBody>
      </p:sp>
      <p:sp>
        <p:nvSpPr>
          <p:cNvPr id="524" name="Shape 524"/>
          <p:cNvSpPr txBox="1">
            <a:spLocks noGrp="1"/>
          </p:cNvSpPr>
          <p:nvPr>
            <p:ph type="body" idx="1"/>
          </p:nvPr>
        </p:nvSpPr>
        <p:spPr>
          <a:xfrm>
            <a:off x="155700" y="1157374"/>
            <a:ext cx="8832600" cy="3986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marR="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aldeano"/>
              <a:buChar char="●"/>
            </a:pPr>
            <a:r>
              <a:rPr lang="en-US" sz="2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Implement </a:t>
            </a:r>
            <a:r>
              <a:rPr lang="en-US" sz="26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anaerobic idle time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  <a:p>
            <a:pPr marL="457200" marR="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aldeano"/>
              <a:buChar char="●"/>
            </a:pPr>
            <a:r>
              <a:rPr lang="en-US" sz="2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Characterize granules</a:t>
            </a:r>
          </a:p>
          <a:p>
            <a:pPr marL="1371600" marR="0" lvl="2" indent="-393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aldeano"/>
              <a:buChar char="■"/>
            </a:pPr>
            <a:r>
              <a:rPr lang="en-US" sz="2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size, density (SVI)</a:t>
            </a:r>
          </a:p>
          <a:p>
            <a:pPr marL="1371600" marR="0" lvl="2" indent="-393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aldeano"/>
              <a:buChar char="■"/>
            </a:pPr>
            <a:r>
              <a:rPr lang="en-US" sz="2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locate PAOs (DAPI stain)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marL="457200" marR="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aldeano"/>
              <a:buChar char="●"/>
            </a:pPr>
            <a:r>
              <a:rPr lang="en-US" sz="2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Monitor N, P removal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marL="457200" marR="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aldeano"/>
              <a:buChar char="●"/>
            </a:pPr>
            <a:r>
              <a:rPr lang="en-US" sz="2600" b="0" i="0" u="none" strike="noStrike" cap="none" baseline="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Change influent composition to better mimic wastewater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marL="457200" marR="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aldeano"/>
              <a:buChar char="●"/>
            </a:pPr>
            <a:r>
              <a:rPr lang="en-US" sz="2600">
                <a:solidFill>
                  <a:schemeClr val="dk1"/>
                </a:solidFill>
                <a:latin typeface="Galdeano"/>
                <a:ea typeface="Galdeano"/>
                <a:cs typeface="Galdeano"/>
                <a:sym typeface="Galdeano"/>
              </a:rPr>
              <a:t>Construct more reactors to compare operation changes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title"/>
          </p:nvPr>
        </p:nvSpPr>
        <p:spPr>
          <a:xfrm>
            <a:off x="722312" y="3305176"/>
            <a:ext cx="7772400" cy="10214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722312" y="2180034"/>
            <a:ext cx="7772400" cy="1125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94" name="Shape 194"/>
          <p:cNvSpPr txBox="1"/>
          <p:nvPr/>
        </p:nvSpPr>
        <p:spPr>
          <a:xfrm>
            <a:off x="1550550" y="0"/>
            <a:ext cx="5539200" cy="1125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4000" b="1" cap="small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Biogas Production</a:t>
            </a:r>
          </a:p>
        </p:txBody>
      </p:sp>
      <p:pic>
        <p:nvPicPr>
          <p:cNvPr id="195" name="Shape 19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62325" y="1854450"/>
            <a:ext cx="4189000" cy="2518874"/>
          </a:xfrm>
          <a:prstGeom prst="rect">
            <a:avLst/>
          </a:prstGeom>
        </p:spPr>
      </p:pic>
      <p:pic>
        <p:nvPicPr>
          <p:cNvPr id="196" name="Shape 196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757700" y="1877775"/>
            <a:ext cx="3926475" cy="2472225"/>
          </a:xfrm>
          <a:prstGeom prst="rect">
            <a:avLst/>
          </a:prstGeom>
        </p:spPr>
      </p:pic>
      <p:sp>
        <p:nvSpPr>
          <p:cNvPr id="197" name="Shape 197"/>
          <p:cNvSpPr txBox="1"/>
          <p:nvPr/>
        </p:nvSpPr>
        <p:spPr>
          <a:xfrm>
            <a:off x="1853850" y="1261125"/>
            <a:ext cx="4932599" cy="457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COD Removal in the form of CH</a:t>
            </a:r>
            <a:r>
              <a:rPr lang="en-US" baseline="-25000"/>
              <a:t>4</a:t>
            </a:r>
            <a:r>
              <a:rPr lang="en-US"/>
              <a:t> and CO</a:t>
            </a:r>
            <a:r>
              <a:rPr lang="en-US" baseline="-25000"/>
              <a:t>2</a:t>
            </a:r>
            <a:r>
              <a:rPr lang="en-US"/>
              <a:t> gas production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 txBox="1">
            <a:spLocks noGrp="1"/>
          </p:cNvSpPr>
          <p:nvPr>
            <p:ph type="title"/>
          </p:nvPr>
        </p:nvSpPr>
        <p:spPr>
          <a:xfrm>
            <a:off x="722312" y="3305176"/>
            <a:ext cx="7772400" cy="10214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03" name="Shape 203"/>
          <p:cNvSpPr txBox="1">
            <a:spLocks noGrp="1"/>
          </p:cNvSpPr>
          <p:nvPr>
            <p:ph type="body" idx="1"/>
          </p:nvPr>
        </p:nvSpPr>
        <p:spPr>
          <a:xfrm>
            <a:off x="722312" y="2180034"/>
            <a:ext cx="7772400" cy="1125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04" name="Shape 204"/>
          <p:cNvSpPr txBox="1"/>
          <p:nvPr/>
        </p:nvSpPr>
        <p:spPr>
          <a:xfrm>
            <a:off x="1454300" y="0"/>
            <a:ext cx="5590199" cy="10214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4000" b="1" cap="small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Biogas Production</a:t>
            </a:r>
          </a:p>
        </p:txBody>
      </p:sp>
      <p:pic>
        <p:nvPicPr>
          <p:cNvPr id="205" name="Shape 20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594677" y="1933600"/>
            <a:ext cx="4549321" cy="2393074"/>
          </a:xfrm>
          <a:prstGeom prst="rect">
            <a:avLst/>
          </a:prstGeom>
        </p:spPr>
      </p:pic>
      <p:pic>
        <p:nvPicPr>
          <p:cNvPr id="206" name="Shape 206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76750" y="1933600"/>
            <a:ext cx="4370875" cy="2393074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407425" y="1357775"/>
            <a:ext cx="4272600" cy="6105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1800" b="1"/>
              <a:t>Average Daily Biogas Production </a:t>
            </a:r>
          </a:p>
        </p:txBody>
      </p:sp>
      <p:pic>
        <p:nvPicPr>
          <p:cNvPr id="212" name="Shape 21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722325" y="2274325"/>
            <a:ext cx="6747999" cy="2151875"/>
          </a:xfrm>
          <a:prstGeom prst="rect">
            <a:avLst/>
          </a:prstGeom>
        </p:spPr>
      </p:pic>
      <p:sp>
        <p:nvSpPr>
          <p:cNvPr id="213" name="Shape 213"/>
          <p:cNvSpPr txBox="1"/>
          <p:nvPr/>
        </p:nvSpPr>
        <p:spPr>
          <a:xfrm>
            <a:off x="1743025" y="-75"/>
            <a:ext cx="4942200" cy="1051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4000" b="1" cap="small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Biogas Production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 txBox="1"/>
          <p:nvPr/>
        </p:nvSpPr>
        <p:spPr>
          <a:xfrm>
            <a:off x="2010452" y="26461"/>
            <a:ext cx="4427559" cy="1116608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4000" b="1" cap="small" dirty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Biogas Fate</a:t>
            </a:r>
          </a:p>
        </p:txBody>
      </p:sp>
      <p:pic>
        <p:nvPicPr>
          <p:cNvPr id="219" name="Shape 219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056132" y="1210524"/>
            <a:ext cx="4336199" cy="368845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/>
          <p:nvPr/>
        </p:nvSpPr>
        <p:spPr>
          <a:xfrm>
            <a:off x="3694121" y="-151625"/>
            <a:ext cx="4072433" cy="14835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4000" b="1" cap="small" dirty="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rPr>
              <a:t>Biogas Fate</a:t>
            </a:r>
          </a:p>
        </p:txBody>
      </p:sp>
      <p:pic>
        <p:nvPicPr>
          <p:cNvPr id="225" name="Shape 22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297825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Shape 226"/>
          <p:cNvSpPr txBox="1"/>
          <p:nvPr/>
        </p:nvSpPr>
        <p:spPr>
          <a:xfrm>
            <a:off x="3577087" y="1062475"/>
            <a:ext cx="4306500" cy="3533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-US" sz="1800"/>
              <a:t>Captured and Volume Inferred With Pressure Reading</a:t>
            </a:r>
          </a:p>
          <a:p>
            <a:pPr marL="457200" lvl="0" indent="-3429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-US" sz="1800"/>
              <a:t>Through Solenoid</a:t>
            </a:r>
          </a:p>
          <a:p>
            <a:pPr marL="457200" lvl="0" indent="-3429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-US" sz="1800">
                <a:solidFill>
                  <a:schemeClr val="dk1"/>
                </a:solidFill>
              </a:rPr>
              <a:t>Transfer </a:t>
            </a:r>
            <a:r>
              <a:rPr lang="en-US" sz="1800"/>
              <a:t>Over Gas-Liquid Interface at Weir</a:t>
            </a:r>
          </a:p>
          <a:p>
            <a:pPr marL="457200" lvl="0" indent="-3429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-US" sz="1800"/>
              <a:t>Bubbles go out Weir</a:t>
            </a:r>
          </a:p>
          <a:p>
            <a:pPr marL="457200" lvl="0" indent="-3429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-US" sz="1800"/>
              <a:t>Dissolved In Effluent</a:t>
            </a:r>
          </a:p>
          <a:p>
            <a:pPr marL="457200" lvl="0" indent="-3429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n-US" sz="1800">
                <a:solidFill>
                  <a:schemeClr val="dk1"/>
                </a:solidFill>
              </a:rPr>
              <a:t>Through Cracks and Threads</a:t>
            </a:r>
          </a:p>
          <a:p>
            <a:pPr marL="457200" lvl="0" indent="-228600" rtl="0">
              <a:spcBef>
                <a:spcPts val="0"/>
              </a:spcBef>
              <a:buClr>
                <a:schemeClr val="dk1"/>
              </a:buClr>
              <a:buNone/>
            </a:pPr>
            <a:endParaRPr sz="1800"/>
          </a:p>
        </p:txBody>
      </p:sp>
      <p:pic>
        <p:nvPicPr>
          <p:cNvPr id="227" name="Shape 227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530650" y="3520250"/>
            <a:ext cx="3411949" cy="1623249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guaClara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858</Words>
  <Application>Microsoft Macintosh PowerPoint</Application>
  <PresentationFormat>On-screen Show (16:9)</PresentationFormat>
  <Paragraphs>234</Paragraphs>
  <Slides>48</Slides>
  <Notes>48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AguaClara</vt:lpstr>
      <vt:lpstr>Wastewater Treatment</vt:lpstr>
      <vt:lpstr>PowerPoint Presentation</vt:lpstr>
      <vt:lpstr>Anaerobic Treatment</vt:lpstr>
      <vt:lpstr>UASB Reactors (Upflow Anaerobic Sludge Blanket 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2.4: ~1090 ml biogas per day 2.5: ~1150 ml biogas per day   </vt:lpstr>
      <vt:lpstr>Methane Gas Production </vt:lpstr>
      <vt:lpstr>Methane Gas Production UASB Reactor 2.4</vt:lpstr>
      <vt:lpstr>PowerPoint Presentation</vt:lpstr>
      <vt:lpstr>Average Daily Methane Gas Production</vt:lpstr>
      <vt:lpstr>PowerPoint Presentation</vt:lpstr>
      <vt:lpstr>PowerPoint Presentation</vt:lpstr>
      <vt:lpstr>Overall: 2.4 : 68.8% 2.5 : 77.7%</vt:lpstr>
      <vt:lpstr>Reactor Modifications - Heating</vt:lpstr>
      <vt:lpstr>Microbial Growth Rate and Temperature</vt:lpstr>
      <vt:lpstr>Parameters</vt:lpstr>
      <vt:lpstr>Heating start-up</vt:lpstr>
      <vt:lpstr>Temperature Profile</vt:lpstr>
      <vt:lpstr>Large Reactor</vt:lpstr>
      <vt:lpstr>Anaerobic Conclusions</vt:lpstr>
      <vt:lpstr>Future Directions</vt:lpstr>
      <vt:lpstr>Aerobic Treatment</vt:lpstr>
      <vt:lpstr>From anaerobic to aerobic</vt:lpstr>
      <vt:lpstr>Still focusing on granules</vt:lpstr>
      <vt:lpstr>Granule Sequencing Batch Reactor (GSBR)</vt:lpstr>
      <vt:lpstr>Granule Sequencing Batch Reactor (GSBR)</vt:lpstr>
      <vt:lpstr>Simultaneous Nitrification and Denitrification (SND)</vt:lpstr>
      <vt:lpstr>PAOs and GAOs</vt:lpstr>
      <vt:lpstr>Reactor Operation</vt:lpstr>
      <vt:lpstr>Determining aeration rate</vt:lpstr>
      <vt:lpstr>Determining aeration rate</vt:lpstr>
      <vt:lpstr>Aeration - transfer efficiency</vt:lpstr>
      <vt:lpstr>Dissolved Oxygen Issues</vt:lpstr>
      <vt:lpstr>PowerPoint Presentation</vt:lpstr>
      <vt:lpstr>PowerPoint Presentation</vt:lpstr>
      <vt:lpstr>Aeration</vt:lpstr>
      <vt:lpstr>COD Removal</vt:lpstr>
      <vt:lpstr>No Granules and Reactor Clogging</vt:lpstr>
      <vt:lpstr>Larger Reactor</vt:lpstr>
      <vt:lpstr>Large Reactor D.O.</vt:lpstr>
      <vt:lpstr>Aerobic Conclusions</vt:lpstr>
      <vt:lpstr>Future Directions for Aerobic Treatment  (this summer)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Wastewater Treatment</dc:title>
  <cp:lastModifiedBy>Walker Grimshaw</cp:lastModifiedBy>
  <cp:revision>5</cp:revision>
  <dcterms:modified xsi:type="dcterms:W3CDTF">2014-05-10T18:08:06Z</dcterms:modified>
</cp:coreProperties>
</file>