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1" r:id="rId3"/>
    <p:sldId id="258" r:id="rId4"/>
    <p:sldId id="273" r:id="rId5"/>
    <p:sldId id="274" r:id="rId6"/>
    <p:sldId id="261" r:id="rId7"/>
    <p:sldId id="259" r:id="rId8"/>
    <p:sldId id="272" r:id="rId9"/>
    <p:sldId id="275" r:id="rId10"/>
    <p:sldId id="257" r:id="rId11"/>
    <p:sldId id="260" r:id="rId12"/>
    <p:sldId id="270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8C93-87CF-46C0-91DE-6F7E5FAE74B4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77E41-3076-4FDB-A661-1137659A8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3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77E41-3076-4FDB-A661-1137659A84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049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77E41-3076-4FDB-A661-1137659A848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8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9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2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012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8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6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1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7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994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06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1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2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06797-90D0-4CCE-86D3-CA5300AEFF39}" type="datetimeFigureOut">
              <a:rPr lang="en-US" smtClean="0"/>
              <a:t>3/22/2013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F52C1-DD86-4257-A9AA-FAE5FADBF4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56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xisnexis.com/lnacui2api/api/version1/getDocCui?lni=4229-52M0-0039-44YG&amp;csi=9092&amp;hl=t&amp;hv=t&amp;hnsd=f&amp;hns=t&amp;hgn=t&amp;oc=00240&amp;perma=tru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>
            <a:normAutofit/>
          </a:bodyPr>
          <a:lstStyle/>
          <a:p>
            <a:r>
              <a:rPr lang="en-US" sz="7200" dirty="0" smtClean="0"/>
              <a:t>Case Law Research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03932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Stare </a:t>
            </a:r>
            <a:r>
              <a:rPr lang="en-US" dirty="0" err="1" smtClean="0"/>
              <a:t>decisis</a:t>
            </a:r>
            <a:r>
              <a:rPr lang="en-US" dirty="0" smtClean="0"/>
              <a:t> and precedent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Stare </a:t>
            </a:r>
            <a:r>
              <a:rPr lang="en-US" i="1" dirty="0" err="1" smtClean="0"/>
              <a:t>decisis</a:t>
            </a:r>
            <a:r>
              <a:rPr lang="en-US" dirty="0" smtClean="0"/>
              <a:t>: “The doctrine of precedent, under which it is necessary for a court to follow earlier judicial decisions when the same points arise again in litigation.” – </a:t>
            </a:r>
            <a:r>
              <a:rPr lang="en-US" cap="small" dirty="0" smtClean="0"/>
              <a:t>Black’s Law Dictionary </a:t>
            </a:r>
            <a:r>
              <a:rPr lang="en-US" dirty="0" smtClean="0"/>
              <a:t>1414 (7th ed. 1999)</a:t>
            </a:r>
            <a:endParaRPr lang="en-US" dirty="0"/>
          </a:p>
          <a:p>
            <a:r>
              <a:rPr lang="en-US" i="1" dirty="0" smtClean="0"/>
              <a:t>Precedent</a:t>
            </a:r>
            <a:r>
              <a:rPr lang="en-US" dirty="0" smtClean="0"/>
              <a:t>: “A decided case that furnishes a basis for determining later cases involving similar facts or issues.” -- </a:t>
            </a:r>
            <a:r>
              <a:rPr lang="en-US" cap="small" dirty="0" smtClean="0"/>
              <a:t>Black’s Law Dictionary </a:t>
            </a:r>
            <a:r>
              <a:rPr lang="en-US" dirty="0" smtClean="0"/>
              <a:t>1195 (7th ed. 1999)</a:t>
            </a:r>
          </a:p>
        </p:txBody>
      </p:sp>
    </p:spTree>
    <p:extLst>
      <p:ext uri="{BB962C8B-B14F-4D97-AF65-F5344CB8AC3E}">
        <p14:creationId xmlns:p14="http://schemas.microsoft.com/office/powerpoint/2010/main" val="265005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it binding?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rulings of a court are binding (or mandatory) only on courts under its jurisdiction and on itself.</a:t>
            </a:r>
          </a:p>
          <a:p>
            <a:r>
              <a:rPr lang="en-US" dirty="0" smtClean="0"/>
              <a:t>US Supreme Court decisions are mandatory for all federal courts, and for all state courts on matters of federal law.</a:t>
            </a:r>
          </a:p>
        </p:txBody>
      </p:sp>
    </p:spTree>
    <p:extLst>
      <p:ext uri="{BB962C8B-B14F-4D97-AF65-F5344CB8AC3E}">
        <p14:creationId xmlns:p14="http://schemas.microsoft.com/office/powerpoint/2010/main" val="320410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Unpublished Opinions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Generally, only </a:t>
            </a:r>
            <a:r>
              <a:rPr lang="en-US" dirty="0" smtClean="0"/>
              <a:t>opinions designated by the court as “for publication” are “published</a:t>
            </a:r>
            <a:r>
              <a:rPr lang="en-US" dirty="0" smtClean="0"/>
              <a:t>.”  Published decisions are precedent.</a:t>
            </a:r>
            <a:endParaRPr lang="en-US" dirty="0" smtClean="0"/>
          </a:p>
          <a:p>
            <a:r>
              <a:rPr lang="en-US" dirty="0" smtClean="0"/>
              <a:t>Unpublished decisions are usually not </a:t>
            </a:r>
            <a:r>
              <a:rPr lang="en-US" dirty="0" smtClean="0"/>
              <a:t>precedent.</a:t>
            </a:r>
            <a:endParaRPr lang="en-US" dirty="0" smtClean="0"/>
          </a:p>
          <a:p>
            <a:pPr lvl="1"/>
            <a:r>
              <a:rPr lang="en-US" dirty="0" smtClean="0"/>
              <a:t>Exceptions: Federal appellate court opinions issued on or after January 1, 2007, and as stated in court rules.</a:t>
            </a:r>
          </a:p>
          <a:p>
            <a:r>
              <a:rPr lang="en-US" dirty="0" smtClean="0"/>
              <a:t>Unpublished decisions are nonetheless widely available online.  Many are also published in the </a:t>
            </a:r>
            <a:r>
              <a:rPr lang="en-US" i="1" dirty="0" smtClean="0"/>
              <a:t>Federal Appendix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9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Case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2830910"/>
            <a:ext cx="8229600" cy="1196181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hlinkClick r:id="rId3"/>
              </a:rPr>
              <a:t>Costanza</a:t>
            </a:r>
            <a:r>
              <a:rPr lang="en-US" dirty="0" smtClean="0">
                <a:hlinkClick r:id="rId3"/>
              </a:rPr>
              <a:t> v. Seinfeld</a:t>
            </a:r>
            <a:r>
              <a:rPr lang="en-US" dirty="0" smtClean="0"/>
              <a:t>, </a:t>
            </a:r>
            <a:r>
              <a:rPr lang="en-US" dirty="0" smtClean="0">
                <a:solidFill>
                  <a:schemeClr val="tx1"/>
                </a:solidFill>
              </a:rPr>
              <a:t>279 A.D.2d 255, 719 N.Y.S.2d 29 (2001)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01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Branches of Government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1690914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Legislative </a:t>
            </a:r>
          </a:p>
          <a:p>
            <a:pPr algn="ctr"/>
            <a:r>
              <a:rPr lang="en-US" sz="2400" dirty="0" smtClean="0"/>
              <a:t>(Congress, Legislature)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3902057" y="1676399"/>
            <a:ext cx="1188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Judicial </a:t>
            </a:r>
          </a:p>
          <a:p>
            <a:pPr algn="ctr"/>
            <a:r>
              <a:rPr lang="en-US" sz="2400" dirty="0" smtClean="0"/>
              <a:t>(Courts)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988594" y="1676400"/>
            <a:ext cx="2241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Executive </a:t>
            </a:r>
          </a:p>
          <a:p>
            <a:pPr algn="ctr"/>
            <a:r>
              <a:rPr lang="en-US" sz="2400" dirty="0" smtClean="0"/>
              <a:t>(President, Governor)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38200" y="4253299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Statutes (Legislation)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3505530" y="4253299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Cases </a:t>
            </a:r>
          </a:p>
          <a:p>
            <a:pPr algn="ctr"/>
            <a:r>
              <a:rPr lang="en-US" sz="2400" dirty="0" smtClean="0"/>
              <a:t>(Opinions, Decisions)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927997" y="4253299"/>
            <a:ext cx="236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Regulations (rules) and Administrative Decisions 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1548384" y="303776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4253814" y="303776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6866781" y="303776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8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5" grpId="0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areas of law do </a:t>
            </a:r>
            <a:br>
              <a:rPr lang="en-US" dirty="0" smtClean="0"/>
            </a:br>
            <a:r>
              <a:rPr lang="en-US" dirty="0" smtClean="0"/>
              <a:t>statutes </a:t>
            </a:r>
            <a:r>
              <a:rPr lang="en-US" dirty="0" smtClean="0"/>
              <a:t>and </a:t>
            </a:r>
            <a:r>
              <a:rPr lang="en-US" dirty="0" smtClean="0"/>
              <a:t>cases cover?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09600" y="2793057"/>
            <a:ext cx="5562600" cy="2286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95400" y="3412837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Statutes</a:t>
            </a:r>
            <a:endParaRPr lang="en-US" sz="3200" dirty="0"/>
          </a:p>
        </p:txBody>
      </p:sp>
      <p:sp>
        <p:nvSpPr>
          <p:cNvPr id="9" name="Oval 8"/>
          <p:cNvSpPr/>
          <p:nvPr/>
        </p:nvSpPr>
        <p:spPr>
          <a:xfrm>
            <a:off x="2895600" y="2793057"/>
            <a:ext cx="5490210" cy="2286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342743" y="3412837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Cases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699510" y="3048000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Both statutes </a:t>
            </a:r>
          </a:p>
          <a:p>
            <a:pPr algn="ctr"/>
            <a:r>
              <a:rPr lang="en-US" sz="3200" dirty="0" smtClean="0"/>
              <a:t>and cases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3111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Court Structure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297" y="1600200"/>
            <a:ext cx="5361406" cy="3925094"/>
          </a:xfrm>
        </p:spPr>
      </p:pic>
    </p:spTree>
    <p:extLst>
      <p:ext uri="{BB962C8B-B14F-4D97-AF65-F5344CB8AC3E}">
        <p14:creationId xmlns:p14="http://schemas.microsoft.com/office/powerpoint/2010/main" val="265683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York State Courts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660" y="1600200"/>
            <a:ext cx="6620680" cy="4525963"/>
          </a:xfrm>
        </p:spPr>
      </p:pic>
    </p:spTree>
    <p:extLst>
      <p:ext uri="{BB962C8B-B14F-4D97-AF65-F5344CB8AC3E}">
        <p14:creationId xmlns:p14="http://schemas.microsoft.com/office/powerpoint/2010/main" val="327201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U.S. Circuit Court Regions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125" y="1743869"/>
            <a:ext cx="5619750" cy="4238625"/>
          </a:xfrm>
        </p:spPr>
      </p:pic>
      <p:sp>
        <p:nvSpPr>
          <p:cNvPr id="5" name="TextBox 4"/>
          <p:cNvSpPr txBox="1"/>
          <p:nvPr/>
        </p:nvSpPr>
        <p:spPr>
          <a:xfrm>
            <a:off x="685800" y="6324600"/>
            <a:ext cx="4648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From http://www.justice.gov/usao/eousa/kidspage/circuit.html</a:t>
            </a:r>
          </a:p>
        </p:txBody>
      </p:sp>
    </p:spTree>
    <p:extLst>
      <p:ext uri="{BB962C8B-B14F-4D97-AF65-F5344CB8AC3E}">
        <p14:creationId xmlns:p14="http://schemas.microsoft.com/office/powerpoint/2010/main" val="203164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a case citation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 anchorCtr="1"/>
          <a:lstStyle/>
          <a:p>
            <a:pPr marL="0" indent="0" algn="ctr">
              <a:buNone/>
            </a:pPr>
            <a:r>
              <a:rPr lang="en-US" dirty="0" err="1" smtClean="0"/>
              <a:t>Torrech</a:t>
            </a:r>
            <a:r>
              <a:rPr lang="en-US" dirty="0" smtClean="0"/>
              <a:t>-Hernandez v. General Elec. Co.,</a:t>
            </a:r>
          </a:p>
          <a:p>
            <a:pPr marL="0" indent="0" algn="ctr">
              <a:buNone/>
            </a:pPr>
            <a:r>
              <a:rPr lang="en-US" dirty="0" smtClean="0"/>
              <a:t>519 F.3d 41 (1st Cir. 2008)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09600" y="1595632"/>
            <a:ext cx="2209800" cy="990600"/>
          </a:xfrm>
          <a:prstGeom prst="ellipse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95350" y="1890877"/>
            <a:ext cx="163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Case Name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828800" y="2586232"/>
            <a:ext cx="1143000" cy="8427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381000" y="3962400"/>
            <a:ext cx="1447800" cy="7620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647700" y="4158734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Volume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828800" y="4158734"/>
            <a:ext cx="571500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04900" y="5181600"/>
            <a:ext cx="2209800" cy="11430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440656" y="5522267"/>
            <a:ext cx="15382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Reporter</a:t>
            </a:r>
            <a:endParaRPr lang="en-US" sz="2400" dirty="0"/>
          </a:p>
        </p:txBody>
      </p:sp>
      <p:cxnSp>
        <p:nvCxnSpPr>
          <p:cNvPr id="18" name="Straight Arrow Connector 17"/>
          <p:cNvCxnSpPr>
            <a:stCxn id="15" idx="0"/>
          </p:cNvCxnSpPr>
          <p:nvPr/>
        </p:nvCxnSpPr>
        <p:spPr>
          <a:xfrm flipV="1">
            <a:off x="2209800" y="4343400"/>
            <a:ext cx="11049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3323936" y="4724400"/>
            <a:ext cx="1600200" cy="762000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704936" y="4920734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Page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20" idx="0"/>
          </p:cNvCxnSpPr>
          <p:nvPr/>
        </p:nvCxnSpPr>
        <p:spPr>
          <a:xfrm flipV="1">
            <a:off x="4124036" y="4251067"/>
            <a:ext cx="0" cy="4733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5486400" y="4920734"/>
            <a:ext cx="1981200" cy="1175266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905500" y="5323701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Court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3" idx="0"/>
          </p:cNvCxnSpPr>
          <p:nvPr/>
        </p:nvCxnSpPr>
        <p:spPr>
          <a:xfrm flipH="1" flipV="1">
            <a:off x="5638800" y="4343400"/>
            <a:ext cx="838200" cy="577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5486400" y="1890136"/>
            <a:ext cx="2667000" cy="1233323"/>
          </a:xfrm>
          <a:prstGeom prst="ellipse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5981700" y="2322131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Year of Decision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6477000" y="3155375"/>
            <a:ext cx="348343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22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Reporter System Map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6913499" cy="3861594"/>
          </a:xfrm>
        </p:spPr>
      </p:pic>
    </p:spTree>
    <p:extLst>
      <p:ext uri="{BB962C8B-B14F-4D97-AF65-F5344CB8AC3E}">
        <p14:creationId xmlns:p14="http://schemas.microsoft.com/office/powerpoint/2010/main" val="228727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Citations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Marbury v. Madison, 5 U.S. (1 </a:t>
            </a:r>
            <a:r>
              <a:rPr lang="en-US" dirty="0" err="1" smtClean="0"/>
              <a:t>Cranch</a:t>
            </a:r>
            <a:r>
              <a:rPr lang="en-US" dirty="0" smtClean="0"/>
              <a:t>) 137 (1803)</a:t>
            </a:r>
          </a:p>
          <a:p>
            <a:r>
              <a:rPr lang="en-US" dirty="0" smtClean="0"/>
              <a:t>Meritor </a:t>
            </a:r>
            <a:r>
              <a:rPr lang="en-US" dirty="0" err="1" smtClean="0"/>
              <a:t>Sav</a:t>
            </a:r>
            <a:r>
              <a:rPr lang="en-US" dirty="0" smtClean="0"/>
              <a:t>. Bank v. Vinson, 477 U.S. 57, 60, 106 S. Ct. 2399, 91 L. Ed. 2d 49 (1986)</a:t>
            </a:r>
          </a:p>
          <a:p>
            <a:r>
              <a:rPr lang="en-US" dirty="0" err="1" smtClean="0"/>
              <a:t>Stambovsky</a:t>
            </a:r>
            <a:r>
              <a:rPr lang="en-US" dirty="0" smtClean="0"/>
              <a:t> v. Ackley, 169 A.D.2d 254, 572 N.Y.S.2d 672 (1990)</a:t>
            </a:r>
          </a:p>
          <a:p>
            <a:r>
              <a:rPr lang="en-US" dirty="0" smtClean="0"/>
              <a:t>Smith v. State, 199 P.3d 1052 (Wyo. 2009)</a:t>
            </a:r>
          </a:p>
          <a:p>
            <a:r>
              <a:rPr lang="en-US" dirty="0" smtClean="0"/>
              <a:t>Marsh v. </a:t>
            </a:r>
            <a:r>
              <a:rPr lang="en-US" dirty="0" err="1" smtClean="0"/>
              <a:t>Millward</a:t>
            </a:r>
            <a:r>
              <a:rPr lang="en-US" dirty="0" smtClean="0"/>
              <a:t>, 381 S.W.2d 110 (Tex. Civ. App. 1964)</a:t>
            </a:r>
          </a:p>
        </p:txBody>
      </p:sp>
    </p:spTree>
    <p:extLst>
      <p:ext uri="{BB962C8B-B14F-4D97-AF65-F5344CB8AC3E}">
        <p14:creationId xmlns:p14="http://schemas.microsoft.com/office/powerpoint/2010/main" val="152810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408</Words>
  <Application>Microsoft Office PowerPoint</Application>
  <PresentationFormat>On-screen Show (4:3)</PresentationFormat>
  <Paragraphs>52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Case Law Research</vt:lpstr>
      <vt:lpstr>Three Branches of Government</vt:lpstr>
      <vt:lpstr>What areas of law do  statutes and cases cover?</vt:lpstr>
      <vt:lpstr>Court Structure</vt:lpstr>
      <vt:lpstr>New York State Courts</vt:lpstr>
      <vt:lpstr>U.S. Circuit Court Regions</vt:lpstr>
      <vt:lpstr>Reading a case citation</vt:lpstr>
      <vt:lpstr>National Reporter System Map</vt:lpstr>
      <vt:lpstr>Sample Citations</vt:lpstr>
      <vt:lpstr>Stare decisis and precedent</vt:lpstr>
      <vt:lpstr>Is it binding?</vt:lpstr>
      <vt:lpstr>Unpublished Opinions</vt:lpstr>
      <vt:lpstr>Sample Case</vt:lpstr>
    </vt:vector>
  </TitlesOfParts>
  <Company>Image: Staff, 5-25-2010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Law Research</dc:title>
  <dc:creator>LibUser</dc:creator>
  <cp:lastModifiedBy>LibUser</cp:lastModifiedBy>
  <cp:revision>27</cp:revision>
  <dcterms:created xsi:type="dcterms:W3CDTF">2013-02-11T21:22:27Z</dcterms:created>
  <dcterms:modified xsi:type="dcterms:W3CDTF">2013-03-22T18:29:48Z</dcterms:modified>
</cp:coreProperties>
</file>