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3" r:id="rId6"/>
    <p:sldId id="265" r:id="rId7"/>
    <p:sldId id="264" r:id="rId8"/>
    <p:sldId id="262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43" autoAdjust="0"/>
  </p:normalViewPr>
  <p:slideViewPr>
    <p:cSldViewPr>
      <p:cViewPr varScale="1">
        <p:scale>
          <a:sx n="86" d="100"/>
          <a:sy n="86" d="100"/>
        </p:scale>
        <p:origin x="-9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0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1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7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6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6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6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3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6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44DCA-FA52-4A07-A1AA-81CBC2ED8606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0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ginfo.gov/public/reginfo/Regmap/index.js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deralregister.gov/" TargetMode="External"/><Relationship Id="rId2" Type="http://schemas.openxmlformats.org/officeDocument/2006/relationships/hyperlink" Target="http://www.gpo.gov/fdsys/browse/collection.action?collectionCode=F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fr.gov/cgi-bin/ECFR?page=browse" TargetMode="External"/><Relationship Id="rId2" Type="http://schemas.openxmlformats.org/officeDocument/2006/relationships/hyperlink" Target="http://www.gpo.gov/fdsys/browse/collectionCfr.action?collectionCode=CF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ginfo.gov/public/jsp/Utilities/index.js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s.lib.virginia.edu/administrative_decisions" TargetMode="External"/><Relationship Id="rId2" Type="http://schemas.openxmlformats.org/officeDocument/2006/relationships/hyperlink" Target="http://www.usa.gov/directory/federal/index.s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Federal Regulatory Research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An Introduction to Primary Legal Sources and FOIA Requests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What is a regulation?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22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Made by executive agencies (also called rules)</a:t>
            </a:r>
          </a:p>
          <a:p>
            <a:pPr marL="0" lvl="0" indent="0">
              <a:buNone/>
            </a:pPr>
            <a:endParaRPr lang="en-US" sz="2200" b="1" dirty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Authority usually given by statute</a:t>
            </a:r>
          </a:p>
          <a:p>
            <a:pPr lvl="0"/>
            <a:endParaRPr lang="en-US" sz="2200" b="1" dirty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Statutes = General </a:t>
            </a:r>
          </a:p>
          <a:p>
            <a:pPr lvl="0"/>
            <a:endParaRPr lang="en-US" sz="2200" b="1" dirty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Regulations = Specific</a:t>
            </a:r>
          </a:p>
          <a:p>
            <a:pPr marL="0" lvl="0" indent="0">
              <a:buNone/>
            </a:pPr>
            <a:endParaRPr lang="en-US" sz="2200" b="1" dirty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More info at: </a:t>
            </a:r>
            <a:r>
              <a:rPr lang="en-US" sz="2200" b="1" dirty="0">
                <a:solidFill>
                  <a:srgbClr val="00B0F0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http://www.reginfo.gov/public/reginfo/Regmap/index.jsp</a:t>
            </a:r>
            <a:endParaRPr lang="en-US" sz="2200" b="1" dirty="0">
              <a:solidFill>
                <a:srgbClr val="00B0F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15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Where do I find regulations?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Register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to focus on an agency’s recent rulemaking activities, and to understand why the agency made the rule it did.</a:t>
            </a:r>
          </a:p>
          <a:p>
            <a:r>
              <a:rPr lang="en-U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 of Federal Regulations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to focus on all of an agency’s regulations, and their subject.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2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Federal Register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943100"/>
            <a:ext cx="8229600" cy="29337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Official 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version: </a:t>
            </a:r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www.gpo.gov/fdsys/browse/collection.action?collectionCode=FR</a:t>
            </a:r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Web version: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3"/>
              </a:rPr>
              <a:t>https://www.federalregister.gov/</a:t>
            </a:r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18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Code of Federal Regulations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943100"/>
            <a:ext cx="8610600" cy="36195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fficial </a:t>
            </a:r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version: </a:t>
            </a:r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www.gpo.gov/fdsys/browse/collectionCfr.action?collectionCode=CFR</a:t>
            </a:r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(updated once a year</a:t>
            </a:r>
            <a:r>
              <a:rPr lang="en-U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</a:p>
          <a:p>
            <a:pPr marL="400050" lvl="1" indent="0">
              <a:buNone/>
            </a:pPr>
            <a:endParaRPr lang="en-US" sz="2400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Government’s web version:</a:t>
            </a:r>
            <a:endParaRPr lang="en-US" sz="2400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3"/>
              </a:rPr>
              <a:t>www.ecfr.gov/cgi-bin/ECFR?page=browse</a:t>
            </a:r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(current within a couple of business days</a:t>
            </a:r>
            <a:r>
              <a:rPr lang="en-U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Citation Examples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Informal Federal Register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 FR 47154</a:t>
            </a:r>
          </a:p>
          <a:p>
            <a:r>
              <a:rPr lang="en-U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 Federal Register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Labeling; Gluten-Free Labeling of Foods, 78 Fed. Reg. 47,154 (Aug. 5, 2013) (to be codified at 21 C.F.R. pt. 101)</a:t>
            </a:r>
          </a:p>
          <a:p>
            <a:r>
              <a:rPr lang="en-U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 of Federal Regulations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00050" lvl="1" indent="0">
              <a:buNone/>
            </a:pP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C.F.R. § 101.91</a:t>
            </a:r>
          </a:p>
          <a:p>
            <a:pPr marL="800100" lvl="2" indent="0">
              <a:buNone/>
            </a:pP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9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Federal Register or CFR?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Federal Register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Arranged chronologically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background to regulation (agency’s explanation of the regulation, summary of comments) and proposed rules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include related regulations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every business day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 fontScale="92500" lnSpcReduction="2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Code of Federal Regulations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Arranged by subject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include background information or proposed rules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Gives context  to regulation by organizing with other regulations issued by the same agency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 version usually two days behind Federal Register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Unified Agenda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endParaRPr lang="en-US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“Provides uniform reporting of data on regulatory and deregulatory activities under development throughout the Federal Government.”</a:t>
            </a:r>
          </a:p>
          <a:p>
            <a:pPr marL="800100" lvl="2" indent="0">
              <a:buNone/>
            </a:pPr>
            <a:endParaRPr lang="en-US" sz="2000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 other words – what’s next.</a:t>
            </a:r>
          </a:p>
          <a:p>
            <a:pPr marL="800100" lvl="2" indent="0">
              <a:buNone/>
            </a:pPr>
            <a:endParaRPr lang="en-US" sz="2000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Doesn’t include everything, but it looks a year or more into the future.</a:t>
            </a:r>
          </a:p>
          <a:p>
            <a:pPr marL="800100" lvl="2" indent="0">
              <a:buNone/>
            </a:pPr>
            <a:endParaRPr lang="en-US" sz="2000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Published twice </a:t>
            </a:r>
            <a:r>
              <a:rPr lang="en-US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year:</a:t>
            </a:r>
            <a:r>
              <a:rPr lang="en-US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2" indent="-342900"/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www.reginfo.gov/public/jsp/Utilities/index.jsp</a:t>
            </a:r>
            <a:endParaRPr lang="en-US" sz="20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800100" lvl="2" indent="0">
              <a:buNone/>
            </a:pP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9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Other Agency Documents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1909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 indent="-342900"/>
            <a:r>
              <a:rPr lang="en-US" sz="20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An almost infinite variety of other documents available, including</a:t>
            </a:r>
          </a:p>
          <a:p>
            <a:pPr lvl="3" indent="-342900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Adjudicative decisions</a:t>
            </a:r>
          </a:p>
          <a:p>
            <a:pPr lvl="3" indent="-342900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 documents and manuals</a:t>
            </a:r>
          </a:p>
          <a:p>
            <a:pPr lvl="3" indent="-342900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Informal advice</a:t>
            </a:r>
          </a:p>
          <a:p>
            <a:pPr marL="1257300" lvl="3" indent="0"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indent="-342900"/>
            <a:r>
              <a:rPr lang="en-US" sz="20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Good places to look:</a:t>
            </a:r>
          </a:p>
          <a:p>
            <a:pPr lvl="3" indent="-342900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Agency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websites (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www.usa.gov/directory/federal/index.shtml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3" indent="-342900"/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Research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Portal (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guides.lib.virginia.edu/administrative_decisions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140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359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Federal Regulatory Research</vt:lpstr>
      <vt:lpstr>What is a regulation?</vt:lpstr>
      <vt:lpstr>Where do I find regulations?</vt:lpstr>
      <vt:lpstr>Federal Register</vt:lpstr>
      <vt:lpstr>Code of Federal Regulations</vt:lpstr>
      <vt:lpstr>Citation Examples</vt:lpstr>
      <vt:lpstr>Federal Register or CFR?</vt:lpstr>
      <vt:lpstr>Unified Agenda</vt:lpstr>
      <vt:lpstr>Other Agency Documents</vt:lpstr>
    </vt:vector>
  </TitlesOfParts>
  <Company>Cornell Law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J. Williams</dc:creator>
  <cp:lastModifiedBy>LibUser</cp:lastModifiedBy>
  <cp:revision>20</cp:revision>
  <dcterms:created xsi:type="dcterms:W3CDTF">2013-11-19T14:44:32Z</dcterms:created>
  <dcterms:modified xsi:type="dcterms:W3CDTF">2013-11-21T14:32:26Z</dcterms:modified>
</cp:coreProperties>
</file>