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7" r:id="rId3"/>
    <p:sldId id="329" r:id="rId4"/>
    <p:sldId id="271" r:id="rId5"/>
    <p:sldId id="330" r:id="rId6"/>
    <p:sldId id="337" r:id="rId7"/>
    <p:sldId id="338" r:id="rId8"/>
    <p:sldId id="340" r:id="rId9"/>
    <p:sldId id="339" r:id="rId10"/>
    <p:sldId id="341" r:id="rId11"/>
    <p:sldId id="359" r:id="rId12"/>
    <p:sldId id="342" r:id="rId13"/>
    <p:sldId id="347" r:id="rId14"/>
    <p:sldId id="345" r:id="rId15"/>
    <p:sldId id="349" r:id="rId16"/>
    <p:sldId id="350" r:id="rId17"/>
    <p:sldId id="351" r:id="rId18"/>
    <p:sldId id="352" r:id="rId19"/>
    <p:sldId id="356" r:id="rId20"/>
    <p:sldId id="353" r:id="rId21"/>
    <p:sldId id="354" r:id="rId22"/>
    <p:sldId id="355" r:id="rId23"/>
    <p:sldId id="360" r:id="rId24"/>
    <p:sldId id="357" r:id="rId25"/>
    <p:sldId id="358" r:id="rId2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705" autoAdjust="0"/>
  </p:normalViewPr>
  <p:slideViewPr>
    <p:cSldViewPr snapToGrid="0">
      <p:cViewPr varScale="1">
        <p:scale>
          <a:sx n="97" d="100"/>
          <a:sy n="97" d="100"/>
        </p:scale>
        <p:origin x="-48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9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780ACA3-09CA-4B19-B167-8BE0D0F68A3E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3EE530F-FC38-48E6-AFFE-5CC3DC1F6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011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9E2B56-E27D-45D5-B653-6B2D2CAACE4C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43A5997-867D-4622-AC2C-06C96FF79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7005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Resource available to MAE students</a:t>
            </a:r>
            <a:r>
              <a:rPr lang="en-US" baseline="0" dirty="0" smtClean="0"/>
              <a:t> for advanced FEA and CFD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89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A5997-867D-4622-AC2C-06C96FF7954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03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A17EF-088D-4C94-9B57-F5F0234FA1CF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09773-CE26-49F4-BDF8-15A256269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3EFDF-0D31-4F5C-A891-38AAF4ACF2D0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802F1-D9DC-4DB2-8277-3BE3567A2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D0F0A-4EA0-41A4-88B8-AEA3A2767C4D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4E62-F4DC-4E81-ABA2-307484B80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44780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67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7DE4D-5F6A-43B0-B4AD-9657E5228B79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9D8CF-FD2B-4413-87A1-57882C2D0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D32BA-5704-4E21-BCDF-37C9DB2C91E2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723C2-125F-434E-8F09-B94B221E4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CC13-D85E-403E-9E2E-A54F7E8D0DD8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ACD75-2B1B-4EA2-A7A8-C8E6CDB57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EC201-C52A-4D21-869C-2804F8B6B79D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D30F0-AF18-43A4-BE76-E9E24F8BD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5B590-1019-4E48-AC04-B8F75BB951F8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3F9F8-2040-4D5C-965C-AED669DC0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E1919-068A-46BE-9441-4EA4F959D806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3CEDE-EBAE-417C-B93D-A3AD000DC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8E331-AD49-4CE4-9792-FF3561236FFC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71A4D-175C-42D9-BDB8-93FD0B3DB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81DE-63BA-4909-8563-F8DCE42369AE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D1F0B-1135-455E-9317-1807A9BAD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B46DA7-2FA2-4A14-B6B0-47A46057B593}" type="datetimeFigureOut">
              <a:rPr lang="en-US"/>
              <a:pPr>
                <a:defRPr/>
              </a:pPr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98E57A-22DF-4DC3-BE32-9D5C925888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cu_logo_sml_150_ppt.jpg                                        000B7307&#10;MPF28 Panther                  BD8AC844: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onfluence.cornell.edu/x/uhPpB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bhaskaran@cornell.ed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1609636"/>
            <a:ext cx="7772400" cy="1200329"/>
          </a:xfrm>
        </p:spPr>
        <p:txBody>
          <a:bodyPr>
            <a:spAutoFit/>
          </a:bodyPr>
          <a:lstStyle/>
          <a:p>
            <a:pPr eaLnBrk="1" hangingPunct="1"/>
            <a:r>
              <a:rPr lang="en-US" sz="3600" dirty="0"/>
              <a:t>MAE 3272: Computational Modeling of Bicycle Crank using </a:t>
            </a:r>
            <a:r>
              <a:rPr lang="en-US" sz="3600" dirty="0" smtClean="0"/>
              <a:t>ANSYS</a:t>
            </a:r>
            <a:r>
              <a:rPr lang="en-US" sz="3600" baseline="30000" dirty="0" smtClean="0"/>
              <a:t>®</a:t>
            </a:r>
            <a:endParaRPr lang="en-US" sz="3200" baseline="300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81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Rajesh Bhaskaran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Cornell University</a:t>
            </a:r>
          </a:p>
        </p:txBody>
      </p:sp>
      <p:pic>
        <p:nvPicPr>
          <p:cNvPr id="4" name="Picture 3" descr="cornell_campus_imag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0962" y="5872294"/>
            <a:ext cx="1013038" cy="98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5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Close-Up View of Sample Rosette Locations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33461" y="1649960"/>
            <a:ext cx="25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Physical Model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67351" y="1625079"/>
            <a:ext cx="25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ANSYS Model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Shape 79"/>
          <p:cNvSpPr/>
          <p:nvPr/>
        </p:nvSpPr>
        <p:spPr>
          <a:xfrm>
            <a:off x="1033461" y="2525917"/>
            <a:ext cx="2195513" cy="2207969"/>
          </a:xfrm>
          <a:prstGeom prst="rect">
            <a:avLst/>
          </a:prstGeom>
          <a:blipFill>
            <a:blip r:embed="rId2"/>
            <a:srcRect/>
            <a:stretch>
              <a:fillRect l="-108566" t="-36613"/>
            </a:stretch>
          </a:blipFill>
          <a:scene3d>
            <a:camera prst="orthographicFront">
              <a:rot lat="0" lon="0" rev="10800000"/>
            </a:camera>
            <a:lightRig rig="threePt" dir="t"/>
          </a:scene3d>
        </p:spPr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922" y="2463101"/>
            <a:ext cx="3063506" cy="2331922"/>
          </a:xfrm>
        </p:spPr>
      </p:pic>
    </p:spTree>
    <p:extLst>
      <p:ext uri="{BB962C8B-B14F-4D97-AF65-F5344CB8AC3E}">
        <p14:creationId xmlns:p14="http://schemas.microsoft.com/office/powerpoint/2010/main" val="110639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Tutorials </a:t>
            </a:r>
            <a:r>
              <a:rPr lang="en-US" dirty="0"/>
              <a:t>on ANSYS Modeling Procedure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1"/>
            <a:ext cx="3869266" cy="4267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Google </a:t>
            </a:r>
            <a:r>
              <a:rPr lang="en-US" dirty="0"/>
              <a:t>“</a:t>
            </a:r>
            <a:r>
              <a:rPr lang="en-US" dirty="0" err="1"/>
              <a:t>cornell</a:t>
            </a:r>
            <a:r>
              <a:rPr lang="en-US" dirty="0"/>
              <a:t> </a:t>
            </a:r>
            <a:r>
              <a:rPr lang="en-US" dirty="0" err="1"/>
              <a:t>ansys</a:t>
            </a:r>
            <a:r>
              <a:rPr lang="en-US" dirty="0" smtClean="0"/>
              <a:t>”</a:t>
            </a:r>
            <a:endParaRPr lang="en-US" i="1" dirty="0"/>
          </a:p>
          <a:p>
            <a:r>
              <a:rPr lang="en-US" dirty="0" smtClean="0"/>
              <a:t>URL</a:t>
            </a:r>
            <a:r>
              <a:rPr lang="en-US" i="1" dirty="0" smtClean="0"/>
              <a:t>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confluence.cornell.edu/x/uhPpB</a:t>
            </a:r>
            <a:endParaRPr lang="en-US" dirty="0" smtClean="0"/>
          </a:p>
          <a:p>
            <a:r>
              <a:rPr lang="en-US" i="1" dirty="0" smtClean="0"/>
              <a:t>Part 2</a:t>
            </a:r>
            <a:r>
              <a:rPr lang="en-US" dirty="0" smtClean="0"/>
              <a:t> has resources related to adding strain gages to the crank model</a:t>
            </a:r>
          </a:p>
          <a:p>
            <a:pPr lvl="1"/>
            <a:r>
              <a:rPr lang="en-US" dirty="0" smtClean="0"/>
              <a:t>Will be updated to address questions that y’all have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801" y="1533552"/>
            <a:ext cx="4541914" cy="391702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6895970" y="3216314"/>
            <a:ext cx="1047749" cy="41433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7300619" y="4054514"/>
            <a:ext cx="1047749" cy="41433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24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ANSYS Modeling Procedure for Static Test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312820" cy="42672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B</a:t>
            </a:r>
            <a:r>
              <a:rPr lang="en-US" dirty="0" smtClean="0"/>
              <a:t>ack-of-the-envelope estimates using beam theory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Import CAD geometry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Mesh, Setup Physics and Solve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gauges to CAD geometry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Calculate strain values for gauges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with measured values</a:t>
            </a:r>
            <a:endParaRPr lang="en-US" dirty="0"/>
          </a:p>
        </p:txBody>
      </p:sp>
      <p:sp>
        <p:nvSpPr>
          <p:cNvPr id="4" name="Right Bracket 3"/>
          <p:cNvSpPr/>
          <p:nvPr/>
        </p:nvSpPr>
        <p:spPr>
          <a:xfrm>
            <a:off x="6690511" y="1533525"/>
            <a:ext cx="850908" cy="2543175"/>
          </a:xfrm>
          <a:prstGeom prst="rightBracket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79544" y="1933575"/>
            <a:ext cx="1585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Covered in MAE 3250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6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ANSYS Modeling Procedure for Static Test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312820" cy="42672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Back-of-the-envelope estimates using beam theory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Import CAD geometry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Mesh, Setup Physics and Solve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gauges to CAD geometry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Calculate strain values for gauges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with measured values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7469148" y="1848351"/>
            <a:ext cx="1047749" cy="41433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20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Back-of-the-Envelope </a:t>
            </a:r>
            <a:r>
              <a:rPr lang="en-US" dirty="0"/>
              <a:t>Estimates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6785"/>
          </a:xfrm>
        </p:spPr>
        <p:txBody>
          <a:bodyPr>
            <a:normAutofit/>
          </a:bodyPr>
          <a:lstStyle/>
          <a:p>
            <a:r>
              <a:rPr lang="en-US" dirty="0" smtClean="0"/>
              <a:t>Use Euler-Bernoulli beam theory</a:t>
            </a:r>
          </a:p>
          <a:p>
            <a:pPr lvl="1"/>
            <a:r>
              <a:rPr lang="en-US" dirty="0" smtClean="0"/>
              <a:t>See Pre-Analysis step in the tutorial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42" y="2934558"/>
            <a:ext cx="7179398" cy="2697656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6" name="Rectangle 5"/>
          <p:cNvSpPr/>
          <p:nvPr/>
        </p:nvSpPr>
        <p:spPr>
          <a:xfrm>
            <a:off x="733330" y="2934558"/>
            <a:ext cx="7179398" cy="2697656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3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ANSYS Modeling Procedure for Static Test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312820" cy="42672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B</a:t>
            </a:r>
            <a:r>
              <a:rPr lang="en-US" dirty="0" smtClean="0"/>
              <a:t>ack-of-the-envelope estimates using beam theory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Import CAD geometry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Mesh, Setup Physics and Solve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Check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gauges to CAD geometry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Calculate strain values for gauges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with measured values</a:t>
            </a:r>
            <a:endParaRPr lang="en-US" dirty="0"/>
          </a:p>
        </p:txBody>
      </p:sp>
      <p:sp>
        <p:nvSpPr>
          <p:cNvPr id="8" name="Right Bracket 7"/>
          <p:cNvSpPr/>
          <p:nvPr/>
        </p:nvSpPr>
        <p:spPr>
          <a:xfrm>
            <a:off x="6617966" y="4155541"/>
            <a:ext cx="552380" cy="1412609"/>
          </a:xfrm>
          <a:prstGeom prst="rightBracket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38157" y="4171639"/>
            <a:ext cx="1557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Will focus on these steps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Strain Gage Modeling in ANSYS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889279" cy="426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Extract </a:t>
            </a:r>
            <a:r>
              <a:rPr lang="en-US" dirty="0"/>
              <a:t>average strain over the </a:t>
            </a:r>
            <a:r>
              <a:rPr lang="en-US" dirty="0" smtClean="0"/>
              <a:t>area covered by strain </a:t>
            </a:r>
            <a:r>
              <a:rPr lang="en-US" dirty="0" smtClean="0"/>
              <a:t>gage </a:t>
            </a:r>
          </a:p>
          <a:p>
            <a:r>
              <a:rPr lang="en-US" dirty="0" smtClean="0"/>
              <a:t>Create a surface element for each strain gage</a:t>
            </a:r>
          </a:p>
          <a:p>
            <a:pPr lvl="1"/>
            <a:r>
              <a:rPr lang="en-US" dirty="0" smtClean="0"/>
              <a:t>Shell element: </a:t>
            </a:r>
            <a:r>
              <a:rPr lang="en-US" i="1" dirty="0" smtClean="0"/>
              <a:t>shell181</a:t>
            </a:r>
          </a:p>
          <a:p>
            <a:pPr lvl="1"/>
            <a:r>
              <a:rPr lang="en-US" dirty="0" smtClean="0"/>
              <a:t>Use for strain/stress evaluation only</a:t>
            </a:r>
          </a:p>
          <a:p>
            <a:pPr lvl="2"/>
            <a:r>
              <a:rPr lang="en-US" dirty="0" smtClean="0"/>
              <a:t>Gage nodal displacements are calculated from underlying crank displacements</a:t>
            </a:r>
          </a:p>
          <a:p>
            <a:pPr lvl="3"/>
            <a:r>
              <a:rPr lang="en-US" dirty="0" smtClean="0"/>
              <a:t>Not from stiffness matrix inversion</a:t>
            </a:r>
          </a:p>
          <a:p>
            <a:pPr lvl="3"/>
            <a:r>
              <a:rPr lang="en-US" dirty="0" smtClean="0"/>
              <a:t>Stiffness of gage is ignored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088" y="1811594"/>
            <a:ext cx="2720576" cy="3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69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4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Strain Gage Modeling: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Create surface on crank face</a:t>
            </a:r>
          </a:p>
          <a:p>
            <a:pPr lvl="1"/>
            <a:r>
              <a:rPr lang="en-US" i="1" dirty="0" smtClean="0"/>
              <a:t>Plane &gt; Sketch &gt; </a:t>
            </a:r>
            <a:r>
              <a:rPr lang="en-US" i="1" dirty="0" smtClean="0"/>
              <a:t>Surface </a:t>
            </a:r>
            <a:r>
              <a:rPr lang="en-US" i="1" smtClean="0"/>
              <a:t>from </a:t>
            </a:r>
            <a:r>
              <a:rPr lang="en-US" i="1" smtClean="0"/>
              <a:t>sketch</a:t>
            </a:r>
            <a:endParaRPr lang="en-US" i="1" dirty="0" smtClean="0"/>
          </a:p>
          <a:p>
            <a:r>
              <a:rPr lang="en-US" dirty="0" smtClean="0"/>
              <a:t>Bond surface to crank face</a:t>
            </a:r>
          </a:p>
          <a:p>
            <a:r>
              <a:rPr lang="en-US" dirty="0" smtClean="0"/>
              <a:t>Mesh surface with one shell181 element</a:t>
            </a:r>
          </a:p>
          <a:p>
            <a:pPr lvl="1"/>
            <a:r>
              <a:rPr lang="en-US" dirty="0" smtClean="0"/>
              <a:t>Insert </a:t>
            </a:r>
            <a:r>
              <a:rPr lang="en-US" i="1" dirty="0" smtClean="0"/>
              <a:t>Commands</a:t>
            </a:r>
          </a:p>
          <a:p>
            <a:pPr lvl="1"/>
            <a:r>
              <a:rPr lang="en-US" dirty="0" smtClean="0"/>
              <a:t>Use for strain/stress evaluation only </a:t>
            </a:r>
          </a:p>
          <a:p>
            <a:r>
              <a:rPr lang="en-US" dirty="0" smtClean="0"/>
              <a:t>Solve and view results</a:t>
            </a:r>
          </a:p>
          <a:p>
            <a:pPr lvl="1"/>
            <a:r>
              <a:rPr lang="en-US" dirty="0" smtClean="0"/>
              <a:t>Use local element coordinate system to get strain component along gage 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23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Strain Gage Modeling: Commands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591" y="1741862"/>
            <a:ext cx="5124829" cy="1616972"/>
          </a:xfrm>
        </p:spPr>
      </p:pic>
      <p:sp>
        <p:nvSpPr>
          <p:cNvPr id="5" name="TextBox 4"/>
          <p:cNvSpPr txBox="1"/>
          <p:nvPr/>
        </p:nvSpPr>
        <p:spPr>
          <a:xfrm>
            <a:off x="722765" y="3658777"/>
            <a:ext cx="3902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</a:rPr>
              <a:t>et</a:t>
            </a:r>
            <a:r>
              <a:rPr lang="en-US" sz="2400" i="1" dirty="0" smtClean="0"/>
              <a:t>: </a:t>
            </a:r>
            <a:r>
              <a:rPr lang="en-US" sz="2400" dirty="0" smtClean="0"/>
              <a:t>set</a:t>
            </a:r>
            <a:r>
              <a:rPr lang="en-US" sz="2400" i="1" dirty="0" smtClean="0"/>
              <a:t> “</a:t>
            </a:r>
            <a:r>
              <a:rPr lang="en-US" sz="2400" dirty="0" smtClean="0"/>
              <a:t>element type”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24811" y="3612921"/>
            <a:ext cx="3902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</a:rPr>
              <a:t>et, </a:t>
            </a:r>
            <a:r>
              <a:rPr lang="en-US" sz="2400" i="1" dirty="0" err="1" smtClean="0">
                <a:solidFill>
                  <a:srgbClr val="C00000"/>
                </a:solidFill>
              </a:rPr>
              <a:t>matid</a:t>
            </a:r>
            <a:r>
              <a:rPr lang="en-US" sz="2400" i="1" dirty="0" smtClean="0">
                <a:solidFill>
                  <a:srgbClr val="C00000"/>
                </a:solidFill>
              </a:rPr>
              <a:t>, 181</a:t>
            </a:r>
            <a:r>
              <a:rPr lang="en-US" sz="2400" dirty="0" smtClean="0"/>
              <a:t>: set element type to 181 (i.e. shell181)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2764" y="4656893"/>
            <a:ext cx="3902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 smtClean="0">
                <a:solidFill>
                  <a:srgbClr val="C00000"/>
                </a:solidFill>
              </a:rPr>
              <a:t>keyopt</a:t>
            </a:r>
            <a:r>
              <a:rPr lang="en-US" sz="2400" i="1" dirty="0" smtClean="0"/>
              <a:t>: set “</a:t>
            </a:r>
            <a:r>
              <a:rPr lang="en-US" sz="2400" dirty="0" err="1" smtClean="0"/>
              <a:t>keyoption</a:t>
            </a:r>
            <a:r>
              <a:rPr lang="en-US" sz="2400" dirty="0" smtClean="0"/>
              <a:t>” to control element behavior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24807" y="4660304"/>
            <a:ext cx="4320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 smtClean="0">
                <a:solidFill>
                  <a:srgbClr val="C00000"/>
                </a:solidFill>
              </a:rPr>
              <a:t>keyopt</a:t>
            </a:r>
            <a:r>
              <a:rPr lang="en-US" sz="2400" i="1" dirty="0" smtClean="0">
                <a:solidFill>
                  <a:srgbClr val="C00000"/>
                </a:solidFill>
              </a:rPr>
              <a:t>, </a:t>
            </a:r>
            <a:r>
              <a:rPr lang="en-US" sz="2400" i="1" dirty="0" err="1" smtClean="0">
                <a:solidFill>
                  <a:srgbClr val="C00000"/>
                </a:solidFill>
              </a:rPr>
              <a:t>matid</a:t>
            </a:r>
            <a:r>
              <a:rPr lang="en-US" sz="2400" i="1" dirty="0" smtClean="0">
                <a:solidFill>
                  <a:srgbClr val="C00000"/>
                </a:solidFill>
              </a:rPr>
              <a:t>, 1, 2</a:t>
            </a:r>
            <a:r>
              <a:rPr lang="en-US" sz="2400" dirty="0" smtClean="0"/>
              <a:t>: set </a:t>
            </a:r>
            <a:r>
              <a:rPr lang="en-US" sz="2400" dirty="0" err="1" smtClean="0"/>
              <a:t>keyoption</a:t>
            </a:r>
            <a:r>
              <a:rPr lang="en-US" sz="2400" dirty="0" smtClean="0"/>
              <a:t> #1 to 2 (strain/stress evaluation only)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84813" y="1828800"/>
            <a:ext cx="1815979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See help for </a:t>
            </a:r>
            <a:r>
              <a:rPr lang="en-US" sz="2000" i="1" dirty="0" smtClean="0"/>
              <a:t>shell181</a:t>
            </a:r>
            <a:r>
              <a:rPr lang="en-US" sz="2000" dirty="0" smtClean="0"/>
              <a:t> for more info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701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Strain Gage Modeling: </a:t>
            </a:r>
            <a:r>
              <a:rPr lang="en-US" dirty="0" smtClean="0"/>
              <a:t>Mesh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85401"/>
            <a:ext cx="8229600" cy="3896797"/>
          </a:xfrm>
        </p:spPr>
      </p:pic>
    </p:spTree>
    <p:extLst>
      <p:ext uri="{BB962C8B-B14F-4D97-AF65-F5344CB8AC3E}">
        <p14:creationId xmlns:p14="http://schemas.microsoft.com/office/powerpoint/2010/main" val="36612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My Co-ordinates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Dr. Rajesh </a:t>
            </a:r>
            <a:r>
              <a:rPr lang="en-US" dirty="0" err="1" smtClean="0"/>
              <a:t>Bhaskaran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Swanson Director of Engineering Simulation</a:t>
            </a:r>
            <a:br>
              <a:rPr lang="en-US" dirty="0" smtClean="0"/>
            </a:br>
            <a:r>
              <a:rPr lang="en-US" dirty="0" smtClean="0"/>
              <a:t>Mechanical &amp; Aerospace Engineering</a:t>
            </a:r>
          </a:p>
          <a:p>
            <a:pPr eaLnBrk="1" hangingPunct="1"/>
            <a:r>
              <a:rPr lang="en-US" dirty="0" smtClean="0"/>
              <a:t>E-mail: </a:t>
            </a:r>
            <a:r>
              <a:rPr lang="en-US" dirty="0" err="1" smtClean="0">
                <a:hlinkClick r:id="rId2"/>
              </a:rPr>
              <a:t>bhaskaran</a:t>
            </a:r>
            <a:r>
              <a:rPr lang="en-US" dirty="0" smtClean="0">
                <a:hlinkClick r:id="rId2"/>
              </a:rPr>
              <a:t> at </a:t>
            </a:r>
            <a:r>
              <a:rPr lang="en-US" dirty="0" err="1" smtClean="0">
                <a:hlinkClick r:id="rId2"/>
              </a:rPr>
              <a:t>cornell</a:t>
            </a:r>
            <a:r>
              <a:rPr lang="en-US" dirty="0" smtClean="0">
                <a:hlinkClick r:id="rId2"/>
              </a:rPr>
              <a:t> dot </a:t>
            </a:r>
            <a:r>
              <a:rPr lang="en-US" dirty="0" err="1" smtClean="0">
                <a:hlinkClick r:id="rId2"/>
              </a:rPr>
              <a:t>edu</a:t>
            </a:r>
            <a:r>
              <a:rPr lang="en-US" dirty="0" smtClean="0"/>
              <a:t>	</a:t>
            </a:r>
          </a:p>
          <a:p>
            <a:pPr eaLnBrk="1" hangingPunct="1"/>
            <a:r>
              <a:rPr lang="en-US" dirty="0" smtClean="0"/>
              <a:t>Office: 102 Rhodes Hall</a:t>
            </a:r>
          </a:p>
          <a:p>
            <a:pPr eaLnBrk="1" hangingPunct="1"/>
            <a:r>
              <a:rPr lang="en-US" dirty="0" smtClean="0"/>
              <a:t>Office hours (held </a:t>
            </a:r>
            <a:r>
              <a:rPr lang="en-US" dirty="0"/>
              <a:t>in Swanson Lab, 163 Rhodes</a:t>
            </a:r>
            <a:r>
              <a:rPr lang="en-US" dirty="0" smtClean="0"/>
              <a:t>): </a:t>
            </a:r>
          </a:p>
          <a:p>
            <a:pPr lvl="1" eaLnBrk="1" hangingPunct="1"/>
            <a:r>
              <a:rPr lang="pt-BR" dirty="0"/>
              <a:t>M </a:t>
            </a:r>
            <a:r>
              <a:rPr lang="pt-BR" dirty="0" smtClean="0"/>
              <a:t>1-2 pm, T 1:30-2:30 pm, F 3:30-4:30 pm</a:t>
            </a:r>
          </a:p>
          <a:p>
            <a:pPr lvl="1" eaLnBrk="1" hangingPunct="1"/>
            <a:r>
              <a:rPr lang="pt-BR" dirty="0" smtClean="0"/>
              <a:t>Come for help with </a:t>
            </a:r>
            <a:r>
              <a:rPr lang="pt-BR" i="1" dirty="0" smtClean="0"/>
              <a:t>ANSYS</a:t>
            </a:r>
            <a:endParaRPr lang="pt-BR" i="1" dirty="0"/>
          </a:p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95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Solution Coordinate System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641" y="2620394"/>
            <a:ext cx="4354135" cy="2984524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5" y="1517794"/>
            <a:ext cx="4626005" cy="2375196"/>
          </a:xfr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3856776" y="3051018"/>
            <a:ext cx="1871615" cy="2099724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28391" y="1575303"/>
            <a:ext cx="2616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Local coordinate system for element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750619" y="1930962"/>
            <a:ext cx="935806" cy="353943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51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Refinement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34769"/>
          </a:xfrm>
        </p:spPr>
        <p:txBody>
          <a:bodyPr/>
          <a:lstStyle/>
          <a:p>
            <a:r>
              <a:rPr lang="en-US" sz="2800" dirty="0" smtClean="0"/>
              <a:t>Need to check dependence of results on the mesh</a:t>
            </a:r>
            <a:endParaRPr lang="en-US" sz="2800" dirty="0"/>
          </a:p>
        </p:txBody>
      </p:sp>
      <p:pic>
        <p:nvPicPr>
          <p:cNvPr id="4" name="Picture 3" descr="stress pro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0268" y="2630531"/>
            <a:ext cx="4685923" cy="183421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948812"/>
              </p:ext>
            </p:extLst>
          </p:nvPr>
        </p:nvGraphicFramePr>
        <p:xfrm>
          <a:off x="867623" y="4464749"/>
          <a:ext cx="7467600" cy="1158240"/>
        </p:xfrm>
        <a:graphic>
          <a:graphicData uri="http://schemas.openxmlformats.org/drawingml/2006/table">
            <a:tbl>
              <a:tblPr/>
              <a:tblGrid>
                <a:gridCol w="1493364"/>
                <a:gridCol w="1493364"/>
                <a:gridCol w="1493364"/>
                <a:gridCol w="1493364"/>
                <a:gridCol w="1494144"/>
              </a:tblGrid>
              <a:tr h="579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新細明體"/>
                          <a:cs typeface="Arial"/>
                        </a:rPr>
                        <a:t>ANSYS (</a:t>
                      </a:r>
                      <a:r>
                        <a:rPr lang="en-US" sz="1600" dirty="0" smtClean="0">
                          <a:latin typeface="Times New Roman"/>
                          <a:ea typeface="新細明體"/>
                          <a:cs typeface="Arial"/>
                        </a:rPr>
                        <a:t>0.05” edge sizing)</a:t>
                      </a:r>
                      <a:endParaRPr lang="en-US" sz="16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新細明體"/>
                          <a:cs typeface="Arial"/>
                        </a:rPr>
                        <a:t>ANSYS (</a:t>
                      </a:r>
                      <a:r>
                        <a:rPr lang="en-US" sz="1600" dirty="0" smtClean="0">
                          <a:latin typeface="Times New Roman"/>
                          <a:ea typeface="新細明體"/>
                          <a:cs typeface="Arial"/>
                        </a:rPr>
                        <a:t>0.075” edge sizing)</a:t>
                      </a:r>
                      <a:endParaRPr lang="en-US" sz="16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新細明體"/>
                          <a:cs typeface="Arial"/>
                        </a:rPr>
                        <a:t>ANSYS (</a:t>
                      </a:r>
                      <a:r>
                        <a:rPr lang="en-US" sz="1600" dirty="0" smtClean="0">
                          <a:latin typeface="Times New Roman"/>
                          <a:ea typeface="新細明體"/>
                          <a:cs typeface="Arial"/>
                        </a:rPr>
                        <a:t>0.1” edge sizing)</a:t>
                      </a:r>
                      <a:endParaRPr lang="en-US" sz="16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新細明體"/>
                          <a:cs typeface="Arial"/>
                        </a:rPr>
                        <a:t>Beam Bending Theory</a:t>
                      </a:r>
                      <a:endParaRPr lang="en-US" sz="16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新細明體"/>
                          <a:cs typeface="Arial"/>
                        </a:rPr>
                        <a:t>Strain xx (micro-strain)</a:t>
                      </a:r>
                      <a:endParaRPr lang="en-US" sz="16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新細明體"/>
                          <a:cs typeface="Arial"/>
                        </a:rPr>
                        <a:t>-1239.9</a:t>
                      </a:r>
                      <a:endParaRPr lang="en-US" sz="16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新細明體"/>
                          <a:cs typeface="Arial"/>
                        </a:rPr>
                        <a:t>-1239.4</a:t>
                      </a:r>
                      <a:endParaRPr lang="en-US" sz="16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新細明體"/>
                          <a:cs typeface="Arial"/>
                        </a:rPr>
                        <a:t>-1239</a:t>
                      </a:r>
                      <a:endParaRPr lang="en-US" sz="16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新細明體"/>
                          <a:cs typeface="Arial"/>
                        </a:rPr>
                        <a:t>-1227.9</a:t>
                      </a:r>
                      <a:endParaRPr lang="en-US" sz="16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27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Results: ANSYS vs. Experiment vs. Theory</a:t>
            </a:r>
            <a:endParaRPr lang="en-US" dirty="0"/>
          </a:p>
        </p:txBody>
      </p:sp>
      <p:pic>
        <p:nvPicPr>
          <p:cNvPr id="4" name="Picture 3" descr="gau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04110" y="1676400"/>
            <a:ext cx="2834489" cy="1673382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589139"/>
              </p:ext>
            </p:extLst>
          </p:nvPr>
        </p:nvGraphicFramePr>
        <p:xfrm>
          <a:off x="609599" y="3974472"/>
          <a:ext cx="8153400" cy="1867683"/>
        </p:xfrm>
        <a:graphic>
          <a:graphicData uri="http://schemas.openxmlformats.org/drawingml/2006/table">
            <a:tbl>
              <a:tblPr/>
              <a:tblGrid>
                <a:gridCol w="1673934"/>
                <a:gridCol w="1592195"/>
                <a:gridCol w="1712247"/>
                <a:gridCol w="1762484"/>
                <a:gridCol w="1412540"/>
              </a:tblGrid>
              <a:tr h="3954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Strain gauge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Beam theory 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ANSYS 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  <a:cs typeface="Arial"/>
                        </a:rPr>
                        <a:t>Experiment 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  <a:cs typeface="Arial"/>
                        </a:rPr>
                        <a:t>% difference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Rosette 1 Right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12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-6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-10 ± 4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  <a:cs typeface="Arial"/>
                        </a:rPr>
                        <a:t>40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Rosette 1 Center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4375" algn="l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317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4375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311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4375" algn="l"/>
                        </a:tabLs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351 ± 6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4375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  <a:cs typeface="Arial"/>
                        </a:rPr>
                        <a:t>11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Rosette 1 Left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172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206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274.5 ± 4.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  <a:cs typeface="Arial"/>
                        </a:rPr>
                        <a:t>25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73455" algn="ctr"/>
                          <a:tab pos="1947545" algn="r"/>
                        </a:tabLs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Rosette 2 Right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-29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-42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-47.75 ± 4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  <a:cs typeface="Arial"/>
                        </a:rPr>
                        <a:t>12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Rosette 2 Center 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6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6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7.75 ± 2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  <a:cs typeface="Arial"/>
                        </a:rPr>
                        <a:t>22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Rosette 2 Left 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新細明體"/>
                          <a:cs typeface="Arial"/>
                        </a:rPr>
                        <a:t>15</a:t>
                      </a:r>
                      <a:endParaRPr lang="en-US" sz="140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30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新細明體"/>
                          <a:cs typeface="Arial"/>
                        </a:rPr>
                        <a:t>35.5 ± 2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新細明體"/>
                          <a:cs typeface="Arial"/>
                        </a:rPr>
                        <a:t>15</a:t>
                      </a:r>
                      <a:endParaRPr lang="en-US" sz="1400" dirty="0">
                        <a:latin typeface="Calibri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5" descr="stres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99160" y="1676400"/>
            <a:ext cx="4010616" cy="182975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7529" y="4345663"/>
            <a:ext cx="8148119" cy="470781"/>
          </a:xfrm>
          <a:prstGeom prst="rect">
            <a:avLst/>
          </a:prstGeom>
          <a:solidFill>
            <a:srgbClr val="FFFF00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4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to Gage Locations</a:t>
            </a:r>
            <a:endParaRPr lang="en-US" dirty="0"/>
          </a:p>
        </p:txBody>
      </p:sp>
      <p:sp>
        <p:nvSpPr>
          <p:cNvPr id="4" name="Shape 67"/>
          <p:cNvSpPr/>
          <p:nvPr/>
        </p:nvSpPr>
        <p:spPr>
          <a:xfrm>
            <a:off x="620109" y="2511973"/>
            <a:ext cx="3337036" cy="19260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627758"/>
              </p:ext>
            </p:extLst>
          </p:nvPr>
        </p:nvGraphicFramePr>
        <p:xfrm>
          <a:off x="4209394" y="3617331"/>
          <a:ext cx="4485291" cy="1523746"/>
        </p:xfrm>
        <a:graphic>
          <a:graphicData uri="http://schemas.openxmlformats.org/drawingml/2006/table">
            <a:tbl>
              <a:tblPr/>
              <a:tblGrid>
                <a:gridCol w="1601953"/>
                <a:gridCol w="1441669"/>
                <a:gridCol w="1441669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rgbClr val="FF0000"/>
                        </a:solidFill>
                        <a:latin typeface="+mn-lt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新細明體"/>
                          <a:cs typeface="Arial"/>
                        </a:rPr>
                        <a:t>Gage location #1</a:t>
                      </a:r>
                      <a:endParaRPr lang="en-US" sz="1800" dirty="0">
                        <a:solidFill>
                          <a:srgbClr val="FF0000"/>
                        </a:solidFill>
                        <a:latin typeface="+mn-lt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新細明體"/>
                          <a:cs typeface="Arial"/>
                        </a:rPr>
                        <a:t>Gage location  #2</a:t>
                      </a:r>
                      <a:endParaRPr lang="en-US" sz="1800" dirty="0">
                        <a:solidFill>
                          <a:srgbClr val="FF0000"/>
                        </a:solidFill>
                        <a:latin typeface="+mn-lt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18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新細明體"/>
                          <a:cs typeface="Arial"/>
                        </a:rPr>
                        <a:t>Rosette 1 center (</a:t>
                      </a:r>
                      <a:r>
                        <a:rPr lang="en-US" sz="1800" dirty="0" err="1" smtClean="0">
                          <a:solidFill>
                            <a:srgbClr val="FF0000"/>
                          </a:solidFill>
                          <a:latin typeface="+mn-lt"/>
                          <a:ea typeface="新細明體"/>
                          <a:cs typeface="Arial"/>
                        </a:rPr>
                        <a:t>microstrains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新細明體"/>
                          <a:cs typeface="Arial"/>
                        </a:rPr>
                        <a:t>)</a:t>
                      </a:r>
                      <a:endParaRPr lang="en-US" sz="1800" dirty="0">
                        <a:solidFill>
                          <a:srgbClr val="FF0000"/>
                        </a:solidFill>
                        <a:latin typeface="+mn-lt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14375" algn="l"/>
                        </a:tabLs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新細明體"/>
                          <a:cs typeface="Arial"/>
                        </a:rPr>
                        <a:t>312</a:t>
                      </a:r>
                      <a:endParaRPr lang="en-US" sz="1800" dirty="0">
                        <a:solidFill>
                          <a:srgbClr val="FF0000"/>
                        </a:solidFill>
                        <a:latin typeface="+mn-lt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新細明體"/>
                          <a:cs typeface="Arial"/>
                        </a:rPr>
                        <a:t>486</a:t>
                      </a:r>
                      <a:endParaRPr lang="en-US" sz="1800" dirty="0">
                        <a:solidFill>
                          <a:srgbClr val="FF0000"/>
                        </a:solidFill>
                        <a:latin typeface="+mn-lt"/>
                        <a:ea typeface="新細明體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00656" y="1576551"/>
            <a:ext cx="6755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FEA results are very sensitive to gage location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958256" y="2443655"/>
            <a:ext cx="3365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Two independent measurements of gage location by the same person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8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52464"/>
          </a:xfrm>
        </p:spPr>
        <p:txBody>
          <a:bodyPr/>
          <a:lstStyle/>
          <a:p>
            <a:r>
              <a:rPr lang="en-US" dirty="0" smtClean="0"/>
              <a:t>Model as quasi-static</a:t>
            </a:r>
          </a:p>
          <a:p>
            <a:pPr lvl="1"/>
            <a:r>
              <a:rPr lang="en-US" dirty="0" smtClean="0"/>
              <a:t>Use loads at any instant and analyze as static</a:t>
            </a:r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2" cstate="print"/>
          <a:srcRect l="18438" t="14194" r="13205"/>
          <a:stretch/>
        </p:blipFill>
        <p:spPr bwMode="auto">
          <a:xfrm>
            <a:off x="887240" y="2878448"/>
            <a:ext cx="3023858" cy="27669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" name="AutoShape 2" descr="https://confluence.cornell.edu/download/attachments/141035133/FormNewPart.png?version=1&amp;modificationDate=130266816200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141" y="2878447"/>
            <a:ext cx="2504103" cy="26377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23993" y="2873882"/>
            <a:ext cx="2293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Creates bonded contacts at interfaces between parts 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723993" y="4138448"/>
            <a:ext cx="811924" cy="858126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00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Resources available:</a:t>
            </a:r>
          </a:p>
          <a:p>
            <a:pPr lvl="1"/>
            <a:r>
              <a:rPr lang="en-US" dirty="0" smtClean="0"/>
              <a:t>Tutorials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 err="1" smtClean="0"/>
              <a:t>ppt</a:t>
            </a:r>
            <a:endParaRPr lang="en-US" dirty="0" smtClean="0"/>
          </a:p>
          <a:p>
            <a:pPr lvl="1"/>
            <a:r>
              <a:rPr lang="en-US" dirty="0" smtClean="0"/>
              <a:t>My ANSYS model</a:t>
            </a:r>
          </a:p>
          <a:p>
            <a:pPr lvl="1"/>
            <a:r>
              <a:rPr lang="en-US" dirty="0" smtClean="0"/>
              <a:t>Yours </a:t>
            </a:r>
            <a:r>
              <a:rPr lang="en-US" dirty="0" smtClean="0"/>
              <a:t>truly and TA’s</a:t>
            </a:r>
            <a:endParaRPr lang="en-US" dirty="0" smtClean="0"/>
          </a:p>
          <a:p>
            <a:r>
              <a:rPr lang="en-US" dirty="0" smtClean="0"/>
              <a:t>Static test: </a:t>
            </a:r>
            <a:r>
              <a:rPr lang="en-US" dirty="0"/>
              <a:t>C</a:t>
            </a:r>
            <a:r>
              <a:rPr lang="en-US" dirty="0" smtClean="0"/>
              <a:t>an get good comparison between ANSYS, experiment &amp; beam theory in regions of high strain</a:t>
            </a:r>
          </a:p>
          <a:p>
            <a:r>
              <a:rPr lang="en-US" dirty="0" smtClean="0"/>
              <a:t>Dynamic test: Might not get good comparison</a:t>
            </a:r>
          </a:p>
          <a:p>
            <a:pPr lvl="1"/>
            <a:r>
              <a:rPr lang="en-US" dirty="0" smtClean="0"/>
              <a:t>Think about possible reasons</a:t>
            </a:r>
          </a:p>
          <a:p>
            <a:r>
              <a:rPr lang="en-US" dirty="0" smtClean="0"/>
              <a:t>Enjoy!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Labs with ANSYS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B7 Upson</a:t>
            </a:r>
          </a:p>
          <a:p>
            <a:r>
              <a:rPr lang="en-US" dirty="0" smtClean="0"/>
              <a:t>318 Phillips</a:t>
            </a:r>
          </a:p>
          <a:p>
            <a:r>
              <a:rPr lang="en-US" dirty="0" smtClean="0"/>
              <a:t>ACCEL lab (Carpenter Hall)</a:t>
            </a:r>
          </a:p>
          <a:p>
            <a:r>
              <a:rPr lang="en-US" dirty="0" smtClean="0"/>
              <a:t>Swanson Lab (163 Rhodes)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36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Swanson Lab (163 Rhodes)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16 Dell T5500 workstations </a:t>
            </a:r>
            <a:endParaRPr lang="en-US" dirty="0"/>
          </a:p>
          <a:p>
            <a:pPr lvl="1" eaLnBrk="1" hangingPunct="1"/>
            <a:r>
              <a:rPr lang="en-US" dirty="0"/>
              <a:t>2 quad-core Intel Xeon </a:t>
            </a:r>
            <a:r>
              <a:rPr lang="en-US" dirty="0" smtClean="0"/>
              <a:t>processors</a:t>
            </a:r>
          </a:p>
          <a:p>
            <a:pPr lvl="1" eaLnBrk="1" hangingPunct="1"/>
            <a:r>
              <a:rPr lang="en-US" dirty="0" smtClean="0"/>
              <a:t>30 </a:t>
            </a:r>
            <a:r>
              <a:rPr lang="en-US" dirty="0"/>
              <a:t>GB of </a:t>
            </a:r>
            <a:r>
              <a:rPr lang="en-US" dirty="0" smtClean="0"/>
              <a:t>RAM</a:t>
            </a:r>
          </a:p>
          <a:p>
            <a:pPr lvl="1" eaLnBrk="1" hangingPunct="1"/>
            <a:r>
              <a:rPr lang="en-US" dirty="0" smtClean="0"/>
              <a:t>Extensive software suite</a:t>
            </a:r>
          </a:p>
          <a:p>
            <a:pPr eaLnBrk="1" hangingPunct="1"/>
            <a:r>
              <a:rPr lang="en-US" dirty="0" smtClean="0"/>
              <a:t>Suitable for large finite-element models </a:t>
            </a:r>
            <a:br>
              <a:rPr lang="en-US" dirty="0" smtClean="0"/>
            </a:br>
            <a:r>
              <a:rPr lang="en-US" dirty="0" smtClean="0"/>
              <a:t>(&gt; ~</a:t>
            </a:r>
            <a:r>
              <a:rPr lang="en-US" dirty="0"/>
              <a:t>200k elements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 smtClean="0"/>
              <a:t>All MAE3272 students should have access</a:t>
            </a:r>
          </a:p>
          <a:p>
            <a:pPr lvl="1" eaLnBrk="1" hangingPunct="1"/>
            <a:r>
              <a:rPr lang="en-US" dirty="0" smtClean="0"/>
              <a:t>E-mail me if you are having access problems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58891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Version of ANSYS (including Mechanical &amp; FLUENT)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$25 for one-year license</a:t>
            </a:r>
          </a:p>
          <a:p>
            <a:r>
              <a:rPr lang="en-US" dirty="0" smtClean="0"/>
              <a:t>Provides access to FEA, CFD and rigid-body dynamics capabilities</a:t>
            </a:r>
          </a:p>
          <a:p>
            <a:r>
              <a:rPr lang="en-US" dirty="0" smtClean="0"/>
              <a:t>E-mail me for purchase instructions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00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ANSYS Node Limits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3967319"/>
              </p:ext>
            </p:extLst>
          </p:nvPr>
        </p:nvGraphicFramePr>
        <p:xfrm>
          <a:off x="2571562" y="1657350"/>
          <a:ext cx="4131846" cy="24141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5923"/>
                <a:gridCol w="2065923"/>
              </a:tblGrid>
              <a:tr h="7647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Node</a:t>
                      </a:r>
                      <a:r>
                        <a:rPr lang="en-US" sz="1800" baseline="0" dirty="0" smtClean="0">
                          <a:effectLst/>
                        </a:rPr>
                        <a:t> limit for</a:t>
                      </a: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ANSYS Mechanical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68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Student version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+mn-ea"/>
                        </a:rPr>
                        <a:t>32k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78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Version in computer</a:t>
                      </a:r>
                      <a:r>
                        <a:rPr lang="en-US" sz="1800" baseline="0" dirty="0" smtClean="0">
                          <a:effectLst/>
                        </a:rPr>
                        <a:t> labs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256k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57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Research version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+mn-ea"/>
                        </a:rPr>
                        <a:t>No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+mn-ea"/>
                        </a:rPr>
                        <a:t> limit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59254" y="4418091"/>
            <a:ext cx="7233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Get solution error when you exceed the node limit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0646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>
                <a:solidFill>
                  <a:srgbClr val="000000"/>
                </a:solidFill>
              </a:rPr>
              <a:t>Crank Arm Experiment</a:t>
            </a:r>
            <a:endParaRPr lang="en-US" dirty="0"/>
          </a:p>
        </p:txBody>
      </p:sp>
      <p:sp>
        <p:nvSpPr>
          <p:cNvPr id="4" name="Shape 46"/>
          <p:cNvSpPr/>
          <p:nvPr/>
        </p:nvSpPr>
        <p:spPr>
          <a:xfrm>
            <a:off x="571500" y="1714229"/>
            <a:ext cx="4162169" cy="312261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5" name="Shape 47"/>
          <p:cNvSpPr/>
          <p:nvPr/>
        </p:nvSpPr>
        <p:spPr>
          <a:xfrm>
            <a:off x="5543550" y="3924300"/>
            <a:ext cx="3281362" cy="18002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" name="Shape 79"/>
          <p:cNvSpPr/>
          <p:nvPr/>
        </p:nvSpPr>
        <p:spPr>
          <a:xfrm>
            <a:off x="5381935" y="1600507"/>
            <a:ext cx="2999753" cy="1847543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98318" y="3609975"/>
            <a:ext cx="3171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Strain Gage Rosette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591300" y="2610327"/>
            <a:ext cx="651512" cy="9996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591300" y="2524278"/>
            <a:ext cx="1613537" cy="108569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2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Procedure</a:t>
            </a:r>
            <a:endParaRPr lang="en-US" dirty="0"/>
          </a:p>
        </p:txBody>
      </p:sp>
      <p:sp>
        <p:nvSpPr>
          <p:cNvPr id="5" name="Shape 69"/>
          <p:cNvSpPr/>
          <p:nvPr/>
        </p:nvSpPr>
        <p:spPr>
          <a:xfrm>
            <a:off x="704849" y="2588576"/>
            <a:ext cx="3467101" cy="2367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sp>
      <p:sp>
        <p:nvSpPr>
          <p:cNvPr id="6" name="Shape 87"/>
          <p:cNvSpPr/>
          <p:nvPr/>
        </p:nvSpPr>
        <p:spPr>
          <a:xfrm>
            <a:off x="5419993" y="2613252"/>
            <a:ext cx="2818865" cy="231792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71626" y="17907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Static Test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1" y="1790700"/>
            <a:ext cx="2352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Dynamic Test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63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Test</a:t>
            </a:r>
            <a:endParaRPr lang="en-US" dirty="0"/>
          </a:p>
        </p:txBody>
      </p:sp>
      <p:sp>
        <p:nvSpPr>
          <p:cNvPr id="5" name="Shape 69"/>
          <p:cNvSpPr/>
          <p:nvPr/>
        </p:nvSpPr>
        <p:spPr>
          <a:xfrm>
            <a:off x="428625" y="2446553"/>
            <a:ext cx="3743324" cy="2678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sp>
      <p:sp>
        <p:nvSpPr>
          <p:cNvPr id="7" name="TextBox 6"/>
          <p:cNvSpPr txBox="1"/>
          <p:nvPr/>
        </p:nvSpPr>
        <p:spPr>
          <a:xfrm>
            <a:off x="1185861" y="1615556"/>
            <a:ext cx="2505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Experimental Set-up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67351" y="1625079"/>
            <a:ext cx="250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ANSYS Model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41" y="2581588"/>
            <a:ext cx="4591084" cy="2114550"/>
          </a:xfrm>
        </p:spPr>
      </p:pic>
      <p:sp>
        <p:nvSpPr>
          <p:cNvPr id="14" name="TextBox 13"/>
          <p:cNvSpPr txBox="1"/>
          <p:nvPr/>
        </p:nvSpPr>
        <p:spPr>
          <a:xfrm>
            <a:off x="4560092" y="5195209"/>
            <a:ext cx="3171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Strain Gage Rosette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553075" y="3867150"/>
            <a:ext cx="1066800" cy="1328059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438398" y="3609975"/>
            <a:ext cx="2876556" cy="151533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1901228" y="3609975"/>
            <a:ext cx="3413725" cy="1515328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5553075" y="3842657"/>
            <a:ext cx="142875" cy="1352552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03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15083</TotalTime>
  <Words>752</Words>
  <Application>Microsoft Office PowerPoint</Application>
  <PresentationFormat>On-screen Show (4:3)</PresentationFormat>
  <Paragraphs>181</Paragraphs>
  <Slides>25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MAE 3272: Computational Modeling of Bicycle Crank using ANSYS®</vt:lpstr>
      <vt:lpstr>My Co-ordinates</vt:lpstr>
      <vt:lpstr>Computer Labs with ANSYS</vt:lpstr>
      <vt:lpstr>Swanson Lab (163 Rhodes)</vt:lpstr>
      <vt:lpstr>Student Version of ANSYS (including Mechanical &amp; FLUENT) </vt:lpstr>
      <vt:lpstr>ANSYS Node Limits</vt:lpstr>
      <vt:lpstr>Crank Arm Experiment</vt:lpstr>
      <vt:lpstr>Testing Procedure</vt:lpstr>
      <vt:lpstr>Static Test</vt:lpstr>
      <vt:lpstr>Close-Up View of Sample Rosette Locations</vt:lpstr>
      <vt:lpstr>Tutorials on ANSYS Modeling Procedure </vt:lpstr>
      <vt:lpstr>ANSYS Modeling Procedure for Static Test Case</vt:lpstr>
      <vt:lpstr>ANSYS Modeling Procedure for Static Test Case</vt:lpstr>
      <vt:lpstr>Back-of-the-Envelope Estimates</vt:lpstr>
      <vt:lpstr>ANSYS Modeling Procedure for Static Test Case</vt:lpstr>
      <vt:lpstr>Strain Gage Modeling in ANSYS</vt:lpstr>
      <vt:lpstr>Strain Gage Modeling: Procedure</vt:lpstr>
      <vt:lpstr>Strain Gage Modeling: Commands</vt:lpstr>
      <vt:lpstr>Strain Gage Modeling: Mesh</vt:lpstr>
      <vt:lpstr>Results: Solution Coordinate System</vt:lpstr>
      <vt:lpstr>Mesh Refinement</vt:lpstr>
      <vt:lpstr>Sample Results: ANSYS vs. Experiment vs. Theory</vt:lpstr>
      <vt:lpstr>Sensitivity to Gage Locations</vt:lpstr>
      <vt:lpstr>Dynamic Test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rb88</dc:creator>
  <cp:lastModifiedBy>rb88</cp:lastModifiedBy>
  <cp:revision>496</cp:revision>
  <dcterms:created xsi:type="dcterms:W3CDTF">2010-06-15T18:33:50Z</dcterms:created>
  <dcterms:modified xsi:type="dcterms:W3CDTF">2013-03-25T15:50:40Z</dcterms:modified>
</cp:coreProperties>
</file>