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85" r:id="rId1"/>
    <p:sldMasterId id="2147483686" r:id="rId2"/>
    <p:sldMasterId id="2147483687" r:id="rId3"/>
  </p:sldMasterIdLst>
  <p:notesMasterIdLst>
    <p:notesMasterId r:id="rId2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son Kovari" initials="" lastIdx="1" clrIdx="0"/>
  <p:cmAuthor id="1" name="Michelle Paolillo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B6"/>
    <a:srgbClr val="FFE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216" autoAdjust="0"/>
  </p:normalViewPr>
  <p:slideViewPr>
    <p:cSldViewPr snapToGrid="0" snapToObjects="1">
      <p:cViewPr varScale="1">
        <p:scale>
          <a:sx n="68" d="100"/>
          <a:sy n="68" d="100"/>
        </p:scale>
        <p:origin x="-16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383274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Relationship Id="rId3" Type="http://schemas.openxmlformats.org/officeDocument/2006/relationships/hyperlink" Target="http://www.digitalpreservation.gov/ndsa/activities/levels.html" TargetMode="Externa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Shape 34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61" name="Shape 4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MARCXML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conceptual work level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Disk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Images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provision for long-term preservation, we must capture metadata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Preservation metadata: PREMIS: (e.g.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digital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lifecycle event metadata / non-auto derivable)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Technical metadata (auto-derivable): DFXML 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Derived from various utilities/outputs, notably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Guymager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Linux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utility FILE: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libmagic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Major question: File-level metadata?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*REMEMBER: we are preserving at the </a:t>
            </a:r>
            <a:r>
              <a:rPr lang="en-US" sz="1200" b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disk image level</a:t>
            </a:r>
          </a:p>
          <a:p>
            <a:pPr marL="457200" lvl="0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FILE/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libmagic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 file identification</a:t>
            </a:r>
          </a:p>
          <a:p>
            <a:pPr marL="914400" lvl="1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file validation or extracting embedded metadata</a:t>
            </a:r>
          </a:p>
          <a:p>
            <a:pPr marL="457200" lvl="0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the point of the metadata? </a:t>
            </a:r>
          </a:p>
          <a:p>
            <a:pPr marL="914400" lvl="1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Indexed in CULAR? – if not, then why capture it? </a:t>
            </a:r>
          </a:p>
          <a:p>
            <a:pPr marL="457200" lvl="0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concerned </a:t>
            </a:r>
            <a:r>
              <a:rPr lang="en-US" sz="1200" b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over-description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(creation of static)</a:t>
            </a:r>
          </a:p>
          <a:p>
            <a:pPr marL="914400" lvl="1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SURVEY</a:t>
            </a:r>
          </a:p>
          <a:p>
            <a:pPr marL="1371600" lvl="2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artists, librarians, curators, scholars, etc.</a:t>
            </a:r>
          </a:p>
          <a:p>
            <a:pPr marL="1371600" lvl="2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survey did NOT raise use cases warranting this metadata</a:t>
            </a:r>
          </a:p>
          <a:p>
            <a:pPr marL="914400" lvl="1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missed opportunity - can capture later if use cases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warrant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2" name="Shape 46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Shape 4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86" name="Shape 4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Revisit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CULAR structure 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Note: DFXML and PREMIS at the Disk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relate to the image itself -&gt; placed at this level in the structure 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capture file-level identification? Allows indexing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additional access points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e.g.: Find all disk images that contain macromedia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executables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e.g.: Find all disk images that contain VRML (virtual reality mark-up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lang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e.g.: Search for which has an HFS partition or ISO9660 partition</a:t>
            </a:r>
          </a:p>
          <a:p>
            <a:pPr marR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File-level identification matters / these queries matter for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emulation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Shape 48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00" name="Shape 5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buSzPct val="100000"/>
              <a:buNone/>
            </a:pPr>
            <a:r>
              <a:rPr lang="en-US" sz="1100" dirty="0" smtClean="0">
                <a:solidFill>
                  <a:schemeClr val="dk1"/>
                </a:solidFill>
              </a:rPr>
              <a:t>Stack </a:t>
            </a:r>
            <a:r>
              <a:rPr lang="en-US" sz="1100" dirty="0">
                <a:solidFill>
                  <a:schemeClr val="dk1"/>
                </a:solidFill>
              </a:rPr>
              <a:t>(Emulation) </a:t>
            </a:r>
          </a:p>
          <a:p>
            <a:pPr marL="457200" lvl="0" indent="-29845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100" dirty="0">
                <a:solidFill>
                  <a:schemeClr val="dk1"/>
                </a:solidFill>
              </a:rPr>
              <a:t>Work depends on successful interaction of layers.</a:t>
            </a:r>
          </a:p>
          <a:p>
            <a:pPr marL="457200" lvl="0" indent="-29845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100" dirty="0">
                <a:solidFill>
                  <a:schemeClr val="dk1"/>
                </a:solidFill>
              </a:rPr>
              <a:t>Application -&gt; Operating System -&gt; Hardware/Firmware</a:t>
            </a:r>
          </a:p>
          <a:p>
            <a:pPr marL="457200" lvl="0" indent="-29845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100" dirty="0">
                <a:solidFill>
                  <a:schemeClr val="dk1"/>
                </a:solidFill>
              </a:rPr>
              <a:t>Taking the pragmatic approach - emulating only to the depth required.</a:t>
            </a:r>
          </a:p>
          <a:p>
            <a:pPr marL="457200" lvl="0" indent="-29845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100" dirty="0">
                <a:solidFill>
                  <a:schemeClr val="dk1"/>
                </a:solidFill>
              </a:rPr>
              <a:t>Allow interaction with the work to further research. </a:t>
            </a:r>
          </a:p>
          <a:p>
            <a:pPr marL="457200" lvl="0" indent="-29845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100" dirty="0">
                <a:solidFill>
                  <a:schemeClr val="dk1"/>
                </a:solidFill>
              </a:rPr>
              <a:t>Try to make playback natural, but 100% fidelity to original not required.</a:t>
            </a:r>
          </a:p>
          <a:p>
            <a:pPr marL="457200" lvl="0" indent="-29845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100" dirty="0">
                <a:solidFill>
                  <a:schemeClr val="dk1"/>
                </a:solidFill>
              </a:rPr>
              <a:t>Document any deviations from original in playback </a:t>
            </a:r>
          </a:p>
          <a:p>
            <a:pPr lvl="0" rtl="0">
              <a:spcBef>
                <a:spcPts val="0"/>
              </a:spcBef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r>
              <a:rPr lang="en-US" sz="1100" dirty="0">
                <a:solidFill>
                  <a:schemeClr val="dk1"/>
                </a:solidFill>
              </a:rPr>
              <a:t>Use various contemporary emulators</a:t>
            </a:r>
          </a:p>
          <a:p>
            <a:pPr marL="457200" lvl="0" indent="-29845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100" dirty="0">
                <a:solidFill>
                  <a:schemeClr val="dk1"/>
                </a:solidFill>
              </a:rPr>
              <a:t>Exciting to see works on contemporary systems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Mac emulators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types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Basilisk: Older works - Motorola processor (7.5.5 to 8.1)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SheepShaver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Newer works - PowerPC processor (8.0 to 9.0.4)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Give us plenty of flexibility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VERY IMPORTANT: Apple made specific hardware - 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have to emulate firmware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 ROMs! 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re-creating a generic “Mac”; not any specific Mac environment 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Experience of hardware original is lost.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Windows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run without emulation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Market decisions by Microsoft in favor of backwards compatibility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Haven't needed to explore Windows emulation as much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cases have required WINE as an environment for Windows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executables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/application. 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 thoughts about emulation 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think pragmatic approach is OK, given our focus on research as opposed to display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Acknowledge our pragmatism leaves some holes:</a:t>
            </a:r>
          </a:p>
          <a:p>
            <a:pPr marL="1371600" marR="0" lvl="2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not built as much, nor documented as much, on the Windows side</a:t>
            </a:r>
          </a:p>
          <a:p>
            <a:pPr marL="1371600" marR="0" lvl="2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Windows documentation provides little guidance should Microsoft make different marketing decisions.</a:t>
            </a:r>
          </a:p>
          <a:p>
            <a:pPr lvl="0" rtl="0"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Pivot to Classification:</a:t>
            </a:r>
          </a:p>
          <a:p>
            <a:pPr marL="457200" lvl="0" indent="-29845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100" dirty="0">
                <a:solidFill>
                  <a:schemeClr val="dk1"/>
                </a:solidFill>
              </a:rPr>
              <a:t>Strategies for emulation in the future will be different</a:t>
            </a:r>
          </a:p>
          <a:p>
            <a:pPr marL="457200" lvl="0" indent="-29845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100" dirty="0">
                <a:solidFill>
                  <a:schemeClr val="dk1"/>
                </a:solidFill>
              </a:rPr>
              <a:t>In addition to metadata - classification </a:t>
            </a:r>
            <a:r>
              <a:rPr lang="en-US" sz="1100" dirty="0" smtClean="0">
                <a:solidFill>
                  <a:schemeClr val="dk1"/>
                </a:solidFill>
              </a:rPr>
              <a:t>document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Shape 50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9" name="Shape 5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en-US" sz="1200" dirty="0" smtClean="0">
                <a:latin typeface="Calibri"/>
                <a:ea typeface="Calibri"/>
                <a:cs typeface="Calibri"/>
                <a:sym typeface="Calibri"/>
              </a:rPr>
              <a:t>Classification documentation </a:t>
            </a:r>
            <a:r>
              <a:rPr lang="en-US" sz="1200" dirty="0">
                <a:latin typeface="Calibri"/>
                <a:ea typeface="Calibri"/>
                <a:cs typeface="Calibri"/>
                <a:sym typeface="Calibri"/>
              </a:rPr>
              <a:t>intends to capture salient features and place works in categories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Attempt to simplify building new emulators, take some of the trial and error out of the process.  </a:t>
            </a:r>
          </a:p>
          <a:p>
            <a:pPr marL="457200" marR="0" lvl="0" indent="-3048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-US" sz="1200" dirty="0">
                <a:latin typeface="Calibri"/>
                <a:ea typeface="Calibri"/>
                <a:cs typeface="Calibri"/>
                <a:sym typeface="Calibri"/>
              </a:rPr>
              <a:t>Easy to assume simplistic things (as above); </a:t>
            </a:r>
          </a:p>
          <a:p>
            <a:pPr marL="457200" marR="0" lvl="0" indent="-3048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-US" sz="1200" dirty="0">
                <a:latin typeface="Calibri"/>
                <a:ea typeface="Calibri"/>
                <a:cs typeface="Calibri"/>
                <a:sym typeface="Calibri"/>
              </a:rPr>
              <a:t>reality teaches us </a:t>
            </a:r>
            <a:r>
              <a:rPr lang="en-US" sz="1200" dirty="0" smtClean="0">
                <a:latin typeface="Calibri"/>
                <a:ea typeface="Calibri"/>
                <a:cs typeface="Calibri"/>
                <a:sym typeface="Calibri"/>
              </a:rPr>
              <a:t>differently</a:t>
            </a:r>
            <a:endParaRPr lang="en-US" sz="12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Shape 52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0" name="Shape 5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91666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 emulation looks more like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diagram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real world dependencies are much more complex - interdependent layers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Experience is teaching us what types of things “behave alike”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Technical metadata alone will not be enough to automatically classify these works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Human judgment to make sense of technical requirements/classifications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where we are putting a lot of time currently.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BitCurator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has a utility called Sorter - we will put more effort here... 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address a disk image to determine contents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98% HTML and 2% JPG - this is a browser based work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“99% EXE and 1 MOV” - macromedia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 be experimenting with that further.</a:t>
            </a:r>
          </a:p>
        </p:txBody>
      </p:sp>
      <p:sp>
        <p:nvSpPr>
          <p:cNvPr id="541" name="Shape 54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Shape 5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77" name="Shape 5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1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take a macro-look at the structure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Previous structure for works noted at right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Ringed in red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 ringed item (individual work) will be iterated, one for each conceptual work</a:t>
            </a:r>
          </a:p>
          <a:p>
            <a:pPr lvl="0" rtl="0"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Documentation aggregate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documentation re: deposit itself (req. by CULAR)</a:t>
            </a:r>
          </a:p>
          <a:p>
            <a:pPr marL="1828800" lvl="2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value of the assets as expressed by the depositor (steward)</a:t>
            </a:r>
          </a:p>
          <a:p>
            <a:pPr marL="1828800" lvl="2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documentation of structure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classification documents and basic emulator notes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endParaRPr lang="en-US" sz="12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Compiled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Emulators aggregate (center)</a:t>
            </a:r>
          </a:p>
          <a:p>
            <a:pPr marL="13716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Images - compiled images of emulators needed to play works</a:t>
            </a:r>
          </a:p>
          <a:p>
            <a:pPr marL="13716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Executables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as compiled, readmes and source files</a:t>
            </a:r>
          </a:p>
          <a:p>
            <a:pPr marL="13716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ROMS -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Zips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ROMs (firmware for simulated hardware),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readmes</a:t>
            </a:r>
          </a:p>
          <a:p>
            <a:pPr marL="13716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Important: emulation strategy</a:t>
            </a:r>
            <a:r>
              <a:rPr lang="en-US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will change over-time; readmes allow for this more iterative approach to be documented</a:t>
            </a:r>
          </a:p>
          <a:p>
            <a:pPr marL="1371600" lvl="1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Keeping an eye on emulation-as-service projects but approaching our process with assumption we need to preserve emulators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endParaRPr lang="en-US" altLang="ja-JP" sz="12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tabLst/>
              <a:defRPr/>
            </a:pPr>
            <a:r>
              <a:rPr lang="en-US" altLang="ja-JP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Readmes serve as unstructured metadata - iterative and updated as emulators (e.g.) update</a:t>
            </a:r>
          </a:p>
        </p:txBody>
      </p:sp>
      <p:sp>
        <p:nvSpPr>
          <p:cNvPr id="578" name="Shape 57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US" sz="1200" dirty="0" smtClean="0">
                <a:latin typeface="Calibri"/>
                <a:ea typeface="Calibri"/>
                <a:cs typeface="Calibri"/>
                <a:sym typeface="Calibri"/>
              </a:rPr>
              <a:t>https://</a:t>
            </a:r>
            <a:r>
              <a:rPr lang="en-US" sz="1200" dirty="0" err="1" smtClean="0">
                <a:latin typeface="Calibri"/>
                <a:ea typeface="Calibri"/>
                <a:cs typeface="Calibri"/>
                <a:sym typeface="Calibri"/>
              </a:rPr>
              <a:t>confluence.cornell.edu</a:t>
            </a:r>
            <a:r>
              <a:rPr lang="en-US" sz="1200" dirty="0" smtClean="0">
                <a:latin typeface="Calibri"/>
                <a:ea typeface="Calibri"/>
                <a:cs typeface="Calibri"/>
                <a:sym typeface="Calibri"/>
              </a:rPr>
              <a:t>/display/</a:t>
            </a:r>
            <a:r>
              <a:rPr lang="en-US" sz="1200" dirty="0" err="1" smtClean="0">
                <a:latin typeface="Calibri"/>
                <a:ea typeface="Calibri"/>
                <a:cs typeface="Calibri"/>
                <a:sym typeface="Calibri"/>
              </a:rPr>
              <a:t>pafdao</a:t>
            </a:r>
            <a:r>
              <a:rPr lang="en-US" sz="1200" smtClean="0">
                <a:latin typeface="Calibri"/>
                <a:ea typeface="Calibri"/>
                <a:cs typeface="Calibri"/>
                <a:sym typeface="Calibri"/>
              </a:rPr>
              <a:t>/Home</a:t>
            </a:r>
            <a:endParaRPr lang="en-US" sz="1200" dirty="0" smtClean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Shape 5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02" name="Shape 6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3" name="Shape 60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Shape 6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11" name="Shape 6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2" name="Shape 61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20" name="Shape 6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Shape 62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Shape 35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Rose </a:t>
            </a:r>
            <a:r>
              <a:rPr lang="en-US" sz="1200" dirty="0" err="1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Goldsen</a:t>
            </a:r>
            <a:r>
              <a:rPr lang="en-US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 Archive of New Media Art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in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Division of Rare and Manuscript Collections at Cornell</a:t>
            </a:r>
            <a:r>
              <a:rPr lang="en-US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</a:t>
            </a:r>
            <a:r>
              <a:rPr lang="en-US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Library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Rooted in the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mission of CUL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a museum </a:t>
            </a:r>
            <a:endParaRPr lang="en-US" sz="12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central- affects preservation decisions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Shape 36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77" name="Shape 3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Media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Art,</a:t>
            </a:r>
            <a:r>
              <a:rPr lang="en-US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as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included in this project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from mid-1990s to mid-2000s.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CD-ROM-based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Contemporaneous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conception of artistic expression &amp; medium that is considerably different than art as conceived before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22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Inherently complex</a:t>
            </a:r>
          </a:p>
          <a:p>
            <a:pPr marL="457200" lvl="0" indent="-304800" rtl="0">
              <a:lnSpc>
                <a:spcPct val="122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interactive/non-linear/multimedia-reliant</a:t>
            </a:r>
          </a:p>
          <a:p>
            <a:pPr marL="457200" lvl="0" indent="-304800" rtl="0">
              <a:lnSpc>
                <a:spcPct val="122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Complex technical underpinning 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(file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systems, file types, etc. that interact)</a:t>
            </a:r>
          </a:p>
          <a:p>
            <a:pPr marL="457200" lvl="0" indent="-304800" rtl="0">
              <a:lnSpc>
                <a:spcPct val="122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 dependencies (Apps and plugins sometimes included on disks, and sometimes not)</a:t>
            </a:r>
          </a:p>
          <a:p>
            <a:pPr marL="457200" lvl="0" indent="-304800" rtl="0">
              <a:lnSpc>
                <a:spcPct val="122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Hardware dependencies</a:t>
            </a:r>
          </a:p>
          <a:p>
            <a:pPr marL="457200" lvl="0" indent="-304800" rtl="0">
              <a:lnSpc>
                <a:spcPct val="122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Multiple-File Systems, and Operating System dependencies</a:t>
            </a:r>
          </a:p>
          <a:p>
            <a:pPr lvl="0" rtl="0">
              <a:lnSpc>
                <a:spcPct val="122000"/>
              </a:lnSpc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22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Every artwork therefore has a very specific “stack” of dependencies. </a:t>
            </a:r>
          </a:p>
          <a:p>
            <a:pPr marL="457200" lvl="0" indent="-304800" rtl="0">
              <a:lnSpc>
                <a:spcPct val="122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Complex preservation challenge for its curators - especially at scale </a:t>
            </a:r>
          </a:p>
          <a:p>
            <a:pPr marL="914400" lvl="1" indent="-304800" rtl="0">
              <a:lnSpc>
                <a:spcPct val="122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scale required for level-of-access to meet research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mission</a:t>
            </a:r>
            <a:endParaRPr sz="1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Shape 37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88" name="Shape 3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reserve </a:t>
            </a: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works</a:t>
            </a:r>
          </a:p>
          <a:p>
            <a:pPr marL="457200" marR="0" lvl="0" indent="-3048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software and digital files</a:t>
            </a:r>
          </a:p>
          <a:p>
            <a:pPr marL="457200" marR="0" lvl="0" indent="-3048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experiential, interactive works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late-2012/early-2013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National Endowment for the Humanities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PAFDAO (Preservation and Access Framework of Digital Art Objects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with the goals</a:t>
            </a:r>
            <a:r>
              <a:rPr lang="en-US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of: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unpacking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complexities of the preservation tasks, 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creating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framework and workflow for preservation of this collection and those like it.</a:t>
            </a:r>
          </a:p>
          <a:p>
            <a:pPr rtl="0"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rtl="0"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Preservation is bound with access: 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at-scale: not trying for exhibition-level completely faithful representation of the artwork as experienced by a circa 1993 user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goal: generalizable access that is scalable and sustainable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Shape 38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02" name="Shape 4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Obvious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beginning - separate the works from their media because: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Physical fragility of media (lots of research on how long CDs actually last; assumption that they will last 100 years but find that they last dramatically less)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specter of obsolescence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Method: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BitCurator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Environment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Guymager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explicit feedback on sector health for both the media and the newly produced image.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don’t particularly like that it comes in a text file.</a:t>
            </a: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 tools are available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ISOBuster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Windows 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Recommended to us by our advisory group, originally used - BUT - 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not go log bad sectors - only prompts during process.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FTK Imager - Windows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Strength - to  provide a method for browsing contents of disk image (not a concern of ours)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 not seem to do explicit logging during disk image creation</a:t>
            </a:r>
          </a:p>
          <a:p>
            <a:pPr marL="1371600" lvl="2" indent="-304800" rtl="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 of multi $$ forensic toolkit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Might use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ISOBuster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FTK Imager for audio &amp; data discs (hybrid) - perhaps more powerful tool for imaging the hybrid discs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what about fixity?</a:t>
            </a:r>
          </a:p>
        </p:txBody>
      </p:sp>
      <p:sp>
        <p:nvSpPr>
          <p:cNvPr id="403" name="Shape 40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14" name="Shape 4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Once </a:t>
            </a:r>
            <a:r>
              <a:rPr lang="en-US" sz="1200" b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image, what about fixity</a:t>
            </a:r>
            <a:r>
              <a:rPr lang="en-US" sz="1200" b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lang="en-US" sz="1200" b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Cornell University Library</a:t>
            </a:r>
            <a:r>
              <a:rPr lang="en-US" sz="1200" b="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Archival Repository</a:t>
            </a:r>
            <a:endParaRPr lang="en-US" sz="1200" b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Dark Archive - no public access, for stewards only 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 1 - </a:t>
            </a:r>
            <a:r>
              <a:rPr lang="en-US" sz="12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http://www.digitalpreservation.gov/ndsa/activities/levels.html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not quite there, but getting there.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Archival repository,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Deposit into Master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Describe sync with Follower after deposit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3rd instance on tape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Building blocks, like tinker toys: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 - Assets, disk images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Aggregate - Groupings and relationships, relatedness.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Metadata - descriptors, both curatorial, technical, preservation - can be indexed, can be searched.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a few fundamental object types, you can create a lot of structure!</a:t>
            </a:r>
          </a:p>
        </p:txBody>
      </p:sp>
      <p:sp>
        <p:nvSpPr>
          <p:cNvPr id="415" name="Shape 41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26" name="Shape 4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CULAR</a:t>
            </a:r>
            <a:r>
              <a:rPr lang="en-US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Metadata (not PAFDAO-specific):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Policy requirement of collection level descriptive metadata (EAD XML)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deposit, use JHOVE to create technical metadata - checksums used for continuous monitoring for unwanted changes between master and follower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accept XML (any schema) metadata and associate as needed 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Lots of flexibility for where metadata lives and the role it plays within the system.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Shape 42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49" name="Shape 4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structure are we building for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PAFDAO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disk images? 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Four aggregates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Uber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aggregate for Individual work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named after the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BibID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Disk Image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Aggregate of disk images and documentation (text readmes) relating to the specifics of deriving those particular information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Derivative - will be optional in the vast majority of the cases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Holding as a “what-if”; not yet have case where it has happened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Digital conservation where two disks have different bad sectors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HFS -&gt; HFS+ conversion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Related</a:t>
            </a:r>
          </a:p>
          <a:p>
            <a: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Documentation images of physical pieces (discs, cases, booklets, flyers, inserts, etc.) that comprise the physical original work. 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DISCUSSION FOR METADATA OF THE CONCEPTUAL WORK 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 XML derived from our catalog data</a:t>
            </a:r>
          </a:p>
          <a:p>
            <a: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mimic the access points of the catalog within CULAR.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Structure predictably ordered, reasonably extensible, iterated for every </a:t>
            </a:r>
            <a:r>
              <a:rPr lang="en-US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</a:t>
            </a:r>
            <a:endParaRPr sz="1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Shape 45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noFill/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9525" cap="rnd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914400" y="5048250"/>
            <a:ext cx="7315200" cy="685799"/>
          </a:xfrm>
          <a:prstGeom prst="rect">
            <a:avLst/>
          </a:prstGeom>
          <a:noFill/>
          <a:ln w="9525" cap="rnd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914400" y="5048250"/>
            <a:ext cx="228600" cy="685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1219200" y="3886200"/>
            <a:ext cx="68580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00"/>
              </a:spcBef>
              <a:buClr>
                <a:srgbClr val="8CA2B4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300"/>
              </a:spcBef>
              <a:buClr>
                <a:srgbClr val="646D8F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300"/>
              </a:spcBef>
              <a:buClr>
                <a:srgbClr val="BBBBBB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300"/>
              </a:spcBef>
              <a:buClr>
                <a:srgbClr val="9FB8CD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6400800" y="6354762"/>
            <a:ext cx="2286000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2898775" y="6354762"/>
            <a:ext cx="3475038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216025" y="6354762"/>
            <a:ext cx="1219199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 Alternate"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Shape 87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8" name="Shape 88"/>
          <p:cNvCxnSpPr/>
          <p:nvPr/>
        </p:nvCxnSpPr>
        <p:spPr>
          <a:xfrm rot="5400000">
            <a:off x="1966912" y="3748087"/>
            <a:ext cx="5210174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89" name="Shape 89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8534399" cy="838199"/>
          </a:xfrm>
          <a:prstGeom prst="rect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2"/>
              </a:buClr>
              <a:buFont typeface="Domin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724400" y="1219200"/>
            <a:ext cx="4114800" cy="4843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lnSpc>
                <a:spcPct val="1375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2"/>
          </p:nvPr>
        </p:nvSpPr>
        <p:spPr>
          <a:xfrm>
            <a:off x="304800" y="1219200"/>
            <a:ext cx="4114800" cy="480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bg>
      <p:bgPr>
        <a:noFill/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Shape 97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8" name="Shape 98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457200" y="500062"/>
            <a:ext cx="182563" cy="685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500856"/>
            <a:ext cx="8229600" cy="674687"/>
          </a:xfrm>
          <a:prstGeom prst="rect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chemeClr val="lt1"/>
              </a:buClr>
              <a:buFont typeface="Domin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2"/>
          </p:nvPr>
        </p:nvSpPr>
        <p:spPr>
          <a:xfrm>
            <a:off x="457200" y="1905000"/>
            <a:ext cx="8229600" cy="4270248"/>
          </a:xfrm>
          <a:prstGeom prst="rect">
            <a:avLst/>
          </a:prstGeom>
          <a:solidFill>
            <a:srgbClr val="BBBBBB"/>
          </a:solidFill>
          <a:ln>
            <a:noFill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l" rtl="0">
              <a:spcBef>
                <a:spcPts val="0"/>
              </a:spcBef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 rot="5400000">
            <a:off x="2116930" y="-440531"/>
            <a:ext cx="4910138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bg>
      <p:bgPr>
        <a:noFill/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Shape 113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4" name="Shape 114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5" name="Shape 115"/>
          <p:cNvCxnSpPr/>
          <p:nvPr/>
        </p:nvCxnSpPr>
        <p:spPr>
          <a:xfrm rot="5400000">
            <a:off x="3630611" y="3201988"/>
            <a:ext cx="5851525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noFill/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9525" cap="rnd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914400" y="5048250"/>
            <a:ext cx="7315200" cy="685799"/>
          </a:xfrm>
          <a:prstGeom prst="rect">
            <a:avLst/>
          </a:prstGeom>
          <a:noFill/>
          <a:ln w="9525" cap="rnd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914400" y="5048250"/>
            <a:ext cx="228600" cy="685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Shape 135"/>
          <p:cNvSpPr txBox="1">
            <a:spLocks noGrp="1"/>
          </p:cNvSpPr>
          <p:nvPr>
            <p:ph type="ctrTitle"/>
          </p:nvPr>
        </p:nvSpPr>
        <p:spPr>
          <a:xfrm>
            <a:off x="1219200" y="3886200"/>
            <a:ext cx="68580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00"/>
              </a:spcBef>
              <a:buClr>
                <a:srgbClr val="8CA2B4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300"/>
              </a:spcBef>
              <a:buClr>
                <a:srgbClr val="646D8F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300"/>
              </a:spcBef>
              <a:buClr>
                <a:srgbClr val="BBBBBB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300"/>
              </a:spcBef>
              <a:buClr>
                <a:srgbClr val="9FB8CD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dt" idx="10"/>
          </p:nvPr>
        </p:nvSpPr>
        <p:spPr>
          <a:xfrm>
            <a:off x="6400800" y="6354762"/>
            <a:ext cx="2286000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ftr" idx="11"/>
          </p:nvPr>
        </p:nvSpPr>
        <p:spPr>
          <a:xfrm>
            <a:off x="2898775" y="6354762"/>
            <a:ext cx="3475038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sldNum" idx="12"/>
          </p:nvPr>
        </p:nvSpPr>
        <p:spPr>
          <a:xfrm>
            <a:off x="1216025" y="6354762"/>
            <a:ext cx="1219199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noFill/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9525" cap="rnd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1219200" y="2971800"/>
            <a:ext cx="685800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Font typeface="Domin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2pPr>
            <a:lvl3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3pPr>
            <a:lvl4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4pPr>
            <a:lvl5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dt" idx="10"/>
          </p:nvPr>
        </p:nvSpPr>
        <p:spPr>
          <a:xfrm>
            <a:off x="6400800" y="6354762"/>
            <a:ext cx="2286000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ftr" idx="11"/>
          </p:nvPr>
        </p:nvSpPr>
        <p:spPr>
          <a:xfrm>
            <a:off x="2898775" y="6354762"/>
            <a:ext cx="3475038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1069975" y="6354762"/>
            <a:ext cx="1520825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body" idx="2"/>
          </p:nvPr>
        </p:nvSpPr>
        <p:spPr>
          <a:xfrm>
            <a:off x="4632198" y="1216151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285875"/>
            <a:ext cx="4040187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chemeClr val="accent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body" idx="2"/>
          </p:nvPr>
        </p:nvSpPr>
        <p:spPr>
          <a:xfrm>
            <a:off x="4648200" y="1295400"/>
            <a:ext cx="4041774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chemeClr val="accent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body" idx="3"/>
          </p:nvPr>
        </p:nvSpPr>
        <p:spPr>
          <a:xfrm>
            <a:off x="457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body" idx="4"/>
          </p:nvPr>
        </p:nvSpPr>
        <p:spPr>
          <a:xfrm>
            <a:off x="4648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73" name="Shape 173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Alternate">
    <p:bg>
      <p:bgPr>
        <a:noFill/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914400" y="5048250"/>
            <a:ext cx="7305675" cy="685799"/>
          </a:xfrm>
          <a:prstGeom prst="rect">
            <a:avLst/>
          </a:prstGeom>
          <a:solidFill>
            <a:schemeClr val="lt1"/>
          </a:solidFill>
          <a:ln w="9525" cap="rnd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solidFill>
            <a:schemeClr val="lt1"/>
          </a:solidFill>
          <a:ln w="9525" cap="rnd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914400" y="5048250"/>
            <a:ext cx="228600" cy="685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ctrTitle"/>
          </p:nvPr>
        </p:nvSpPr>
        <p:spPr>
          <a:xfrm>
            <a:off x="1219200" y="3886200"/>
            <a:ext cx="6858000" cy="9905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ubTitle" idx="1"/>
          </p:nvPr>
        </p:nvSpPr>
        <p:spPr>
          <a:xfrm>
            <a:off x="1219199" y="5124450"/>
            <a:ext cx="6858000" cy="533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00"/>
              </a:spcBef>
              <a:buClr>
                <a:srgbClr val="8CA2B4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300"/>
              </a:spcBef>
              <a:buClr>
                <a:srgbClr val="646D8F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300"/>
              </a:spcBef>
              <a:buClr>
                <a:srgbClr val="BBBBBB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300"/>
              </a:spcBef>
              <a:buClr>
                <a:srgbClr val="9FB8CD"/>
              </a:buClr>
              <a:buFont typeface="Noto Symbo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noFill/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7" name="Shape 177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Shape 178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Shape 179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0" name="Shape 180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bg>
      <p:bgPr>
        <a:noFill/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3" name="Shape 183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84" name="Shape 184"/>
          <p:cNvCxnSpPr/>
          <p:nvPr/>
        </p:nvCxnSpPr>
        <p:spPr>
          <a:xfrm rot="5400000">
            <a:off x="3160712" y="3324225"/>
            <a:ext cx="6035674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85" name="Shape 185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6324600" y="304800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324600" y="1219200"/>
            <a:ext cx="2514599" cy="4843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lnSpc>
                <a:spcPct val="1375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body" idx="2"/>
          </p:nvPr>
        </p:nvSpPr>
        <p:spPr>
          <a:xfrm>
            <a:off x="304800" y="304800"/>
            <a:ext cx="5714999" cy="571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192" name="Shape 19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78530" y="6409928"/>
            <a:ext cx="1676399" cy="41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1998" y="6378294"/>
            <a:ext cx="1800299" cy="43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 modified">
    <p:bg>
      <p:bgPr>
        <a:noFill/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5" name="Shape 195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96" name="Shape 196"/>
          <p:cNvCxnSpPr/>
          <p:nvPr/>
        </p:nvCxnSpPr>
        <p:spPr>
          <a:xfrm rot="5400000">
            <a:off x="1966912" y="3748087"/>
            <a:ext cx="5210174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97" name="Shape 197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8534399" cy="838199"/>
          </a:xfrm>
          <a:prstGeom prst="rect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2"/>
              </a:buClr>
              <a:buFont typeface="Domin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4724400" y="1219200"/>
            <a:ext cx="4114800" cy="4843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lnSpc>
                <a:spcPct val="1375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0" name="Shape 200"/>
          <p:cNvSpPr txBox="1">
            <a:spLocks noGrp="1"/>
          </p:cNvSpPr>
          <p:nvPr>
            <p:ph type="body" idx="2"/>
          </p:nvPr>
        </p:nvSpPr>
        <p:spPr>
          <a:xfrm>
            <a:off x="304800" y="1219200"/>
            <a:ext cx="4114800" cy="480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2" name="Shape 202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bg>
      <p:bgPr>
        <a:noFill/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5" name="Shape 205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06" name="Shape 206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Shape 207"/>
          <p:cNvSpPr/>
          <p:nvPr/>
        </p:nvSpPr>
        <p:spPr>
          <a:xfrm>
            <a:off x="457200" y="500062"/>
            <a:ext cx="182563" cy="685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457200" y="500856"/>
            <a:ext cx="8229600" cy="674687"/>
          </a:xfrm>
          <a:prstGeom prst="rect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chemeClr val="lt1"/>
              </a:buClr>
              <a:buFont typeface="Domin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9" name="Shape 209"/>
          <p:cNvSpPr>
            <a:spLocks noGrp="1"/>
          </p:cNvSpPr>
          <p:nvPr>
            <p:ph type="pic" idx="2"/>
          </p:nvPr>
        </p:nvSpPr>
        <p:spPr>
          <a:xfrm>
            <a:off x="457200" y="1905000"/>
            <a:ext cx="8229600" cy="4270248"/>
          </a:xfrm>
          <a:prstGeom prst="rect">
            <a:avLst/>
          </a:prstGeom>
          <a:solidFill>
            <a:srgbClr val="BBBBBB"/>
          </a:solidFill>
          <a:ln>
            <a:noFill/>
          </a:ln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l" rtl="0">
              <a:spcBef>
                <a:spcPts val="0"/>
              </a:spcBef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1" name="Shape 211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2" name="Shape 212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3" name="Shape 213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 rot="5400000">
            <a:off x="2116930" y="-440531"/>
            <a:ext cx="4910138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17" name="Shape 217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8" name="Shape 218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bg>
      <p:bgPr>
        <a:noFill/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1" name="Shape 22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22" name="Shape 222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Shape 223"/>
          <p:cNvCxnSpPr/>
          <p:nvPr/>
        </p:nvCxnSpPr>
        <p:spPr>
          <a:xfrm rot="5400000">
            <a:off x="3630611" y="3201988"/>
            <a:ext cx="5851525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26" name="Shape 226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7" name="Shape 227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8" name="Shape 228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noFill/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9525" cap="rnd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914400" y="5048250"/>
            <a:ext cx="7315200" cy="685799"/>
          </a:xfrm>
          <a:prstGeom prst="rect">
            <a:avLst/>
          </a:prstGeom>
          <a:noFill/>
          <a:ln w="9525" cap="rnd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Shape 24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914400" y="5048250"/>
            <a:ext cx="228600" cy="685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Shape 243"/>
          <p:cNvSpPr txBox="1">
            <a:spLocks noGrp="1"/>
          </p:cNvSpPr>
          <p:nvPr>
            <p:ph type="ctrTitle"/>
          </p:nvPr>
        </p:nvSpPr>
        <p:spPr>
          <a:xfrm>
            <a:off x="1219200" y="3886200"/>
            <a:ext cx="68580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44" name="Shape 244"/>
          <p:cNvSpPr txBox="1"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00"/>
              </a:spcBef>
              <a:buClr>
                <a:srgbClr val="8CA2B4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300"/>
              </a:spcBef>
              <a:buClr>
                <a:srgbClr val="646D8F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300"/>
              </a:spcBef>
              <a:buClr>
                <a:srgbClr val="BBBBBB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300"/>
              </a:spcBef>
              <a:buClr>
                <a:srgbClr val="9FB8CD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245" name="Shape 245"/>
          <p:cNvSpPr txBox="1">
            <a:spLocks noGrp="1"/>
          </p:cNvSpPr>
          <p:nvPr>
            <p:ph type="dt" idx="10"/>
          </p:nvPr>
        </p:nvSpPr>
        <p:spPr>
          <a:xfrm>
            <a:off x="6400800" y="6354762"/>
            <a:ext cx="2286000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6" name="Shape 246"/>
          <p:cNvSpPr txBox="1">
            <a:spLocks noGrp="1"/>
          </p:cNvSpPr>
          <p:nvPr>
            <p:ph type="ftr" idx="11"/>
          </p:nvPr>
        </p:nvSpPr>
        <p:spPr>
          <a:xfrm>
            <a:off x="2898775" y="6354762"/>
            <a:ext cx="3475038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7" name="Shape 247"/>
          <p:cNvSpPr txBox="1">
            <a:spLocks noGrp="1"/>
          </p:cNvSpPr>
          <p:nvPr>
            <p:ph type="sldNum" idx="12"/>
          </p:nvPr>
        </p:nvSpPr>
        <p:spPr>
          <a:xfrm>
            <a:off x="1216025" y="6354762"/>
            <a:ext cx="1219199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51" name="Shape 251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2" name="Shape 252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3" name="Shape 253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noFill/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9525" cap="rnd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1219200" y="2971800"/>
            <a:ext cx="685800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Font typeface="Domin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2pPr>
            <a:lvl3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3pPr>
            <a:lvl4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4pPr>
            <a:lvl5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9" name="Shape 259"/>
          <p:cNvSpPr txBox="1">
            <a:spLocks noGrp="1"/>
          </p:cNvSpPr>
          <p:nvPr>
            <p:ph type="dt" idx="10"/>
          </p:nvPr>
        </p:nvSpPr>
        <p:spPr>
          <a:xfrm>
            <a:off x="6400800" y="6354762"/>
            <a:ext cx="2286000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0" name="Shape 260"/>
          <p:cNvSpPr txBox="1">
            <a:spLocks noGrp="1"/>
          </p:cNvSpPr>
          <p:nvPr>
            <p:ph type="ftr" idx="11"/>
          </p:nvPr>
        </p:nvSpPr>
        <p:spPr>
          <a:xfrm>
            <a:off x="2898775" y="6354762"/>
            <a:ext cx="3475038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1" name="Shape 261"/>
          <p:cNvSpPr txBox="1">
            <a:spLocks noGrp="1"/>
          </p:cNvSpPr>
          <p:nvPr>
            <p:ph type="sldNum" idx="12"/>
          </p:nvPr>
        </p:nvSpPr>
        <p:spPr>
          <a:xfrm>
            <a:off x="1069975" y="6354762"/>
            <a:ext cx="1520825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65" name="Shape 265"/>
          <p:cNvSpPr txBox="1">
            <a:spLocks noGrp="1"/>
          </p:cNvSpPr>
          <p:nvPr>
            <p:ph type="body" idx="2"/>
          </p:nvPr>
        </p:nvSpPr>
        <p:spPr>
          <a:xfrm>
            <a:off x="4632198" y="1216151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66" name="Shape 266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7" name="Shape 267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8" name="Shape 268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1" name="Shape 271"/>
          <p:cNvSpPr txBox="1">
            <a:spLocks noGrp="1"/>
          </p:cNvSpPr>
          <p:nvPr>
            <p:ph type="body" idx="1"/>
          </p:nvPr>
        </p:nvSpPr>
        <p:spPr>
          <a:xfrm>
            <a:off x="457200" y="1285875"/>
            <a:ext cx="4040187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chemeClr val="accent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2" name="Shape 272"/>
          <p:cNvSpPr txBox="1">
            <a:spLocks noGrp="1"/>
          </p:cNvSpPr>
          <p:nvPr>
            <p:ph type="body" idx="2"/>
          </p:nvPr>
        </p:nvSpPr>
        <p:spPr>
          <a:xfrm>
            <a:off x="4648200" y="1295400"/>
            <a:ext cx="4041774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chemeClr val="accent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3" name="Shape 273"/>
          <p:cNvSpPr txBox="1">
            <a:spLocks noGrp="1"/>
          </p:cNvSpPr>
          <p:nvPr>
            <p:ph type="body" idx="3"/>
          </p:nvPr>
        </p:nvSpPr>
        <p:spPr>
          <a:xfrm>
            <a:off x="457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74" name="Shape 274"/>
          <p:cNvSpPr txBox="1">
            <a:spLocks noGrp="1"/>
          </p:cNvSpPr>
          <p:nvPr>
            <p:ph type="body" idx="4"/>
          </p:nvPr>
        </p:nvSpPr>
        <p:spPr>
          <a:xfrm>
            <a:off x="4648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75" name="Shape 275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6" name="Shape 276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7" name="Shape 277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Shape 280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81" name="Shape 281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2" name="Shape 282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3" name="Shape 283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noFill/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5" name="Shape 285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86" name="Shape 286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Shape 287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8" name="Shape 288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9" name="Shape 289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bg>
      <p:bgPr>
        <a:noFill/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1" name="Shape 29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92" name="Shape 292"/>
          <p:cNvCxnSpPr/>
          <p:nvPr/>
        </p:nvCxnSpPr>
        <p:spPr>
          <a:xfrm rot="5400000">
            <a:off x="3160712" y="3324225"/>
            <a:ext cx="6035674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93" name="Shape 293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6324600" y="304800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6324600" y="1219200"/>
            <a:ext cx="2514599" cy="4843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lnSpc>
                <a:spcPct val="1375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6" name="Shape 296"/>
          <p:cNvSpPr txBox="1">
            <a:spLocks noGrp="1"/>
          </p:cNvSpPr>
          <p:nvPr>
            <p:ph type="body" idx="2"/>
          </p:nvPr>
        </p:nvSpPr>
        <p:spPr>
          <a:xfrm>
            <a:off x="304800" y="304800"/>
            <a:ext cx="5714999" cy="571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97" name="Shape 297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8" name="Shape 298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9" name="Shape 299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 modified">
    <p:bg>
      <p:bgPr>
        <a:noFill/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1" name="Shape 30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302" name="Shape 302"/>
          <p:cNvCxnSpPr/>
          <p:nvPr/>
        </p:nvCxnSpPr>
        <p:spPr>
          <a:xfrm rot="5400000">
            <a:off x="1966912" y="3748087"/>
            <a:ext cx="5210174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03" name="Shape 303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Shape 304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8534399" cy="838199"/>
          </a:xfrm>
          <a:prstGeom prst="rect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2"/>
              </a:buClr>
              <a:buFont typeface="Domin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4724400" y="1219200"/>
            <a:ext cx="4114800" cy="4843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lnSpc>
                <a:spcPct val="1375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6" name="Shape 306"/>
          <p:cNvSpPr txBox="1">
            <a:spLocks noGrp="1"/>
          </p:cNvSpPr>
          <p:nvPr>
            <p:ph type="body" idx="2"/>
          </p:nvPr>
        </p:nvSpPr>
        <p:spPr>
          <a:xfrm>
            <a:off x="304800" y="1219200"/>
            <a:ext cx="4114800" cy="480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307" name="Shape 307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8" name="Shape 308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bg>
      <p:bgPr>
        <a:noFill/>
        <a:effectLst/>
      </p:bgPr>
    </p:bg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1" name="Shape 31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12" name="Shape 312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Shape 313"/>
          <p:cNvSpPr/>
          <p:nvPr/>
        </p:nvSpPr>
        <p:spPr>
          <a:xfrm>
            <a:off x="457200" y="500062"/>
            <a:ext cx="182563" cy="6857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Shape 314"/>
          <p:cNvSpPr txBox="1">
            <a:spLocks noGrp="1"/>
          </p:cNvSpPr>
          <p:nvPr>
            <p:ph type="title"/>
          </p:nvPr>
        </p:nvSpPr>
        <p:spPr>
          <a:xfrm>
            <a:off x="457200" y="500856"/>
            <a:ext cx="8229600" cy="674687"/>
          </a:xfrm>
          <a:prstGeom prst="rect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chemeClr val="lt1"/>
              </a:buClr>
              <a:buFont typeface="Domin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5" name="Shape 315"/>
          <p:cNvSpPr>
            <a:spLocks noGrp="1"/>
          </p:cNvSpPr>
          <p:nvPr>
            <p:ph type="pic" idx="2"/>
          </p:nvPr>
        </p:nvSpPr>
        <p:spPr>
          <a:xfrm>
            <a:off x="457200" y="1905000"/>
            <a:ext cx="8229600" cy="4270248"/>
          </a:xfrm>
          <a:prstGeom prst="rect">
            <a:avLst/>
          </a:prstGeom>
          <a:solidFill>
            <a:srgbClr val="BBBBBB"/>
          </a:solidFill>
          <a:ln>
            <a:noFill/>
          </a:ln>
        </p:spPr>
      </p:sp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l" rtl="0">
              <a:spcBef>
                <a:spcPts val="0"/>
              </a:spcBef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7" name="Shape 317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8" name="Shape 318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9" name="Shape 319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 rot="5400000">
            <a:off x="2116930" y="-440531"/>
            <a:ext cx="4910138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323" name="Shape 323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4" name="Shape 324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5" name="Shape 325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bg>
      <p:bgPr>
        <a:noFill/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7" name="Shape 327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28" name="Shape 328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9" name="Shape 329"/>
          <p:cNvCxnSpPr/>
          <p:nvPr/>
        </p:nvCxnSpPr>
        <p:spPr>
          <a:xfrm rot="5400000">
            <a:off x="3630611" y="3201988"/>
            <a:ext cx="5851525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30" name="Shape 330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332" name="Shape 332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3" name="Shape 333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4" name="Shape 334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noFill/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9525" cap="rnd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Shape 42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1219200" y="2971800"/>
            <a:ext cx="685800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Font typeface="Domin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r"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2pPr>
            <a:lvl3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3pPr>
            <a:lvl4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4pPr>
            <a:lvl5pPr rtl="0">
              <a:spcBef>
                <a:spcPts val="0"/>
              </a:spcBef>
              <a:buClr>
                <a:schemeClr val="lt1"/>
              </a:buClr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6400800" y="6354762"/>
            <a:ext cx="2286000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2898775" y="6354762"/>
            <a:ext cx="3475038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069975" y="6354762"/>
            <a:ext cx="1520825" cy="366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2"/>
          </p:nvPr>
        </p:nvSpPr>
        <p:spPr>
          <a:xfrm>
            <a:off x="4632198" y="1216151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285875"/>
            <a:ext cx="4040187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chemeClr val="accent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4648200" y="1295400"/>
            <a:ext cx="4041774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chemeClr val="accent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3"/>
          </p:nvPr>
        </p:nvSpPr>
        <p:spPr>
          <a:xfrm>
            <a:off x="457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4"/>
          </p:nvPr>
        </p:nvSpPr>
        <p:spPr>
          <a:xfrm>
            <a:off x="4648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hape 7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2" name="Shape 72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bg>
      <p:bgPr>
        <a:noFill/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Shape 77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78" name="Shape 78"/>
          <p:cNvCxnSpPr/>
          <p:nvPr/>
        </p:nvCxnSpPr>
        <p:spPr>
          <a:xfrm rot="5400000">
            <a:off x="3160712" y="3324225"/>
            <a:ext cx="6035674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9" name="Shape 79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6324600" y="304800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324600" y="1219200"/>
            <a:ext cx="2514599" cy="4843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lnSpc>
                <a:spcPct val="1375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Cabin"/>
              <a:buNone/>
              <a:defRPr/>
            </a:lvl1pPr>
            <a:lvl2pPr rtl="0">
              <a:spcBef>
                <a:spcPts val="0"/>
              </a:spcBef>
              <a:buFont typeface="Cabin"/>
              <a:buNone/>
              <a:defRPr/>
            </a:lvl2pPr>
            <a:lvl3pPr rtl="0">
              <a:spcBef>
                <a:spcPts val="0"/>
              </a:spcBef>
              <a:buFont typeface="Cabin"/>
              <a:buNone/>
              <a:defRPr/>
            </a:lvl3pPr>
            <a:lvl4pPr rtl="0">
              <a:spcBef>
                <a:spcPts val="0"/>
              </a:spcBef>
              <a:buFont typeface="Cabin"/>
              <a:buNone/>
              <a:defRPr/>
            </a:lvl4pPr>
            <a:lvl5pPr rtl="0">
              <a:spcBef>
                <a:spcPts val="0"/>
              </a:spcBef>
              <a:buFont typeface="Cabin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2"/>
          </p:nvPr>
        </p:nvSpPr>
        <p:spPr>
          <a:xfrm>
            <a:off x="304800" y="304800"/>
            <a:ext cx="5714999" cy="571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marR="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marR="0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marR="0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marR="0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marR="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marR="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marR="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marR="0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marR="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" name="Shape 15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6" name="Shape 16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marR="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marR="0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marR="0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marR="0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marR="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marR="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marR="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marR="0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marR="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127" name="Shape 127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8" name="Shape 128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29" name="Shape 129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marR="0" indent="-1475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"/>
              <a:defRPr/>
            </a:lvl1pPr>
            <a:lvl2pPr marL="547688" marR="0" indent="-169989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"/>
              <a:defRPr/>
            </a:lvl2pPr>
            <a:lvl3pPr marL="822325" marR="0" indent="-14160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Noto Symbol"/>
              <a:buChar char=""/>
              <a:defRPr/>
            </a:lvl3pPr>
            <a:lvl4pPr marL="1096963" marR="0" indent="-15335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Noto Symbol"/>
              <a:buChar char="◻"/>
              <a:defRPr/>
            </a:lvl4pPr>
            <a:lvl5pPr marL="1371600" marR="0" indent="-15748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◻"/>
              <a:defRPr/>
            </a:lvl5pPr>
            <a:lvl6pPr marL="1645920" marR="0" indent="-109220" algn="l" rtl="0">
              <a:spcBef>
                <a:spcPts val="300"/>
              </a:spcBef>
              <a:buClr>
                <a:srgbClr val="8CA2B4"/>
              </a:buClr>
              <a:buFont typeface="Noto Symbol"/>
              <a:buChar char=""/>
              <a:defRPr/>
            </a:lvl6pPr>
            <a:lvl7pPr marL="1828800" marR="0" indent="-123825" algn="l" rtl="0">
              <a:spcBef>
                <a:spcPts val="300"/>
              </a:spcBef>
              <a:buClr>
                <a:srgbClr val="646D8F"/>
              </a:buClr>
              <a:buFont typeface="Noto Symbol"/>
              <a:buChar char=""/>
              <a:defRPr/>
            </a:lvl7pPr>
            <a:lvl8pPr marL="2011679" marR="0" indent="-116204" algn="l" rtl="0">
              <a:spcBef>
                <a:spcPts val="300"/>
              </a:spcBef>
              <a:buClr>
                <a:srgbClr val="BBBBBB"/>
              </a:buClr>
              <a:buFont typeface="Noto Symbol"/>
              <a:buChar char=""/>
              <a:defRPr/>
            </a:lvl8pPr>
            <a:lvl9pPr marL="2194560" marR="0" indent="-130810" algn="l" rtl="0">
              <a:spcBef>
                <a:spcPts val="300"/>
              </a:spcBef>
              <a:buClr>
                <a:srgbClr val="9FB8CD"/>
              </a:buClr>
              <a:buFont typeface="Noto Symbol"/>
              <a:buChar char=""/>
              <a:defRPr/>
            </a:lvl9pPr>
          </a:lstStyle>
          <a:p>
            <a:endParaRPr/>
          </a:p>
        </p:txBody>
      </p:sp>
      <p:sp>
        <p:nvSpPr>
          <p:cNvPr id="232" name="Shape 232"/>
          <p:cNvSpPr txBox="1">
            <a:spLocks noGrp="1"/>
          </p:cNvSpPr>
          <p:nvPr>
            <p:ph type="dt" idx="10"/>
          </p:nvPr>
        </p:nvSpPr>
        <p:spPr>
          <a:xfrm>
            <a:off x="6400800" y="6356350"/>
            <a:ext cx="228917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3" name="Shape 233"/>
          <p:cNvSpPr txBox="1">
            <a:spLocks noGrp="1"/>
          </p:cNvSpPr>
          <p:nvPr>
            <p:ph type="ft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4" name="Shape 234"/>
          <p:cNvSpPr txBox="1">
            <a:spLocks noGrp="1"/>
          </p:cNvSpPr>
          <p:nvPr>
            <p:ph type="sldNum" idx="12"/>
          </p:nvPr>
        </p:nvSpPr>
        <p:spPr>
          <a:xfrm>
            <a:off x="612775" y="6356350"/>
            <a:ext cx="1981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235" name="Shape 235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36" name="Shape 236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37" name="Shape 237"/>
          <p:cNvSpPr/>
          <p:nvPr/>
        </p:nvSpPr>
        <p:spPr>
          <a:xfrm rot="5400000">
            <a:off x="419099" y="6467475"/>
            <a:ext cx="190500" cy="12064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bit.ly/1DEoD8j" TargetMode="External"/><Relationship Id="rId5" Type="http://schemas.openxmlformats.org/officeDocument/2006/relationships/hyperlink" Target="https://docs.google.com/document/d/10YVRFTcQVHgSu9W_CVZnRYC2HAkIp8SkQKymkCoitIs/" TargetMode="External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8.jpg"/><Relationship Id="rId5" Type="http://schemas.openxmlformats.org/officeDocument/2006/relationships/image" Target="../media/image7.png"/><Relationship Id="rId6" Type="http://schemas.openxmlformats.org/officeDocument/2006/relationships/image" Target="../media/image19.jpg"/><Relationship Id="rId7" Type="http://schemas.openxmlformats.org/officeDocument/2006/relationships/image" Target="../media/image20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7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8.jpg"/><Relationship Id="rId5" Type="http://schemas.openxmlformats.org/officeDocument/2006/relationships/image" Target="../media/image7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7.png"/><Relationship Id="rId6" Type="http://schemas.openxmlformats.org/officeDocument/2006/relationships/image" Target="../media/image8.jp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7.png"/><Relationship Id="rId6" Type="http://schemas.openxmlformats.org/officeDocument/2006/relationships/image" Target="../media/image8.jp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8.jpg"/><Relationship Id="rId5" Type="http://schemas.openxmlformats.org/officeDocument/2006/relationships/image" Target="../media/image7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28.jp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0.jpg"/><Relationship Id="rId5" Type="http://schemas.openxmlformats.org/officeDocument/2006/relationships/image" Target="../media/image31.jpg"/><Relationship Id="rId6" Type="http://schemas.openxmlformats.org/officeDocument/2006/relationships/image" Target="../media/image32.jpg"/><Relationship Id="rId7" Type="http://schemas.openxmlformats.org/officeDocument/2006/relationships/image" Target="../media/image33.jpg"/><Relationship Id="rId8" Type="http://schemas.openxmlformats.org/officeDocument/2006/relationships/image" Target="../media/image34.jpg"/><Relationship Id="rId9" Type="http://schemas.openxmlformats.org/officeDocument/2006/relationships/image" Target="../media/image16.png"/><Relationship Id="rId10" Type="http://schemas.openxmlformats.org/officeDocument/2006/relationships/image" Target="../media/image8.jp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mc.library.cornell.edu/presidents/view_image.php?img=97" TargetMode="External"/><Relationship Id="rId4" Type="http://schemas.openxmlformats.org/officeDocument/2006/relationships/hyperlink" Target="https://contactzones.cit.cornell.edu/artists/neumark.html/" TargetMode="External"/><Relationship Id="rId5" Type="http://schemas.openxmlformats.org/officeDocument/2006/relationships/hyperlink" Target="http://www.pxleyes.com/photography-picture/4b58e0e25d4d1/Dreaded-Broken--amp--Damaged-CD-s.html/" TargetMode="External"/><Relationship Id="rId6" Type="http://schemas.openxmlformats.org/officeDocument/2006/relationships/hyperlink" Target="http://code.tutsplus.com/articles/a-nostalgic-rummage-through-the-history-of-flash--active-6733" TargetMode="External"/><Relationship Id="rId7" Type="http://schemas.openxmlformats.org/officeDocument/2006/relationships/image" Target="../media/image7.png"/><Relationship Id="rId8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rating-system.org/betriebssystem/_english/bs-macos.htm" TargetMode="External"/><Relationship Id="rId4" Type="http://schemas.openxmlformats.org/officeDocument/2006/relationships/hyperlink" Target="http://www.telegraph.co.uk/technology/apple/4315904/Apple-Mac-computers-through-the-ages.html?image=3" TargetMode="External"/><Relationship Id="rId5" Type="http://schemas.openxmlformats.org/officeDocument/2006/relationships/image" Target="../media/image7.png"/><Relationship Id="rId6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jpg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3.png"/><Relationship Id="rId6" Type="http://schemas.openxmlformats.org/officeDocument/2006/relationships/image" Target="../media/image8.jp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5" Type="http://schemas.openxmlformats.org/officeDocument/2006/relationships/image" Target="../media/image7.png"/><Relationship Id="rId6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8.jp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8.jpg"/><Relationship Id="rId6" Type="http://schemas.openxmlformats.org/officeDocument/2006/relationships/image" Target="../media/image7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5.png"/><Relationship Id="rId5" Type="http://schemas.openxmlformats.org/officeDocument/2006/relationships/image" Target="../media/image8.jpg"/><Relationship Id="rId6" Type="http://schemas.openxmlformats.org/officeDocument/2006/relationships/image" Target="../media/image7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7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Shape 336"/>
          <p:cNvPicPr preferRelativeResize="0"/>
          <p:nvPr/>
        </p:nvPicPr>
        <p:blipFill rotWithShape="1">
          <a:blip r:embed="rId3">
            <a:alphaModFix amt="35000"/>
          </a:blip>
          <a:srcRect r="32217" b="22899"/>
          <a:stretch/>
        </p:blipFill>
        <p:spPr>
          <a:xfrm>
            <a:off x="6477000" y="3810001"/>
            <a:ext cx="2666999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248400" y="1094423"/>
            <a:ext cx="2438399" cy="5136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600" b="1"/>
              <a:t>Accessing Digital Art: Emulation and Preservation of Complex Digital Art Objects</a:t>
            </a:r>
          </a:p>
        </p:txBody>
      </p:sp>
      <p:sp>
        <p:nvSpPr>
          <p:cNvPr id="338" name="Shape 338"/>
          <p:cNvSpPr txBox="1">
            <a:spLocks noGrp="1"/>
          </p:cNvSpPr>
          <p:nvPr>
            <p:ph type="title"/>
          </p:nvPr>
        </p:nvSpPr>
        <p:spPr>
          <a:xfrm>
            <a:off x="6324600" y="304800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Domine"/>
              <a:buNone/>
            </a:pPr>
            <a:endParaRPr sz="2800" b="0" i="0" u="none" strike="noStrike" cap="none" baseline="0">
              <a:solidFill>
                <a:schemeClr val="dk2"/>
              </a:solidFill>
              <a:latin typeface="Domine"/>
              <a:ea typeface="Domine"/>
              <a:cs typeface="Domine"/>
              <a:sym typeface="Domine"/>
            </a:endParaRPr>
          </a:p>
        </p:txBody>
      </p:sp>
      <p:sp>
        <p:nvSpPr>
          <p:cNvPr id="339" name="Shape 339"/>
          <p:cNvSpPr txBox="1"/>
          <p:nvPr/>
        </p:nvSpPr>
        <p:spPr>
          <a:xfrm>
            <a:off x="0" y="0"/>
            <a:ext cx="6162599" cy="638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000" b="1" dirty="0"/>
              <a:t>Community </a:t>
            </a:r>
            <a:r>
              <a:rPr lang="en-US" sz="3000" b="1" dirty="0" smtClean="0"/>
              <a:t>Notes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endParaRPr lang="en-US" sz="3000" b="1" dirty="0"/>
          </a:p>
          <a:p>
            <a:pPr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dk1"/>
                </a:solidFill>
              </a:rPr>
              <a:t>Add your thoughts throughout </a:t>
            </a:r>
            <a:r>
              <a:rPr lang="en-US" sz="2400" dirty="0" smtClean="0">
                <a:solidFill>
                  <a:schemeClr val="dk1"/>
                </a:solidFill>
              </a:rPr>
              <a:t>the session</a:t>
            </a:r>
            <a:r>
              <a:rPr lang="en-US" sz="2400" dirty="0">
                <a:solidFill>
                  <a:schemeClr val="dk1"/>
                </a:solidFill>
              </a:rPr>
              <a:t>!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2400" dirty="0">
              <a:solidFill>
                <a:schemeClr val="dk1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400" u="sng" dirty="0">
                <a:solidFill>
                  <a:schemeClr val="hlink"/>
                </a:solidFill>
                <a:hlinkClick r:id="rId4"/>
              </a:rPr>
              <a:t>http://bit.ly/1DEoD8j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dk1"/>
                </a:solidFill>
              </a:rPr>
              <a:t>- OR -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400" dirty="0">
                <a:solidFill>
                  <a:schemeClr val="dk1"/>
                </a:solidFill>
              </a:rPr>
              <a:t>Sign into Google Drive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400" dirty="0">
                <a:solidFill>
                  <a:schemeClr val="dk1"/>
                </a:solidFill>
              </a:rPr>
              <a:t>Find 2014 DLF Forum Community Notes folder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2400" dirty="0">
                <a:solidFill>
                  <a:schemeClr val="dk1"/>
                </a:solidFill>
              </a:rPr>
              <a:t>Look for the </a:t>
            </a:r>
            <a:r>
              <a:rPr lang="en-US" sz="2400" u="sng" dirty="0">
                <a:solidFill>
                  <a:schemeClr val="hlink"/>
                </a:solidFill>
                <a:hlinkClick r:id="rId5"/>
              </a:rPr>
              <a:t>document </a:t>
            </a:r>
            <a:r>
              <a:rPr lang="en-US" sz="2400" dirty="0">
                <a:solidFill>
                  <a:schemeClr val="dk1"/>
                </a:solidFill>
              </a:rPr>
              <a:t>titled after this session (Forum hosts will also tweet the direct link shortly before session.)</a:t>
            </a:r>
          </a:p>
        </p:txBody>
      </p:sp>
      <p:sp>
        <p:nvSpPr>
          <p:cNvPr id="340" name="Shape 340"/>
          <p:cNvSpPr txBox="1"/>
          <p:nvPr/>
        </p:nvSpPr>
        <p:spPr>
          <a:xfrm>
            <a:off x="827900" y="6336950"/>
            <a:ext cx="6301800" cy="345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</a:rPr>
              <a:t>http://www.diglib.org/forums/2014forum/program/35z/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Shape 45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777600" y="4119625"/>
            <a:ext cx="1937399" cy="1944599"/>
          </a:xfrm>
          <a:prstGeom prst="rect">
            <a:avLst/>
          </a:prstGeom>
          <a:solidFill>
            <a:srgbClr val="EEEEEE"/>
          </a:solidFill>
          <a:ln w="1905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53" name="Shape 453"/>
          <p:cNvSpPr txBox="1">
            <a:spLocks noGrp="1"/>
          </p:cNvSpPr>
          <p:nvPr>
            <p:ph type="body" idx="2"/>
          </p:nvPr>
        </p:nvSpPr>
        <p:spPr>
          <a:xfrm>
            <a:off x="6199650" y="1219200"/>
            <a:ext cx="2944500" cy="484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600" b="1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DFXML &amp; additional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Utility outputs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Issues:</a:t>
            </a:r>
          </a:p>
          <a:p>
            <a:pPr marL="457200" marR="0" lvl="0" indent="-38100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-"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HFS information</a:t>
            </a:r>
          </a:p>
          <a:p>
            <a:pPr marL="457200" marR="0" lvl="0" indent="-38100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-"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non-automatically derivable</a:t>
            </a:r>
          </a:p>
          <a:p>
            <a:pPr marL="457200" marR="0" lvl="0" indent="-38100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-"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over-description</a:t>
            </a:r>
          </a:p>
        </p:txBody>
      </p:sp>
      <p:sp>
        <p:nvSpPr>
          <p:cNvPr id="454" name="Shape 454"/>
          <p:cNvSpPr txBox="1">
            <a:spLocks noGrp="1"/>
          </p:cNvSpPr>
          <p:nvPr>
            <p:ph type="title"/>
          </p:nvPr>
        </p:nvSpPr>
        <p:spPr>
          <a:xfrm>
            <a:off x="6324600" y="235770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Metadata</a:t>
            </a:r>
          </a:p>
        </p:txBody>
      </p:sp>
      <p:pic>
        <p:nvPicPr>
          <p:cNvPr id="455" name="Shape 4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6383726"/>
            <a:ext cx="1800299" cy="44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Shape 45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67000" y="6400800"/>
            <a:ext cx="1699500" cy="42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Shape 457"/>
          <p:cNvPicPr preferRelativeResize="0"/>
          <p:nvPr/>
        </p:nvPicPr>
        <p:blipFill rotWithShape="1">
          <a:blip r:embed="rId6">
            <a:alphaModFix amt="50000"/>
          </a:blip>
          <a:srcRect t="2413" r="21942" b="50624"/>
          <a:stretch/>
        </p:blipFill>
        <p:spPr>
          <a:xfrm>
            <a:off x="0" y="4186625"/>
            <a:ext cx="5883651" cy="20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Shape 458"/>
          <p:cNvPicPr preferRelativeResize="0"/>
          <p:nvPr/>
        </p:nvPicPr>
        <p:blipFill rotWithShape="1">
          <a:blip r:embed="rId7">
            <a:alphaModFix amt="50000"/>
          </a:blip>
          <a:srcRect r="17389"/>
          <a:stretch/>
        </p:blipFill>
        <p:spPr>
          <a:xfrm>
            <a:off x="0" y="0"/>
            <a:ext cx="5883650" cy="4262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 txBox="1">
            <a:spLocks noGrp="1"/>
          </p:cNvSpPr>
          <p:nvPr>
            <p:ph type="title"/>
          </p:nvPr>
        </p:nvSpPr>
        <p:spPr>
          <a:xfrm>
            <a:off x="6324600" y="381534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Structuring Deposit : file information</a:t>
            </a:r>
          </a:p>
        </p:txBody>
      </p:sp>
      <p:sp>
        <p:nvSpPr>
          <p:cNvPr id="465" name="Shape 465"/>
          <p:cNvSpPr txBox="1">
            <a:spLocks noGrp="1"/>
          </p:cNvSpPr>
          <p:nvPr>
            <p:ph type="body" idx="1"/>
          </p:nvPr>
        </p:nvSpPr>
        <p:spPr>
          <a:xfrm>
            <a:off x="6248400" y="1447800"/>
            <a:ext cx="2788800" cy="484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Metadata indexed</a:t>
            </a:r>
          </a:p>
          <a:p>
            <a:pPr marL="285750" marR="0" lvl="0" indent="-360934" algn="l" rtl="0">
              <a:lnSpc>
                <a:spcPct val="1375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•"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access points</a:t>
            </a:r>
          </a:p>
          <a:p>
            <a:pPr marL="285750" marR="0" lvl="0" indent="-360934" algn="l" rtl="0">
              <a:lnSpc>
                <a:spcPct val="1375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•"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attributes 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&amp;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dependencies</a:t>
            </a:r>
          </a:p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</a:p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Aggregate</a:t>
            </a:r>
          </a:p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-US" sz="240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Metadata</a:t>
            </a:r>
          </a:p>
          <a:p>
            <a:pPr marL="0" marR="0" lvl="0" indent="0" algn="r" rtl="0">
              <a:lnSpc>
                <a:spcPct val="1375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Noto Symbol"/>
              <a:buNone/>
            </a:pP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6" name="Shape 4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6383726"/>
            <a:ext cx="1800299" cy="44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Shape 4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67000" y="6400800"/>
            <a:ext cx="1699500" cy="428100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Shape 468"/>
          <p:cNvSpPr/>
          <p:nvPr/>
        </p:nvSpPr>
        <p:spPr>
          <a:xfrm>
            <a:off x="523400" y="381000"/>
            <a:ext cx="5126706" cy="5188589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5B6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Shape 469"/>
          <p:cNvSpPr/>
          <p:nvPr/>
        </p:nvSpPr>
        <p:spPr>
          <a:xfrm>
            <a:off x="1534231" y="2805898"/>
            <a:ext cx="4464827" cy="1136105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Shape 470"/>
          <p:cNvSpPr/>
          <p:nvPr/>
        </p:nvSpPr>
        <p:spPr>
          <a:xfrm>
            <a:off x="1532450" y="1441200"/>
            <a:ext cx="4464827" cy="1136105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Shape 471"/>
          <p:cNvSpPr txBox="1"/>
          <p:nvPr/>
        </p:nvSpPr>
        <p:spPr>
          <a:xfrm>
            <a:off x="897587" y="443685"/>
            <a:ext cx="11829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Individual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</a:p>
        </p:txBody>
      </p:sp>
      <p:sp>
        <p:nvSpPr>
          <p:cNvPr id="472" name="Shape 472"/>
          <p:cNvSpPr txBox="1"/>
          <p:nvPr/>
        </p:nvSpPr>
        <p:spPr>
          <a:xfrm>
            <a:off x="1539009" y="2852417"/>
            <a:ext cx="14528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Derivatives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(as needed)</a:t>
            </a:r>
          </a:p>
        </p:txBody>
      </p:sp>
      <p:sp>
        <p:nvSpPr>
          <p:cNvPr id="473" name="Shape 473"/>
          <p:cNvSpPr txBox="1"/>
          <p:nvPr/>
        </p:nvSpPr>
        <p:spPr>
          <a:xfrm>
            <a:off x="1626150" y="1544975"/>
            <a:ext cx="14528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Disk Image</a:t>
            </a:r>
          </a:p>
        </p:txBody>
      </p:sp>
      <p:sp>
        <p:nvSpPr>
          <p:cNvPr id="474" name="Shape 474"/>
          <p:cNvSpPr/>
          <p:nvPr/>
        </p:nvSpPr>
        <p:spPr>
          <a:xfrm>
            <a:off x="1581150" y="4276725"/>
            <a:ext cx="4417902" cy="118476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Shape 475"/>
          <p:cNvSpPr txBox="1"/>
          <p:nvPr/>
        </p:nvSpPr>
        <p:spPr>
          <a:xfrm>
            <a:off x="1721562" y="4350521"/>
            <a:ext cx="10476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Related</a:t>
            </a:r>
          </a:p>
        </p:txBody>
      </p:sp>
      <p:sp>
        <p:nvSpPr>
          <p:cNvPr id="476" name="Shape 476"/>
          <p:cNvSpPr txBox="1"/>
          <p:nvPr/>
        </p:nvSpPr>
        <p:spPr>
          <a:xfrm>
            <a:off x="935550" y="1018700"/>
            <a:ext cx="1373699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MARCXML</a:t>
            </a:r>
          </a:p>
        </p:txBody>
      </p:sp>
      <p:sp>
        <p:nvSpPr>
          <p:cNvPr id="477" name="Shape 477"/>
          <p:cNvSpPr txBox="1"/>
          <p:nvPr/>
        </p:nvSpPr>
        <p:spPr>
          <a:xfrm>
            <a:off x="2895600" y="4536000"/>
            <a:ext cx="3127800" cy="1082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Image files of cases, booklets, flyers, inserts, etc. associated with work</a:t>
            </a:r>
          </a:p>
        </p:txBody>
      </p:sp>
      <p:sp>
        <p:nvSpPr>
          <p:cNvPr id="478" name="Shape 478"/>
          <p:cNvSpPr txBox="1"/>
          <p:nvPr/>
        </p:nvSpPr>
        <p:spPr>
          <a:xfrm>
            <a:off x="1788150" y="3347471"/>
            <a:ext cx="11069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>
                <a:solidFill>
                  <a:srgbClr val="7030A0"/>
                </a:solidFill>
              </a:rPr>
              <a:t>DFXML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PREMIS</a:t>
            </a:r>
          </a:p>
        </p:txBody>
      </p:sp>
      <p:sp>
        <p:nvSpPr>
          <p:cNvPr id="479" name="Shape 479"/>
          <p:cNvSpPr txBox="1"/>
          <p:nvPr/>
        </p:nvSpPr>
        <p:spPr>
          <a:xfrm>
            <a:off x="2943225" y="1688850"/>
            <a:ext cx="2380500" cy="96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Disk image 1</a:t>
            </a:r>
          </a:p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</a:rPr>
              <a:t>Disk image 2…</a:t>
            </a:r>
          </a:p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</a:rPr>
              <a:t>Guymager txt file</a:t>
            </a:r>
          </a:p>
        </p:txBody>
      </p:sp>
      <p:sp>
        <p:nvSpPr>
          <p:cNvPr id="480" name="Shape 480"/>
          <p:cNvSpPr txBox="1"/>
          <p:nvPr/>
        </p:nvSpPr>
        <p:spPr>
          <a:xfrm>
            <a:off x="2979150" y="3020887"/>
            <a:ext cx="2380500" cy="96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Disk image 1</a:t>
            </a:r>
          </a:p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</a:rPr>
              <a:t>Disk image 2…</a:t>
            </a:r>
          </a:p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</a:rPr>
              <a:t>Documentation...</a:t>
            </a:r>
          </a:p>
        </p:txBody>
      </p:sp>
      <p:sp>
        <p:nvSpPr>
          <p:cNvPr id="481" name="Shape 481"/>
          <p:cNvSpPr txBox="1"/>
          <p:nvPr/>
        </p:nvSpPr>
        <p:spPr>
          <a:xfrm>
            <a:off x="1711950" y="1857425"/>
            <a:ext cx="11069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>
                <a:solidFill>
                  <a:srgbClr val="7030A0"/>
                </a:solidFill>
              </a:rPr>
              <a:t>DFXML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PREMIS</a:t>
            </a:r>
          </a:p>
        </p:txBody>
      </p:sp>
      <p:pic>
        <p:nvPicPr>
          <p:cNvPr id="482" name="Shape 482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5">
            <a:alphaModFix/>
          </a:blip>
          <a:srcRect l="49522"/>
          <a:stretch/>
        </p:blipFill>
        <p:spPr>
          <a:xfrm>
            <a:off x="304800" y="3970575"/>
            <a:ext cx="978000" cy="1944599"/>
          </a:xfrm>
          <a:prstGeom prst="rect">
            <a:avLst/>
          </a:prstGeom>
          <a:solidFill>
            <a:srgbClr val="EEEEEE"/>
          </a:solidFill>
          <a:ln w="1905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83" name="Shape 4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81000" y="4944445"/>
            <a:ext cx="1699500" cy="138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Shape 489"/>
          <p:cNvPicPr preferRelativeResize="0"/>
          <p:nvPr/>
        </p:nvPicPr>
        <p:blipFill rotWithShape="1">
          <a:blip r:embed="rId3">
            <a:alphaModFix/>
          </a:blip>
          <a:srcRect l="15747" t="27629" r="13854" b="25422"/>
          <a:stretch/>
        </p:blipFill>
        <p:spPr>
          <a:xfrm>
            <a:off x="1699025" y="1205250"/>
            <a:ext cx="4023124" cy="1788849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Shape 490"/>
          <p:cNvSpPr txBox="1">
            <a:spLocks noGrp="1"/>
          </p:cNvSpPr>
          <p:nvPr>
            <p:ph type="title"/>
          </p:nvPr>
        </p:nvSpPr>
        <p:spPr>
          <a:xfrm>
            <a:off x="6324600" y="304800"/>
            <a:ext cx="2514599" cy="442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Emulation </a:t>
            </a:r>
          </a:p>
        </p:txBody>
      </p:sp>
      <p:sp>
        <p:nvSpPr>
          <p:cNvPr id="491" name="Shape 491"/>
          <p:cNvSpPr txBox="1">
            <a:spLocks noGrp="1"/>
          </p:cNvSpPr>
          <p:nvPr>
            <p:ph type="body" idx="1"/>
          </p:nvPr>
        </p:nvSpPr>
        <p:spPr>
          <a:xfrm>
            <a:off x="6209400" y="1271922"/>
            <a:ext cx="2934600" cy="555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100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dirty="0" smtClean="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Interaction </a:t>
            </a:r>
            <a:r>
              <a:rPr lang="en-US" sz="2400" dirty="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to fulfill research needs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100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dirty="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Layers of the Stack</a:t>
            </a:r>
          </a:p>
          <a:p>
            <a:pPr marR="0" algn="l" rtl="0">
              <a:lnSpc>
                <a:spcPct val="100000"/>
              </a:lnSpc>
              <a:spcBef>
                <a:spcPts val="1600"/>
              </a:spcBef>
              <a:spcAft>
                <a:spcPts val="1000"/>
              </a:spcAft>
              <a:buNone/>
            </a:pPr>
            <a:r>
              <a:rPr lang="en-US" sz="2400" dirty="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“Depth” of emulation</a:t>
            </a:r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1000"/>
              </a:spcAft>
              <a:buNone/>
            </a:pPr>
            <a:r>
              <a:rPr lang="en-US" sz="2400" dirty="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Mac vs. Windows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100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dirty="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WINE compatibility </a:t>
            </a:r>
            <a:r>
              <a:rPr lang="en-US" sz="2400" dirty="0" smtClean="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layer</a:t>
            </a:r>
            <a:endParaRPr lang="en-US" sz="2400" dirty="0">
              <a:solidFill>
                <a:schemeClr val="dk2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492" name="Shape 4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6383726"/>
            <a:ext cx="1800299" cy="44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Shape 4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67000" y="6400800"/>
            <a:ext cx="1699500" cy="42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Shape 49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5750" y="3523000"/>
            <a:ext cx="3650425" cy="277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Shape 49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41950" y="152024"/>
            <a:ext cx="2122200" cy="213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Shape 496"/>
          <p:cNvPicPr preferRelativeResize="0"/>
          <p:nvPr/>
        </p:nvPicPr>
        <p:blipFill rotWithShape="1">
          <a:blip r:embed="rId8">
            <a:alphaModFix/>
          </a:blip>
          <a:srcRect l="25168" t="15353" r="25902" b="33960"/>
          <a:stretch/>
        </p:blipFill>
        <p:spPr>
          <a:xfrm>
            <a:off x="3219750" y="3040550"/>
            <a:ext cx="2666999" cy="207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Shape 497"/>
          <p:cNvSpPr/>
          <p:nvPr/>
        </p:nvSpPr>
        <p:spPr>
          <a:xfrm rot="5400000">
            <a:off x="1675325" y="1606149"/>
            <a:ext cx="4255499" cy="2771700"/>
          </a:xfrm>
          <a:prstGeom prst="uturnArrow">
            <a:avLst>
              <a:gd name="adj1" fmla="val 25000"/>
              <a:gd name="adj2" fmla="val 24580"/>
              <a:gd name="adj3" fmla="val 29706"/>
              <a:gd name="adj4" fmla="val 34271"/>
              <a:gd name="adj5" fmla="val 75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Shape 5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1472858"/>
            <a:ext cx="3766808" cy="3784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Shape 5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1" y="2396610"/>
            <a:ext cx="3766808" cy="3784942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Shape 50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Classification fallacies</a:t>
            </a:r>
          </a:p>
        </p:txBody>
      </p:sp>
      <p:sp>
        <p:nvSpPr>
          <p:cNvPr id="506" name="Shape 506"/>
          <p:cNvSpPr/>
          <p:nvPr/>
        </p:nvSpPr>
        <p:spPr>
          <a:xfrm>
            <a:off x="304800" y="1371600"/>
            <a:ext cx="3886200" cy="3886200"/>
          </a:xfrm>
          <a:prstGeom prst="donut">
            <a:avLst>
              <a:gd name="adj" fmla="val 3477"/>
            </a:avLst>
          </a:prstGeom>
          <a:solidFill>
            <a:schemeClr val="accent1"/>
          </a:solidFill>
          <a:ln w="9525" cap="flat">
            <a:solidFill>
              <a:srgbClr val="363C5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Shape 507"/>
          <p:cNvSpPr/>
          <p:nvPr/>
        </p:nvSpPr>
        <p:spPr>
          <a:xfrm>
            <a:off x="4953000" y="2286000"/>
            <a:ext cx="3886200" cy="3886200"/>
          </a:xfrm>
          <a:prstGeom prst="donut">
            <a:avLst>
              <a:gd name="adj" fmla="val 3477"/>
            </a:avLst>
          </a:prstGeom>
          <a:solidFill>
            <a:schemeClr val="accent4"/>
          </a:solidFill>
          <a:ln w="9525" cap="flat">
            <a:solidFill>
              <a:srgbClr val="B388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Shape 508"/>
          <p:cNvSpPr txBox="1"/>
          <p:nvPr/>
        </p:nvSpPr>
        <p:spPr>
          <a:xfrm>
            <a:off x="914400" y="1981200"/>
            <a:ext cx="2819400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Compiled code &amp; executables</a:t>
            </a:r>
          </a:p>
        </p:txBody>
      </p:sp>
      <p:sp>
        <p:nvSpPr>
          <p:cNvPr id="509" name="Shape 509"/>
          <p:cNvSpPr txBox="1"/>
          <p:nvPr/>
        </p:nvSpPr>
        <p:spPr>
          <a:xfrm>
            <a:off x="5643994" y="2971800"/>
            <a:ext cx="2789802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 files,</a:t>
            </a:r>
            <a:b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markup languages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510" name="Shape 510"/>
          <p:cNvSpPr txBox="1"/>
          <p:nvPr/>
        </p:nvSpPr>
        <p:spPr>
          <a:xfrm>
            <a:off x="682600" y="3114775"/>
            <a:ext cx="3178199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Emulation-dependent</a:t>
            </a:r>
          </a:p>
        </p:txBody>
      </p:sp>
      <p:sp>
        <p:nvSpPr>
          <p:cNvPr id="511" name="Shape 511"/>
          <p:cNvSpPr txBox="1"/>
          <p:nvPr/>
        </p:nvSpPr>
        <p:spPr>
          <a:xfrm>
            <a:off x="5562600" y="4172125"/>
            <a:ext cx="2265300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Browser-based</a:t>
            </a:r>
          </a:p>
        </p:txBody>
      </p:sp>
      <p:sp>
        <p:nvSpPr>
          <p:cNvPr id="512" name="Shape 512"/>
          <p:cNvSpPr txBox="1"/>
          <p:nvPr/>
        </p:nvSpPr>
        <p:spPr>
          <a:xfrm>
            <a:off x="1252291" y="3813601"/>
            <a:ext cx="2143616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Difficult to provide access</a:t>
            </a:r>
          </a:p>
        </p:txBody>
      </p:sp>
      <p:sp>
        <p:nvSpPr>
          <p:cNvPr id="513" name="Shape 513"/>
          <p:cNvSpPr txBox="1"/>
          <p:nvPr/>
        </p:nvSpPr>
        <p:spPr>
          <a:xfrm>
            <a:off x="5967087" y="4724400"/>
            <a:ext cx="2143616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Easy to provide access</a:t>
            </a:r>
          </a:p>
        </p:txBody>
      </p:sp>
      <p:pic>
        <p:nvPicPr>
          <p:cNvPr id="514" name="Shape 5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67000" y="6400800"/>
            <a:ext cx="1699459" cy="428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Shape 5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6383726"/>
            <a:ext cx="1800444" cy="44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Shape 516"/>
          <p:cNvPicPr preferRelativeResize="0"/>
          <p:nvPr/>
        </p:nvPicPr>
        <p:blipFill rotWithShape="1">
          <a:blip r:embed="rId7">
            <a:alphaModFix amt="62000"/>
          </a:blip>
          <a:srcRect t="6576" r="20823"/>
          <a:stretch/>
        </p:blipFill>
        <p:spPr>
          <a:xfrm>
            <a:off x="7315200" y="0"/>
            <a:ext cx="1828800" cy="216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" name="Shape 522"/>
          <p:cNvPicPr preferRelativeResize="0"/>
          <p:nvPr/>
        </p:nvPicPr>
        <p:blipFill rotWithShape="1">
          <a:blip r:embed="rId3">
            <a:alphaModFix amt="85000"/>
          </a:blip>
          <a:srcRect/>
          <a:stretch/>
        </p:blipFill>
        <p:spPr>
          <a:xfrm>
            <a:off x="3263801" y="872610"/>
            <a:ext cx="3766799" cy="378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Shape 523"/>
          <p:cNvPicPr preferRelativeResize="0"/>
          <p:nvPr/>
        </p:nvPicPr>
        <p:blipFill rotWithShape="1">
          <a:blip r:embed="rId3">
            <a:alphaModFix amt="85000"/>
          </a:blip>
          <a:srcRect/>
          <a:stretch/>
        </p:blipFill>
        <p:spPr>
          <a:xfrm>
            <a:off x="2654201" y="2396610"/>
            <a:ext cx="3766799" cy="378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Shape 5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87800" y="2106958"/>
            <a:ext cx="3766799" cy="378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Shape 525"/>
          <p:cNvPicPr preferRelativeResize="0"/>
          <p:nvPr/>
        </p:nvPicPr>
        <p:blipFill rotWithShape="1">
          <a:blip r:embed="rId4">
            <a:alphaModFix amt="85000"/>
          </a:blip>
          <a:srcRect/>
          <a:stretch/>
        </p:blipFill>
        <p:spPr>
          <a:xfrm>
            <a:off x="323850" y="1320458"/>
            <a:ext cx="3766799" cy="3784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Shape 526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Classification realities</a:t>
            </a:r>
          </a:p>
        </p:txBody>
      </p:sp>
      <p:sp>
        <p:nvSpPr>
          <p:cNvPr id="527" name="Shape 527"/>
          <p:cNvSpPr/>
          <p:nvPr/>
        </p:nvSpPr>
        <p:spPr>
          <a:xfrm>
            <a:off x="304800" y="1219200"/>
            <a:ext cx="3886200" cy="3886200"/>
          </a:xfrm>
          <a:prstGeom prst="donut">
            <a:avLst>
              <a:gd name="adj" fmla="val 3477"/>
            </a:avLst>
          </a:prstGeom>
          <a:solidFill>
            <a:schemeClr val="accent1"/>
          </a:solidFill>
          <a:ln w="9525" cap="flat">
            <a:solidFill>
              <a:srgbClr val="363C5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Shape 528"/>
          <p:cNvSpPr/>
          <p:nvPr/>
        </p:nvSpPr>
        <p:spPr>
          <a:xfrm>
            <a:off x="3263800" y="762000"/>
            <a:ext cx="3886200" cy="3886200"/>
          </a:xfrm>
          <a:prstGeom prst="donut">
            <a:avLst>
              <a:gd name="adj" fmla="val 3477"/>
            </a:avLst>
          </a:prstGeom>
          <a:solidFill>
            <a:schemeClr val="accent4"/>
          </a:solidFill>
          <a:ln w="9525" cap="flat">
            <a:solidFill>
              <a:srgbClr val="B388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Shape 529"/>
          <p:cNvSpPr txBox="1"/>
          <p:nvPr/>
        </p:nvSpPr>
        <p:spPr>
          <a:xfrm>
            <a:off x="762000" y="2514600"/>
            <a:ext cx="2819400" cy="83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Applications</a:t>
            </a:r>
          </a:p>
        </p:txBody>
      </p:sp>
      <p:sp>
        <p:nvSpPr>
          <p:cNvPr id="530" name="Shape 530"/>
          <p:cNvSpPr txBox="1"/>
          <p:nvPr/>
        </p:nvSpPr>
        <p:spPr>
          <a:xfrm>
            <a:off x="4166125" y="1508850"/>
            <a:ext cx="2450399" cy="563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HTML/Browser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531" name="Shape 5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67000" y="6400800"/>
            <a:ext cx="1699500" cy="42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Shape 5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6383726"/>
            <a:ext cx="1800299" cy="44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Shape 533"/>
          <p:cNvPicPr preferRelativeResize="0"/>
          <p:nvPr/>
        </p:nvPicPr>
        <p:blipFill rotWithShape="1">
          <a:blip r:embed="rId7">
            <a:alphaModFix amt="62000"/>
          </a:blip>
          <a:srcRect t="6576" r="20823"/>
          <a:stretch/>
        </p:blipFill>
        <p:spPr>
          <a:xfrm>
            <a:off x="7315200" y="0"/>
            <a:ext cx="1828800" cy="2163900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Shape 534"/>
          <p:cNvSpPr/>
          <p:nvPr/>
        </p:nvSpPr>
        <p:spPr>
          <a:xfrm>
            <a:off x="2654200" y="2286000"/>
            <a:ext cx="3886200" cy="3886200"/>
          </a:xfrm>
          <a:prstGeom prst="donut">
            <a:avLst>
              <a:gd name="adj" fmla="val 3477"/>
            </a:avLst>
          </a:prstGeom>
          <a:solidFill>
            <a:srgbClr val="93C47D"/>
          </a:solidFill>
          <a:ln w="9525" cap="flat">
            <a:solidFill>
              <a:srgbClr val="B388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Shape 535"/>
          <p:cNvSpPr txBox="1"/>
          <p:nvPr/>
        </p:nvSpPr>
        <p:spPr>
          <a:xfrm>
            <a:off x="3960246" y="5164362"/>
            <a:ext cx="1154700" cy="70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Plugins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536" name="Shape 536"/>
          <p:cNvSpPr/>
          <p:nvPr/>
        </p:nvSpPr>
        <p:spPr>
          <a:xfrm>
            <a:off x="5104300" y="2072550"/>
            <a:ext cx="3886200" cy="3886200"/>
          </a:xfrm>
          <a:prstGeom prst="donut">
            <a:avLst>
              <a:gd name="adj" fmla="val 3477"/>
            </a:avLst>
          </a:prstGeom>
          <a:solidFill>
            <a:srgbClr val="E69138"/>
          </a:solidFill>
          <a:ln w="9525" cap="flat">
            <a:solidFill>
              <a:srgbClr val="B388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Shape 537"/>
          <p:cNvSpPr txBox="1"/>
          <p:nvPr/>
        </p:nvSpPr>
        <p:spPr>
          <a:xfrm>
            <a:off x="7315200" y="3733800"/>
            <a:ext cx="1370700" cy="563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VRML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Shape 54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49522"/>
          <a:stretch/>
        </p:blipFill>
        <p:spPr>
          <a:xfrm>
            <a:off x="304800" y="3970575"/>
            <a:ext cx="978000" cy="1944599"/>
          </a:xfrm>
          <a:prstGeom prst="rect">
            <a:avLst/>
          </a:prstGeom>
          <a:solidFill>
            <a:srgbClr val="EEEEEE"/>
          </a:solidFill>
          <a:ln w="1905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44" name="Shape 544"/>
          <p:cNvSpPr/>
          <p:nvPr/>
        </p:nvSpPr>
        <p:spPr>
          <a:xfrm>
            <a:off x="3926300" y="446450"/>
            <a:ext cx="2319029" cy="190404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EC93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Shape 545"/>
          <p:cNvSpPr/>
          <p:nvPr/>
        </p:nvSpPr>
        <p:spPr>
          <a:xfrm>
            <a:off x="3926300" y="1649525"/>
            <a:ext cx="2319000" cy="4518599"/>
          </a:xfrm>
          <a:prstGeom prst="roundRect">
            <a:avLst>
              <a:gd name="adj" fmla="val 16667"/>
            </a:avLst>
          </a:prstGeom>
          <a:solidFill>
            <a:srgbClr val="FFEC93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46" name="Shape 546"/>
          <p:cNvSpPr/>
          <p:nvPr/>
        </p:nvSpPr>
        <p:spPr>
          <a:xfrm>
            <a:off x="4138775" y="2805750"/>
            <a:ext cx="1993499" cy="3256800"/>
          </a:xfrm>
          <a:prstGeom prst="rect">
            <a:avLst/>
          </a:prstGeom>
          <a:solidFill>
            <a:srgbClr val="FFD5B6"/>
          </a:solidFill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47" name="Shape 547"/>
          <p:cNvSpPr/>
          <p:nvPr/>
        </p:nvSpPr>
        <p:spPr>
          <a:xfrm>
            <a:off x="1985575" y="2210900"/>
            <a:ext cx="1699500" cy="2894400"/>
          </a:xfrm>
          <a:prstGeom prst="rect">
            <a:avLst/>
          </a:prstGeom>
          <a:solidFill>
            <a:srgbClr val="FFEC93"/>
          </a:solidFill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</p:txBody>
      </p:sp>
      <p:sp>
        <p:nvSpPr>
          <p:cNvPr id="548" name="Shape 548"/>
          <p:cNvSpPr/>
          <p:nvPr/>
        </p:nvSpPr>
        <p:spPr>
          <a:xfrm>
            <a:off x="1821721" y="304800"/>
            <a:ext cx="1993499" cy="4910699"/>
          </a:xfrm>
          <a:prstGeom prst="roundRect">
            <a:avLst>
              <a:gd name="adj" fmla="val 16667"/>
            </a:avLst>
          </a:prstGeom>
          <a:noFill/>
          <a:ln w="1905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</p:txBody>
      </p:sp>
      <p:sp>
        <p:nvSpPr>
          <p:cNvPr id="549" name="Shape 549"/>
          <p:cNvSpPr txBox="1">
            <a:spLocks noGrp="1"/>
          </p:cNvSpPr>
          <p:nvPr>
            <p:ph type="title"/>
          </p:nvPr>
        </p:nvSpPr>
        <p:spPr>
          <a:xfrm>
            <a:off x="6324600" y="289151"/>
            <a:ext cx="2514599" cy="773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i="0" u="none" strike="noStrike" cap="none" baseline="0" dirty="0" smtClean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Structuring Deposit</a:t>
            </a:r>
            <a:endParaRPr lang="en-US" sz="2800" b="1" i="0" u="none" strike="noStrike" cap="none" baseline="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Shape 550"/>
          <p:cNvSpPr txBox="1">
            <a:spLocks noGrp="1"/>
          </p:cNvSpPr>
          <p:nvPr>
            <p:ph type="body" idx="2"/>
          </p:nvPr>
        </p:nvSpPr>
        <p:spPr>
          <a:xfrm>
            <a:off x="6324600" y="1266692"/>
            <a:ext cx="2761200" cy="4005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1600" b="1" dirty="0">
              <a:solidFill>
                <a:schemeClr val="dk2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Clarity for stewards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Facilitate future research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Assist in future emulation strategies</a:t>
            </a:r>
          </a:p>
        </p:txBody>
      </p:sp>
      <p:pic>
        <p:nvPicPr>
          <p:cNvPr id="551" name="Shape 5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6383726"/>
            <a:ext cx="1800444" cy="442396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Shape 552"/>
          <p:cNvSpPr/>
          <p:nvPr/>
        </p:nvSpPr>
        <p:spPr>
          <a:xfrm>
            <a:off x="1984650" y="418575"/>
            <a:ext cx="1699433" cy="1820448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EC93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3" name="Shape 5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67000" y="6400800"/>
            <a:ext cx="1699459" cy="428227"/>
          </a:xfrm>
          <a:prstGeom prst="rect">
            <a:avLst/>
          </a:prstGeom>
          <a:noFill/>
          <a:ln>
            <a:noFill/>
          </a:ln>
        </p:spPr>
      </p:pic>
      <p:sp>
        <p:nvSpPr>
          <p:cNvPr id="554" name="Shape 554"/>
          <p:cNvSpPr/>
          <p:nvPr/>
        </p:nvSpPr>
        <p:spPr>
          <a:xfrm>
            <a:off x="161762" y="304799"/>
            <a:ext cx="1514645" cy="1204794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EC93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Shape 555"/>
          <p:cNvSpPr/>
          <p:nvPr/>
        </p:nvSpPr>
        <p:spPr>
          <a:xfrm>
            <a:off x="4133357" y="1729475"/>
            <a:ext cx="1993517" cy="1981152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5B6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Shape 574"/>
          <p:cNvSpPr/>
          <p:nvPr/>
        </p:nvSpPr>
        <p:spPr>
          <a:xfrm>
            <a:off x="4138774" y="3517850"/>
            <a:ext cx="1988099" cy="280500"/>
          </a:xfrm>
          <a:prstGeom prst="rect">
            <a:avLst/>
          </a:prstGeom>
          <a:solidFill>
            <a:srgbClr val="FFD5B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556" name="Shape 556"/>
          <p:cNvSpPr/>
          <p:nvPr/>
        </p:nvSpPr>
        <p:spPr>
          <a:xfrm>
            <a:off x="2373123" y="4048125"/>
            <a:ext cx="1265274" cy="904877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Shape 557"/>
          <p:cNvSpPr txBox="1"/>
          <p:nvPr/>
        </p:nvSpPr>
        <p:spPr>
          <a:xfrm>
            <a:off x="122414" y="762000"/>
            <a:ext cx="17364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Documentation</a:t>
            </a:r>
          </a:p>
        </p:txBody>
      </p:sp>
      <p:sp>
        <p:nvSpPr>
          <p:cNvPr id="558" name="Shape 558"/>
          <p:cNvSpPr txBox="1"/>
          <p:nvPr/>
        </p:nvSpPr>
        <p:spPr>
          <a:xfrm>
            <a:off x="4307305" y="772893"/>
            <a:ext cx="13517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>
                <a:solidFill>
                  <a:schemeClr val="dk1"/>
                </a:solidFill>
              </a:rPr>
              <a:t>Artw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orks</a:t>
            </a:r>
          </a:p>
        </p:txBody>
      </p:sp>
      <p:sp>
        <p:nvSpPr>
          <p:cNvPr id="559" name="Shape 559"/>
          <p:cNvSpPr txBox="1"/>
          <p:nvPr/>
        </p:nvSpPr>
        <p:spPr>
          <a:xfrm>
            <a:off x="2003399" y="748666"/>
            <a:ext cx="13070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Compiled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Emulators</a:t>
            </a:r>
          </a:p>
        </p:txBody>
      </p:sp>
      <p:sp>
        <p:nvSpPr>
          <p:cNvPr id="560" name="Shape 560"/>
          <p:cNvSpPr/>
          <p:nvPr/>
        </p:nvSpPr>
        <p:spPr>
          <a:xfrm>
            <a:off x="2373123" y="1710375"/>
            <a:ext cx="1265274" cy="904877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Shape 561"/>
          <p:cNvSpPr/>
          <p:nvPr/>
        </p:nvSpPr>
        <p:spPr>
          <a:xfrm>
            <a:off x="4887049" y="3939225"/>
            <a:ext cx="1182923" cy="904877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Shape 563"/>
          <p:cNvSpPr txBox="1"/>
          <p:nvPr/>
        </p:nvSpPr>
        <p:spPr>
          <a:xfrm>
            <a:off x="2467884" y="4318960"/>
            <a:ext cx="10767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ROMs</a:t>
            </a:r>
          </a:p>
        </p:txBody>
      </p:sp>
      <p:sp>
        <p:nvSpPr>
          <p:cNvPr id="562" name="Shape 562"/>
          <p:cNvSpPr/>
          <p:nvPr/>
        </p:nvSpPr>
        <p:spPr>
          <a:xfrm>
            <a:off x="4905096" y="2881950"/>
            <a:ext cx="1182923" cy="904877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Shape 565"/>
          <p:cNvSpPr txBox="1"/>
          <p:nvPr/>
        </p:nvSpPr>
        <p:spPr>
          <a:xfrm>
            <a:off x="4830732" y="4267200"/>
            <a:ext cx="1265399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Derivative</a:t>
            </a:r>
          </a:p>
        </p:txBody>
      </p:sp>
      <p:sp>
        <p:nvSpPr>
          <p:cNvPr id="566" name="Shape 566"/>
          <p:cNvSpPr txBox="1"/>
          <p:nvPr/>
        </p:nvSpPr>
        <p:spPr>
          <a:xfrm>
            <a:off x="4913062" y="2982634"/>
            <a:ext cx="10859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Disk image</a:t>
            </a:r>
          </a:p>
        </p:txBody>
      </p:sp>
      <p:sp>
        <p:nvSpPr>
          <p:cNvPr id="567" name="Shape 567"/>
          <p:cNvSpPr txBox="1"/>
          <p:nvPr/>
        </p:nvSpPr>
        <p:spPr>
          <a:xfrm>
            <a:off x="2467884" y="1981200"/>
            <a:ext cx="10674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Images</a:t>
            </a:r>
          </a:p>
        </p:txBody>
      </p:sp>
      <p:sp>
        <p:nvSpPr>
          <p:cNvPr id="568" name="Shape 568"/>
          <p:cNvSpPr/>
          <p:nvPr/>
        </p:nvSpPr>
        <p:spPr>
          <a:xfrm>
            <a:off x="4919867" y="5105225"/>
            <a:ext cx="1182923" cy="904877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Shape 564"/>
          <p:cNvSpPr txBox="1"/>
          <p:nvPr/>
        </p:nvSpPr>
        <p:spPr>
          <a:xfrm>
            <a:off x="4151062" y="1981200"/>
            <a:ext cx="11829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Individual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</a:p>
        </p:txBody>
      </p:sp>
      <p:sp>
        <p:nvSpPr>
          <p:cNvPr id="569" name="Shape 569"/>
          <p:cNvSpPr txBox="1"/>
          <p:nvPr/>
        </p:nvSpPr>
        <p:spPr>
          <a:xfrm>
            <a:off x="4972050" y="5421867"/>
            <a:ext cx="10476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Related</a:t>
            </a:r>
          </a:p>
        </p:txBody>
      </p:sp>
      <p:pic>
        <p:nvPicPr>
          <p:cNvPr id="570" name="Shape 5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800" y="4944445"/>
            <a:ext cx="1699500" cy="1380299"/>
          </a:xfrm>
          <a:prstGeom prst="rect">
            <a:avLst/>
          </a:prstGeom>
          <a:noFill/>
          <a:ln>
            <a:noFill/>
          </a:ln>
        </p:spPr>
      </p:pic>
      <p:sp>
        <p:nvSpPr>
          <p:cNvPr id="571" name="Shape 571"/>
          <p:cNvSpPr/>
          <p:nvPr/>
        </p:nvSpPr>
        <p:spPr>
          <a:xfrm>
            <a:off x="2387173" y="2879250"/>
            <a:ext cx="1265274" cy="904877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Shape 572"/>
          <p:cNvSpPr txBox="1"/>
          <p:nvPr/>
        </p:nvSpPr>
        <p:spPr>
          <a:xfrm>
            <a:off x="2472597" y="3008587"/>
            <a:ext cx="10674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Executables</a:t>
            </a:r>
          </a:p>
        </p:txBody>
      </p:sp>
      <p:sp>
        <p:nvSpPr>
          <p:cNvPr id="573" name="Shape 573"/>
          <p:cNvSpPr/>
          <p:nvPr/>
        </p:nvSpPr>
        <p:spPr>
          <a:xfrm>
            <a:off x="1998741" y="2070075"/>
            <a:ext cx="360299" cy="280500"/>
          </a:xfrm>
          <a:prstGeom prst="rect">
            <a:avLst/>
          </a:prstGeom>
          <a:solidFill>
            <a:srgbClr val="FFEC9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0" name="Shape 58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 amt="32000"/>
          </a:blip>
          <a:srcRect l="14659" t="14059" r="18673" b="15853"/>
          <a:stretch/>
        </p:blipFill>
        <p:spPr>
          <a:xfrm>
            <a:off x="0" y="0"/>
            <a:ext cx="9144000" cy="6287399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Shape 581"/>
          <p:cNvSpPr txBox="1">
            <a:spLocks noGrp="1"/>
          </p:cNvSpPr>
          <p:nvPr>
            <p:ph type="title"/>
          </p:nvPr>
        </p:nvSpPr>
        <p:spPr>
          <a:xfrm>
            <a:off x="304800" y="152400"/>
            <a:ext cx="8610599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latin typeface="Calibri"/>
                <a:ea typeface="Calibri"/>
                <a:cs typeface="Calibri"/>
                <a:sym typeface="Calibri"/>
              </a:rPr>
              <a:t>Project Team</a:t>
            </a:r>
          </a:p>
        </p:txBody>
      </p:sp>
      <p:sp>
        <p:nvSpPr>
          <p:cNvPr id="582" name="Shape 582"/>
          <p:cNvSpPr txBox="1">
            <a:spLocks noGrp="1"/>
          </p:cNvSpPr>
          <p:nvPr>
            <p:ph type="body" idx="2"/>
          </p:nvPr>
        </p:nvSpPr>
        <p:spPr>
          <a:xfrm>
            <a:off x="-50" y="1219200"/>
            <a:ext cx="9144000" cy="493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3050" marR="0" lvl="0" indent="-299974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●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Cornell Team: </a:t>
            </a: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Desiree Alexander, Madeleine Casad, Dianne Dietrich,</a:t>
            </a:r>
            <a:b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Jason Kovari, Danielle Mericle, Liz Muller, Michelle Paolillo</a:t>
            </a:r>
          </a:p>
          <a:p>
            <a:pPr marL="45720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Grant PIs: Oya Rieger, Timothy Murray</a:t>
            </a:r>
          </a:p>
          <a:p>
            <a:pPr marL="273050" marR="0" lvl="0" indent="-2999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●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Consultants:</a:t>
            </a:r>
          </a:p>
          <a:p>
            <a:pPr marL="45720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AVPreserve: Alex Duryee, Chris Lacinak, Kara VanMalssen</a:t>
            </a:r>
          </a:p>
          <a:p>
            <a:pPr marL="273050" marR="0" lvl="0" indent="-29997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●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Advisory Board: </a:t>
            </a:r>
          </a:p>
          <a:p>
            <a:pPr marL="457200" marR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 Fino-Radin, Jean Gagnon, Rebecca Guenther, Matthew Kirschenbaum, Jon Ippolito,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Norie Neumark, Christiane Paul, </a:t>
            </a:r>
          </a:p>
          <a:p>
            <a:pPr marL="45720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Richard Rinehart, Simeon Warner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upported by a grant from the </a:t>
            </a:r>
            <a:r>
              <a:rPr lang="en-US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sz="2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ational Endowment for the Humanities</a:t>
            </a:r>
          </a:p>
        </p:txBody>
      </p:sp>
      <p:pic>
        <p:nvPicPr>
          <p:cNvPr id="583" name="Shape 58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17030" y="381000"/>
            <a:ext cx="2790899" cy="68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Shape 58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21430" y="381000"/>
            <a:ext cx="2690100" cy="677699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Shape 585"/>
          <p:cNvSpPr/>
          <p:nvPr/>
        </p:nvSpPr>
        <p:spPr>
          <a:xfrm>
            <a:off x="611100" y="6370650"/>
            <a:ext cx="8304300" cy="230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b="0" i="0" u="none" strike="noStrike" cap="none" baseline="0">
                <a:latin typeface="Calibri"/>
                <a:ea typeface="Calibri"/>
                <a:cs typeface="Calibri"/>
                <a:sym typeface="Calibri"/>
              </a:rPr>
              <a:t>Any views, findings, conclusions, or recommendations expressed in this presentation do not necessarily represent those of the National Endowment for the Humanities.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 txBox="1">
            <a:spLocks noGrp="1"/>
          </p:cNvSpPr>
          <p:nvPr>
            <p:ph type="title"/>
          </p:nvPr>
        </p:nvSpPr>
        <p:spPr>
          <a:xfrm>
            <a:off x="569500" y="1407700"/>
            <a:ext cx="8229600" cy="89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Discussion</a:t>
            </a:r>
          </a:p>
        </p:txBody>
      </p:sp>
      <p:pic>
        <p:nvPicPr>
          <p:cNvPr id="591" name="Shape 5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2900" y="4437062"/>
            <a:ext cx="2308200" cy="23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Shape 5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3400" y="3913187"/>
            <a:ext cx="1047600" cy="10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Shape 5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3400" y="5072062"/>
            <a:ext cx="1047600" cy="10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Shape 59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3400" y="2743200"/>
            <a:ext cx="1047600" cy="10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Shape 59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676400" y="5072062"/>
            <a:ext cx="1047600" cy="10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Shape 59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671638" y="3913187"/>
            <a:ext cx="1047600" cy="10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7" name="Shape 59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438400" y="3790950"/>
            <a:ext cx="3143100" cy="255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Shape 59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572000" y="6383726"/>
            <a:ext cx="1800299" cy="44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Shape 599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667000" y="6400800"/>
            <a:ext cx="1699500" cy="42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 60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Domine"/>
                <a:ea typeface="Domine"/>
                <a:cs typeface="Domine"/>
                <a:sym typeface="Domine"/>
              </a:rPr>
              <a:t>Image credits (in order of appearance)</a:t>
            </a:r>
          </a:p>
        </p:txBody>
      </p:sp>
      <p:sp>
        <p:nvSpPr>
          <p:cNvPr id="606" name="Shape 606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371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The mid-90s is under this car. Picture taken by Dianne Dietrich.</a:t>
            </a:r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Physical CD – David Thomas; The Encoded Eye, The Archive, and its Engine House</a:t>
            </a:r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Rare and Manuscript Collections (interior) – </a:t>
            </a:r>
            <a:r>
              <a:rPr lang="en-US" sz="1600" b="0" i="0" u="sng" strike="noStrike" cap="none" baseline="0" dirty="0">
                <a:solidFill>
                  <a:schemeClr val="hlink"/>
                </a:solidFill>
                <a:latin typeface="Cabin"/>
                <a:ea typeface="Cabin"/>
                <a:cs typeface="Cabin"/>
                <a:sym typeface="Cabin"/>
                <a:hlinkClick r:id="rId3"/>
              </a:rPr>
              <a:t>http://rmc.library.cornell.edu/presidents/view_image.php?img=97</a:t>
            </a:r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Norie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Neumark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; Shock in the Ear – Screenshot from Contact Zones webpage: </a:t>
            </a:r>
            <a:r>
              <a:rPr lang="en-US" sz="1600" b="0" i="0" u="sng" strike="noStrike" cap="none" baseline="0" dirty="0">
                <a:solidFill>
                  <a:schemeClr val="hlink"/>
                </a:solidFill>
                <a:latin typeface="Cabin"/>
                <a:ea typeface="Cabin"/>
                <a:cs typeface="Cabin"/>
                <a:sym typeface="Cabin"/>
                <a:hlinkClick r:id="rId4"/>
              </a:rPr>
              <a:t>https://contactzones.cit.cornell.edu/artists/neumark.html/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) </a:t>
            </a:r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CULAR Logo – Carla </a:t>
            </a:r>
            <a:r>
              <a:rPr lang="en-US" sz="160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DeMello</a:t>
            </a:r>
            <a:endParaRPr lang="en-US" sz="160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Shattered CDs – photo by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lydyth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; </a:t>
            </a:r>
            <a:r>
              <a:rPr lang="en-US" sz="1600" b="0" i="0" u="sng" strike="noStrike" cap="none" baseline="0" dirty="0">
                <a:solidFill>
                  <a:schemeClr val="hlink"/>
                </a:solidFill>
                <a:latin typeface="Cabin"/>
                <a:ea typeface="Cabin"/>
                <a:cs typeface="Cabin"/>
                <a:sym typeface="Cabin"/>
                <a:hlinkClick r:id="rId5"/>
              </a:rPr>
              <a:t>http://www.pxleyes.com/photography-picture/4b58e0e25d4d1/Dreaded-Broken--amp--Damaged-CD-s.html/</a:t>
            </a: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Yassine</a:t>
            </a: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Bouhlel</a:t>
            </a: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; A Nostalgic Rummage Through the History of Flash </a:t>
            </a:r>
            <a:r>
              <a:rPr lang="en-US" sz="1600" u="sng" dirty="0">
                <a:solidFill>
                  <a:schemeClr val="hlink"/>
                </a:solidFill>
                <a:latin typeface="Cabin"/>
                <a:ea typeface="Cabin"/>
                <a:cs typeface="Cabin"/>
                <a:sym typeface="Cabin"/>
                <a:hlinkClick r:id="rId6"/>
              </a:rPr>
              <a:t>http://code.tutsplus.com/articles/a-nostalgic-rummage-through-the-history-of-flash--active-6733</a:t>
            </a: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endParaRPr sz="160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285750" indent="-285750">
              <a:buFont typeface="Wingdings" charset="2"/>
              <a:buChar char="l"/>
            </a:pPr>
            <a:endParaRPr sz="160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285750" indent="-285750">
              <a:buFont typeface="Wingdings" charset="2"/>
              <a:buChar char="l"/>
            </a:pPr>
            <a:endParaRPr sz="1600" b="0" i="0" u="none" strike="noStrike" cap="none" baseline="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607" name="Shape 60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667000" y="6400800"/>
            <a:ext cx="1699459" cy="428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Shape 60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72000" y="6383726"/>
            <a:ext cx="1800444" cy="442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Domine"/>
                <a:ea typeface="Domine"/>
                <a:cs typeface="Domine"/>
                <a:sym typeface="Domine"/>
              </a:rPr>
              <a:t>Image credits (in order of appearance)</a:t>
            </a:r>
          </a:p>
        </p:txBody>
      </p:sp>
      <p:sp>
        <p:nvSpPr>
          <p:cNvPr id="615" name="Shape 615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371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indent="0">
              <a:buNone/>
            </a:pPr>
            <a:endParaRPr sz="160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Operating System </a:t>
            </a:r>
            <a:r>
              <a:rPr lang="en-US" sz="160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Documention</a:t>
            </a: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Project; Mac System Software, </a:t>
            </a:r>
            <a:r>
              <a:rPr lang="en-US" sz="1600" u="sng" dirty="0">
                <a:solidFill>
                  <a:schemeClr val="hlink"/>
                </a:solidFill>
                <a:latin typeface="Cabin"/>
                <a:ea typeface="Cabin"/>
                <a:cs typeface="Cabin"/>
                <a:sym typeface="Cabin"/>
                <a:hlinkClick r:id="rId3"/>
              </a:rPr>
              <a:t>http://www.operating-system.org/betriebssystem/_english/bs-macos.htm</a:t>
            </a: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The Telegraph. Apple Mac computers through the ages,  </a:t>
            </a:r>
            <a:r>
              <a:rPr lang="en-US" sz="1600" u="sng" dirty="0">
                <a:solidFill>
                  <a:schemeClr val="hlink"/>
                </a:solidFill>
                <a:latin typeface="Cabin"/>
                <a:ea typeface="Cabin"/>
                <a:cs typeface="Cabin"/>
                <a:sym typeface="Cabin"/>
                <a:hlinkClick r:id="rId4"/>
              </a:rPr>
              <a:t>http://www.telegraph.co.uk/technology/apple/4315904/Apple-Mac-computers-through-the-ages.html?image=3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l"/>
            </a:pPr>
            <a:r>
              <a:rPr lang="en-US" sz="160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elected screen captures –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Norie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Neumark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, Shock in the Ear; Renate Ferro, Panic Hits Home; Yao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Jui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Chung, The Soul Is But One Instant;  Mark Hansen, Ben Rubin, Listening Post; Reginald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Woolery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, Million Man March/World Wide Web (From Rose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Goldsen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Archive of New Media Art homepage, http://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goldsen.library.cornell.edu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/</a:t>
            </a:r>
            <a:r>
              <a:rPr lang="en-US" sz="1600" b="0" i="0" u="none" strike="noStrike" cap="none" baseline="0" dirty="0" smtClean="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)</a:t>
            </a:r>
            <a:endParaRPr lang="en-US" sz="1600" b="0" i="0" u="none" strike="noStrike" cap="none" baseline="0" dirty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616" name="Shape 6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67000" y="6400800"/>
            <a:ext cx="1699459" cy="428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Shape 6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6383726"/>
            <a:ext cx="1800444" cy="442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66"/>
        </a:solid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title"/>
          </p:nvPr>
        </p:nvSpPr>
        <p:spPr>
          <a:xfrm>
            <a:off x="460250" y="197575"/>
            <a:ext cx="8226599" cy="1028399"/>
          </a:xfrm>
          <a:prstGeom prst="rect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74300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Domine"/>
              <a:buNone/>
            </a:pPr>
            <a:r>
              <a:rPr lang="en-US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Accessing Digital Art:</a:t>
            </a: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Domine"/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Emulation and Preservation of Complex Digital Art Objects</a:t>
            </a:r>
          </a:p>
        </p:txBody>
      </p:sp>
      <p:pic>
        <p:nvPicPr>
          <p:cNvPr id="347" name="Shape 347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6616" b="6616"/>
          <a:stretch/>
        </p:blipFill>
        <p:spPr>
          <a:xfrm>
            <a:off x="457200" y="1295400"/>
            <a:ext cx="8226651" cy="4259999"/>
          </a:xfrm>
          <a:prstGeom prst="rect">
            <a:avLst/>
          </a:prstGeom>
          <a:solidFill>
            <a:srgbClr val="BBBBBB"/>
          </a:solidFill>
          <a:ln>
            <a:noFill/>
          </a:ln>
        </p:spPr>
      </p:pic>
      <p:sp>
        <p:nvSpPr>
          <p:cNvPr id="348" name="Shape 348"/>
          <p:cNvSpPr txBox="1"/>
          <p:nvPr/>
        </p:nvSpPr>
        <p:spPr>
          <a:xfrm>
            <a:off x="419100" y="5548744"/>
            <a:ext cx="8724899" cy="62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0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Dianne Dietrich, Jason Kovari and Michelle </a:t>
            </a:r>
            <a:r>
              <a:rPr lang="en-US" sz="2000" b="0" i="0" u="none" strike="noStrike" cap="none" baseline="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Paolillo</a:t>
            </a:r>
            <a:r>
              <a:rPr lang="en-US" sz="20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0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Digital Library Federation	</a:t>
            </a:r>
            <a:r>
              <a:rPr lang="en-US" sz="2000" b="0" i="0" u="none" strike="noStrike" cap="none" baseline="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			2014 </a:t>
            </a:r>
            <a:r>
              <a:rPr lang="en-US" sz="20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October 29</a:t>
            </a:r>
          </a:p>
        </p:txBody>
      </p:sp>
      <p:pic>
        <p:nvPicPr>
          <p:cNvPr id="349" name="Shape 349"/>
          <p:cNvPicPr preferRelativeResize="0"/>
          <p:nvPr/>
        </p:nvPicPr>
        <p:blipFill rotWithShape="1">
          <a:blip r:embed="rId4">
            <a:alphaModFix/>
          </a:blip>
          <a:srcRect t="-2420" r="52351" b="-1"/>
          <a:stretch/>
        </p:blipFill>
        <p:spPr>
          <a:xfrm>
            <a:off x="7818260" y="3657600"/>
            <a:ext cx="868539" cy="1876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Shape 3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78530" y="6409928"/>
            <a:ext cx="1676399" cy="41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Shape 3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1998" y="6378294"/>
            <a:ext cx="1800299" cy="43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Shape 357"/>
          <p:cNvPicPr preferRelativeResize="0"/>
          <p:nvPr/>
        </p:nvPicPr>
        <p:blipFill rotWithShape="1">
          <a:blip r:embed="rId3">
            <a:alphaModFix amt="35000"/>
          </a:blip>
          <a:srcRect r="32217" b="22899"/>
          <a:stretch/>
        </p:blipFill>
        <p:spPr>
          <a:xfrm>
            <a:off x="6477000" y="3810001"/>
            <a:ext cx="2666999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6248400" y="1094425"/>
            <a:ext cx="2821500" cy="5136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Founded in 2002</a:t>
            </a: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Research</a:t>
            </a:r>
            <a:r>
              <a:rPr lang="en-US" sz="24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Repository</a:t>
            </a:r>
          </a:p>
        </p:txBody>
      </p:sp>
      <p:pic>
        <p:nvPicPr>
          <p:cNvPr id="359" name="Shape 359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 l="12495" r="12502" b="6252"/>
          <a:stretch/>
        </p:blipFill>
        <p:spPr>
          <a:xfrm>
            <a:off x="304800" y="685800"/>
            <a:ext cx="5638800" cy="5285999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Shape 360"/>
          <p:cNvSpPr txBox="1">
            <a:spLocks noGrp="1"/>
          </p:cNvSpPr>
          <p:nvPr>
            <p:ph type="title"/>
          </p:nvPr>
        </p:nvSpPr>
        <p:spPr>
          <a:xfrm>
            <a:off x="6324600" y="409680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Rose </a:t>
            </a:r>
            <a:r>
              <a:rPr lang="en-US" sz="2800" b="1" i="0" u="none" strike="noStrike" cap="none" baseline="0" dirty="0" err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Goldsen</a:t>
            </a:r>
            <a:r>
              <a:rPr lang="en-US" sz="2800" b="1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Archive of New Media Art</a:t>
            </a:r>
          </a:p>
        </p:txBody>
      </p:sp>
      <p:pic>
        <p:nvPicPr>
          <p:cNvPr id="361" name="Shape 3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67000" y="6400800"/>
            <a:ext cx="1699500" cy="42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Shape 3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6383726"/>
            <a:ext cx="1800299" cy="442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Shape 3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2850" y="304800"/>
            <a:ext cx="3975099" cy="298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Shape 36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7300" y="3325812"/>
            <a:ext cx="3886200" cy="2914649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Shape 370"/>
          <p:cNvSpPr txBox="1">
            <a:spLocks noGrp="1"/>
          </p:cNvSpPr>
          <p:nvPr>
            <p:ph type="title"/>
          </p:nvPr>
        </p:nvSpPr>
        <p:spPr>
          <a:xfrm>
            <a:off x="6324600" y="304800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Complexity</a:t>
            </a:r>
            <a:br>
              <a:rPr lang="en-US" sz="28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of Works</a:t>
            </a:r>
          </a:p>
        </p:txBody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6324600" y="1143000"/>
            <a:ext cx="2514599" cy="281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1800" b="1">
              <a:solidFill>
                <a:schemeClr val="dk2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1800" b="1">
              <a:solidFill>
                <a:schemeClr val="dk2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Interactivity</a:t>
            </a:r>
          </a:p>
          <a:p>
            <a:pPr marL="0" marR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Non-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inear 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orm</a:t>
            </a:r>
          </a:p>
          <a:p>
            <a:pPr marL="0" marR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Visual,  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ural and 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extual 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nterplay</a:t>
            </a:r>
          </a:p>
          <a:p>
            <a:pPr marL="0" marR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Storage strategy of 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edia</a:t>
            </a:r>
          </a:p>
        </p:txBody>
      </p:sp>
      <p:pic>
        <p:nvPicPr>
          <p:cNvPr id="372" name="Shape 372"/>
          <p:cNvPicPr preferRelativeResize="0"/>
          <p:nvPr/>
        </p:nvPicPr>
        <p:blipFill rotWithShape="1">
          <a:blip r:embed="rId5">
            <a:alphaModFix/>
          </a:blip>
          <a:srcRect r="36089" b="26269"/>
          <a:stretch/>
        </p:blipFill>
        <p:spPr>
          <a:xfrm>
            <a:off x="6629400" y="3962400"/>
            <a:ext cx="2514599" cy="2914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Shape 37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6383726"/>
            <a:ext cx="1800299" cy="44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Shape 37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667000" y="6400800"/>
            <a:ext cx="1699500" cy="42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 txBox="1">
            <a:spLocks noGrp="1"/>
          </p:cNvSpPr>
          <p:nvPr>
            <p:ph type="title"/>
          </p:nvPr>
        </p:nvSpPr>
        <p:spPr>
          <a:xfrm>
            <a:off x="6219075" y="219926"/>
            <a:ext cx="2925000" cy="94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Preservation &amp; Access Framework</a:t>
            </a:r>
          </a:p>
        </p:txBody>
      </p:sp>
      <p:sp>
        <p:nvSpPr>
          <p:cNvPr id="381" name="Shape 381"/>
          <p:cNvSpPr txBox="1">
            <a:spLocks noGrp="1"/>
          </p:cNvSpPr>
          <p:nvPr>
            <p:ph type="body" idx="1"/>
          </p:nvPr>
        </p:nvSpPr>
        <p:spPr>
          <a:xfrm>
            <a:off x="6324600" y="1447800"/>
            <a:ext cx="2514599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Develop methodology for analysis of 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works</a:t>
            </a: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Define significant properties</a:t>
            </a: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Develop 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metadata requirements</a:t>
            </a:r>
          </a:p>
        </p:txBody>
      </p:sp>
      <p:pic>
        <p:nvPicPr>
          <p:cNvPr id="382" name="Shape 382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 l="14657" t="14061" r="18677" b="9484"/>
          <a:stretch/>
        </p:blipFill>
        <p:spPr>
          <a:xfrm>
            <a:off x="304800" y="1143000"/>
            <a:ext cx="5714999" cy="436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Shape 383"/>
          <p:cNvPicPr preferRelativeResize="0"/>
          <p:nvPr/>
        </p:nvPicPr>
        <p:blipFill rotWithShape="1">
          <a:blip r:embed="rId4">
            <a:alphaModFix/>
          </a:blip>
          <a:srcRect l="52641"/>
          <a:stretch/>
        </p:blipFill>
        <p:spPr>
          <a:xfrm>
            <a:off x="304800" y="1524000"/>
            <a:ext cx="1616229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Shape 38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67000" y="6400800"/>
            <a:ext cx="1699500" cy="42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Shape 38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6383726"/>
            <a:ext cx="1800299" cy="4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60828" y="5826265"/>
            <a:ext cx="591427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900" dirty="0"/>
              <a:t>https://</a:t>
            </a:r>
            <a:r>
              <a:rPr kumimoji="1" lang="en-US" altLang="ja-JP" sz="1900" dirty="0" err="1"/>
              <a:t>confluence.cornell.edu</a:t>
            </a:r>
            <a:r>
              <a:rPr kumimoji="1" lang="en-US" altLang="ja-JP" sz="1900" dirty="0"/>
              <a:t>/display/</a:t>
            </a:r>
            <a:r>
              <a:rPr kumimoji="1" lang="en-US" altLang="ja-JP" sz="1900" dirty="0" err="1"/>
              <a:t>pafdao</a:t>
            </a:r>
            <a:r>
              <a:rPr kumimoji="1" lang="en-US" altLang="ja-JP" sz="1900" dirty="0"/>
              <a:t>/Home</a:t>
            </a:r>
            <a:endParaRPr kumimoji="1" lang="ja-JP" altLang="en-US" sz="19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Shape 391"/>
          <p:cNvPicPr preferRelativeResize="0"/>
          <p:nvPr/>
        </p:nvPicPr>
        <p:blipFill>
          <a:blip r:embed="rId3">
            <a:alphaModFix amt="61000"/>
          </a:blip>
          <a:stretch>
            <a:fillRect/>
          </a:stretch>
        </p:blipFill>
        <p:spPr>
          <a:xfrm>
            <a:off x="98550" y="304802"/>
            <a:ext cx="6068799" cy="5965799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Shape 392"/>
          <p:cNvSpPr txBox="1">
            <a:spLocks noGrp="1"/>
          </p:cNvSpPr>
          <p:nvPr>
            <p:ph type="title"/>
          </p:nvPr>
        </p:nvSpPr>
        <p:spPr>
          <a:xfrm>
            <a:off x="6324600" y="221964"/>
            <a:ext cx="2514599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Creating </a:t>
            </a:r>
            <a:r>
              <a:rPr lang="en-US" sz="28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2800" b="1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isk </a:t>
            </a:r>
            <a:r>
              <a:rPr lang="en-US" sz="28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800" b="1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mages</a:t>
            </a:r>
          </a:p>
        </p:txBody>
      </p:sp>
      <p:sp>
        <p:nvSpPr>
          <p:cNvPr id="393" name="Shape 393"/>
          <p:cNvSpPr txBox="1">
            <a:spLocks noGrp="1"/>
          </p:cNvSpPr>
          <p:nvPr>
            <p:ph type="body" idx="1"/>
          </p:nvPr>
        </p:nvSpPr>
        <p:spPr>
          <a:xfrm>
            <a:off x="6324600" y="1524000"/>
            <a:ext cx="2644500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Sector-by-sector copy of CD-ROM</a:t>
            </a: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Retain disk structure and contents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separate from fragile media</a:t>
            </a: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Derive Guymager outpu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</a:p>
        </p:txBody>
      </p:sp>
      <p:pic>
        <p:nvPicPr>
          <p:cNvPr id="394" name="Shape 3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6383726"/>
            <a:ext cx="1800444" cy="44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Shape 39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41584" y="183981"/>
            <a:ext cx="2418300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Shape 39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73814" y="3249892"/>
            <a:ext cx="2690399" cy="2563499"/>
          </a:xfrm>
          <a:prstGeom prst="rect">
            <a:avLst/>
          </a:prstGeom>
          <a:solidFill>
            <a:srgbClr val="EEEEEE"/>
          </a:solidFill>
          <a:ln w="1905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97" name="Shape 397"/>
          <p:cNvSpPr/>
          <p:nvPr/>
        </p:nvSpPr>
        <p:spPr>
          <a:xfrm rot="-376731">
            <a:off x="1114085" y="3020943"/>
            <a:ext cx="3280679" cy="3012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274E13"/>
                </a:solidFill>
                <a:latin typeface="Consolas"/>
                <a:ea typeface="Consolas"/>
                <a:cs typeface="Consolas"/>
                <a:sym typeface="Consolas"/>
              </a:rPr>
              <a:t>01000011 01101111 01110010 01101110 01100101 01101100 01101100 00100000 01010101 01101110 01101001 01110110 01100101 01110010 01110011 01101001 01110100 01111001 </a:t>
            </a:r>
          </a:p>
        </p:txBody>
      </p:sp>
      <p:pic>
        <p:nvPicPr>
          <p:cNvPr id="398" name="Shape 39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667000" y="6400800"/>
            <a:ext cx="1699500" cy="428100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Shape 399"/>
          <p:cNvSpPr/>
          <p:nvPr/>
        </p:nvSpPr>
        <p:spPr>
          <a:xfrm rot="7307709">
            <a:off x="3702138" y="2556107"/>
            <a:ext cx="780057" cy="658676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" name="Shape 40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268200" y="4456200"/>
            <a:ext cx="1937399" cy="1944599"/>
          </a:xfrm>
          <a:prstGeom prst="rect">
            <a:avLst/>
          </a:prstGeom>
          <a:solidFill>
            <a:srgbClr val="EEEEEE"/>
          </a:solidFill>
          <a:ln w="1905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06" name="Shape 406"/>
          <p:cNvSpPr txBox="1">
            <a:spLocks noGrp="1"/>
          </p:cNvSpPr>
          <p:nvPr>
            <p:ph type="title"/>
          </p:nvPr>
        </p:nvSpPr>
        <p:spPr>
          <a:xfrm>
            <a:off x="6324600" y="304800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Preservation</a:t>
            </a:r>
          </a:p>
        </p:txBody>
      </p:sp>
      <p:sp>
        <p:nvSpPr>
          <p:cNvPr id="407" name="Shape 407"/>
          <p:cNvSpPr txBox="1">
            <a:spLocks noGrp="1"/>
          </p:cNvSpPr>
          <p:nvPr>
            <p:ph type="body" idx="2"/>
          </p:nvPr>
        </p:nvSpPr>
        <p:spPr>
          <a:xfrm>
            <a:off x="6170500" y="1219200"/>
            <a:ext cx="2973599" cy="484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700" b="1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Dark Archive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NDSA </a:t>
            </a: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Level 1 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Fedora storage: 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US" sz="2400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types of</a:t>
            </a:r>
            <a:r>
              <a:rPr lang="en-US" sz="24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objects:</a:t>
            </a:r>
          </a:p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50" i="0" u="none" strike="noStrike" cap="none" baseline="0" dirty="0" smtClean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0" u="none" strike="noStrike" cap="none" baseline="0" dirty="0" smtClean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lang="en-US" sz="2400" i="0" u="none" strike="noStrike" cap="none" baseline="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Aggregate</a:t>
            </a:r>
          </a:p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Metadata </a:t>
            </a:r>
          </a:p>
        </p:txBody>
      </p:sp>
      <p:pic>
        <p:nvPicPr>
          <p:cNvPr id="408" name="Shape 40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1000" y="4944540"/>
            <a:ext cx="1699500" cy="13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Shape 40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72000" y="6383726"/>
            <a:ext cx="1800444" cy="44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Shape 4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67000" y="6400800"/>
            <a:ext cx="1699459" cy="428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Shape 4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4200" y="304800"/>
            <a:ext cx="4426499" cy="473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Shape 4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950" y="314800"/>
            <a:ext cx="5994700" cy="468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Shape 41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3966142" y="4372980"/>
            <a:ext cx="1937399" cy="1944599"/>
          </a:xfrm>
          <a:prstGeom prst="rect">
            <a:avLst/>
          </a:prstGeom>
          <a:solidFill>
            <a:srgbClr val="EEEEEE"/>
          </a:solidFill>
          <a:ln w="1905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19" name="Shape 419"/>
          <p:cNvSpPr txBox="1">
            <a:spLocks noGrp="1"/>
          </p:cNvSpPr>
          <p:nvPr>
            <p:ph type="title"/>
          </p:nvPr>
        </p:nvSpPr>
        <p:spPr>
          <a:xfrm>
            <a:off x="6324600" y="304800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Metadata</a:t>
            </a:r>
          </a:p>
        </p:txBody>
      </p:sp>
      <p:sp>
        <p:nvSpPr>
          <p:cNvPr id="420" name="Shape 420"/>
          <p:cNvSpPr txBox="1">
            <a:spLocks noGrp="1"/>
          </p:cNvSpPr>
          <p:nvPr>
            <p:ph type="body" idx="2"/>
          </p:nvPr>
        </p:nvSpPr>
        <p:spPr>
          <a:xfrm>
            <a:off x="6134650" y="1219200"/>
            <a:ext cx="3009300" cy="484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ollection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level dmd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echnical description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&amp; checksums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alid XML accepted</a:t>
            </a:r>
          </a:p>
        </p:txBody>
      </p:sp>
      <p:pic>
        <p:nvPicPr>
          <p:cNvPr id="421" name="Shape 4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72000" y="6383726"/>
            <a:ext cx="1800444" cy="44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Shape 4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67000" y="6400800"/>
            <a:ext cx="1699459" cy="428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Shape 4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81000" y="4944445"/>
            <a:ext cx="1699500" cy="138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>
            <a:spLocks noGrp="1"/>
          </p:cNvSpPr>
          <p:nvPr>
            <p:ph type="title"/>
          </p:nvPr>
        </p:nvSpPr>
        <p:spPr>
          <a:xfrm>
            <a:off x="6324600" y="381534"/>
            <a:ext cx="2514599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Domine"/>
              <a:buNone/>
            </a:pPr>
            <a:r>
              <a:rPr lang="en-US" sz="2800" b="1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Structuring </a:t>
            </a:r>
            <a:r>
              <a:rPr lang="en-US" sz="28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2800" b="1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eposit </a:t>
            </a:r>
            <a:r>
              <a:rPr lang="en-US" sz="28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 sz="2800" b="1" i="0" u="none" strike="noStrike" cap="none" baseline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the obvious</a:t>
            </a:r>
          </a:p>
        </p:txBody>
      </p:sp>
      <p:sp>
        <p:nvSpPr>
          <p:cNvPr id="430" name="Shape 430"/>
          <p:cNvSpPr txBox="1">
            <a:spLocks noGrp="1"/>
          </p:cNvSpPr>
          <p:nvPr>
            <p:ph type="body" idx="1"/>
          </p:nvPr>
        </p:nvSpPr>
        <p:spPr>
          <a:xfrm>
            <a:off x="6209375" y="1219200"/>
            <a:ext cx="2934600" cy="5093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Structure predictably ordered 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&amp;</a:t>
            </a: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extensible </a:t>
            </a:r>
          </a:p>
          <a:p>
            <a:pPr marL="0" marR="0" lvl="0" indent="0" algn="l" rtl="0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lnSpc>
                <a:spcPct val="1375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Metadata inde</a:t>
            </a: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xing</a:t>
            </a:r>
          </a:p>
          <a:p>
            <a:pPr marL="0" marR="0" lvl="0" indent="0" algn="l" rtl="0">
              <a:lnSpc>
                <a:spcPct val="1375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None/>
            </a:pPr>
            <a:endParaRPr sz="24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Aggregate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ymbol"/>
              <a:buNone/>
            </a:pPr>
            <a:r>
              <a:rPr lang="en-US" sz="2400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Metadata</a:t>
            </a:r>
          </a:p>
        </p:txBody>
      </p:sp>
      <p:pic>
        <p:nvPicPr>
          <p:cNvPr id="431" name="Shape 4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6383726"/>
            <a:ext cx="1800444" cy="44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Shape 4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67000" y="6400800"/>
            <a:ext cx="1699459" cy="428227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Shape 433"/>
          <p:cNvSpPr/>
          <p:nvPr/>
        </p:nvSpPr>
        <p:spPr>
          <a:xfrm>
            <a:off x="523400" y="381000"/>
            <a:ext cx="5126706" cy="5188589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5B6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Shape 434"/>
          <p:cNvSpPr/>
          <p:nvPr/>
        </p:nvSpPr>
        <p:spPr>
          <a:xfrm>
            <a:off x="1534231" y="2805898"/>
            <a:ext cx="4464827" cy="1136105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Shape 435"/>
          <p:cNvSpPr/>
          <p:nvPr/>
        </p:nvSpPr>
        <p:spPr>
          <a:xfrm>
            <a:off x="1532450" y="1441200"/>
            <a:ext cx="4464827" cy="1136105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Shape 436"/>
          <p:cNvSpPr txBox="1"/>
          <p:nvPr/>
        </p:nvSpPr>
        <p:spPr>
          <a:xfrm>
            <a:off x="874462" y="404185"/>
            <a:ext cx="11829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Individual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</a:p>
        </p:txBody>
      </p:sp>
      <p:sp>
        <p:nvSpPr>
          <p:cNvPr id="437" name="Shape 437"/>
          <p:cNvSpPr txBox="1"/>
          <p:nvPr/>
        </p:nvSpPr>
        <p:spPr>
          <a:xfrm>
            <a:off x="1518909" y="2881367"/>
            <a:ext cx="14528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Derivatives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(as needed)</a:t>
            </a:r>
          </a:p>
        </p:txBody>
      </p:sp>
      <p:sp>
        <p:nvSpPr>
          <p:cNvPr id="438" name="Shape 438"/>
          <p:cNvSpPr txBox="1"/>
          <p:nvPr/>
        </p:nvSpPr>
        <p:spPr>
          <a:xfrm>
            <a:off x="1626150" y="1544975"/>
            <a:ext cx="14528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Disk Image</a:t>
            </a:r>
          </a:p>
        </p:txBody>
      </p:sp>
      <p:sp>
        <p:nvSpPr>
          <p:cNvPr id="439" name="Shape 439"/>
          <p:cNvSpPr/>
          <p:nvPr/>
        </p:nvSpPr>
        <p:spPr>
          <a:xfrm>
            <a:off x="1581150" y="4276725"/>
            <a:ext cx="4417902" cy="118476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Shape 440"/>
          <p:cNvSpPr txBox="1"/>
          <p:nvPr/>
        </p:nvSpPr>
        <p:spPr>
          <a:xfrm>
            <a:off x="1721562" y="4350521"/>
            <a:ext cx="10476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Related</a:t>
            </a:r>
          </a:p>
        </p:txBody>
      </p:sp>
      <p:sp>
        <p:nvSpPr>
          <p:cNvPr id="441" name="Shape 441"/>
          <p:cNvSpPr txBox="1"/>
          <p:nvPr/>
        </p:nvSpPr>
        <p:spPr>
          <a:xfrm>
            <a:off x="2895600" y="4536000"/>
            <a:ext cx="3127800" cy="1082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Image files of cases, booklets, flyers, inserts, etc. associated with work</a:t>
            </a:r>
          </a:p>
        </p:txBody>
      </p:sp>
      <p:sp>
        <p:nvSpPr>
          <p:cNvPr id="442" name="Shape 442"/>
          <p:cNvSpPr txBox="1"/>
          <p:nvPr/>
        </p:nvSpPr>
        <p:spPr>
          <a:xfrm>
            <a:off x="3019425" y="1688850"/>
            <a:ext cx="2380500" cy="96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Disk image 1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>
                <a:solidFill>
                  <a:srgbClr val="0070C0"/>
                </a:solidFill>
              </a:rPr>
              <a:t>Disk image 2…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>
                <a:solidFill>
                  <a:srgbClr val="0070C0"/>
                </a:solidFill>
              </a:rPr>
              <a:t>Guymager txt file</a:t>
            </a:r>
          </a:p>
        </p:txBody>
      </p:sp>
      <p:sp>
        <p:nvSpPr>
          <p:cNvPr id="443" name="Shape 443"/>
          <p:cNvSpPr txBox="1"/>
          <p:nvPr/>
        </p:nvSpPr>
        <p:spPr>
          <a:xfrm>
            <a:off x="2979150" y="2944687"/>
            <a:ext cx="2380500" cy="964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Disk image 1</a:t>
            </a:r>
          </a:p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</a:rPr>
              <a:t>Disk image 2…</a:t>
            </a:r>
          </a:p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</a:rPr>
              <a:t>Documentation...</a:t>
            </a:r>
          </a:p>
        </p:txBody>
      </p:sp>
      <p:sp>
        <p:nvSpPr>
          <p:cNvPr id="444" name="Shape 444"/>
          <p:cNvSpPr txBox="1"/>
          <p:nvPr/>
        </p:nvSpPr>
        <p:spPr>
          <a:xfrm>
            <a:off x="935550" y="1018700"/>
            <a:ext cx="1373699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MARCXML</a:t>
            </a:r>
          </a:p>
        </p:txBody>
      </p:sp>
      <p:pic>
        <p:nvPicPr>
          <p:cNvPr id="445" name="Shape 445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5">
            <a:alphaModFix/>
          </a:blip>
          <a:srcRect l="49522"/>
          <a:stretch/>
        </p:blipFill>
        <p:spPr>
          <a:xfrm>
            <a:off x="304800" y="3970575"/>
            <a:ext cx="978000" cy="1944599"/>
          </a:xfrm>
          <a:prstGeom prst="rect">
            <a:avLst/>
          </a:prstGeom>
          <a:solidFill>
            <a:srgbClr val="EEEEEE"/>
          </a:solidFill>
          <a:ln w="1905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46" name="Shape 4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81000" y="4944445"/>
            <a:ext cx="1699500" cy="138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rigin">
  <a:themeElements>
    <a:clrScheme name="Origin">
      <a:dk1>
        <a:srgbClr val="000000"/>
      </a:dk1>
      <a:lt1>
        <a:srgbClr val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rigin">
  <a:themeElements>
    <a:clrScheme name="Origin">
      <a:dk1>
        <a:srgbClr val="000000"/>
      </a:dk1>
      <a:lt1>
        <a:srgbClr val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rigin">
  <a:themeElements>
    <a:clrScheme name="Origin">
      <a:dk1>
        <a:srgbClr val="000000"/>
      </a:dk1>
      <a:lt1>
        <a:srgbClr val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2446</Words>
  <Application>Microsoft Macintosh PowerPoint</Application>
  <PresentationFormat>On-screen Show (4:3)</PresentationFormat>
  <Paragraphs>393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Origin</vt:lpstr>
      <vt:lpstr>2_Origin</vt:lpstr>
      <vt:lpstr>3_Origin</vt:lpstr>
      <vt:lpstr>PowerPoint Presentation</vt:lpstr>
      <vt:lpstr>Accessing Digital Art:  Emulation and Preservation of Complex Digital Art Objects</vt:lpstr>
      <vt:lpstr>Rose Goldsen Archive of New Media Art</vt:lpstr>
      <vt:lpstr>Complexity  of Works</vt:lpstr>
      <vt:lpstr>Preservation &amp; Access Framework</vt:lpstr>
      <vt:lpstr>Creating Disk Images</vt:lpstr>
      <vt:lpstr>Preservation</vt:lpstr>
      <vt:lpstr>Metadata</vt:lpstr>
      <vt:lpstr>Structuring Deposit : the obvious</vt:lpstr>
      <vt:lpstr>Metadata</vt:lpstr>
      <vt:lpstr>Structuring Deposit : file information</vt:lpstr>
      <vt:lpstr>Emulation </vt:lpstr>
      <vt:lpstr>Classification fallacies</vt:lpstr>
      <vt:lpstr>Classification realities</vt:lpstr>
      <vt:lpstr>Structuring Deposit</vt:lpstr>
      <vt:lpstr>Project Team</vt:lpstr>
      <vt:lpstr>Discussion</vt:lpstr>
      <vt:lpstr>Image credits (in order of appearance)</vt:lpstr>
      <vt:lpstr>Image credits (in order of appearance)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Jason Kovari</cp:lastModifiedBy>
  <cp:revision>6</cp:revision>
  <dcterms:modified xsi:type="dcterms:W3CDTF">2014-11-05T17:32:11Z</dcterms:modified>
</cp:coreProperties>
</file>