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 clrMode="gray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51966" autoAdjust="0"/>
  </p:normalViewPr>
  <p:slideViewPr>
    <p:cSldViewPr snapToGrid="0" snapToObjects="1">
      <p:cViewPr varScale="1">
        <p:scale>
          <a:sx n="65" d="100"/>
          <a:sy n="65" d="100"/>
        </p:scale>
        <p:origin x="-299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4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00597783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1200" dirty="0"/>
              <a:t>Goldsen archive of new media art, based in RMC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1200" dirty="0"/>
              <a:t>background of what is New Media art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1200" dirty="0"/>
              <a:t>relied on both master and access copies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1200" dirty="0"/>
              <a:t>Project steps: (artist survey, imaging, emulation, ingest, etc.) -- focusing today on metadata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dirty="0"/>
          </a:p>
          <a:p>
            <a:pPr lvl="0" rtl="0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rPr lang="en" sz="1200" dirty="0">
                <a:solidFill>
                  <a:schemeClr val="dk1"/>
                </a:solidFill>
              </a:rPr>
              <a:t>Major question: </a:t>
            </a:r>
            <a:r>
              <a:rPr lang="en-US" sz="1200" dirty="0" smtClean="0">
                <a:solidFill>
                  <a:schemeClr val="dk1"/>
                </a:solidFill>
              </a:rPr>
              <a:t>level of description?</a:t>
            </a:r>
            <a:endParaRPr lang="en" sz="1200" b="1" dirty="0">
              <a:solidFill>
                <a:schemeClr val="dk1"/>
              </a:solidFill>
            </a:endParaRPr>
          </a:p>
          <a:p>
            <a:pPr marL="457200" lvl="0" indent="-304800" rtl="0">
              <a:lnSpc>
                <a:spcPct val="138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1200" dirty="0">
                <a:solidFill>
                  <a:schemeClr val="dk1"/>
                </a:solidFill>
              </a:rPr>
              <a:t>file identification </a:t>
            </a:r>
            <a:r>
              <a:rPr lang="en" sz="1200" dirty="0" smtClean="0">
                <a:solidFill>
                  <a:schemeClr val="dk1"/>
                </a:solidFill>
              </a:rPr>
              <a:t>only</a:t>
            </a:r>
            <a:endParaRPr lang="en" sz="1200" dirty="0">
              <a:solidFill>
                <a:schemeClr val="dk1"/>
              </a:solidFill>
            </a:endParaRPr>
          </a:p>
          <a:p>
            <a:pPr marL="914400" lvl="1" indent="-304800" rtl="0">
              <a:lnSpc>
                <a:spcPct val="138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 sz="1200" dirty="0">
                <a:solidFill>
                  <a:schemeClr val="dk1"/>
                </a:solidFill>
              </a:rPr>
              <a:t>concerned with </a:t>
            </a:r>
            <a:r>
              <a:rPr lang="en" sz="1200" b="1" dirty="0">
                <a:solidFill>
                  <a:schemeClr val="dk1"/>
                </a:solidFill>
              </a:rPr>
              <a:t>over-description</a:t>
            </a:r>
            <a:r>
              <a:rPr lang="en" sz="1200" dirty="0">
                <a:solidFill>
                  <a:schemeClr val="dk1"/>
                </a:solidFill>
              </a:rPr>
              <a:t> (creation of static)</a:t>
            </a:r>
          </a:p>
          <a:p>
            <a:pPr marL="914400" lvl="1" indent="-304800" rtl="0">
              <a:lnSpc>
                <a:spcPct val="138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-US" sz="1200" dirty="0" smtClean="0">
                <a:solidFill>
                  <a:schemeClr val="dk1"/>
                </a:solidFill>
              </a:rPr>
              <a:t>Survey</a:t>
            </a:r>
            <a:r>
              <a:rPr lang="en-US" sz="1200" baseline="0" dirty="0" smtClean="0">
                <a:solidFill>
                  <a:schemeClr val="dk1"/>
                </a:solidFill>
              </a:rPr>
              <a:t> for use cases</a:t>
            </a:r>
            <a:endParaRPr lang="en" sz="1200" dirty="0">
              <a:solidFill>
                <a:schemeClr val="dk1"/>
              </a:solidFill>
            </a:endParaRPr>
          </a:p>
          <a:p>
            <a:pPr marL="1371600" lvl="2" indent="-304800" rtl="0">
              <a:lnSpc>
                <a:spcPct val="138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Wingdings"/>
              <a:buChar char="§"/>
            </a:pPr>
            <a:r>
              <a:rPr lang="en" sz="1200" dirty="0">
                <a:solidFill>
                  <a:schemeClr val="dk1"/>
                </a:solidFill>
              </a:rPr>
              <a:t>artists, librarians, curators, scholars, etc.</a:t>
            </a:r>
          </a:p>
          <a:p>
            <a:pPr marL="1371600" lvl="2" indent="-304800" rtl="0">
              <a:lnSpc>
                <a:spcPct val="138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Wingdings"/>
              <a:buChar char="§"/>
            </a:pPr>
            <a:r>
              <a:rPr lang="en" sz="1200" dirty="0">
                <a:solidFill>
                  <a:schemeClr val="dk1"/>
                </a:solidFill>
              </a:rPr>
              <a:t>survey did NOT raise use cases warranting this metadata</a:t>
            </a:r>
          </a:p>
          <a:p>
            <a:pPr marL="914400" lvl="1" indent="-304800" rtl="0">
              <a:lnSpc>
                <a:spcPct val="138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 sz="1200" dirty="0">
                <a:solidFill>
                  <a:schemeClr val="dk1"/>
                </a:solidFill>
              </a:rPr>
              <a:t>not missed opportunity - can capture later if use cases warrant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-"/>
            </a:pPr>
            <a:r>
              <a:rPr lang="en" dirty="0"/>
              <a:t>Different Metadata live at different levels of CULAR</a:t>
            </a: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-"/>
            </a:pPr>
            <a:r>
              <a:rPr lang="en" dirty="0"/>
              <a:t>CULAR as agnostic in terms of schema, file formats, structure of </a:t>
            </a:r>
            <a:r>
              <a:rPr lang="en" dirty="0" smtClean="0"/>
              <a:t>deposit</a:t>
            </a:r>
            <a:endParaRPr lang="en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>
            <a:spLocks noGrp="1" noRot="1" noChangeAspect="1"/>
          </p:cNvSpPr>
          <p:nvPr>
            <p:ph type="sldImg" idx="2"/>
          </p:nvPr>
        </p:nvSpPr>
        <p:spPr>
          <a:xfrm>
            <a:off x="1143224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1200">
                <a:solidFill>
                  <a:schemeClr val="dk1"/>
                </a:solidFill>
              </a:rPr>
              <a:t>Metadata for the conceptual work</a:t>
            </a:r>
          </a:p>
          <a:p>
            <a:pPr marL="457200" lvl="0" indent="-3048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-"/>
            </a:pPr>
            <a:r>
              <a:rPr lang="en" sz="1200"/>
              <a:t>most straightforward part of metadata - </a:t>
            </a:r>
            <a:r>
              <a:rPr lang="en" sz="1200">
                <a:solidFill>
                  <a:schemeClr val="dk1"/>
                </a:solidFill>
              </a:rPr>
              <a:t>MARC XML derived from our catalog data</a:t>
            </a:r>
          </a:p>
          <a:p>
            <a:pPr marL="914400" lvl="1" indent="-3048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-"/>
            </a:pPr>
            <a:r>
              <a:rPr lang="en" sz="1200">
                <a:solidFill>
                  <a:schemeClr val="dk1"/>
                </a:solidFill>
              </a:rPr>
              <a:t>Can mimic the access points of the catalog within CULAR.</a:t>
            </a:r>
          </a:p>
          <a:p>
            <a: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-"/>
            </a:pPr>
            <a:r>
              <a:rPr lang="en" sz="1200">
                <a:solidFill>
                  <a:schemeClr val="dk1"/>
                </a:solidFill>
              </a:rPr>
              <a:t>provides first pass understanding (technical and artistic)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-"/>
            </a:pPr>
            <a:r>
              <a:rPr lang="en" sz="1200">
                <a:solidFill>
                  <a:schemeClr val="dk1"/>
                </a:solidFill>
              </a:rPr>
              <a:t>contains basic system requirements</a:t>
            </a:r>
          </a:p>
          <a:p>
            <a:pPr marL="1371600" marR="0" lvl="2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-"/>
            </a:pPr>
            <a:r>
              <a:rPr lang="en" sz="1200">
                <a:solidFill>
                  <a:schemeClr val="dk1"/>
                </a:solidFill>
              </a:rPr>
              <a:t>(greyed-out image: e.g.: “Mac OS 8.5 or 9; Windows 95 or later; Windows Media Player 7 | Quicktime 4”)</a:t>
            </a:r>
          </a:p>
          <a:p>
            <a:pPr marL="1828800" marR="0" lvl="3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-"/>
            </a:pPr>
            <a:r>
              <a:rPr lang="en" sz="1200">
                <a:solidFill>
                  <a:schemeClr val="dk1"/>
                </a:solidFill>
              </a:rPr>
              <a:t>while this is not the end-all (and at times incorrect based on testing), provides foundation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>
            <a:spLocks noGrp="1" noRot="1" noChangeAspect="1"/>
          </p:cNvSpPr>
          <p:nvPr>
            <p:ph type="sldImg" idx="2"/>
          </p:nvPr>
        </p:nvSpPr>
        <p:spPr>
          <a:xfrm>
            <a:off x="1143224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/>
              <a:t>Using DFXML to store technical metadata</a:t>
            </a:r>
          </a:p>
          <a:p>
            <a:pPr marL="457200" lvl="0" indent="-3175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-"/>
            </a:pPr>
            <a:r>
              <a:rPr lang="en">
                <a:solidFill>
                  <a:schemeClr val="dk1"/>
                </a:solidFill>
              </a:rPr>
              <a:t>DFXML does not handle HFS-specific information</a:t>
            </a:r>
          </a:p>
          <a:p>
            <a:pPr marL="914400" lvl="0" indent="-3175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-"/>
            </a:pPr>
            <a:r>
              <a:rPr lang="en">
                <a:solidFill>
                  <a:schemeClr val="dk1"/>
                </a:solidFill>
              </a:rPr>
              <a:t>used MODS note with uncontrolled type attribute </a:t>
            </a:r>
          </a:p>
          <a:p>
            <a:pPr marL="1828800" lvl="1" indent="-3175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-"/>
            </a:pPr>
            <a:r>
              <a:rPr lang="en">
                <a:solidFill>
                  <a:schemeClr val="dk1"/>
                </a:solidFill>
              </a:rPr>
              <a:t>e.g.: entry type, creator code, resource fork size</a:t>
            </a:r>
          </a:p>
          <a:p>
            <a:pPr lvl="0" rtl="0">
              <a:spcBef>
                <a:spcPts val="0"/>
              </a:spcBef>
              <a:buNone/>
            </a:pPr>
            <a:endParaRPr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b="1"/>
              <a:t>SleuthKit utilities do not handle HFS file systems</a:t>
            </a: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-"/>
            </a:pPr>
            <a:r>
              <a:rPr lang="en"/>
              <a:t>lots of HFS in the test bed</a:t>
            </a: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-"/>
            </a:pPr>
            <a:r>
              <a:rPr lang="en">
                <a:solidFill>
                  <a:schemeClr val="dk1"/>
                </a:solidFill>
              </a:rPr>
              <a:t>used various command-line utilities (e.g.: FLS, unix utlility: file, hfsutils) </a:t>
            </a:r>
          </a:p>
          <a:p>
            <a:pPr marL="13716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-"/>
            </a:pPr>
            <a:r>
              <a:rPr lang="en">
                <a:solidFill>
                  <a:schemeClr val="dk1"/>
                </a:solidFill>
              </a:rPr>
              <a:t>cobbled together via various Python scripts</a:t>
            </a:r>
          </a:p>
          <a:p>
            <a:pPr marL="13716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-"/>
            </a:pPr>
            <a:r>
              <a:rPr lang="en">
                <a:solidFill>
                  <a:schemeClr val="dk1"/>
                </a:solidFill>
              </a:rPr>
              <a:t>remember, not concerned about file-level validation or embedded metadata extraction</a:t>
            </a:r>
          </a:p>
          <a:p>
            <a:pPr marL="22860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-"/>
            </a:pPr>
            <a:r>
              <a:rPr lang="en">
                <a:solidFill>
                  <a:schemeClr val="dk1"/>
                </a:solidFill>
              </a:rPr>
              <a:t>where user survey helped inform metadata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>
            <a:spLocks noGrp="1" noRot="1" noChangeAspect="1"/>
          </p:cNvSpPr>
          <p:nvPr>
            <p:ph type="sldImg" idx="2"/>
          </p:nvPr>
        </p:nvSpPr>
        <p:spPr>
          <a:xfrm>
            <a:off x="1143224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83" name="Shape 1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dirty="0"/>
              <a:t>Used Guymager for disk imaging, chosen in part for the great INFO file it produces</a:t>
            </a: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-"/>
            </a:pPr>
            <a:r>
              <a:rPr lang="en" dirty="0"/>
              <a:t>includes details on creation environment, 3 checksums, unreadable sectors, etc.</a:t>
            </a: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-"/>
            </a:pPr>
            <a:r>
              <a:rPr lang="en" dirty="0"/>
              <a:t>formed the core of the PREMIS metadata, extracted by Python script</a:t>
            </a:r>
          </a:p>
          <a:p>
            <a: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In addition to auto-derived / Guymager supplied metadata, also contains: </a:t>
            </a: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-"/>
            </a:pPr>
            <a:r>
              <a:rPr lang="en" dirty="0"/>
              <a:t>significant properties (artwork classes)</a:t>
            </a: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-"/>
            </a:pPr>
            <a:r>
              <a:rPr lang="en" dirty="0"/>
              <a:t>rendering environments</a:t>
            </a:r>
          </a:p>
          <a:p>
            <a: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Finally, contains information about conservation treatments </a:t>
            </a:r>
            <a:r>
              <a:rPr lang="en" dirty="0" smtClean="0"/>
              <a:t>(</a:t>
            </a:r>
            <a:r>
              <a:rPr lang="en-US" dirty="0" smtClean="0"/>
              <a:t>for </a:t>
            </a:r>
            <a:r>
              <a:rPr lang="en" dirty="0" smtClean="0"/>
              <a:t>derivative </a:t>
            </a:r>
            <a:r>
              <a:rPr lang="en" dirty="0"/>
              <a:t>img creation) and other lifecycle events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06" name="Shape 2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rPr lang="en" sz="1200" dirty="0">
                <a:solidFill>
                  <a:schemeClr val="dk1"/>
                </a:solidFill>
              </a:rPr>
              <a:t>Technically driven</a:t>
            </a:r>
          </a:p>
          <a:p>
            <a: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-"/>
            </a:pPr>
            <a:r>
              <a:rPr lang="en-US" sz="1200" dirty="0" smtClean="0">
                <a:solidFill>
                  <a:schemeClr val="dk1"/>
                </a:solidFill>
              </a:rPr>
              <a:t>C</a:t>
            </a:r>
            <a:r>
              <a:rPr lang="en" sz="1200" dirty="0" smtClean="0">
                <a:solidFill>
                  <a:schemeClr val="dk1"/>
                </a:solidFill>
              </a:rPr>
              <a:t>lassifications</a:t>
            </a:r>
            <a:r>
              <a:rPr lang="en" sz="1200" dirty="0">
                <a:solidFill>
                  <a:schemeClr val="dk1"/>
                </a:solidFill>
              </a:rPr>
              <a:t>’ properties</a:t>
            </a:r>
          </a:p>
          <a:p>
            <a: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-"/>
            </a:pPr>
            <a:r>
              <a:rPr lang="en" sz="1200" dirty="0">
                <a:solidFill>
                  <a:schemeClr val="dk1"/>
                </a:solidFill>
              </a:rPr>
              <a:t>Implications </a:t>
            </a:r>
            <a:r>
              <a:rPr lang="en-US" sz="1200" dirty="0" smtClean="0">
                <a:solidFill>
                  <a:schemeClr val="dk1"/>
                </a:solidFill>
              </a:rPr>
              <a:t>/</a:t>
            </a:r>
            <a:r>
              <a:rPr lang="en" sz="1200" dirty="0" smtClean="0">
                <a:solidFill>
                  <a:schemeClr val="dk1"/>
                </a:solidFill>
              </a:rPr>
              <a:t>strategies </a:t>
            </a:r>
            <a:r>
              <a:rPr lang="en" sz="1200" dirty="0">
                <a:solidFill>
                  <a:schemeClr val="dk1"/>
                </a:solidFill>
              </a:rPr>
              <a:t>for </a:t>
            </a:r>
            <a:r>
              <a:rPr lang="en" sz="1200" b="1" dirty="0" smtClean="0">
                <a:solidFill>
                  <a:schemeClr val="dk1"/>
                </a:solidFill>
              </a:rPr>
              <a:t>rendering </a:t>
            </a:r>
            <a:endParaRPr lang="en-US" sz="1200" b="1" dirty="0" smtClean="0">
              <a:solidFill>
                <a:schemeClr val="dk1"/>
              </a:solidFill>
            </a:endParaRP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-"/>
            </a:pPr>
            <a:r>
              <a:rPr lang="en-US" sz="1200" dirty="0" smtClean="0">
                <a:solidFill>
                  <a:schemeClr val="dk1"/>
                </a:solidFill>
              </a:rPr>
              <a:t>- </a:t>
            </a:r>
            <a:r>
              <a:rPr lang="en" sz="1200" dirty="0" smtClean="0">
                <a:solidFill>
                  <a:schemeClr val="dk1"/>
                </a:solidFill>
              </a:rPr>
              <a:t>(</a:t>
            </a:r>
            <a:r>
              <a:rPr lang="en" sz="1200" dirty="0">
                <a:solidFill>
                  <a:schemeClr val="dk1"/>
                </a:solidFill>
              </a:rPr>
              <a:t>e.g., recommendations and caveats about running works in various </a:t>
            </a:r>
            <a:r>
              <a:rPr lang="en" sz="1200" b="1" dirty="0">
                <a:solidFill>
                  <a:schemeClr val="dk1"/>
                </a:solidFill>
              </a:rPr>
              <a:t>emulators</a:t>
            </a:r>
            <a:r>
              <a:rPr lang="en" sz="1200" dirty="0">
                <a:solidFill>
                  <a:schemeClr val="dk1"/>
                </a:solidFill>
              </a:rPr>
              <a:t>)</a:t>
            </a:r>
          </a:p>
          <a:p>
            <a: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-"/>
            </a:pPr>
            <a:r>
              <a:rPr lang="en-US" sz="1200" dirty="0" smtClean="0">
                <a:solidFill>
                  <a:schemeClr val="dk1"/>
                </a:solidFill>
              </a:rPr>
              <a:t>R</a:t>
            </a:r>
            <a:r>
              <a:rPr lang="en" sz="1200" dirty="0" smtClean="0">
                <a:solidFill>
                  <a:schemeClr val="dk1"/>
                </a:solidFill>
              </a:rPr>
              <a:t>estoration </a:t>
            </a:r>
            <a:r>
              <a:rPr lang="en" sz="1200" dirty="0">
                <a:solidFill>
                  <a:schemeClr val="dk1"/>
                </a:solidFill>
              </a:rPr>
              <a:t>potential.</a:t>
            </a:r>
          </a:p>
          <a:p>
            <a: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-"/>
            </a:pPr>
            <a:r>
              <a:rPr lang="en" sz="1200" dirty="0">
                <a:solidFill>
                  <a:schemeClr val="dk1"/>
                </a:solidFill>
              </a:rPr>
              <a:t>Initial </a:t>
            </a:r>
            <a:r>
              <a:rPr lang="en" sz="1200" dirty="0" smtClean="0">
                <a:solidFill>
                  <a:schemeClr val="dk1"/>
                </a:solidFill>
              </a:rPr>
              <a:t>class</a:t>
            </a:r>
            <a:r>
              <a:rPr lang="en-US" sz="1200" dirty="0" err="1" smtClean="0">
                <a:solidFill>
                  <a:schemeClr val="dk1"/>
                </a:solidFill>
              </a:rPr>
              <a:t>ification</a:t>
            </a:r>
            <a:r>
              <a:rPr lang="en" sz="1200" dirty="0" smtClean="0">
                <a:solidFill>
                  <a:schemeClr val="dk1"/>
                </a:solidFill>
              </a:rPr>
              <a:t> </a:t>
            </a:r>
            <a:r>
              <a:rPr lang="en" sz="1200" dirty="0">
                <a:solidFill>
                  <a:schemeClr val="dk1"/>
                </a:solidFill>
              </a:rPr>
              <a:t>: </a:t>
            </a:r>
            <a:r>
              <a:rPr lang="en" sz="1200" b="1" dirty="0">
                <a:solidFill>
                  <a:schemeClr val="dk1"/>
                </a:solidFill>
              </a:rPr>
              <a:t>file systems </a:t>
            </a:r>
            <a:r>
              <a:rPr lang="en" sz="1200" dirty="0">
                <a:solidFill>
                  <a:schemeClr val="dk1"/>
                </a:solidFill>
              </a:rPr>
              <a:t>and </a:t>
            </a:r>
            <a:r>
              <a:rPr lang="en" sz="1200" b="1" dirty="0">
                <a:solidFill>
                  <a:schemeClr val="dk1"/>
                </a:solidFill>
              </a:rPr>
              <a:t>file types </a:t>
            </a:r>
            <a:r>
              <a:rPr lang="en" sz="1200" dirty="0">
                <a:solidFill>
                  <a:schemeClr val="dk1"/>
                </a:solidFill>
              </a:rPr>
              <a:t>present on the disc &amp; stated </a:t>
            </a:r>
            <a:r>
              <a:rPr lang="en-US" sz="1200" b="1" dirty="0" smtClean="0">
                <a:solidFill>
                  <a:schemeClr val="dk1"/>
                </a:solidFill>
              </a:rPr>
              <a:t>system </a:t>
            </a:r>
            <a:r>
              <a:rPr lang="en" sz="1200" b="1" dirty="0" smtClean="0">
                <a:solidFill>
                  <a:schemeClr val="dk1"/>
                </a:solidFill>
              </a:rPr>
              <a:t>requirements </a:t>
            </a:r>
            <a:r>
              <a:rPr lang="en" sz="1200" dirty="0">
                <a:solidFill>
                  <a:schemeClr val="dk1"/>
                </a:solidFill>
              </a:rPr>
              <a:t>of the work. </a:t>
            </a:r>
          </a:p>
          <a:p>
            <a: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-"/>
            </a:pPr>
            <a:r>
              <a:rPr lang="en" sz="1200" dirty="0" smtClean="0">
                <a:solidFill>
                  <a:schemeClr val="dk1"/>
                </a:solidFill>
              </a:rPr>
              <a:t>PREMIS files include references to these classifications.</a:t>
            </a:r>
          </a:p>
          <a:p>
            <a: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dk1"/>
              </a:solidFill>
            </a:endParaRPr>
          </a:p>
          <a:p>
            <a:pPr lvl="0" rtl="0">
              <a:spcBef>
                <a:spcPts val="360"/>
              </a:spcBef>
              <a:buNone/>
            </a:pPr>
            <a:r>
              <a:rPr lang="en-US" sz="1200" b="1" dirty="0" smtClean="0">
                <a:solidFill>
                  <a:schemeClr val="dk1"/>
                </a:solidFill>
              </a:rPr>
              <a:t>S</a:t>
            </a:r>
            <a:r>
              <a:rPr lang="en" sz="1200" b="1" dirty="0" smtClean="0">
                <a:solidFill>
                  <a:schemeClr val="dk1"/>
                </a:solidFill>
              </a:rPr>
              <a:t>alient </a:t>
            </a:r>
            <a:r>
              <a:rPr lang="en" sz="1200" b="1" dirty="0">
                <a:solidFill>
                  <a:schemeClr val="dk1"/>
                </a:solidFill>
              </a:rPr>
              <a:t>features </a:t>
            </a:r>
            <a:r>
              <a:rPr lang="en-US" sz="1200" dirty="0" smtClean="0">
                <a:solidFill>
                  <a:schemeClr val="dk1"/>
                </a:solidFill>
              </a:rPr>
              <a:t>to categorize</a:t>
            </a:r>
            <a:endParaRPr lang="en" sz="1200" dirty="0">
              <a:solidFill>
                <a:schemeClr val="dk1"/>
              </a:solidFill>
            </a:endParaRPr>
          </a:p>
          <a:p>
            <a:pPr marL="457200" lvl="0" indent="-3048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sz="1200" dirty="0" smtClean="0">
                <a:solidFill>
                  <a:schemeClr val="dk1"/>
                </a:solidFill>
              </a:rPr>
              <a:t>I</a:t>
            </a:r>
            <a:r>
              <a:rPr lang="en" sz="1200" dirty="0" smtClean="0">
                <a:solidFill>
                  <a:schemeClr val="dk1"/>
                </a:solidFill>
              </a:rPr>
              <a:t>nterdependent layers</a:t>
            </a:r>
            <a:endParaRPr lang="en-US" sz="1200" dirty="0" smtClean="0">
              <a:solidFill>
                <a:schemeClr val="dk1"/>
              </a:solidFill>
            </a:endParaRPr>
          </a:p>
          <a:p>
            <a:pPr marL="457200" lvl="0" indent="-3048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1200" dirty="0" smtClean="0">
                <a:solidFill>
                  <a:schemeClr val="dk1"/>
                </a:solidFill>
              </a:rPr>
              <a:t>Technical </a:t>
            </a:r>
            <a:r>
              <a:rPr lang="en" sz="1200" dirty="0">
                <a:solidFill>
                  <a:schemeClr val="dk1"/>
                </a:solidFill>
              </a:rPr>
              <a:t>metadata alone will not be enough to automatically classify these </a:t>
            </a:r>
            <a:r>
              <a:rPr lang="en" sz="1200" dirty="0" smtClean="0">
                <a:solidFill>
                  <a:schemeClr val="dk1"/>
                </a:solidFill>
              </a:rPr>
              <a:t>works</a:t>
            </a:r>
            <a:endParaRPr lang="en-US" sz="1200" dirty="0" smtClean="0">
              <a:solidFill>
                <a:schemeClr val="dk1"/>
              </a:solidFill>
            </a:endParaRPr>
          </a:p>
          <a:p>
            <a:pPr marL="914400" lvl="1" indent="-3048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1200" dirty="0" smtClean="0">
                <a:solidFill>
                  <a:schemeClr val="dk1"/>
                </a:solidFill>
              </a:rPr>
              <a:t>Human </a:t>
            </a:r>
            <a:r>
              <a:rPr lang="en" sz="1200" dirty="0">
                <a:solidFill>
                  <a:schemeClr val="dk1"/>
                </a:solidFill>
              </a:rPr>
              <a:t>judgment to make sense of technical requirements/classifications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>
            <a:spLocks noGrp="1" noRot="1" noChangeAspect="1"/>
          </p:cNvSpPr>
          <p:nvPr>
            <p:ph type="sldImg" idx="2"/>
          </p:nvPr>
        </p:nvSpPr>
        <p:spPr>
          <a:xfrm>
            <a:off x="1143224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8" name="Shape 2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rPr lang="en" sz="1200" dirty="0">
                <a:solidFill>
                  <a:schemeClr val="dk1"/>
                </a:solidFill>
              </a:rPr>
              <a:t>Emulator Documentation</a:t>
            </a:r>
          </a:p>
          <a:p>
            <a: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-"/>
            </a:pPr>
            <a:r>
              <a:rPr lang="en" sz="1200" dirty="0" smtClean="0">
                <a:solidFill>
                  <a:schemeClr val="dk1"/>
                </a:solidFill>
              </a:rPr>
              <a:t>E</a:t>
            </a:r>
            <a:r>
              <a:rPr lang="en-US" sz="1200" dirty="0" smtClean="0">
                <a:solidFill>
                  <a:schemeClr val="dk1"/>
                </a:solidFill>
              </a:rPr>
              <a:t>.g.: </a:t>
            </a:r>
            <a:r>
              <a:rPr lang="en" sz="1200" dirty="0" smtClean="0">
                <a:solidFill>
                  <a:schemeClr val="dk1"/>
                </a:solidFill>
              </a:rPr>
              <a:t>Basilisk </a:t>
            </a:r>
            <a:r>
              <a:rPr lang="en" sz="1200" dirty="0">
                <a:solidFill>
                  <a:schemeClr val="dk1"/>
                </a:solidFill>
              </a:rPr>
              <a:t>II, SheepShaver, and QEMU</a:t>
            </a:r>
          </a:p>
          <a:p>
            <a: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-"/>
            </a:pPr>
            <a:r>
              <a:rPr lang="en-US" sz="1200" dirty="0" smtClean="0">
                <a:solidFill>
                  <a:schemeClr val="dk1"/>
                </a:solidFill>
              </a:rPr>
              <a:t>Since </a:t>
            </a:r>
            <a:r>
              <a:rPr lang="en" sz="1200" b="1" dirty="0" smtClean="0">
                <a:solidFill>
                  <a:schemeClr val="dk1"/>
                </a:solidFill>
              </a:rPr>
              <a:t>open </a:t>
            </a:r>
            <a:r>
              <a:rPr lang="en" sz="1200" b="1" dirty="0">
                <a:solidFill>
                  <a:schemeClr val="dk1"/>
                </a:solidFill>
              </a:rPr>
              <a:t>source</a:t>
            </a:r>
            <a:r>
              <a:rPr lang="en" sz="1200" dirty="0">
                <a:solidFill>
                  <a:schemeClr val="dk1"/>
                </a:solidFill>
              </a:rPr>
              <a:t> / </a:t>
            </a:r>
            <a:r>
              <a:rPr lang="en" sz="1200" b="1" dirty="0" smtClean="0">
                <a:solidFill>
                  <a:schemeClr val="dk1"/>
                </a:solidFill>
              </a:rPr>
              <a:t>community-driven</a:t>
            </a:r>
            <a:endParaRPr lang="en" sz="1200" b="1" dirty="0">
              <a:solidFill>
                <a:schemeClr val="dk1"/>
              </a:solidFill>
            </a:endParaRP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-"/>
            </a:pPr>
            <a:r>
              <a:rPr lang="en" sz="1200" dirty="0">
                <a:solidFill>
                  <a:schemeClr val="dk1"/>
                </a:solidFill>
              </a:rPr>
              <a:t>prudent to fully understand the capabilities and limitations of the proposed access and emulation strategy. Documented:</a:t>
            </a:r>
          </a:p>
          <a:p>
            <a:pPr marL="1371600" marR="0" lvl="2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-"/>
            </a:pPr>
            <a:r>
              <a:rPr lang="en" sz="1200" dirty="0">
                <a:solidFill>
                  <a:schemeClr val="dk1"/>
                </a:solidFill>
              </a:rPr>
              <a:t>configuration and setup used, including configuration flags for compiling Basilisk II and SheepShaver from source</a:t>
            </a:r>
          </a:p>
          <a:p>
            <a:pPr marL="1371600" marR="0" lvl="2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-"/>
            </a:pPr>
            <a:r>
              <a:rPr lang="en" sz="1200" dirty="0">
                <a:solidFill>
                  <a:schemeClr val="dk1"/>
                </a:solidFill>
              </a:rPr>
              <a:t>any issues that surfaced while testing the software. </a:t>
            </a:r>
          </a:p>
          <a:p>
            <a: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dk1"/>
              </a:solidFill>
            </a:endParaRP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rPr lang="en" sz="1200" dirty="0">
                <a:solidFill>
                  <a:schemeClr val="dk1"/>
                </a:solidFill>
              </a:rPr>
              <a:t>Sector Notes Documentation 	 	 		</a:t>
            </a:r>
          </a:p>
          <a:p>
            <a: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-"/>
            </a:pPr>
            <a:r>
              <a:rPr lang="en" sz="1200" dirty="0">
                <a:solidFill>
                  <a:schemeClr val="dk1"/>
                </a:solidFill>
              </a:rPr>
              <a:t>CDs burned over decade ago</a:t>
            </a:r>
          </a:p>
          <a:p>
            <a: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-"/>
            </a:pPr>
            <a:r>
              <a:rPr lang="en" sz="1200" dirty="0">
                <a:solidFill>
                  <a:schemeClr val="dk1"/>
                </a:solidFill>
              </a:rPr>
              <a:t>2 rounds of disk image testing (IsoBuster &amp; Guymager) &amp; multiple hardware set-ups (internal CD-ROM drive and one connected via USB)</a:t>
            </a:r>
          </a:p>
          <a:p>
            <a: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-"/>
            </a:pPr>
            <a:r>
              <a:rPr lang="en" sz="1200" dirty="0">
                <a:solidFill>
                  <a:schemeClr val="dk1"/>
                </a:solidFill>
              </a:rPr>
              <a:t>When unreadable sectors appeared, </a:t>
            </a:r>
            <a:r>
              <a:rPr lang="en-US" sz="1200" dirty="0" smtClean="0">
                <a:solidFill>
                  <a:schemeClr val="dk1"/>
                </a:solidFill>
              </a:rPr>
              <a:t>technical lead (DD)</a:t>
            </a:r>
            <a:r>
              <a:rPr lang="en-US" sz="1200" baseline="0" dirty="0" smtClean="0">
                <a:solidFill>
                  <a:schemeClr val="dk1"/>
                </a:solidFill>
              </a:rPr>
              <a:t> </a:t>
            </a:r>
            <a:r>
              <a:rPr lang="en" sz="1200" dirty="0" smtClean="0">
                <a:solidFill>
                  <a:schemeClr val="dk1"/>
                </a:solidFill>
              </a:rPr>
              <a:t>analyzed </a:t>
            </a:r>
            <a:r>
              <a:rPr lang="en" sz="1200" dirty="0">
                <a:solidFill>
                  <a:schemeClr val="dk1"/>
                </a:solidFill>
              </a:rPr>
              <a:t>disk image to determine most faithful copy</a:t>
            </a:r>
          </a:p>
          <a:p>
            <a: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-"/>
            </a:pPr>
            <a:r>
              <a:rPr lang="en" sz="1200" dirty="0">
                <a:solidFill>
                  <a:schemeClr val="dk1"/>
                </a:solidFill>
              </a:rPr>
              <a:t>all steps/decisions taken were documented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26" name="Shape 2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640"/>
              </a:spcBef>
              <a:buClr>
                <a:srgbClr val="888888"/>
              </a:buClr>
              <a:buFont typeface="Arial"/>
              <a:buNone/>
              <a:defRPr/>
            </a:lvl1pPr>
            <a:lvl2pPr marL="457200" marR="0" indent="0" algn="ctr" rtl="0">
              <a:spcBef>
                <a:spcPts val="560"/>
              </a:spcBef>
              <a:buClr>
                <a:srgbClr val="888888"/>
              </a:buClr>
              <a:buFont typeface="Arial"/>
              <a:buNone/>
              <a:defRPr/>
            </a:lvl2pPr>
            <a:lvl3pPr marL="914400" marR="0" indent="0" algn="ctr" rtl="0">
              <a:spcBef>
                <a:spcPts val="480"/>
              </a:spcBef>
              <a:buClr>
                <a:srgbClr val="888888"/>
              </a:buClr>
              <a:buFont typeface="Arial"/>
              <a:buNone/>
              <a:defRPr/>
            </a:lvl3pPr>
            <a:lvl4pPr marL="13716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4pPr>
            <a:lvl5pPr marL="18288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5pPr>
            <a:lvl6pPr marL="22860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6pPr>
            <a:lvl7pPr marL="27432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7pPr>
            <a:lvl8pPr marL="32004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8pPr>
            <a:lvl9pPr marL="36576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288" y="612774"/>
            <a:ext cx="5486399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 rot="5400000">
            <a:off x="2308949" y="-251548"/>
            <a:ext cx="4526100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/>
            </a:lvl1pPr>
            <a:lvl2pPr marL="742950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/>
            </a:lvl2pPr>
            <a:lvl3pPr marL="1143000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/>
            </a:lvl3pPr>
            <a:lvl4pPr marL="1600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/>
            </a:lvl4pPr>
            <a:lvl5pPr marL="20574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/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xfrm rot="5400000">
            <a:off x="4732349" y="2171688"/>
            <a:ext cx="5851500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 rot="5400000">
            <a:off x="541350" y="190488"/>
            <a:ext cx="5851500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/>
            </a:lvl1pPr>
            <a:lvl2pPr marL="742950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/>
            </a:lvl2pPr>
            <a:lvl3pPr marL="1143000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/>
            </a:lvl3pPr>
            <a:lvl4pPr marL="1600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/>
            </a:lvl4pPr>
            <a:lvl5pPr marL="20574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/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body" idx="1"/>
          </p:nvPr>
        </p:nvSpPr>
        <p:spPr>
          <a:xfrm>
            <a:off x="372035" y="5702202"/>
            <a:ext cx="8399999" cy="865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1600201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/>
            </a:lvl1pPr>
            <a:lvl2pPr marL="742950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/>
            </a:lvl2pPr>
            <a:lvl3pPr marL="1143000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/>
            </a:lvl3pPr>
            <a:lvl4pPr marL="1600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/>
            </a:lvl4pPr>
            <a:lvl5pPr marL="20574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/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722312" y="4406901"/>
            <a:ext cx="7772400" cy="1361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457200" y="1600201"/>
            <a:ext cx="4038599" cy="452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body" idx="2"/>
          </p:nvPr>
        </p:nvSpPr>
        <p:spPr>
          <a:xfrm>
            <a:off x="4648200" y="1600201"/>
            <a:ext cx="4038599" cy="452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099" cy="639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2"/>
          </p:nvPr>
        </p:nvSpPr>
        <p:spPr>
          <a:xfrm>
            <a:off x="457200" y="2174874"/>
            <a:ext cx="4040099" cy="3951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3"/>
          </p:nvPr>
        </p:nvSpPr>
        <p:spPr>
          <a:xfrm>
            <a:off x="4645026" y="1535113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4"/>
          </p:nvPr>
        </p:nvSpPr>
        <p:spPr>
          <a:xfrm>
            <a:off x="4645026" y="2174874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>
            <a:spLocks noGrp="1"/>
          </p:cNvSpPr>
          <p:nvPr>
            <p:ph type="title"/>
          </p:nvPr>
        </p:nvSpPr>
        <p:spPr>
          <a:xfrm>
            <a:off x="457200" y="273049"/>
            <a:ext cx="3008399" cy="1162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699" cy="5852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body" idx="2"/>
          </p:nvPr>
        </p:nvSpPr>
        <p:spPr>
          <a:xfrm>
            <a:off x="457200" y="1435101"/>
            <a:ext cx="3008399" cy="4691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1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/>
            </a:lvl1pPr>
            <a:lvl2pPr marL="742950" marR="0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/>
            </a:lvl2pPr>
            <a:lvl3pPr marL="1143000" marR="0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/>
            </a:lvl3pPr>
            <a:lvl4pPr marL="16002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/>
            </a:lvl4pPr>
            <a:lvl5pPr marL="20574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/>
            </a:lvl5pPr>
            <a:lvl6pPr marL="25146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jpg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image" Target="../media/image2.png"/><Relationship Id="rId5" Type="http://schemas.openxmlformats.org/officeDocument/2006/relationships/image" Target="../media/image3.jpg"/><Relationship Id="rId6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4" Type="http://schemas.openxmlformats.org/officeDocument/2006/relationships/image" Target="../media/image2.png"/><Relationship Id="rId5" Type="http://schemas.openxmlformats.org/officeDocument/2006/relationships/image" Target="../media/image3.jpg"/><Relationship Id="rId6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g"/><Relationship Id="rId5" Type="http://schemas.openxmlformats.org/officeDocument/2006/relationships/image" Target="../media/image8.png"/><Relationship Id="rId6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g"/><Relationship Id="rId5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/>
        </p:nvSpPr>
        <p:spPr>
          <a:xfrm>
            <a:off x="0" y="4901276"/>
            <a:ext cx="9144000" cy="1956599"/>
          </a:xfrm>
          <a:prstGeom prst="rect">
            <a:avLst/>
          </a:prstGeom>
          <a:solidFill>
            <a:srgbClr val="B70000"/>
          </a:solidFill>
          <a:ln w="9525" cap="flat">
            <a:solidFill>
              <a:srgbClr val="0E427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pic>
        <p:nvPicPr>
          <p:cNvPr id="83" name="Shape 83"/>
          <p:cNvPicPr preferRelativeResize="0"/>
          <p:nvPr/>
        </p:nvPicPr>
        <p:blipFill rotWithShape="1">
          <a:blip r:embed="rId3">
            <a:alphaModFix/>
          </a:blip>
          <a:srcRect r="36089" b="26269"/>
          <a:stretch/>
        </p:blipFill>
        <p:spPr>
          <a:xfrm rot="-5400000">
            <a:off x="6477000" y="-228599"/>
            <a:ext cx="2514599" cy="2914499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Shape 84"/>
          <p:cNvSpPr txBox="1">
            <a:spLocks noGrp="1"/>
          </p:cNvSpPr>
          <p:nvPr>
            <p:ph type="ctrTitle"/>
          </p:nvPr>
        </p:nvSpPr>
        <p:spPr>
          <a:xfrm>
            <a:off x="685800" y="2382837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" sz="4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New Media Art : Preservation, Technical </a:t>
            </a:r>
          </a:p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" sz="4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 Descriptive Metadata</a:t>
            </a:r>
          </a:p>
        </p:txBody>
      </p:sp>
      <p:sp>
        <p:nvSpPr>
          <p:cNvPr id="85" name="Shape 85"/>
          <p:cNvSpPr txBox="1">
            <a:spLocks noGrp="1"/>
          </p:cNvSpPr>
          <p:nvPr>
            <p:ph type="subTitle" idx="1"/>
          </p:nvPr>
        </p:nvSpPr>
        <p:spPr>
          <a:xfrm>
            <a:off x="198625" y="5553866"/>
            <a:ext cx="8687400" cy="614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FFFFFF"/>
              </a:buClr>
              <a:buSzPct val="25000"/>
              <a:buFont typeface="Arial"/>
              <a:buNone/>
            </a:pPr>
            <a:r>
              <a:rPr lang="en" sz="2400" b="0" i="0" u="none" strike="noStrike" cap="none" baseline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Jason Kovari | </a:t>
            </a:r>
            <a:r>
              <a:rPr lang="en" sz="1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Head of Metadata Services</a:t>
            </a:r>
            <a:r>
              <a:rPr lang="en" sz="2400" b="0" i="0" u="none" strike="noStrike" cap="none" baseline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| </a:t>
            </a:r>
            <a:r>
              <a:rPr lang="en" sz="1900" b="0" i="0" u="none" strike="noStrike" cap="none" baseline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jak473@cornell.edu</a:t>
            </a:r>
          </a:p>
          <a:p>
            <a:pPr marL="0" marR="0" lvl="0" indent="0" rtl="0">
              <a:spcBef>
                <a:spcPts val="0"/>
              </a:spcBef>
              <a:buClr>
                <a:srgbClr val="FFFFFF"/>
              </a:buClr>
              <a:buSzPct val="25000"/>
              <a:buFont typeface="Arial"/>
              <a:buNone/>
            </a:pPr>
            <a:r>
              <a:rPr lang="en" sz="2000" b="0" i="0" u="none" strike="noStrike" cap="none" baseline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Cornell University Library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372035" y="5702202"/>
            <a:ext cx="8399999" cy="865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lt1"/>
              </a:buClr>
              <a:buFont typeface="Arial"/>
              <a:buNone/>
            </a:pPr>
            <a:endParaRPr sz="2400" b="1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Shape 91"/>
          <p:cNvSpPr/>
          <p:nvPr/>
        </p:nvSpPr>
        <p:spPr>
          <a:xfrm>
            <a:off x="0" y="5672262"/>
            <a:ext cx="9144000" cy="1185600"/>
          </a:xfrm>
          <a:prstGeom prst="rect">
            <a:avLst/>
          </a:prstGeom>
          <a:solidFill>
            <a:srgbClr val="B70000"/>
          </a:solidFill>
          <a:ln w="9525" cap="flat">
            <a:solidFill>
              <a:srgbClr val="0E427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92" name="Shape 92"/>
          <p:cNvSpPr txBox="1"/>
          <p:nvPr/>
        </p:nvSpPr>
        <p:spPr>
          <a:xfrm>
            <a:off x="564375" y="1180089"/>
            <a:ext cx="8093700" cy="3882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-"/>
            </a:pPr>
            <a:r>
              <a:rPr lang="en" sz="3000" dirty="0" smtClean="0"/>
              <a:t>NEH funded project (</a:t>
            </a:r>
            <a:r>
              <a:rPr lang="en" sz="3000" dirty="0"/>
              <a:t>2013-2015)</a:t>
            </a:r>
          </a:p>
          <a:p>
            <a:pPr marL="457200" lvl="0" indent="-419100" rtl="0"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-"/>
            </a:pPr>
            <a:r>
              <a:rPr lang="en" sz="3000" dirty="0"/>
              <a:t>interactive new media art preservation</a:t>
            </a:r>
          </a:p>
          <a:p>
            <a:pPr marL="457200" lvl="0" indent="-419100" rtl="0"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-"/>
            </a:pPr>
            <a:r>
              <a:rPr lang="en" sz="3000" dirty="0"/>
              <a:t>CD-ROM focus</a:t>
            </a:r>
          </a:p>
          <a:p>
            <a:pPr marL="457200" lvl="0" indent="-419100" rtl="0"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-"/>
            </a:pPr>
            <a:r>
              <a:rPr lang="en" sz="3000" dirty="0"/>
              <a:t>overall project :</a:t>
            </a:r>
          </a:p>
          <a:p>
            <a:pPr marL="2743200" lvl="5" indent="-419100" rtl="0"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-"/>
            </a:pPr>
            <a:r>
              <a:rPr lang="en" sz="3000" dirty="0"/>
              <a:t>disk imaging</a:t>
            </a:r>
          </a:p>
          <a:p>
            <a:pPr marL="2743200" lvl="5" indent="-419100" rtl="0"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-"/>
            </a:pPr>
            <a:r>
              <a:rPr lang="en" sz="3000" dirty="0"/>
              <a:t>user survey</a:t>
            </a:r>
          </a:p>
          <a:p>
            <a:pPr marL="2743200" lvl="5" indent="-419100" rtl="0">
              <a:spcBef>
                <a:spcPts val="600"/>
              </a:spcBef>
              <a:buClr>
                <a:srgbClr val="FF0000"/>
              </a:buClr>
              <a:buSzPct val="100000"/>
              <a:buFont typeface="Arial"/>
              <a:buChar char="-"/>
            </a:pPr>
            <a:r>
              <a:rPr lang="en" sz="3000" dirty="0">
                <a:solidFill>
                  <a:srgbClr val="FF0000"/>
                </a:solidFill>
              </a:rPr>
              <a:t>metadata</a:t>
            </a:r>
          </a:p>
          <a:p>
            <a:pPr marL="2743200" lvl="5" indent="-419100" rtl="0"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-"/>
            </a:pPr>
            <a:r>
              <a:rPr lang="en" sz="3000" dirty="0" smtClean="0">
                <a:solidFill>
                  <a:schemeClr val="dk1"/>
                </a:solidFill>
              </a:rPr>
              <a:t>emulation</a:t>
            </a:r>
            <a:r>
              <a:rPr lang="en-US" sz="3000" dirty="0" smtClean="0">
                <a:solidFill>
                  <a:schemeClr val="dk1"/>
                </a:solidFill>
              </a:rPr>
              <a:t> &amp; more…</a:t>
            </a:r>
            <a:endParaRPr lang="en" sz="3000" dirty="0">
              <a:solidFill>
                <a:schemeClr val="dk1"/>
              </a:solidFill>
            </a:endParaRPr>
          </a:p>
        </p:txBody>
      </p:sp>
      <p:sp>
        <p:nvSpPr>
          <p:cNvPr id="93" name="Shape 93"/>
          <p:cNvSpPr txBox="1"/>
          <p:nvPr/>
        </p:nvSpPr>
        <p:spPr>
          <a:xfrm>
            <a:off x="487425" y="239433"/>
            <a:ext cx="8196300" cy="735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30555"/>
              <a:buFont typeface="Arial"/>
              <a:buNone/>
            </a:pPr>
            <a:r>
              <a:rPr lang="en" sz="3600" b="1">
                <a:solidFill>
                  <a:schemeClr val="dk1"/>
                </a:solidFill>
              </a:rPr>
              <a:t>(very brief) Background : PAFDAO</a:t>
            </a:r>
          </a:p>
        </p:txBody>
      </p:sp>
      <p:pic>
        <p:nvPicPr>
          <p:cNvPr id="94" name="Shape 9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80689" y="5884921"/>
            <a:ext cx="2248799" cy="701399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Shape 95"/>
          <p:cNvSpPr txBox="1"/>
          <p:nvPr/>
        </p:nvSpPr>
        <p:spPr>
          <a:xfrm>
            <a:off x="3560725" y="5938125"/>
            <a:ext cx="5338199" cy="561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lang="en" sz="2000">
                <a:solidFill>
                  <a:srgbClr val="FFFFFF"/>
                </a:solidFill>
              </a:rPr>
              <a:t>https://confluence.cornell.edu/display/pafdao/</a:t>
            </a:r>
          </a:p>
        </p:txBody>
      </p:sp>
      <p:pic>
        <p:nvPicPr>
          <p:cNvPr id="97" name="Shape 97"/>
          <p:cNvPicPr preferRelativeResize="0"/>
          <p:nvPr/>
        </p:nvPicPr>
        <p:blipFill rotWithShape="1">
          <a:blip r:embed="rId4">
            <a:alphaModFix/>
          </a:blip>
          <a:srcRect r="36089" b="26269"/>
          <a:stretch/>
        </p:blipFill>
        <p:spPr>
          <a:xfrm rot="5400000">
            <a:off x="199950" y="2957724"/>
            <a:ext cx="2514599" cy="2914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Shape 15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783300" y="5339837"/>
            <a:ext cx="1313700" cy="322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/>
        </p:nvSpPr>
        <p:spPr>
          <a:xfrm>
            <a:off x="2007225" y="1008600"/>
            <a:ext cx="6841499" cy="4113599"/>
          </a:xfrm>
          <a:prstGeom prst="round2SameRect">
            <a:avLst>
              <a:gd name="adj1" fmla="val 16667"/>
              <a:gd name="adj2" fmla="val 0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103" name="Shape 103"/>
          <p:cNvPicPr preferRelativeResize="0"/>
          <p:nvPr/>
        </p:nvPicPr>
        <p:blipFill rotWithShape="1">
          <a:blip r:embed="rId3">
            <a:alphaModFix amt="54000"/>
          </a:blip>
          <a:srcRect r="36089" b="26269"/>
          <a:stretch/>
        </p:blipFill>
        <p:spPr>
          <a:xfrm rot="5400000">
            <a:off x="199950" y="2957724"/>
            <a:ext cx="2514599" cy="2914499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372035" y="5702202"/>
            <a:ext cx="8399999" cy="865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lt1"/>
              </a:buClr>
              <a:buFont typeface="Arial"/>
              <a:buNone/>
            </a:pPr>
            <a:endParaRPr sz="2400" b="1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Shape 105"/>
          <p:cNvSpPr/>
          <p:nvPr/>
        </p:nvSpPr>
        <p:spPr>
          <a:xfrm>
            <a:off x="0" y="5672262"/>
            <a:ext cx="9144000" cy="1185600"/>
          </a:xfrm>
          <a:prstGeom prst="rect">
            <a:avLst/>
          </a:prstGeom>
          <a:solidFill>
            <a:srgbClr val="B70000"/>
          </a:solidFill>
          <a:ln w="9525" cap="flat">
            <a:solidFill>
              <a:srgbClr val="0E427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Shape 106"/>
          <p:cNvSpPr txBox="1"/>
          <p:nvPr/>
        </p:nvSpPr>
        <p:spPr>
          <a:xfrm>
            <a:off x="487425" y="239433"/>
            <a:ext cx="8196300" cy="735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30555"/>
              <a:buFont typeface="Arial"/>
              <a:buNone/>
            </a:pPr>
            <a:r>
              <a:rPr lang="en" sz="3600" b="1" dirty="0">
                <a:solidFill>
                  <a:schemeClr val="dk1"/>
                </a:solidFill>
              </a:rPr>
              <a:t>PAFDAO </a:t>
            </a:r>
            <a:r>
              <a:rPr lang="en-US" sz="3600" b="1" dirty="0" smtClean="0">
                <a:solidFill>
                  <a:schemeClr val="dk1"/>
                </a:solidFill>
              </a:rPr>
              <a:t>Deposit </a:t>
            </a:r>
            <a:r>
              <a:rPr lang="en" sz="3600" b="1" dirty="0" smtClean="0">
                <a:solidFill>
                  <a:schemeClr val="dk1"/>
                </a:solidFill>
              </a:rPr>
              <a:t>Structure</a:t>
            </a:r>
            <a:endParaRPr lang="en" sz="3600" b="1" dirty="0">
              <a:solidFill>
                <a:schemeClr val="dk1"/>
              </a:solidFill>
            </a:endParaRPr>
          </a:p>
        </p:txBody>
      </p:sp>
      <p:sp>
        <p:nvSpPr>
          <p:cNvPr id="107" name="Shape 107"/>
          <p:cNvSpPr/>
          <p:nvPr/>
        </p:nvSpPr>
        <p:spPr>
          <a:xfrm>
            <a:off x="2869700" y="1313400"/>
            <a:ext cx="5907900" cy="3708899"/>
          </a:xfrm>
          <a:prstGeom prst="round2SameRect">
            <a:avLst>
              <a:gd name="adj1" fmla="val 16667"/>
              <a:gd name="adj2" fmla="val 0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8" name="Shape 108"/>
          <p:cNvSpPr/>
          <p:nvPr/>
        </p:nvSpPr>
        <p:spPr>
          <a:xfrm>
            <a:off x="5096450" y="1561733"/>
            <a:ext cx="3596399" cy="3336300"/>
          </a:xfrm>
          <a:prstGeom prst="snipRoundRect">
            <a:avLst>
              <a:gd name="adj1" fmla="val 16667"/>
              <a:gd name="adj2" fmla="val 16667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9" name="Shape 109"/>
          <p:cNvSpPr/>
          <p:nvPr/>
        </p:nvSpPr>
        <p:spPr>
          <a:xfrm>
            <a:off x="3127187" y="2165266"/>
            <a:ext cx="1882800" cy="1117500"/>
          </a:xfrm>
          <a:prstGeom prst="snipRoundRect">
            <a:avLst>
              <a:gd name="adj1" fmla="val 16667"/>
              <a:gd name="adj2" fmla="val 16667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0" name="Shape 110"/>
          <p:cNvSpPr/>
          <p:nvPr/>
        </p:nvSpPr>
        <p:spPr>
          <a:xfrm>
            <a:off x="3127187" y="3344000"/>
            <a:ext cx="1882800" cy="1117500"/>
          </a:xfrm>
          <a:prstGeom prst="snipRoundRect">
            <a:avLst>
              <a:gd name="adj1" fmla="val 16667"/>
              <a:gd name="adj2" fmla="val 16667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1" name="Shape 111"/>
          <p:cNvSpPr txBox="1"/>
          <p:nvPr/>
        </p:nvSpPr>
        <p:spPr>
          <a:xfrm>
            <a:off x="2989800" y="1510700"/>
            <a:ext cx="2329200" cy="318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2000"/>
              <a:t>Archival Collection</a:t>
            </a:r>
          </a:p>
        </p:txBody>
      </p:sp>
      <p:sp>
        <p:nvSpPr>
          <p:cNvPr id="112" name="Shape 112"/>
          <p:cNvSpPr txBox="1"/>
          <p:nvPr/>
        </p:nvSpPr>
        <p:spPr>
          <a:xfrm>
            <a:off x="7318650" y="1647825"/>
            <a:ext cx="1196999" cy="48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2000"/>
              <a:t>Artworks</a:t>
            </a:r>
          </a:p>
        </p:txBody>
      </p:sp>
      <p:sp>
        <p:nvSpPr>
          <p:cNvPr id="113" name="Shape 113"/>
          <p:cNvSpPr txBox="1"/>
          <p:nvPr/>
        </p:nvSpPr>
        <p:spPr>
          <a:xfrm>
            <a:off x="2902050" y="5238100"/>
            <a:ext cx="5121899" cy="318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2200"/>
              <a:t>*Simplified diagram for demonstration*</a:t>
            </a:r>
          </a:p>
        </p:txBody>
      </p:sp>
      <p:sp>
        <p:nvSpPr>
          <p:cNvPr id="114" name="Shape 114"/>
          <p:cNvSpPr txBox="1"/>
          <p:nvPr/>
        </p:nvSpPr>
        <p:spPr>
          <a:xfrm>
            <a:off x="3182250" y="2460625"/>
            <a:ext cx="1784099" cy="48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/>
              <a:t>Documentation</a:t>
            </a:r>
          </a:p>
        </p:txBody>
      </p:sp>
      <p:sp>
        <p:nvSpPr>
          <p:cNvPr id="115" name="Shape 115"/>
          <p:cNvSpPr txBox="1"/>
          <p:nvPr/>
        </p:nvSpPr>
        <p:spPr>
          <a:xfrm>
            <a:off x="3466050" y="3556400"/>
            <a:ext cx="1509900" cy="322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/>
              <a:t>Compiled Emulators</a:t>
            </a:r>
          </a:p>
        </p:txBody>
      </p:sp>
      <p:sp>
        <p:nvSpPr>
          <p:cNvPr id="116" name="Shape 116"/>
          <p:cNvSpPr/>
          <p:nvPr/>
        </p:nvSpPr>
        <p:spPr>
          <a:xfrm>
            <a:off x="5185050" y="1766434"/>
            <a:ext cx="2329200" cy="2054699"/>
          </a:xfrm>
          <a:prstGeom prst="snipRoundRect">
            <a:avLst>
              <a:gd name="adj1" fmla="val 16667"/>
              <a:gd name="adj2" fmla="val 16667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7" name="Shape 117"/>
          <p:cNvSpPr/>
          <p:nvPr/>
        </p:nvSpPr>
        <p:spPr>
          <a:xfrm>
            <a:off x="5457600" y="1873531"/>
            <a:ext cx="1784099" cy="561299"/>
          </a:xfrm>
          <a:prstGeom prst="snipRoundRect">
            <a:avLst>
              <a:gd name="adj1" fmla="val 16667"/>
              <a:gd name="adj2" fmla="val 16667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8" name="Shape 118"/>
          <p:cNvSpPr/>
          <p:nvPr/>
        </p:nvSpPr>
        <p:spPr>
          <a:xfrm>
            <a:off x="5435100" y="2533000"/>
            <a:ext cx="1882800" cy="561299"/>
          </a:xfrm>
          <a:prstGeom prst="snipRoundRect">
            <a:avLst>
              <a:gd name="adj1" fmla="val 16667"/>
              <a:gd name="adj2" fmla="val 16667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9" name="Shape 119"/>
          <p:cNvSpPr/>
          <p:nvPr/>
        </p:nvSpPr>
        <p:spPr>
          <a:xfrm>
            <a:off x="5457600" y="3206615"/>
            <a:ext cx="1784099" cy="561299"/>
          </a:xfrm>
          <a:prstGeom prst="snipRoundRect">
            <a:avLst>
              <a:gd name="adj1" fmla="val 16667"/>
              <a:gd name="adj2" fmla="val 16667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0" name="Shape 120"/>
          <p:cNvSpPr txBox="1"/>
          <p:nvPr/>
        </p:nvSpPr>
        <p:spPr>
          <a:xfrm>
            <a:off x="5488575" y="3231066"/>
            <a:ext cx="1326299" cy="237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Related</a:t>
            </a:r>
          </a:p>
        </p:txBody>
      </p:sp>
      <p:sp>
        <p:nvSpPr>
          <p:cNvPr id="121" name="Shape 121"/>
          <p:cNvSpPr txBox="1"/>
          <p:nvPr/>
        </p:nvSpPr>
        <p:spPr>
          <a:xfrm>
            <a:off x="5470575" y="2448316"/>
            <a:ext cx="2064900" cy="237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1800"/>
              <a:t>Deriv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800"/>
              <a:t>Disk</a:t>
            </a:r>
          </a:p>
        </p:txBody>
      </p:sp>
      <p:sp>
        <p:nvSpPr>
          <p:cNvPr id="122" name="Shape 122"/>
          <p:cNvSpPr txBox="1"/>
          <p:nvPr/>
        </p:nvSpPr>
        <p:spPr>
          <a:xfrm>
            <a:off x="5471250" y="1948375"/>
            <a:ext cx="1589700" cy="237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/>
              <a:t>Disk Images</a:t>
            </a:r>
          </a:p>
        </p:txBody>
      </p:sp>
      <p:sp>
        <p:nvSpPr>
          <p:cNvPr id="123" name="Shape 123"/>
          <p:cNvSpPr/>
          <p:nvPr/>
        </p:nvSpPr>
        <p:spPr>
          <a:xfrm>
            <a:off x="5718450" y="2172834"/>
            <a:ext cx="2329200" cy="2054699"/>
          </a:xfrm>
          <a:prstGeom prst="snipRoundRect">
            <a:avLst>
              <a:gd name="adj1" fmla="val 16667"/>
              <a:gd name="adj2" fmla="val 16667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4" name="Shape 124"/>
          <p:cNvSpPr/>
          <p:nvPr/>
        </p:nvSpPr>
        <p:spPr>
          <a:xfrm>
            <a:off x="5991000" y="2273565"/>
            <a:ext cx="1784099" cy="561299"/>
          </a:xfrm>
          <a:prstGeom prst="snipRoundRect">
            <a:avLst>
              <a:gd name="adj1" fmla="val 16667"/>
              <a:gd name="adj2" fmla="val 16667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5" name="Shape 125"/>
          <p:cNvSpPr/>
          <p:nvPr/>
        </p:nvSpPr>
        <p:spPr>
          <a:xfrm>
            <a:off x="5968500" y="2919633"/>
            <a:ext cx="1882800" cy="561299"/>
          </a:xfrm>
          <a:prstGeom prst="snipRoundRect">
            <a:avLst>
              <a:gd name="adj1" fmla="val 16667"/>
              <a:gd name="adj2" fmla="val 16667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6" name="Shape 126"/>
          <p:cNvSpPr txBox="1"/>
          <p:nvPr/>
        </p:nvSpPr>
        <p:spPr>
          <a:xfrm>
            <a:off x="6004650" y="2380175"/>
            <a:ext cx="1589700" cy="237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/>
              <a:t>Disk Images</a:t>
            </a:r>
          </a:p>
        </p:txBody>
      </p:sp>
      <p:sp>
        <p:nvSpPr>
          <p:cNvPr id="127" name="Shape 127"/>
          <p:cNvSpPr txBox="1"/>
          <p:nvPr/>
        </p:nvSpPr>
        <p:spPr>
          <a:xfrm>
            <a:off x="6003975" y="2829316"/>
            <a:ext cx="2064900" cy="237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1800"/>
              <a:t>Derivat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800"/>
              <a:t>Disk Image</a:t>
            </a:r>
          </a:p>
        </p:txBody>
      </p:sp>
      <p:sp>
        <p:nvSpPr>
          <p:cNvPr id="128" name="Shape 128"/>
          <p:cNvSpPr/>
          <p:nvPr/>
        </p:nvSpPr>
        <p:spPr>
          <a:xfrm>
            <a:off x="5991000" y="3565698"/>
            <a:ext cx="1784099" cy="561299"/>
          </a:xfrm>
          <a:prstGeom prst="snipRoundRect">
            <a:avLst>
              <a:gd name="adj1" fmla="val 16667"/>
              <a:gd name="adj2" fmla="val 16667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9" name="Shape 129"/>
          <p:cNvSpPr txBox="1"/>
          <p:nvPr/>
        </p:nvSpPr>
        <p:spPr>
          <a:xfrm>
            <a:off x="6098175" y="3612066"/>
            <a:ext cx="1326299" cy="237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/>
              <a:t>Related</a:t>
            </a:r>
          </a:p>
        </p:txBody>
      </p:sp>
      <p:sp>
        <p:nvSpPr>
          <p:cNvPr id="130" name="Shape 130"/>
          <p:cNvSpPr/>
          <p:nvPr/>
        </p:nvSpPr>
        <p:spPr>
          <a:xfrm>
            <a:off x="6328050" y="2680834"/>
            <a:ext cx="2329200" cy="2054699"/>
          </a:xfrm>
          <a:prstGeom prst="snipRoundRect">
            <a:avLst>
              <a:gd name="adj1" fmla="val 16667"/>
              <a:gd name="adj2" fmla="val 16667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1" name="Shape 131"/>
          <p:cNvSpPr/>
          <p:nvPr/>
        </p:nvSpPr>
        <p:spPr>
          <a:xfrm>
            <a:off x="6600600" y="2824581"/>
            <a:ext cx="1784099" cy="561299"/>
          </a:xfrm>
          <a:prstGeom prst="snipRoundRect">
            <a:avLst>
              <a:gd name="adj1" fmla="val 16667"/>
              <a:gd name="adj2" fmla="val 16667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2" name="Shape 132"/>
          <p:cNvSpPr/>
          <p:nvPr/>
        </p:nvSpPr>
        <p:spPr>
          <a:xfrm>
            <a:off x="6569400" y="3454925"/>
            <a:ext cx="1784099" cy="561299"/>
          </a:xfrm>
          <a:prstGeom prst="snipRoundRect">
            <a:avLst>
              <a:gd name="adj1" fmla="val 16667"/>
              <a:gd name="adj2" fmla="val 16667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3" name="Shape 133"/>
          <p:cNvSpPr/>
          <p:nvPr/>
        </p:nvSpPr>
        <p:spPr>
          <a:xfrm>
            <a:off x="6600600" y="4085281"/>
            <a:ext cx="1784099" cy="561299"/>
          </a:xfrm>
          <a:prstGeom prst="snipRoundRect">
            <a:avLst>
              <a:gd name="adj1" fmla="val 16667"/>
              <a:gd name="adj2" fmla="val 16667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4" name="Shape 134"/>
          <p:cNvSpPr txBox="1"/>
          <p:nvPr/>
        </p:nvSpPr>
        <p:spPr>
          <a:xfrm>
            <a:off x="6721350" y="2902225"/>
            <a:ext cx="1663200" cy="237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/>
              <a:t>Disk Images</a:t>
            </a:r>
          </a:p>
        </p:txBody>
      </p:sp>
      <p:sp>
        <p:nvSpPr>
          <p:cNvPr id="135" name="Shape 135"/>
          <p:cNvSpPr txBox="1"/>
          <p:nvPr/>
        </p:nvSpPr>
        <p:spPr>
          <a:xfrm>
            <a:off x="6765975" y="3362716"/>
            <a:ext cx="2064900" cy="237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1800"/>
              <a:t>Derivative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800"/>
              <a:t>Disk Image</a:t>
            </a:r>
          </a:p>
        </p:txBody>
      </p:sp>
      <p:sp>
        <p:nvSpPr>
          <p:cNvPr id="136" name="Shape 136"/>
          <p:cNvSpPr txBox="1"/>
          <p:nvPr/>
        </p:nvSpPr>
        <p:spPr>
          <a:xfrm>
            <a:off x="7012575" y="4145466"/>
            <a:ext cx="1326299" cy="237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/>
              <a:t>Related</a:t>
            </a:r>
          </a:p>
        </p:txBody>
      </p:sp>
      <p:sp>
        <p:nvSpPr>
          <p:cNvPr id="137" name="Shape 137"/>
          <p:cNvSpPr txBox="1"/>
          <p:nvPr/>
        </p:nvSpPr>
        <p:spPr>
          <a:xfrm>
            <a:off x="2215750" y="1192372"/>
            <a:ext cx="1070100" cy="561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2000"/>
              <a:t>RMC</a:t>
            </a:r>
          </a:p>
        </p:txBody>
      </p:sp>
      <p:pic>
        <p:nvPicPr>
          <p:cNvPr id="138" name="Shape 13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80689" y="5884921"/>
            <a:ext cx="2248799" cy="701399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Shape 139"/>
          <p:cNvSpPr txBox="1"/>
          <p:nvPr/>
        </p:nvSpPr>
        <p:spPr>
          <a:xfrm>
            <a:off x="3560725" y="5938125"/>
            <a:ext cx="5338199" cy="561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lang="en" sz="2000">
                <a:solidFill>
                  <a:srgbClr val="FFFFFF"/>
                </a:solidFill>
              </a:rPr>
              <a:t>https://confluence.cornell.edu/display/pafdao/</a:t>
            </a:r>
          </a:p>
        </p:txBody>
      </p:sp>
      <p:pic>
        <p:nvPicPr>
          <p:cNvPr id="140" name="Shape 14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783300" y="5339837"/>
            <a:ext cx="1313700" cy="322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Shape 14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0" y="4383070"/>
            <a:ext cx="1699500" cy="1380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Shape 146"/>
          <p:cNvPicPr preferRelativeResize="0"/>
          <p:nvPr/>
        </p:nvPicPr>
        <p:blipFill rotWithShape="1">
          <a:blip r:embed="rId3">
            <a:alphaModFix amt="10000"/>
          </a:blip>
          <a:srcRect r="16331"/>
          <a:stretch/>
        </p:blipFill>
        <p:spPr>
          <a:xfrm>
            <a:off x="0" y="0"/>
            <a:ext cx="9143999" cy="5672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Shape 147"/>
          <p:cNvPicPr preferRelativeResize="0"/>
          <p:nvPr/>
        </p:nvPicPr>
        <p:blipFill rotWithShape="1">
          <a:blip r:embed="rId4">
            <a:alphaModFix/>
          </a:blip>
          <a:srcRect r="36089" b="26269"/>
          <a:stretch/>
        </p:blipFill>
        <p:spPr>
          <a:xfrm rot="5400000">
            <a:off x="199950" y="2957724"/>
            <a:ext cx="2514599" cy="2914499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372035" y="5702202"/>
            <a:ext cx="8399999" cy="865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lt1"/>
              </a:buClr>
              <a:buFont typeface="Arial"/>
              <a:buNone/>
            </a:pPr>
            <a:endParaRPr sz="2400" b="1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Shape 149"/>
          <p:cNvSpPr/>
          <p:nvPr/>
        </p:nvSpPr>
        <p:spPr>
          <a:xfrm>
            <a:off x="0" y="5672262"/>
            <a:ext cx="9144000" cy="1185600"/>
          </a:xfrm>
          <a:prstGeom prst="rect">
            <a:avLst/>
          </a:prstGeom>
          <a:solidFill>
            <a:srgbClr val="B70000"/>
          </a:solidFill>
          <a:ln w="9525" cap="flat">
            <a:solidFill>
              <a:srgbClr val="0E427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Shape 150"/>
          <p:cNvSpPr txBox="1"/>
          <p:nvPr/>
        </p:nvSpPr>
        <p:spPr>
          <a:xfrm>
            <a:off x="3560725" y="5938125"/>
            <a:ext cx="5338199" cy="561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lang="en" sz="2000">
                <a:solidFill>
                  <a:srgbClr val="FFFFFF"/>
                </a:solidFill>
              </a:rPr>
              <a:t>https://confluence.cornell.edu/display/pafdao/</a:t>
            </a:r>
          </a:p>
        </p:txBody>
      </p:sp>
      <p:sp>
        <p:nvSpPr>
          <p:cNvPr id="151" name="Shape 151"/>
          <p:cNvSpPr txBox="1"/>
          <p:nvPr/>
        </p:nvSpPr>
        <p:spPr>
          <a:xfrm>
            <a:off x="564375" y="1265566"/>
            <a:ext cx="8093700" cy="3882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600"/>
              </a:spcBef>
              <a:buNone/>
            </a:pPr>
            <a:r>
              <a:rPr lang="en" sz="3000"/>
              <a:t>MARCXML</a:t>
            </a:r>
          </a:p>
          <a:p>
            <a:pPr marL="457200" lvl="0" indent="-419100" rtl="0"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-"/>
            </a:pPr>
            <a:r>
              <a:rPr lang="en" sz="3000"/>
              <a:t>legacy catalog records</a:t>
            </a:r>
          </a:p>
          <a:p>
            <a:pPr marL="457200" lvl="0" indent="-419100" rtl="0"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-"/>
            </a:pPr>
            <a:r>
              <a:rPr lang="en" sz="3000"/>
              <a:t>first-pass technical &amp; artistic understanding</a:t>
            </a:r>
          </a:p>
        </p:txBody>
      </p:sp>
      <p:sp>
        <p:nvSpPr>
          <p:cNvPr id="152" name="Shape 152"/>
          <p:cNvSpPr txBox="1"/>
          <p:nvPr/>
        </p:nvSpPr>
        <p:spPr>
          <a:xfrm>
            <a:off x="487425" y="239433"/>
            <a:ext cx="8196300" cy="735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30555"/>
              <a:buFont typeface="Arial"/>
              <a:buNone/>
            </a:pPr>
            <a:r>
              <a:rPr lang="en" sz="3600" b="1">
                <a:solidFill>
                  <a:schemeClr val="dk1"/>
                </a:solidFill>
              </a:rPr>
              <a:t>Descriptive Metadata</a:t>
            </a:r>
          </a:p>
        </p:txBody>
      </p:sp>
      <p:pic>
        <p:nvPicPr>
          <p:cNvPr id="153" name="Shape 15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80689" y="5884921"/>
            <a:ext cx="2248799" cy="701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Shape 15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783300" y="5339837"/>
            <a:ext cx="1313700" cy="322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Shape 159"/>
          <p:cNvPicPr preferRelativeResize="0"/>
          <p:nvPr/>
        </p:nvPicPr>
        <p:blipFill rotWithShape="1">
          <a:blip r:embed="rId3">
            <a:alphaModFix amt="10000"/>
          </a:blip>
          <a:srcRect r="17389"/>
          <a:stretch/>
        </p:blipFill>
        <p:spPr>
          <a:xfrm>
            <a:off x="0" y="0"/>
            <a:ext cx="9143999" cy="6625014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372035" y="5702202"/>
            <a:ext cx="8399999" cy="865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lt1"/>
              </a:buClr>
              <a:buFont typeface="Arial"/>
              <a:buNone/>
            </a:pPr>
            <a:endParaRPr sz="2400" b="1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Shape 161"/>
          <p:cNvSpPr/>
          <p:nvPr/>
        </p:nvSpPr>
        <p:spPr>
          <a:xfrm>
            <a:off x="0" y="5672262"/>
            <a:ext cx="9144000" cy="1185600"/>
          </a:xfrm>
          <a:prstGeom prst="rect">
            <a:avLst/>
          </a:prstGeom>
          <a:solidFill>
            <a:srgbClr val="B70000"/>
          </a:solidFill>
          <a:ln w="9525" cap="flat">
            <a:solidFill>
              <a:srgbClr val="0E427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Shape 162"/>
          <p:cNvSpPr txBox="1"/>
          <p:nvPr/>
        </p:nvSpPr>
        <p:spPr>
          <a:xfrm>
            <a:off x="564375" y="1265566"/>
            <a:ext cx="8093700" cy="3882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600"/>
              </a:spcBef>
              <a:buNone/>
            </a:pPr>
            <a:r>
              <a:rPr lang="en" sz="3000"/>
              <a:t>DFXML</a:t>
            </a:r>
          </a:p>
          <a:p>
            <a:pPr marL="457200" lvl="0" indent="-419100" rtl="0"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-"/>
            </a:pPr>
            <a:r>
              <a:rPr lang="en" sz="3000"/>
              <a:t>derived from command line utilities</a:t>
            </a:r>
          </a:p>
          <a:p>
            <a:pPr marL="457200" lvl="0" indent="-419100" rtl="0"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-"/>
            </a:pPr>
            <a:r>
              <a:rPr lang="en" sz="3000"/>
              <a:t>concern: HFS-specific information</a:t>
            </a:r>
          </a:p>
        </p:txBody>
      </p:sp>
      <p:sp>
        <p:nvSpPr>
          <p:cNvPr id="163" name="Shape 163"/>
          <p:cNvSpPr txBox="1"/>
          <p:nvPr/>
        </p:nvSpPr>
        <p:spPr>
          <a:xfrm>
            <a:off x="487425" y="239433"/>
            <a:ext cx="8196300" cy="735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30555"/>
              <a:buFont typeface="Arial"/>
              <a:buNone/>
            </a:pPr>
            <a:r>
              <a:rPr lang="en" sz="3600" b="1">
                <a:solidFill>
                  <a:schemeClr val="dk1"/>
                </a:solidFill>
              </a:rPr>
              <a:t>Technical Metadata</a:t>
            </a:r>
          </a:p>
        </p:txBody>
      </p:sp>
      <p:pic>
        <p:nvPicPr>
          <p:cNvPr id="164" name="Shape 16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80689" y="5884921"/>
            <a:ext cx="2248799" cy="701399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Shape 165"/>
          <p:cNvSpPr txBox="1"/>
          <p:nvPr/>
        </p:nvSpPr>
        <p:spPr>
          <a:xfrm>
            <a:off x="3560725" y="5938125"/>
            <a:ext cx="5338199" cy="561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lang="en" sz="2000">
                <a:solidFill>
                  <a:srgbClr val="FFFFFF"/>
                </a:solidFill>
              </a:rPr>
              <a:t>https://confluence.cornell.edu/display/pafdao/</a:t>
            </a:r>
          </a:p>
        </p:txBody>
      </p:sp>
      <p:pic>
        <p:nvPicPr>
          <p:cNvPr id="166" name="Shape 16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783300" y="5339837"/>
            <a:ext cx="1313700" cy="322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Shape 167"/>
          <p:cNvPicPr preferRelativeResize="0"/>
          <p:nvPr/>
        </p:nvPicPr>
        <p:blipFill rotWithShape="1">
          <a:blip r:embed="rId6">
            <a:alphaModFix/>
          </a:blip>
          <a:srcRect r="36089" b="26269"/>
          <a:stretch/>
        </p:blipFill>
        <p:spPr>
          <a:xfrm rot="5400000">
            <a:off x="199950" y="2957724"/>
            <a:ext cx="2514599" cy="2914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Shape 172"/>
          <p:cNvPicPr preferRelativeResize="0"/>
          <p:nvPr/>
        </p:nvPicPr>
        <p:blipFill rotWithShape="1">
          <a:blip r:embed="rId3">
            <a:alphaModFix amt="10000"/>
          </a:blip>
          <a:srcRect b="10801"/>
          <a:stretch/>
        </p:blipFill>
        <p:spPr>
          <a:xfrm>
            <a:off x="0" y="0"/>
            <a:ext cx="9143999" cy="5672274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372035" y="5702202"/>
            <a:ext cx="8399999" cy="865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lt1"/>
              </a:buClr>
              <a:buFont typeface="Arial"/>
              <a:buNone/>
            </a:pPr>
            <a:endParaRPr sz="2400" b="1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4" name="Shape 174"/>
          <p:cNvSpPr/>
          <p:nvPr/>
        </p:nvSpPr>
        <p:spPr>
          <a:xfrm>
            <a:off x="0" y="5672262"/>
            <a:ext cx="9144000" cy="1185600"/>
          </a:xfrm>
          <a:prstGeom prst="rect">
            <a:avLst/>
          </a:prstGeom>
          <a:solidFill>
            <a:srgbClr val="B70000"/>
          </a:solidFill>
          <a:ln w="9525" cap="flat">
            <a:solidFill>
              <a:srgbClr val="0E427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Shape 175"/>
          <p:cNvSpPr txBox="1"/>
          <p:nvPr/>
        </p:nvSpPr>
        <p:spPr>
          <a:xfrm>
            <a:off x="564375" y="1265566"/>
            <a:ext cx="8093700" cy="3882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600"/>
              </a:spcBef>
              <a:buNone/>
            </a:pPr>
            <a:r>
              <a:rPr lang="en" sz="3000"/>
              <a:t>PREMIS</a:t>
            </a:r>
          </a:p>
          <a:p>
            <a:pPr marL="457200" lvl="0" indent="-419100" rtl="0"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-"/>
            </a:pPr>
            <a:r>
              <a:rPr lang="en" sz="3000"/>
              <a:t>Script pull from Guymager Info file</a:t>
            </a:r>
          </a:p>
          <a:p>
            <a:pPr marL="457200" lvl="0" indent="-419100" rtl="0"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-"/>
            </a:pPr>
            <a:r>
              <a:rPr lang="en" sz="3000"/>
              <a:t>References to classifications</a:t>
            </a:r>
          </a:p>
        </p:txBody>
      </p:sp>
      <p:sp>
        <p:nvSpPr>
          <p:cNvPr id="176" name="Shape 176"/>
          <p:cNvSpPr txBox="1"/>
          <p:nvPr/>
        </p:nvSpPr>
        <p:spPr>
          <a:xfrm>
            <a:off x="487425" y="239433"/>
            <a:ext cx="8196300" cy="735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30555"/>
              <a:buFont typeface="Arial"/>
              <a:buNone/>
            </a:pPr>
            <a:r>
              <a:rPr lang="en" sz="3600" b="1">
                <a:solidFill>
                  <a:schemeClr val="dk1"/>
                </a:solidFill>
              </a:rPr>
              <a:t>Preservation Metadata</a:t>
            </a:r>
          </a:p>
        </p:txBody>
      </p:sp>
      <p:pic>
        <p:nvPicPr>
          <p:cNvPr id="177" name="Shape 17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80689" y="5884921"/>
            <a:ext cx="2248799" cy="701399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Shape 178"/>
          <p:cNvSpPr txBox="1"/>
          <p:nvPr/>
        </p:nvSpPr>
        <p:spPr>
          <a:xfrm>
            <a:off x="3560725" y="5938125"/>
            <a:ext cx="5338199" cy="561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lang="en" sz="2000">
                <a:solidFill>
                  <a:srgbClr val="FFFFFF"/>
                </a:solidFill>
              </a:rPr>
              <a:t>https://confluence.cornell.edu/display/pafdao/</a:t>
            </a:r>
          </a:p>
        </p:txBody>
      </p:sp>
      <p:pic>
        <p:nvPicPr>
          <p:cNvPr id="179" name="Shape 17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783300" y="5339837"/>
            <a:ext cx="1313700" cy="322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Shape 180"/>
          <p:cNvPicPr preferRelativeResize="0"/>
          <p:nvPr/>
        </p:nvPicPr>
        <p:blipFill rotWithShape="1">
          <a:blip r:embed="rId6">
            <a:alphaModFix/>
          </a:blip>
          <a:srcRect r="36089" b="26269"/>
          <a:stretch/>
        </p:blipFill>
        <p:spPr>
          <a:xfrm rot="5400000">
            <a:off x="199950" y="2957724"/>
            <a:ext cx="2514599" cy="2914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 txBox="1">
            <a:spLocks noGrp="1"/>
          </p:cNvSpPr>
          <p:nvPr>
            <p:ph type="body" idx="1"/>
          </p:nvPr>
        </p:nvSpPr>
        <p:spPr>
          <a:xfrm>
            <a:off x="372035" y="5702202"/>
            <a:ext cx="8399999" cy="865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lt1"/>
              </a:buClr>
              <a:buFont typeface="Arial"/>
              <a:buNone/>
            </a:pPr>
            <a:endParaRPr sz="2400" b="1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" name="Shape 186"/>
          <p:cNvSpPr/>
          <p:nvPr/>
        </p:nvSpPr>
        <p:spPr>
          <a:xfrm>
            <a:off x="0" y="5672262"/>
            <a:ext cx="9144000" cy="1185600"/>
          </a:xfrm>
          <a:prstGeom prst="rect">
            <a:avLst/>
          </a:prstGeom>
          <a:solidFill>
            <a:srgbClr val="B70000"/>
          </a:solidFill>
          <a:ln w="9525" cap="flat">
            <a:solidFill>
              <a:srgbClr val="0E427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Shape 187"/>
          <p:cNvSpPr txBox="1"/>
          <p:nvPr/>
        </p:nvSpPr>
        <p:spPr>
          <a:xfrm>
            <a:off x="564375" y="1265566"/>
            <a:ext cx="8093700" cy="3882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600"/>
              </a:spcBef>
              <a:buNone/>
            </a:pPr>
            <a:endParaRPr sz="3000"/>
          </a:p>
        </p:txBody>
      </p:sp>
      <p:sp>
        <p:nvSpPr>
          <p:cNvPr id="188" name="Shape 188"/>
          <p:cNvSpPr txBox="1"/>
          <p:nvPr/>
        </p:nvSpPr>
        <p:spPr>
          <a:xfrm>
            <a:off x="487425" y="239433"/>
            <a:ext cx="8196300" cy="735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30555"/>
              <a:buFont typeface="Arial"/>
              <a:buNone/>
            </a:pPr>
            <a:r>
              <a:rPr lang="en" sz="3600" b="1">
                <a:solidFill>
                  <a:schemeClr val="dk1"/>
                </a:solidFill>
              </a:rPr>
              <a:t>Artwork Classifications</a:t>
            </a:r>
          </a:p>
        </p:txBody>
      </p:sp>
      <p:pic>
        <p:nvPicPr>
          <p:cNvPr id="189" name="Shape 18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80689" y="5884921"/>
            <a:ext cx="2248799" cy="701399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Shape 190"/>
          <p:cNvSpPr/>
          <p:nvPr/>
        </p:nvSpPr>
        <p:spPr>
          <a:xfrm>
            <a:off x="304800" y="1219200"/>
            <a:ext cx="3886200" cy="3886500"/>
          </a:xfrm>
          <a:prstGeom prst="donut">
            <a:avLst>
              <a:gd name="adj" fmla="val 3477"/>
            </a:avLst>
          </a:prstGeom>
          <a:solidFill>
            <a:schemeClr val="accent1"/>
          </a:solidFill>
          <a:ln w="9525" cap="flat">
            <a:solidFill>
              <a:srgbClr val="363C5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Shape 191"/>
          <p:cNvSpPr txBox="1"/>
          <p:nvPr/>
        </p:nvSpPr>
        <p:spPr>
          <a:xfrm>
            <a:off x="914400" y="2438400"/>
            <a:ext cx="2819400" cy="831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Applications</a:t>
            </a:r>
          </a:p>
        </p:txBody>
      </p:sp>
      <p:sp>
        <p:nvSpPr>
          <p:cNvPr id="192" name="Shape 192"/>
          <p:cNvSpPr/>
          <p:nvPr/>
        </p:nvSpPr>
        <p:spPr>
          <a:xfrm>
            <a:off x="3111400" y="838200"/>
            <a:ext cx="3886200" cy="3886500"/>
          </a:xfrm>
          <a:prstGeom prst="donut">
            <a:avLst>
              <a:gd name="adj" fmla="val 3477"/>
            </a:avLst>
          </a:prstGeom>
          <a:solidFill>
            <a:schemeClr val="accent4"/>
          </a:solidFill>
          <a:ln w="9525" cap="flat">
            <a:solidFill>
              <a:srgbClr val="B3880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Shape 193"/>
          <p:cNvSpPr/>
          <p:nvPr/>
        </p:nvSpPr>
        <p:spPr>
          <a:xfrm>
            <a:off x="2425600" y="1752600"/>
            <a:ext cx="3886200" cy="3886500"/>
          </a:xfrm>
          <a:prstGeom prst="donut">
            <a:avLst>
              <a:gd name="adj" fmla="val 3477"/>
            </a:avLst>
          </a:prstGeom>
          <a:solidFill>
            <a:srgbClr val="93C47D"/>
          </a:solidFill>
          <a:ln w="9525" cap="flat">
            <a:solidFill>
              <a:srgbClr val="B3880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Shape 194"/>
          <p:cNvSpPr/>
          <p:nvPr/>
        </p:nvSpPr>
        <p:spPr>
          <a:xfrm>
            <a:off x="5104300" y="1310550"/>
            <a:ext cx="3886200" cy="3886500"/>
          </a:xfrm>
          <a:prstGeom prst="donut">
            <a:avLst>
              <a:gd name="adj" fmla="val 3477"/>
            </a:avLst>
          </a:prstGeom>
          <a:solidFill>
            <a:srgbClr val="E69138"/>
          </a:solidFill>
          <a:ln w="9525" cap="flat">
            <a:solidFill>
              <a:srgbClr val="B3880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Shape 195"/>
          <p:cNvSpPr txBox="1"/>
          <p:nvPr/>
        </p:nvSpPr>
        <p:spPr>
          <a:xfrm>
            <a:off x="4013725" y="1280250"/>
            <a:ext cx="2450399" cy="563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HTML/Browser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196" name="Shape 196"/>
          <p:cNvSpPr txBox="1"/>
          <p:nvPr/>
        </p:nvSpPr>
        <p:spPr>
          <a:xfrm>
            <a:off x="3731646" y="4707162"/>
            <a:ext cx="1154700" cy="703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Plugins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197" name="Shape 197"/>
          <p:cNvSpPr txBox="1"/>
          <p:nvPr/>
        </p:nvSpPr>
        <p:spPr>
          <a:xfrm>
            <a:off x="7391400" y="2895600"/>
            <a:ext cx="1370700" cy="563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VRML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198" name="Shape 198"/>
          <p:cNvSpPr txBox="1"/>
          <p:nvPr/>
        </p:nvSpPr>
        <p:spPr>
          <a:xfrm>
            <a:off x="3560725" y="5938125"/>
            <a:ext cx="5338199" cy="561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lang="en" sz="2000">
                <a:solidFill>
                  <a:srgbClr val="FFFFFF"/>
                </a:solidFill>
              </a:rPr>
              <a:t>https://confluence.cornell.edu/display/pafdao/</a:t>
            </a:r>
          </a:p>
        </p:txBody>
      </p:sp>
      <p:pic>
        <p:nvPicPr>
          <p:cNvPr id="199" name="Shape 19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783300" y="5339837"/>
            <a:ext cx="1313700" cy="322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Shape 200"/>
          <p:cNvPicPr preferRelativeResize="0"/>
          <p:nvPr/>
        </p:nvPicPr>
        <p:blipFill rotWithShape="1">
          <a:blip r:embed="rId5">
            <a:alphaModFix amt="17000"/>
          </a:blip>
          <a:srcRect/>
          <a:stretch/>
        </p:blipFill>
        <p:spPr>
          <a:xfrm>
            <a:off x="328674" y="1310550"/>
            <a:ext cx="3702900" cy="3720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Shape 201"/>
          <p:cNvPicPr preferRelativeResize="0"/>
          <p:nvPr/>
        </p:nvPicPr>
        <p:blipFill rotWithShape="1">
          <a:blip r:embed="rId5">
            <a:alphaModFix amt="17000"/>
          </a:blip>
          <a:srcRect/>
          <a:stretch/>
        </p:blipFill>
        <p:spPr>
          <a:xfrm>
            <a:off x="3148074" y="929550"/>
            <a:ext cx="3702900" cy="3720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Shape 202"/>
          <p:cNvPicPr preferRelativeResize="0"/>
          <p:nvPr/>
        </p:nvPicPr>
        <p:blipFill rotWithShape="1">
          <a:blip r:embed="rId5">
            <a:alphaModFix amt="17000"/>
          </a:blip>
          <a:srcRect/>
          <a:stretch/>
        </p:blipFill>
        <p:spPr>
          <a:xfrm>
            <a:off x="2456499" y="1918075"/>
            <a:ext cx="3702900" cy="3720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Shape 203"/>
          <p:cNvPicPr preferRelativeResize="0"/>
          <p:nvPr/>
        </p:nvPicPr>
        <p:blipFill rotWithShape="1">
          <a:blip r:embed="rId5">
            <a:alphaModFix amt="17000"/>
          </a:blip>
          <a:srcRect/>
          <a:stretch/>
        </p:blipFill>
        <p:spPr>
          <a:xfrm>
            <a:off x="5195950" y="1443725"/>
            <a:ext cx="3702900" cy="3720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Shape 215"/>
          <p:cNvPicPr preferRelativeResize="0"/>
          <p:nvPr/>
        </p:nvPicPr>
        <p:blipFill rotWithShape="1">
          <a:blip r:embed="rId6">
            <a:alphaModFix amt="54000"/>
          </a:blip>
          <a:srcRect r="36089" b="26269"/>
          <a:stretch/>
        </p:blipFill>
        <p:spPr>
          <a:xfrm rot="5400000">
            <a:off x="199950" y="2957724"/>
            <a:ext cx="2514599" cy="2914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 txBox="1">
            <a:spLocks noGrp="1"/>
          </p:cNvSpPr>
          <p:nvPr>
            <p:ph type="body" idx="1"/>
          </p:nvPr>
        </p:nvSpPr>
        <p:spPr>
          <a:xfrm>
            <a:off x="372035" y="5702202"/>
            <a:ext cx="8399999" cy="865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lt1"/>
              </a:buClr>
              <a:buFont typeface="Arial"/>
              <a:buNone/>
            </a:pPr>
            <a:endParaRPr sz="2400" b="1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9" name="Shape 209"/>
          <p:cNvSpPr/>
          <p:nvPr/>
        </p:nvSpPr>
        <p:spPr>
          <a:xfrm>
            <a:off x="0" y="5672262"/>
            <a:ext cx="9144000" cy="1185600"/>
          </a:xfrm>
          <a:prstGeom prst="rect">
            <a:avLst/>
          </a:prstGeom>
          <a:solidFill>
            <a:srgbClr val="B70000"/>
          </a:solidFill>
          <a:ln w="9525" cap="flat">
            <a:solidFill>
              <a:srgbClr val="0E427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Shape 210"/>
          <p:cNvSpPr txBox="1"/>
          <p:nvPr/>
        </p:nvSpPr>
        <p:spPr>
          <a:xfrm>
            <a:off x="564375" y="1265566"/>
            <a:ext cx="8093700" cy="3882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-"/>
            </a:pPr>
            <a:r>
              <a:rPr lang="en" sz="3000"/>
              <a:t>Emulator Documentation</a:t>
            </a:r>
          </a:p>
          <a:p>
            <a:pPr marL="457200" lvl="0" indent="-419100" rtl="0"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-"/>
            </a:pPr>
            <a:r>
              <a:rPr lang="en" sz="3000"/>
              <a:t>Sector Notes Documentation</a:t>
            </a:r>
          </a:p>
        </p:txBody>
      </p:sp>
      <p:sp>
        <p:nvSpPr>
          <p:cNvPr id="211" name="Shape 211"/>
          <p:cNvSpPr txBox="1"/>
          <p:nvPr/>
        </p:nvSpPr>
        <p:spPr>
          <a:xfrm>
            <a:off x="487425" y="239433"/>
            <a:ext cx="8196300" cy="735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30555"/>
              <a:buFont typeface="Arial"/>
              <a:buNone/>
            </a:pPr>
            <a:r>
              <a:rPr lang="en" sz="3600" b="1">
                <a:solidFill>
                  <a:schemeClr val="dk1"/>
                </a:solidFill>
              </a:rPr>
              <a:t>Unstructured Metadata</a:t>
            </a:r>
          </a:p>
        </p:txBody>
      </p:sp>
      <p:pic>
        <p:nvPicPr>
          <p:cNvPr id="212" name="Shape 2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80689" y="5884921"/>
            <a:ext cx="2248799" cy="701399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Shape 213"/>
          <p:cNvSpPr txBox="1"/>
          <p:nvPr/>
        </p:nvSpPr>
        <p:spPr>
          <a:xfrm>
            <a:off x="3560725" y="5938125"/>
            <a:ext cx="5338199" cy="561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lang="en" sz="2000">
                <a:solidFill>
                  <a:srgbClr val="FFFFFF"/>
                </a:solidFill>
              </a:rPr>
              <a:t>https://confluence.cornell.edu/display/pafdao/</a:t>
            </a:r>
          </a:p>
        </p:txBody>
      </p:sp>
      <p:pic>
        <p:nvPicPr>
          <p:cNvPr id="214" name="Shape 2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783300" y="5339837"/>
            <a:ext cx="1313700" cy="322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Shape 215"/>
          <p:cNvPicPr preferRelativeResize="0"/>
          <p:nvPr/>
        </p:nvPicPr>
        <p:blipFill rotWithShape="1">
          <a:blip r:embed="rId5">
            <a:alphaModFix/>
          </a:blip>
          <a:srcRect r="36089" b="26269"/>
          <a:stretch/>
        </p:blipFill>
        <p:spPr>
          <a:xfrm rot="5400000">
            <a:off x="199950" y="2957724"/>
            <a:ext cx="2514599" cy="2914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/>
          <p:nvPr/>
        </p:nvSpPr>
        <p:spPr>
          <a:xfrm>
            <a:off x="0" y="4901276"/>
            <a:ext cx="9144000" cy="1956599"/>
          </a:xfrm>
          <a:prstGeom prst="rect">
            <a:avLst/>
          </a:prstGeom>
          <a:solidFill>
            <a:srgbClr val="B70000"/>
          </a:solidFill>
          <a:ln w="9525" cap="flat">
            <a:solidFill>
              <a:srgbClr val="0E427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1" name="Shape 221"/>
          <p:cNvPicPr preferRelativeResize="0"/>
          <p:nvPr/>
        </p:nvPicPr>
        <p:blipFill rotWithShape="1">
          <a:blip r:embed="rId3">
            <a:alphaModFix/>
          </a:blip>
          <a:srcRect r="36089" b="26269"/>
          <a:stretch/>
        </p:blipFill>
        <p:spPr>
          <a:xfrm rot="-5400000">
            <a:off x="6477000" y="-228599"/>
            <a:ext cx="2514599" cy="2914499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Shape 222"/>
          <p:cNvSpPr txBox="1">
            <a:spLocks noGrp="1"/>
          </p:cNvSpPr>
          <p:nvPr>
            <p:ph type="ctrTitle"/>
          </p:nvPr>
        </p:nvSpPr>
        <p:spPr>
          <a:xfrm>
            <a:off x="685800" y="2382837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" sz="4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New Media Art : Preservation, Technical </a:t>
            </a:r>
          </a:p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" sz="4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 Descriptive Metadata</a:t>
            </a:r>
          </a:p>
        </p:txBody>
      </p:sp>
      <p:sp>
        <p:nvSpPr>
          <p:cNvPr id="223" name="Shape 223"/>
          <p:cNvSpPr txBox="1">
            <a:spLocks noGrp="1"/>
          </p:cNvSpPr>
          <p:nvPr>
            <p:ph type="subTitle" idx="1"/>
          </p:nvPr>
        </p:nvSpPr>
        <p:spPr>
          <a:xfrm>
            <a:off x="198625" y="5553866"/>
            <a:ext cx="8687400" cy="614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FFFFFF"/>
              </a:buClr>
              <a:buSzPct val="25000"/>
              <a:buFont typeface="Arial"/>
              <a:buNone/>
            </a:pPr>
            <a:r>
              <a:rPr lang="en" sz="2400" b="0" i="0" u="none" strike="noStrike" cap="none" baseline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Jason Kovari | </a:t>
            </a:r>
            <a:r>
              <a:rPr lang="en" sz="1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Head of Metadata Services</a:t>
            </a:r>
            <a:r>
              <a:rPr lang="en" sz="2400" b="0" i="0" u="none" strike="noStrike" cap="none" baseline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| </a:t>
            </a:r>
            <a:r>
              <a:rPr lang="en" sz="1900" b="0" i="0" u="none" strike="noStrike" cap="none" baseline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jak473@cornell.edu</a:t>
            </a:r>
          </a:p>
          <a:p>
            <a:pPr marL="0" marR="0" lvl="0" indent="0" rtl="0">
              <a:spcBef>
                <a:spcPts val="0"/>
              </a:spcBef>
              <a:buClr>
                <a:srgbClr val="FFFFFF"/>
              </a:buClr>
              <a:buSzPct val="25000"/>
              <a:buFont typeface="Arial"/>
              <a:buNone/>
            </a:pPr>
            <a:r>
              <a:rPr lang="en" sz="2000" b="0" i="0" u="none" strike="noStrike" cap="none" baseline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Cornell University Library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697</Words>
  <Application>Microsoft Macintosh PowerPoint</Application>
  <PresentationFormat>On-screen Show (4:3)</PresentationFormat>
  <Paragraphs>128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New Media Art : Preservation, Technical  and Descriptive Metadata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New Media Art : Preservation, Technical  and Descriptive Metadata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Media Art : Preservation, Technical  and Descriptive Metadata</dc:title>
  <cp:lastModifiedBy>Jason Kovari</cp:lastModifiedBy>
  <cp:revision>7</cp:revision>
  <cp:lastPrinted>2015-04-21T16:58:33Z</cp:lastPrinted>
  <dcterms:modified xsi:type="dcterms:W3CDTF">2015-04-27T14:31:32Z</dcterms:modified>
</cp:coreProperties>
</file>