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11"/>
  </p:notesMasterIdLst>
  <p:sldIdLst>
    <p:sldId id="256" r:id="rId2"/>
    <p:sldId id="354" r:id="rId3"/>
    <p:sldId id="353" r:id="rId4"/>
    <p:sldId id="358" r:id="rId5"/>
    <p:sldId id="359" r:id="rId6"/>
    <p:sldId id="355" r:id="rId7"/>
    <p:sldId id="356" r:id="rId8"/>
    <p:sldId id="357" r:id="rId9"/>
    <p:sldId id="36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7646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2" autoAdjust="0"/>
    <p:restoredTop sz="71927" autoAdjust="0"/>
  </p:normalViewPr>
  <p:slideViewPr>
    <p:cSldViewPr>
      <p:cViewPr varScale="1">
        <p:scale>
          <a:sx n="69" d="100"/>
          <a:sy n="69" d="100"/>
        </p:scale>
        <p:origin x="-2224" y="-96"/>
      </p:cViewPr>
      <p:guideLst>
        <p:guide orient="horz" pos="2160"/>
        <p:guide pos="2880"/>
      </p:guideLst>
    </p:cSldViewPr>
  </p:slideViewPr>
  <p:outlineViewPr>
    <p:cViewPr>
      <p:scale>
        <a:sx n="33" d="100"/>
        <a:sy n="33" d="100"/>
      </p:scale>
      <p:origin x="0" y="1482"/>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0" d="100"/>
          <a:sy n="60" d="100"/>
        </p:scale>
        <p:origin x="-274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1874BD-4050-4281-AA6A-23712049D449}" type="datetimeFigureOut">
              <a:rPr lang="en-US" smtClean="0"/>
              <a:pPr/>
              <a:t>10/22/14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46E1A4-200E-4ABD-9212-41EB0F3A9311}" type="slidenum">
              <a:rPr lang="en-US" smtClean="0"/>
              <a:pPr/>
              <a:t>‹#›</a:t>
            </a:fld>
            <a:endParaRPr lang="en-US"/>
          </a:p>
        </p:txBody>
      </p:sp>
    </p:spTree>
    <p:extLst>
      <p:ext uri="{BB962C8B-B14F-4D97-AF65-F5344CB8AC3E}">
        <p14:creationId xmlns:p14="http://schemas.microsoft.com/office/powerpoint/2010/main" val="1228299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Purpose:</a:t>
            </a:r>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1</a:t>
            </a:fld>
            <a:endParaRPr lang="en-US"/>
          </a:p>
        </p:txBody>
      </p:sp>
    </p:spTree>
    <p:extLst>
      <p:ext uri="{BB962C8B-B14F-4D97-AF65-F5344CB8AC3E}">
        <p14:creationId xmlns:p14="http://schemas.microsoft.com/office/powerpoint/2010/main" val="1200326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Purpose:</a:t>
            </a:r>
          </a:p>
          <a:p>
            <a:r>
              <a:rPr lang="en-US" dirty="0" smtClean="0"/>
              <a:t>	Teaching:</a:t>
            </a:r>
          </a:p>
          <a:p>
            <a:r>
              <a:rPr lang="en-US" dirty="0" smtClean="0"/>
              <a:t>		 </a:t>
            </a:r>
            <a:r>
              <a:rPr lang="en-US" dirty="0" err="1" smtClean="0"/>
              <a:t>AguaClara</a:t>
            </a:r>
            <a:r>
              <a:rPr lang="en-US" baseline="0" dirty="0" smtClean="0"/>
              <a:t> members, Prospective </a:t>
            </a:r>
            <a:r>
              <a:rPr lang="en-US" baseline="0" dirty="0" err="1" smtClean="0"/>
              <a:t>AguaClara</a:t>
            </a:r>
            <a:r>
              <a:rPr lang="en-US" baseline="0" dirty="0" smtClean="0"/>
              <a:t> members, Engineers outside of Cornell, prospective </a:t>
            </a:r>
            <a:r>
              <a:rPr lang="en-US" baseline="0" dirty="0" err="1" smtClean="0"/>
              <a:t>Cornellians</a:t>
            </a:r>
            <a:r>
              <a:rPr lang="en-US" baseline="0" dirty="0" smtClean="0"/>
              <a:t>, or anyone interested in learning about </a:t>
            </a:r>
            <a:r>
              <a:rPr lang="en-US" baseline="0" dirty="0" err="1" smtClean="0"/>
              <a:t>AguaClara</a:t>
            </a:r>
            <a:r>
              <a:rPr lang="en-US" baseline="0" dirty="0" smtClean="0"/>
              <a:t> technologies</a:t>
            </a:r>
          </a:p>
          <a:p>
            <a:r>
              <a:rPr lang="en-US" baseline="0" dirty="0" smtClean="0"/>
              <a:t>		We can also bring it to Honduras and teach communities served by </a:t>
            </a:r>
            <a:r>
              <a:rPr lang="en-US" baseline="0" dirty="0" err="1" smtClean="0"/>
              <a:t>AguaClara</a:t>
            </a:r>
            <a:r>
              <a:rPr lang="en-US" baseline="0" dirty="0" smtClean="0"/>
              <a:t> plants, as well as the </a:t>
            </a:r>
            <a:r>
              <a:rPr lang="en-US" baseline="0" dirty="0" err="1" smtClean="0"/>
              <a:t>waterboards</a:t>
            </a:r>
            <a:r>
              <a:rPr lang="en-US" baseline="0" dirty="0" smtClean="0"/>
              <a:t>/municipal government</a:t>
            </a:r>
          </a:p>
          <a:p>
            <a:r>
              <a:rPr lang="en-US" baseline="0" dirty="0" smtClean="0"/>
              <a:t>	Motivational Purposes:</a:t>
            </a:r>
          </a:p>
          <a:p>
            <a:r>
              <a:rPr lang="en-US" baseline="0" dirty="0" smtClean="0"/>
              <a:t>		Cornell administration, awards programs, </a:t>
            </a:r>
            <a:r>
              <a:rPr lang="en-US" baseline="0" dirty="0" err="1" smtClean="0"/>
              <a:t>waterboards</a:t>
            </a:r>
            <a:r>
              <a:rPr lang="en-US" baseline="0" dirty="0" smtClean="0"/>
              <a:t>/municipal governments, conferences, organizations who support sustainable research, donors wishing to support plant construction, philanthropic organizations interested in improving technology</a:t>
            </a:r>
          </a:p>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2</a:t>
            </a:fld>
            <a:endParaRPr lang="en-US"/>
          </a:p>
        </p:txBody>
      </p:sp>
    </p:spTree>
    <p:extLst>
      <p:ext uri="{BB962C8B-B14F-4D97-AF65-F5344CB8AC3E}">
        <p14:creationId xmlns:p14="http://schemas.microsoft.com/office/powerpoint/2010/main" val="2782497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Challenge:</a:t>
            </a:r>
          </a:p>
          <a:p>
            <a:r>
              <a:rPr lang="en-US" dirty="0" smtClean="0"/>
              <a:t>	Formatting AutoCAD drawings</a:t>
            </a:r>
            <a:r>
              <a:rPr lang="en-US" baseline="0" dirty="0" smtClean="0"/>
              <a:t> to be 3D printable</a:t>
            </a:r>
          </a:p>
          <a:p>
            <a:r>
              <a:rPr lang="en-US" baseline="0" dirty="0" smtClean="0"/>
              <a:t>		We used to use a design software called Rhinoceros 5 that was used by AAP students to 3D print.  After talking to Monroe about how tedious the process of converting AutoCAD drawings to Rhinoceros Drawings were, we decided that it would be better to eliminate the tedious step.  In order to print a design, the design it self cannot be solid block, it needs to be meshed.  </a:t>
            </a:r>
          </a:p>
          <a:p>
            <a:endParaRPr lang="en-US" baseline="0" dirty="0" smtClean="0"/>
          </a:p>
        </p:txBody>
      </p:sp>
      <p:sp>
        <p:nvSpPr>
          <p:cNvPr id="4" name="Slide Number Placeholder 3"/>
          <p:cNvSpPr>
            <a:spLocks noGrp="1"/>
          </p:cNvSpPr>
          <p:nvPr>
            <p:ph type="sldNum" sz="quarter" idx="10"/>
          </p:nvPr>
        </p:nvSpPr>
        <p:spPr/>
        <p:txBody>
          <a:bodyPr/>
          <a:lstStyle/>
          <a:p>
            <a:fld id="{D046E1A4-200E-4ABD-9212-41EB0F3A9311}" type="slidenum">
              <a:rPr lang="en-US" smtClean="0"/>
              <a:pPr/>
              <a:t>6</a:t>
            </a:fld>
            <a:endParaRPr lang="en-US"/>
          </a:p>
        </p:txBody>
      </p:sp>
    </p:spTree>
    <p:extLst>
      <p:ext uri="{BB962C8B-B14F-4D97-AF65-F5344CB8AC3E}">
        <p14:creationId xmlns:p14="http://schemas.microsoft.com/office/powerpoint/2010/main" val="2368310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Plan For Semester:</a:t>
            </a:r>
          </a:p>
          <a:p>
            <a:r>
              <a:rPr lang="en-US" dirty="0" smtClean="0"/>
              <a:t>	Meshing</a:t>
            </a:r>
            <a:r>
              <a:rPr lang="en-US" baseline="0" dirty="0" smtClean="0"/>
              <a:t> in AutoCAD</a:t>
            </a:r>
          </a:p>
          <a:p>
            <a:r>
              <a:rPr lang="en-US" baseline="0" dirty="0" smtClean="0"/>
              <a:t>		There is a Plug-in that will download that should be able to mesh solids</a:t>
            </a:r>
          </a:p>
          <a:p>
            <a:r>
              <a:rPr lang="en-US" baseline="0" dirty="0" smtClean="0"/>
              <a:t>			Steven Curtis knows a lot about AutoCAD</a:t>
            </a:r>
          </a:p>
          <a:p>
            <a:r>
              <a:rPr lang="en-US" baseline="0" dirty="0" smtClean="0"/>
              <a:t>	Try Printing to make sure its possible with an AutoCAD file</a:t>
            </a:r>
          </a:p>
          <a:p>
            <a:r>
              <a:rPr lang="en-US" baseline="0" dirty="0" smtClean="0"/>
              <a:t>	Update </a:t>
            </a:r>
            <a:r>
              <a:rPr lang="en-US" baseline="0" dirty="0" err="1" smtClean="0"/>
              <a:t>MtA</a:t>
            </a:r>
            <a:r>
              <a:rPr lang="en-US" baseline="0" dirty="0" smtClean="0"/>
              <a:t> to include meshing and scaling </a:t>
            </a:r>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7</a:t>
            </a:fld>
            <a:endParaRPr lang="en-US"/>
          </a:p>
        </p:txBody>
      </p:sp>
    </p:spTree>
    <p:extLst>
      <p:ext uri="{BB962C8B-B14F-4D97-AF65-F5344CB8AC3E}">
        <p14:creationId xmlns:p14="http://schemas.microsoft.com/office/powerpoint/2010/main" val="39262793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78851" name="Picture 3" descr="IMG_0249"/>
            <p:cNvPicPr>
              <a:picLocks noChangeAspect="1" noChangeArrowheads="1"/>
            </p:cNvPicPr>
            <p:nvPr/>
          </p:nvPicPr>
          <p:blipFill>
            <a:blip r:embed="rId2" cstate="email"/>
            <a:srcRect/>
            <a:stretch>
              <a:fillRect/>
            </a:stretch>
          </p:blipFill>
          <p:spPr bwMode="auto">
            <a:xfrm>
              <a:off x="0" y="0"/>
              <a:ext cx="5760" cy="4320"/>
            </a:xfrm>
            <a:prstGeom prst="rect">
              <a:avLst/>
            </a:prstGeom>
            <a:noFill/>
          </p:spPr>
        </p:pic>
        <p:pic>
          <p:nvPicPr>
            <p:cNvPr id="78852" name="Picture 4" descr="IMG_0249"/>
            <p:cNvPicPr>
              <a:picLocks noChangeAspect="1" noChangeArrowheads="1"/>
            </p:cNvPicPr>
            <p:nvPr userDrawn="1"/>
          </p:nvPicPr>
          <p:blipFill>
            <a:blip r:embed="rId3" cstate="email"/>
            <a:srcRect/>
            <a:stretch>
              <a:fillRect/>
            </a:stretch>
          </p:blipFill>
          <p:spPr bwMode="auto">
            <a:xfrm>
              <a:off x="4032" y="3216"/>
              <a:ext cx="192" cy="432"/>
            </a:xfrm>
            <a:prstGeom prst="rect">
              <a:avLst/>
            </a:prstGeom>
            <a:noFill/>
          </p:spPr>
        </p:pic>
        <p:pic>
          <p:nvPicPr>
            <p:cNvPr id="78853" name="Picture 5" descr="IMG_0249"/>
            <p:cNvPicPr>
              <a:picLocks noChangeAspect="1" noChangeArrowheads="1"/>
            </p:cNvPicPr>
            <p:nvPr userDrawn="1"/>
          </p:nvPicPr>
          <p:blipFill>
            <a:blip r:embed="rId4" cstate="email"/>
            <a:srcRect/>
            <a:stretch>
              <a:fillRect/>
            </a:stretch>
          </p:blipFill>
          <p:spPr bwMode="auto">
            <a:xfrm>
              <a:off x="3792" y="3552"/>
              <a:ext cx="288" cy="96"/>
            </a:xfrm>
            <a:prstGeom prst="rect">
              <a:avLst/>
            </a:prstGeom>
            <a:noFill/>
          </p:spPr>
        </p:pic>
      </p:grpSp>
      <p:sp>
        <p:nvSpPr>
          <p:cNvPr id="7885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r>
              <a:rPr lang="en-US" noProof="0" smtClean="0"/>
              <a:t>Click to edit Master subtitle style</a:t>
            </a:r>
            <a:endParaRPr lang="en-US" noProof="0" dirty="0"/>
          </a:p>
        </p:txBody>
      </p:sp>
      <p:sp>
        <p:nvSpPr>
          <p:cNvPr id="78855" name="Rectangle 7"/>
          <p:cNvSpPr>
            <a:spLocks noGrp="1" noChangeArrowheads="1"/>
          </p:cNvSpPr>
          <p:nvPr>
            <p:ph type="dt" sz="half" idx="2"/>
          </p:nvPr>
        </p:nvSpPr>
        <p:spPr>
          <a:xfrm>
            <a:off x="6781800" y="6248400"/>
            <a:ext cx="2133600" cy="476250"/>
          </a:xfrm>
        </p:spPr>
        <p:txBody>
          <a:bodyPr/>
          <a:lstStyle>
            <a:lvl1pPr>
              <a:defRPr>
                <a:latin typeface="Arial" charset="0"/>
              </a:defRPr>
            </a:lvl1pPr>
          </a:lstStyle>
          <a:p>
            <a:fld id="{216E0E02-55D8-4A62-964B-783B05293A72}" type="datetimeFigureOut">
              <a:rPr lang="es-HN" smtClean="0"/>
              <a:pPr/>
              <a:t>10/22/14</a:t>
            </a:fld>
            <a:endParaRPr lang="es-HN"/>
          </a:p>
        </p:txBody>
      </p:sp>
      <p:sp>
        <p:nvSpPr>
          <p:cNvPr id="78856" name="Rectangle 8"/>
          <p:cNvSpPr>
            <a:spLocks noGrp="1" noChangeArrowheads="1"/>
          </p:cNvSpPr>
          <p:nvPr>
            <p:ph type="ftr" sz="quarter" idx="3"/>
          </p:nvPr>
        </p:nvSpPr>
        <p:spPr/>
        <p:txBody>
          <a:bodyPr/>
          <a:lstStyle>
            <a:lvl1pPr>
              <a:defRPr>
                <a:latin typeface="Arial" charset="0"/>
              </a:defRPr>
            </a:lvl1pPr>
          </a:lstStyle>
          <a:p>
            <a:endParaRPr lang="es-HN"/>
          </a:p>
        </p:txBody>
      </p:sp>
      <p:sp>
        <p:nvSpPr>
          <p:cNvPr id="78858" name="Rectangle 10"/>
          <p:cNvSpPr>
            <a:spLocks noGrp="1" noChangeArrowheads="1"/>
          </p:cNvSpPr>
          <p:nvPr>
            <p:ph type="ctrTitle" sz="quarter"/>
          </p:nvPr>
        </p:nvSpPr>
        <p:spPr>
          <a:xfrm>
            <a:off x="1371600" y="1120775"/>
            <a:ext cx="7772400" cy="1470025"/>
          </a:xfrm>
          <a:ln w="9525"/>
        </p:spPr>
        <p:txBody>
          <a:bodyPr/>
          <a:lstStyle>
            <a:lvl1pPr algn="r">
              <a:defRPr sz="5400"/>
            </a:lvl1pPr>
          </a:lstStyle>
          <a:p>
            <a:r>
              <a:rPr lang="en-US" noProof="0" smtClean="0"/>
              <a:t>Click to edit Master title style</a:t>
            </a:r>
            <a:endParaRPr lang="en-US" noProof="0" dirty="0"/>
          </a:p>
        </p:txBody>
      </p:sp>
      <p:pic>
        <p:nvPicPr>
          <p:cNvPr id="12" name="Picture 6" descr="cu_logo_sml_150_ppt.jpg                                        000B7307&#10;MPF28 Panther                  BD8AC844:"/>
          <p:cNvPicPr>
            <a:picLocks noChangeAspect="1" noChangeArrowheads="1"/>
          </p:cNvPicPr>
          <p:nvPr/>
        </p:nvPicPr>
        <p:blipFill>
          <a:blip r:embed="rId5" cstate="email"/>
          <a:srcRect/>
          <a:stretch>
            <a:fillRect/>
          </a:stretch>
        </p:blipFill>
        <p:spPr bwMode="auto">
          <a:xfrm>
            <a:off x="-1588" y="5876925"/>
            <a:ext cx="9145588" cy="981075"/>
          </a:xfrm>
          <a:prstGeom prst="rect">
            <a:avLst/>
          </a:prstGeom>
          <a:noFill/>
        </p:spPr>
      </p:pic>
      <p:pic>
        <p:nvPicPr>
          <p:cNvPr id="1026" name="Picture 2" descr="http://aguaclara.cornell.edu/resources/logo-large.png"/>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87488" y="0"/>
            <a:ext cx="3856512" cy="11470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HN" dirty="0"/>
          </a:p>
        </p:txBody>
      </p:sp>
      <p:sp>
        <p:nvSpPr>
          <p:cNvPr id="3" name="Date Placeholder 2"/>
          <p:cNvSpPr>
            <a:spLocks noGrp="1"/>
          </p:cNvSpPr>
          <p:nvPr>
            <p:ph type="dt" sz="half" idx="10"/>
          </p:nvPr>
        </p:nvSpPr>
        <p:spPr/>
        <p:txBody>
          <a:bodyPr/>
          <a:lstStyle/>
          <a:p>
            <a:fld id="{216E0E02-55D8-4A62-964B-783B05293A72}" type="datetimeFigureOut">
              <a:rPr lang="es-HN" smtClean="0"/>
              <a:pPr/>
              <a:t>10/22/14</a:t>
            </a:fld>
            <a:endParaRPr lang="es-HN"/>
          </a:p>
        </p:txBody>
      </p:sp>
      <p:sp>
        <p:nvSpPr>
          <p:cNvPr id="4" name="Footer Placeholder 3"/>
          <p:cNvSpPr>
            <a:spLocks noGrp="1"/>
          </p:cNvSpPr>
          <p:nvPr>
            <p:ph type="ftr" sz="quarter" idx="11"/>
          </p:nvPr>
        </p:nvSpPr>
        <p:spPr/>
        <p:txBody>
          <a:bodyPr/>
          <a:lstStyle/>
          <a:p>
            <a:endParaRPr lang="es-HN"/>
          </a:p>
        </p:txBody>
      </p:sp>
      <p:sp>
        <p:nvSpPr>
          <p:cNvPr id="5" name="Slide Number Placeholder 4"/>
          <p:cNvSpPr>
            <a:spLocks noGrp="1"/>
          </p:cNvSpPr>
          <p:nvPr>
            <p:ph type="sldNum" sz="quarter" idx="12"/>
          </p:nvPr>
        </p:nvSpPr>
        <p:spPr/>
        <p:txBody>
          <a:bodyPr/>
          <a:lstStyle/>
          <a:p>
            <a:fld id="{12AE7274-3B8E-4316-81F7-62670536CD68}" type="slidenum">
              <a:rPr lang="es-HN" smtClean="0"/>
              <a:pPr/>
              <a:t>‹#›</a:t>
            </a:fld>
            <a:endParaRPr lang="es-HN"/>
          </a:p>
        </p:txBody>
      </p:sp>
      <p:sp>
        <p:nvSpPr>
          <p:cNvPr id="7" name="Text Placeholder 6"/>
          <p:cNvSpPr>
            <a:spLocks noGrp="1"/>
          </p:cNvSpPr>
          <p:nvPr>
            <p:ph type="body" sz="quarter" idx="13"/>
          </p:nvPr>
        </p:nvSpPr>
        <p:spPr>
          <a:xfrm>
            <a:off x="457200" y="1524000"/>
            <a:ext cx="81534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HN" dirty="0"/>
          </a:p>
        </p:txBody>
      </p:sp>
    </p:spTree>
    <p:extLst>
      <p:ext uri="{BB962C8B-B14F-4D97-AF65-F5344CB8AC3E}">
        <p14:creationId xmlns:p14="http://schemas.microsoft.com/office/powerpoint/2010/main" val="2708893373"/>
      </p:ext>
    </p:extLst>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62484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lvl1pPr>
          </a:lstStyle>
          <a:p>
            <a:fld id="{216E0E02-55D8-4A62-964B-783B05293A72}" type="datetimeFigureOut">
              <a:rPr lang="es-HN" smtClean="0"/>
              <a:pPr/>
              <a:t>10/22/14</a:t>
            </a:fld>
            <a:endParaRPr lang="es-HN"/>
          </a:p>
        </p:txBody>
      </p:sp>
      <p:sp>
        <p:nvSpPr>
          <p:cNvPr id="4" name="Footer Placeholder 3"/>
          <p:cNvSpPr>
            <a:spLocks noGrp="1"/>
          </p:cNvSpPr>
          <p:nvPr>
            <p:ph type="ftr" sz="quarter" idx="11"/>
          </p:nvPr>
        </p:nvSpPr>
        <p:spPr/>
        <p:txBody>
          <a:bodyPr/>
          <a:lstStyle>
            <a:lvl1pPr>
              <a:defRPr/>
            </a:lvl1pPr>
          </a:lstStyle>
          <a:p>
            <a:endParaRPr lang="es-HN"/>
          </a:p>
        </p:txBody>
      </p:sp>
      <p:sp>
        <p:nvSpPr>
          <p:cNvPr id="5" name="Slide Number Placeholder 4"/>
          <p:cNvSpPr>
            <a:spLocks noGrp="1"/>
          </p:cNvSpPr>
          <p:nvPr>
            <p:ph type="sldNum" sz="quarter" idx="12"/>
          </p:nvPr>
        </p:nvSpPr>
        <p:spPr/>
        <p:txBody>
          <a:bodyPr/>
          <a:lstStyle>
            <a:lvl1pPr>
              <a:defRPr/>
            </a:lvl1pPr>
          </a:lstStyle>
          <a:p>
            <a:fld id="{12AE7274-3B8E-4316-81F7-62670536CD68}" type="slidenum">
              <a:rPr lang="es-HN" smtClean="0"/>
              <a:pPr/>
              <a:t>‹#›</a:t>
            </a:fld>
            <a:endParaRPr lang="es-HN"/>
          </a:p>
        </p:txBody>
      </p:sp>
      <p:pic>
        <p:nvPicPr>
          <p:cNvPr id="8"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HN" dirty="0"/>
          </a:p>
        </p:txBody>
      </p:sp>
      <p:sp>
        <p:nvSpPr>
          <p:cNvPr id="3" name="Date Placeholder 2"/>
          <p:cNvSpPr>
            <a:spLocks noGrp="1"/>
          </p:cNvSpPr>
          <p:nvPr>
            <p:ph type="dt" sz="half" idx="10"/>
          </p:nvPr>
        </p:nvSpPr>
        <p:spPr/>
        <p:txBody>
          <a:bodyPr/>
          <a:lstStyle/>
          <a:p>
            <a:fld id="{216E0E02-55D8-4A62-964B-783B05293A72}" type="datetimeFigureOut">
              <a:rPr lang="es-HN" smtClean="0"/>
              <a:pPr/>
              <a:t>10/22/14</a:t>
            </a:fld>
            <a:endParaRPr lang="es-HN"/>
          </a:p>
        </p:txBody>
      </p:sp>
      <p:sp>
        <p:nvSpPr>
          <p:cNvPr id="4" name="Footer Placeholder 3"/>
          <p:cNvSpPr>
            <a:spLocks noGrp="1"/>
          </p:cNvSpPr>
          <p:nvPr>
            <p:ph type="ftr" sz="quarter" idx="11"/>
          </p:nvPr>
        </p:nvSpPr>
        <p:spPr/>
        <p:txBody>
          <a:bodyPr/>
          <a:lstStyle/>
          <a:p>
            <a:endParaRPr lang="es-HN"/>
          </a:p>
        </p:txBody>
      </p:sp>
      <p:sp>
        <p:nvSpPr>
          <p:cNvPr id="5" name="Slide Number Placeholder 4"/>
          <p:cNvSpPr>
            <a:spLocks noGrp="1"/>
          </p:cNvSpPr>
          <p:nvPr>
            <p:ph type="sldNum" sz="quarter" idx="12"/>
          </p:nvPr>
        </p:nvSpPr>
        <p:spPr/>
        <p:txBody>
          <a:bodyPr/>
          <a:lstStyle/>
          <a:p>
            <a:fld id="{12AE7274-3B8E-4316-81F7-62670536CD68}" type="slidenum">
              <a:rPr lang="es-HN" smtClean="0"/>
              <a:pPr/>
              <a:t>‹#›</a:t>
            </a:fld>
            <a:endParaRPr lang="es-HN"/>
          </a:p>
        </p:txBody>
      </p:sp>
    </p:spTree>
    <p:extLst>
      <p:ext uri="{BB962C8B-B14F-4D97-AF65-F5344CB8AC3E}">
        <p14:creationId xmlns:p14="http://schemas.microsoft.com/office/powerpoint/2010/main" val="3487038517"/>
      </p:ext>
    </p:extLst>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19400" y="274638"/>
            <a:ext cx="58674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lvl1pPr>
              <a:defRPr/>
            </a:lvl1pPr>
          </a:lstStyle>
          <a:p>
            <a:fld id="{216E0E02-55D8-4A62-964B-783B05293A72}" type="datetimeFigureOut">
              <a:rPr lang="es-HN" smtClean="0"/>
              <a:pPr/>
              <a:t>10/22/14</a:t>
            </a:fld>
            <a:endParaRPr lang="es-HN"/>
          </a:p>
        </p:txBody>
      </p:sp>
      <p:sp>
        <p:nvSpPr>
          <p:cNvPr id="8" name="Footer Placeholder 7"/>
          <p:cNvSpPr>
            <a:spLocks noGrp="1"/>
          </p:cNvSpPr>
          <p:nvPr>
            <p:ph type="ftr" sz="quarter" idx="11"/>
          </p:nvPr>
        </p:nvSpPr>
        <p:spPr/>
        <p:txBody>
          <a:bodyPr/>
          <a:lstStyle>
            <a:lvl1pPr>
              <a:defRPr/>
            </a:lvl1pPr>
          </a:lstStyle>
          <a:p>
            <a:endParaRPr lang="es-HN"/>
          </a:p>
        </p:txBody>
      </p:sp>
      <p:sp>
        <p:nvSpPr>
          <p:cNvPr id="9" name="Slide Number Placeholder 8"/>
          <p:cNvSpPr>
            <a:spLocks noGrp="1"/>
          </p:cNvSpPr>
          <p:nvPr>
            <p:ph type="sldNum" sz="quarter" idx="12"/>
          </p:nvPr>
        </p:nvSpPr>
        <p:spPr/>
        <p:txBody>
          <a:bodyPr/>
          <a:lstStyle>
            <a:lvl1pPr>
              <a:defRPr/>
            </a:lvl1pPr>
          </a:lstStyle>
          <a:p>
            <a:fld id="{12AE7274-3B8E-4316-81F7-62670536CD68}" type="slidenum">
              <a:rPr lang="es-HN" smtClean="0"/>
              <a:pPr/>
              <a:t>‹#›</a:t>
            </a:fld>
            <a:endParaRPr lang="es-HN"/>
          </a:p>
        </p:txBody>
      </p:sp>
      <p:pic>
        <p:nvPicPr>
          <p:cNvPr id="11"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6096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216E0E02-55D8-4A62-964B-783B05293A72}" type="datetimeFigureOut">
              <a:rPr lang="es-HN" smtClean="0"/>
              <a:pPr/>
              <a:t>10/22/14</a:t>
            </a:fld>
            <a:endParaRPr lang="es-HN"/>
          </a:p>
        </p:txBody>
      </p:sp>
      <p:sp>
        <p:nvSpPr>
          <p:cNvPr id="6" name="Footer Placeholder 5"/>
          <p:cNvSpPr>
            <a:spLocks noGrp="1"/>
          </p:cNvSpPr>
          <p:nvPr>
            <p:ph type="ftr" sz="quarter" idx="11"/>
          </p:nvPr>
        </p:nvSpPr>
        <p:spPr/>
        <p:txBody>
          <a:bodyPr/>
          <a:lstStyle>
            <a:lvl1pPr>
              <a:defRPr/>
            </a:lvl1pPr>
          </a:lstStyle>
          <a:p>
            <a:endParaRPr lang="es-HN"/>
          </a:p>
        </p:txBody>
      </p:sp>
      <p:sp>
        <p:nvSpPr>
          <p:cNvPr id="7" name="Slide Number Placeholder 6"/>
          <p:cNvSpPr>
            <a:spLocks noGrp="1"/>
          </p:cNvSpPr>
          <p:nvPr>
            <p:ph type="sldNum" sz="quarter" idx="12"/>
          </p:nvPr>
        </p:nvSpPr>
        <p:spPr/>
        <p:txBody>
          <a:bodyPr/>
          <a:lstStyle>
            <a:lvl1pPr>
              <a:defRPr/>
            </a:lvl1pPr>
          </a:lstStyle>
          <a:p>
            <a:fld id="{12AE7274-3B8E-4316-81F7-62670536CD68}" type="slidenum">
              <a:rPr lang="es-HN" smtClean="0"/>
              <a:pPr/>
              <a:t>‹#›</a:t>
            </a:fld>
            <a:endParaRPr lang="es-HN"/>
          </a:p>
        </p:txBody>
      </p:sp>
      <p:pic>
        <p:nvPicPr>
          <p:cNvPr id="10"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216E0E02-55D8-4A62-964B-783B05293A72}" type="datetimeFigureOut">
              <a:rPr lang="es-HN" smtClean="0"/>
              <a:pPr/>
              <a:t>10/22/14</a:t>
            </a:fld>
            <a:endParaRPr lang="es-HN"/>
          </a:p>
        </p:txBody>
      </p:sp>
      <p:sp>
        <p:nvSpPr>
          <p:cNvPr id="3" name="Footer Placeholder 2"/>
          <p:cNvSpPr>
            <a:spLocks noGrp="1"/>
          </p:cNvSpPr>
          <p:nvPr>
            <p:ph type="ftr" sz="quarter" idx="11"/>
          </p:nvPr>
        </p:nvSpPr>
        <p:spPr/>
        <p:txBody>
          <a:bodyPr/>
          <a:lstStyle>
            <a:lvl1pPr>
              <a:defRPr/>
            </a:lvl1pPr>
          </a:lstStyle>
          <a:p>
            <a:endParaRPr lang="es-HN"/>
          </a:p>
        </p:txBody>
      </p:sp>
      <p:sp>
        <p:nvSpPr>
          <p:cNvPr id="4" name="Slide Number Placeholder 3"/>
          <p:cNvSpPr>
            <a:spLocks noGrp="1"/>
          </p:cNvSpPr>
          <p:nvPr>
            <p:ph type="sldNum" sz="quarter" idx="12"/>
          </p:nvPr>
        </p:nvSpPr>
        <p:spPr/>
        <p:txBody>
          <a:bodyPr/>
          <a:lstStyle>
            <a:lvl1pPr>
              <a:defRPr/>
            </a:lvl1pPr>
          </a:lstStyle>
          <a:p>
            <a:fld id="{12AE7274-3B8E-4316-81F7-62670536CD68}" type="slidenum">
              <a:rPr lang="es-HN" smtClean="0"/>
              <a:pPr/>
              <a:t>‹#›</a:t>
            </a:fld>
            <a:endParaRPr lang="es-HN"/>
          </a:p>
        </p:txBody>
      </p:sp>
      <p:pic>
        <p:nvPicPr>
          <p:cNvPr id="6"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bwMode="auto">
          <a:xfrm>
            <a:off x="2819400" y="228600"/>
            <a:ext cx="60960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noProof="0" smtClean="0"/>
              <a:t>Click to edit Master title style</a:t>
            </a:r>
          </a:p>
        </p:txBody>
      </p:sp>
      <p:sp>
        <p:nvSpPr>
          <p:cNvPr id="778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778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216E0E02-55D8-4A62-964B-783B05293A72}" type="datetimeFigureOut">
              <a:rPr lang="es-HN" smtClean="0"/>
              <a:pPr/>
              <a:t>10/22/14</a:t>
            </a:fld>
            <a:endParaRPr lang="es-HN"/>
          </a:p>
        </p:txBody>
      </p:sp>
      <p:sp>
        <p:nvSpPr>
          <p:cNvPr id="778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s-HN"/>
          </a:p>
        </p:txBody>
      </p:sp>
      <p:sp>
        <p:nvSpPr>
          <p:cNvPr id="778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12AE7274-3B8E-4316-81F7-62670536CD68}" type="slidenum">
              <a:rPr lang="es-HN" smtClean="0"/>
              <a:pPr/>
              <a:t>‹#›</a:t>
            </a:fld>
            <a:endParaRPr lang="es-HN"/>
          </a:p>
        </p:txBody>
      </p:sp>
      <p:sp>
        <p:nvSpPr>
          <p:cNvPr id="7783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noProof="0" dirty="0"/>
          </a:p>
        </p:txBody>
      </p:sp>
      <p:pic>
        <p:nvPicPr>
          <p:cNvPr id="8" name="Picture 2" descr="http://aguaclara.cornell.edu/resources/logo-large.pn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Lst>
  <p:transition xmlns:p14="http://schemas.microsoft.com/office/powerpoint/2010/main">
    <p:fade/>
  </p:transition>
  <p:timing>
    <p:tnLst>
      <p:par>
        <p:cTn xmlns:p14="http://schemas.microsoft.com/office/powerpoint/2010/main" id="1" dur="indefinite" restart="never" nodeType="tmRoot"/>
      </p:par>
    </p:tnLst>
  </p:timing>
  <p:txStyles>
    <p:titleStyle>
      <a:lvl1pPr algn="ctr" rtl="0" eaLnBrk="1" fontAlgn="base" hangingPunct="1">
        <a:spcBef>
          <a:spcPct val="0"/>
        </a:spcBef>
        <a:spcAft>
          <a:spcPct val="0"/>
        </a:spcAft>
        <a:defRPr sz="4400" b="1">
          <a:solidFill>
            <a:schemeClr val="tx2"/>
          </a:solidFill>
          <a:latin typeface="+mj-lt"/>
          <a:ea typeface="+mj-ea"/>
          <a:cs typeface="+mj-cs"/>
        </a:defRPr>
      </a:lvl1pPr>
      <a:lvl2pPr algn="ctr" rtl="0" eaLnBrk="1" fontAlgn="base" hangingPunct="1">
        <a:spcBef>
          <a:spcPct val="0"/>
        </a:spcBef>
        <a:spcAft>
          <a:spcPct val="0"/>
        </a:spcAft>
        <a:defRPr sz="4400" b="1">
          <a:solidFill>
            <a:schemeClr val="tx2"/>
          </a:solidFill>
          <a:latin typeface="Candara" pitchFamily="34" charset="0"/>
        </a:defRPr>
      </a:lvl2pPr>
      <a:lvl3pPr algn="ctr" rtl="0" eaLnBrk="1" fontAlgn="base" hangingPunct="1">
        <a:spcBef>
          <a:spcPct val="0"/>
        </a:spcBef>
        <a:spcAft>
          <a:spcPct val="0"/>
        </a:spcAft>
        <a:defRPr sz="4400" b="1">
          <a:solidFill>
            <a:schemeClr val="tx2"/>
          </a:solidFill>
          <a:latin typeface="Candara" pitchFamily="34" charset="0"/>
        </a:defRPr>
      </a:lvl3pPr>
      <a:lvl4pPr algn="ctr" rtl="0" eaLnBrk="1" fontAlgn="base" hangingPunct="1">
        <a:spcBef>
          <a:spcPct val="0"/>
        </a:spcBef>
        <a:spcAft>
          <a:spcPct val="0"/>
        </a:spcAft>
        <a:defRPr sz="4400" b="1">
          <a:solidFill>
            <a:schemeClr val="tx2"/>
          </a:solidFill>
          <a:latin typeface="Candara" pitchFamily="34" charset="0"/>
        </a:defRPr>
      </a:lvl4pPr>
      <a:lvl5pPr algn="ctr" rtl="0" eaLnBrk="1" fontAlgn="base" hangingPunct="1">
        <a:spcBef>
          <a:spcPct val="0"/>
        </a:spcBef>
        <a:spcAft>
          <a:spcPct val="0"/>
        </a:spcAft>
        <a:defRPr sz="4400" b="1">
          <a:solidFill>
            <a:schemeClr val="tx2"/>
          </a:solidFill>
          <a:latin typeface="Candara" pitchFamily="34" charset="0"/>
        </a:defRPr>
      </a:lvl5pPr>
      <a:lvl6pPr marL="457200" algn="ctr" rtl="0" eaLnBrk="1" fontAlgn="base" hangingPunct="1">
        <a:spcBef>
          <a:spcPct val="0"/>
        </a:spcBef>
        <a:spcAft>
          <a:spcPct val="0"/>
        </a:spcAft>
        <a:defRPr sz="4400" b="1">
          <a:solidFill>
            <a:schemeClr val="tx2"/>
          </a:solidFill>
          <a:latin typeface="Candara" pitchFamily="34" charset="0"/>
        </a:defRPr>
      </a:lvl6pPr>
      <a:lvl7pPr marL="914400" algn="ctr" rtl="0" eaLnBrk="1" fontAlgn="base" hangingPunct="1">
        <a:spcBef>
          <a:spcPct val="0"/>
        </a:spcBef>
        <a:spcAft>
          <a:spcPct val="0"/>
        </a:spcAft>
        <a:defRPr sz="4400" b="1">
          <a:solidFill>
            <a:schemeClr val="tx2"/>
          </a:solidFill>
          <a:latin typeface="Candara" pitchFamily="34" charset="0"/>
        </a:defRPr>
      </a:lvl7pPr>
      <a:lvl8pPr marL="1371600" algn="ctr" rtl="0" eaLnBrk="1" fontAlgn="base" hangingPunct="1">
        <a:spcBef>
          <a:spcPct val="0"/>
        </a:spcBef>
        <a:spcAft>
          <a:spcPct val="0"/>
        </a:spcAft>
        <a:defRPr sz="4400" b="1">
          <a:solidFill>
            <a:schemeClr val="tx2"/>
          </a:solidFill>
          <a:latin typeface="Candara" pitchFamily="34" charset="0"/>
        </a:defRPr>
      </a:lvl8pPr>
      <a:lvl9pPr marL="1828800" algn="ctr" rtl="0" eaLnBrk="1" fontAlgn="base" hangingPunct="1">
        <a:spcBef>
          <a:spcPct val="0"/>
        </a:spcBef>
        <a:spcAft>
          <a:spcPct val="0"/>
        </a:spcAft>
        <a:defRPr sz="4400" b="1">
          <a:solidFill>
            <a:schemeClr val="tx2"/>
          </a:solidFill>
          <a:latin typeface="Candara" pitchFamily="34"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800">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Ø"/>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Ø"/>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Ø"/>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Ø"/>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Ø"/>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Ø"/>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12.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emf"/></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6.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05200" y="5029200"/>
            <a:ext cx="3962400" cy="624673"/>
          </a:xfrm>
        </p:spPr>
        <p:txBody>
          <a:bodyPr/>
          <a:lstStyle/>
          <a:p>
            <a:r>
              <a:rPr lang="es-HN" sz="2800" dirty="0" smtClean="0"/>
              <a:t>Serena and Nick</a:t>
            </a:r>
            <a:endParaRPr lang="es-HN" sz="2800" dirty="0"/>
          </a:p>
        </p:txBody>
      </p:sp>
      <p:sp>
        <p:nvSpPr>
          <p:cNvPr id="2" name="Title 1"/>
          <p:cNvSpPr>
            <a:spLocks noGrp="1"/>
          </p:cNvSpPr>
          <p:nvPr>
            <p:ph type="ctrTitle" sz="quarter"/>
          </p:nvPr>
        </p:nvSpPr>
        <p:spPr/>
        <p:txBody>
          <a:bodyPr/>
          <a:lstStyle/>
          <a:p>
            <a:r>
              <a:rPr lang="es-HN" dirty="0" smtClean="0"/>
              <a:t>Small Scale Plant Model</a:t>
            </a:r>
            <a:endParaRPr lang="es-HN" dirty="0"/>
          </a:p>
        </p:txBody>
      </p:sp>
    </p:spTree>
    <p:extLst>
      <p:ext uri="{BB962C8B-B14F-4D97-AF65-F5344CB8AC3E}">
        <p14:creationId xmlns:p14="http://schemas.microsoft.com/office/powerpoint/2010/main" val="226899875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Scale Plant Model</a:t>
            </a:r>
            <a:endParaRPr lang="en-US" dirty="0"/>
          </a:p>
        </p:txBody>
      </p:sp>
      <p:sp>
        <p:nvSpPr>
          <p:cNvPr id="10" name="Content Placeholder 9"/>
          <p:cNvSpPr>
            <a:spLocks noGrp="1"/>
          </p:cNvSpPr>
          <p:nvPr>
            <p:ph sz="half" idx="1"/>
          </p:nvPr>
        </p:nvSpPr>
        <p:spPr/>
        <p:txBody>
          <a:bodyPr/>
          <a:lstStyle/>
          <a:p>
            <a:r>
              <a:rPr lang="en-US" dirty="0" smtClean="0"/>
              <a:t>Purpose:</a:t>
            </a:r>
          </a:p>
          <a:p>
            <a:pPr lvl="1"/>
            <a:r>
              <a:rPr lang="en-US" dirty="0" smtClean="0"/>
              <a:t>Teaching</a:t>
            </a:r>
          </a:p>
          <a:p>
            <a:pPr lvl="2"/>
            <a:r>
              <a:rPr lang="en-US" dirty="0" smtClean="0"/>
              <a:t>At Cornell or Honduras</a:t>
            </a:r>
          </a:p>
          <a:p>
            <a:pPr lvl="1"/>
            <a:r>
              <a:rPr lang="en-US" dirty="0" smtClean="0"/>
              <a:t>Motivational Purposes</a:t>
            </a:r>
          </a:p>
          <a:p>
            <a:pPr lvl="2"/>
            <a:endParaRPr lang="en-US" dirty="0" smtClean="0"/>
          </a:p>
          <a:p>
            <a:pPr lvl="1"/>
            <a:endParaRPr lang="en-US" dirty="0" smtClean="0"/>
          </a:p>
        </p:txBody>
      </p:sp>
      <p:sp>
        <p:nvSpPr>
          <p:cNvPr id="3" name="Content Placeholder 2"/>
          <p:cNvSpPr>
            <a:spLocks noGrp="1"/>
          </p:cNvSpPr>
          <p:nvPr>
            <p:ph sz="half" idx="2"/>
          </p:nvPr>
        </p:nvSpPr>
        <p:spPr/>
        <p:txBody>
          <a:bodyPr/>
          <a:lstStyle/>
          <a:p>
            <a:endParaRPr lang="en-US"/>
          </a:p>
        </p:txBody>
      </p:sp>
    </p:spTree>
    <p:extLst>
      <p:ext uri="{BB962C8B-B14F-4D97-AF65-F5344CB8AC3E}">
        <p14:creationId xmlns:p14="http://schemas.microsoft.com/office/powerpoint/2010/main" val="181739871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228600"/>
            <a:ext cx="6019800" cy="1143000"/>
          </a:xfrm>
        </p:spPr>
        <p:txBody>
          <a:bodyPr/>
          <a:lstStyle/>
          <a:p>
            <a:r>
              <a:rPr lang="en-US" sz="4000" dirty="0" smtClean="0"/>
              <a:t>Small Scale Plant Model</a:t>
            </a:r>
            <a:endParaRPr lang="en-US" sz="4000" dirty="0"/>
          </a:p>
        </p:txBody>
      </p:sp>
      <p:pic>
        <p:nvPicPr>
          <p:cNvPr id="5" name="Picture 4"/>
          <p:cNvPicPr>
            <a:picLocks noChangeAspect="1"/>
          </p:cNvPicPr>
          <p:nvPr/>
        </p:nvPicPr>
        <p:blipFill>
          <a:blip r:embed="rId2"/>
          <a:stretch>
            <a:fillRect/>
          </a:stretch>
        </p:blipFill>
        <p:spPr>
          <a:xfrm>
            <a:off x="533400" y="1374775"/>
            <a:ext cx="7507021" cy="5511800"/>
          </a:xfrm>
          <a:prstGeom prst="rect">
            <a:avLst/>
          </a:prstGeom>
        </p:spPr>
      </p:pic>
    </p:spTree>
    <p:extLst>
      <p:ext uri="{BB962C8B-B14F-4D97-AF65-F5344CB8AC3E}">
        <p14:creationId xmlns:p14="http://schemas.microsoft.com/office/powerpoint/2010/main" val="342790251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228600"/>
            <a:ext cx="6019800" cy="1143000"/>
          </a:xfrm>
        </p:spPr>
        <p:txBody>
          <a:bodyPr/>
          <a:lstStyle/>
          <a:p>
            <a:r>
              <a:rPr lang="en-US" sz="4000" dirty="0" smtClean="0"/>
              <a:t>Small Scale Plant Model</a:t>
            </a:r>
            <a:endParaRPr lang="en-US" sz="4000" dirty="0"/>
          </a:p>
        </p:txBody>
      </p:sp>
      <p:pic>
        <p:nvPicPr>
          <p:cNvPr id="5" name="Picture 4"/>
          <p:cNvPicPr>
            <a:picLocks noChangeAspect="1"/>
          </p:cNvPicPr>
          <p:nvPr/>
        </p:nvPicPr>
        <p:blipFill>
          <a:blip r:embed="rId2"/>
          <a:stretch>
            <a:fillRect/>
          </a:stretch>
        </p:blipFill>
        <p:spPr>
          <a:xfrm>
            <a:off x="228600" y="1447800"/>
            <a:ext cx="7467600" cy="5118520"/>
          </a:xfrm>
          <a:prstGeom prst="rect">
            <a:avLst/>
          </a:prstGeom>
        </p:spPr>
      </p:pic>
    </p:spTree>
    <p:extLst>
      <p:ext uri="{BB962C8B-B14F-4D97-AF65-F5344CB8AC3E}">
        <p14:creationId xmlns:p14="http://schemas.microsoft.com/office/powerpoint/2010/main" val="53262235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228600"/>
            <a:ext cx="6019800" cy="1143000"/>
          </a:xfrm>
        </p:spPr>
        <p:txBody>
          <a:bodyPr/>
          <a:lstStyle/>
          <a:p>
            <a:r>
              <a:rPr lang="en-US" sz="4000" dirty="0" smtClean="0"/>
              <a:t>Small Scale Plant Model</a:t>
            </a:r>
            <a:endParaRPr lang="en-US" sz="4000" dirty="0"/>
          </a:p>
        </p:txBody>
      </p:sp>
      <p:pic>
        <p:nvPicPr>
          <p:cNvPr id="5" name="Picture 4"/>
          <p:cNvPicPr>
            <a:picLocks noChangeAspect="1"/>
          </p:cNvPicPr>
          <p:nvPr/>
        </p:nvPicPr>
        <p:blipFill>
          <a:blip r:embed="rId2"/>
          <a:stretch>
            <a:fillRect/>
          </a:stretch>
        </p:blipFill>
        <p:spPr>
          <a:xfrm>
            <a:off x="1905000" y="1349001"/>
            <a:ext cx="5105400" cy="5505824"/>
          </a:xfrm>
          <a:prstGeom prst="rect">
            <a:avLst/>
          </a:prstGeom>
        </p:spPr>
      </p:pic>
    </p:spTree>
    <p:extLst>
      <p:ext uri="{BB962C8B-B14F-4D97-AF65-F5344CB8AC3E}">
        <p14:creationId xmlns:p14="http://schemas.microsoft.com/office/powerpoint/2010/main" val="266954540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Scale Plant Model</a:t>
            </a:r>
            <a:endParaRPr lang="en-US" dirty="0"/>
          </a:p>
        </p:txBody>
      </p:sp>
      <p:sp>
        <p:nvSpPr>
          <p:cNvPr id="10" name="Content Placeholder 9"/>
          <p:cNvSpPr>
            <a:spLocks noGrp="1"/>
          </p:cNvSpPr>
          <p:nvPr>
            <p:ph sz="half" idx="1"/>
          </p:nvPr>
        </p:nvSpPr>
        <p:spPr/>
        <p:txBody>
          <a:bodyPr/>
          <a:lstStyle/>
          <a:p>
            <a:r>
              <a:rPr lang="en-US" dirty="0" smtClean="0"/>
              <a:t>Challenge:</a:t>
            </a:r>
            <a:endParaRPr lang="en-US" dirty="0"/>
          </a:p>
          <a:p>
            <a:pPr lvl="1"/>
            <a:r>
              <a:rPr lang="en-US" dirty="0" smtClean="0"/>
              <a:t>Repair old model </a:t>
            </a:r>
          </a:p>
          <a:p>
            <a:pPr lvl="1"/>
            <a:r>
              <a:rPr lang="en-US" dirty="0" smtClean="0"/>
              <a:t>Formatting AutoCAD </a:t>
            </a:r>
            <a:r>
              <a:rPr lang="en-US" dirty="0"/>
              <a:t>d</a:t>
            </a:r>
            <a:r>
              <a:rPr lang="en-US" dirty="0" smtClean="0"/>
              <a:t>rawings to be 3D printable</a:t>
            </a:r>
          </a:p>
          <a:p>
            <a:pPr lvl="2"/>
            <a:r>
              <a:rPr lang="en-US" dirty="0" smtClean="0"/>
              <a:t>Avoid Rhinoceros 5</a:t>
            </a:r>
          </a:p>
          <a:p>
            <a:pPr lvl="2"/>
            <a:r>
              <a:rPr lang="en-US" dirty="0" smtClean="0"/>
              <a:t>Mesh</a:t>
            </a:r>
          </a:p>
          <a:p>
            <a:pPr lvl="2"/>
            <a:r>
              <a:rPr lang="en-US" dirty="0" smtClean="0"/>
              <a:t>Scale Down</a:t>
            </a:r>
          </a:p>
          <a:p>
            <a:pPr lvl="2"/>
            <a:endParaRPr lang="en-US" dirty="0"/>
          </a:p>
        </p:txBody>
      </p:sp>
      <p:pic>
        <p:nvPicPr>
          <p:cNvPr id="5" name="Picture 2"/>
          <p:cNvPicPr>
            <a:picLocks noGrp="1" noChangeAspect="1" noChangeArrowheads="1"/>
          </p:cNvPicPr>
          <p:nvPr>
            <p:ph sz="half" idx="2"/>
          </p:nvPr>
        </p:nvPicPr>
        <p:blipFill rotWithShape="1">
          <a:blip r:embed="rId3" cstate="print">
            <a:extLst>
              <a:ext uri="{28A0092B-C50C-407E-A947-70E740481C1C}">
                <a14:useLocalDpi xmlns:a14="http://schemas.microsoft.com/office/drawing/2010/main" val="0"/>
              </a:ext>
            </a:extLst>
          </a:blip>
          <a:srcRect l="-3138" t="18469" r="10024" b="-38784"/>
          <a:stretch/>
        </p:blipFill>
        <p:spPr bwMode="auto">
          <a:xfrm>
            <a:off x="4953000" y="1447800"/>
            <a:ext cx="3687079" cy="3923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9365" t="20338" r="30587" b="28381"/>
          <a:stretch/>
        </p:blipFill>
        <p:spPr bwMode="auto">
          <a:xfrm>
            <a:off x="5105400" y="4169882"/>
            <a:ext cx="3733800" cy="26881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152997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Scale Plant Model</a:t>
            </a:r>
            <a:endParaRPr lang="en-US" dirty="0"/>
          </a:p>
        </p:txBody>
      </p:sp>
      <p:sp>
        <p:nvSpPr>
          <p:cNvPr id="10" name="Content Placeholder 9"/>
          <p:cNvSpPr>
            <a:spLocks noGrp="1"/>
          </p:cNvSpPr>
          <p:nvPr>
            <p:ph sz="half" idx="1"/>
          </p:nvPr>
        </p:nvSpPr>
        <p:spPr/>
        <p:txBody>
          <a:bodyPr/>
          <a:lstStyle/>
          <a:p>
            <a:r>
              <a:rPr lang="en-US" dirty="0" smtClean="0"/>
              <a:t>Plan for the Semester</a:t>
            </a:r>
          </a:p>
          <a:p>
            <a:pPr lvl="1"/>
            <a:r>
              <a:rPr lang="en-US" dirty="0" smtClean="0"/>
              <a:t>Re-Print broken pieces in </a:t>
            </a:r>
            <a:r>
              <a:rPr lang="en-US" smtClean="0"/>
              <a:t>old model</a:t>
            </a:r>
          </a:p>
          <a:p>
            <a:pPr lvl="1"/>
            <a:endParaRPr lang="en-US" dirty="0" smtClean="0"/>
          </a:p>
          <a:p>
            <a:pPr lvl="1"/>
            <a:r>
              <a:rPr lang="en-US" dirty="0" smtClean="0"/>
              <a:t>Meshing </a:t>
            </a:r>
            <a:r>
              <a:rPr lang="en-US" dirty="0"/>
              <a:t>in AutoCAD</a:t>
            </a:r>
          </a:p>
          <a:p>
            <a:pPr lvl="2"/>
            <a:r>
              <a:rPr lang="en-US" dirty="0"/>
              <a:t>Steven Curtis</a:t>
            </a:r>
          </a:p>
          <a:p>
            <a:pPr lvl="1"/>
            <a:r>
              <a:rPr lang="en-US" dirty="0" smtClean="0"/>
              <a:t>Try printing</a:t>
            </a:r>
          </a:p>
          <a:p>
            <a:pPr lvl="1"/>
            <a:r>
              <a:rPr lang="en-US" dirty="0" smtClean="0"/>
              <a:t>Update </a:t>
            </a:r>
            <a:r>
              <a:rPr lang="en-US" dirty="0" err="1" smtClean="0"/>
              <a:t>MathCAD</a:t>
            </a:r>
            <a:r>
              <a:rPr lang="en-US" dirty="0" smtClean="0"/>
              <a:t> to AutoCAD (</a:t>
            </a:r>
            <a:r>
              <a:rPr lang="en-US" dirty="0" err="1" smtClean="0"/>
              <a:t>MtA</a:t>
            </a:r>
            <a:r>
              <a:rPr lang="en-US" dirty="0" smtClean="0"/>
              <a:t>) Code</a:t>
            </a:r>
          </a:p>
          <a:p>
            <a:pPr lvl="1"/>
            <a:endParaRPr lang="en-US" dirty="0"/>
          </a:p>
        </p:txBody>
      </p:sp>
      <p:pic>
        <p:nvPicPr>
          <p:cNvPr id="3" name="Content Placeholder 2"/>
          <p:cNvPicPr>
            <a:picLocks noGrp="1" noChangeAspect="1"/>
          </p:cNvPicPr>
          <p:nvPr>
            <p:ph sz="half" idx="2"/>
          </p:nvPr>
        </p:nvPicPr>
        <p:blipFill>
          <a:blip r:embed="rId3"/>
          <a:srcRect l="16631" r="16631"/>
          <a:stretch>
            <a:fillRect/>
          </a:stretch>
        </p:blipFill>
        <p:spPr>
          <a:xfrm>
            <a:off x="5105400" y="1600201"/>
            <a:ext cx="3124200" cy="2895600"/>
          </a:xfrm>
        </p:spPr>
      </p:pic>
    </p:spTree>
    <p:extLst>
      <p:ext uri="{BB962C8B-B14F-4D97-AF65-F5344CB8AC3E}">
        <p14:creationId xmlns:p14="http://schemas.microsoft.com/office/powerpoint/2010/main" val="57501749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200400" y="1799825"/>
            <a:ext cx="5915025" cy="4842275"/>
          </a:xfrm>
          <a:prstGeom prst="rect">
            <a:avLst/>
          </a:prstGeom>
        </p:spPr>
      </p:pic>
      <p:sp>
        <p:nvSpPr>
          <p:cNvPr id="2" name="Title 1"/>
          <p:cNvSpPr>
            <a:spLocks noGrp="1"/>
          </p:cNvSpPr>
          <p:nvPr>
            <p:ph type="title"/>
          </p:nvPr>
        </p:nvSpPr>
        <p:spPr/>
        <p:txBody>
          <a:bodyPr/>
          <a:lstStyle/>
          <a:p>
            <a:r>
              <a:rPr lang="en-US" dirty="0" smtClean="0"/>
              <a:t>Small Scale Plant Model</a:t>
            </a:r>
            <a:endParaRPr lang="en-US" dirty="0"/>
          </a:p>
        </p:txBody>
      </p:sp>
      <p:sp>
        <p:nvSpPr>
          <p:cNvPr id="10" name="Content Placeholder 9"/>
          <p:cNvSpPr>
            <a:spLocks noGrp="1"/>
          </p:cNvSpPr>
          <p:nvPr>
            <p:ph sz="half" idx="1"/>
          </p:nvPr>
        </p:nvSpPr>
        <p:spPr/>
        <p:txBody>
          <a:bodyPr/>
          <a:lstStyle/>
          <a:p>
            <a:r>
              <a:rPr lang="en-US" dirty="0" smtClean="0"/>
              <a:t>Ultimate Goal:</a:t>
            </a:r>
          </a:p>
          <a:p>
            <a:pPr lvl="1"/>
            <a:r>
              <a:rPr lang="en-US" dirty="0" smtClean="0"/>
              <a:t>We want to be able to print small scale plant models of the most up to date design at the click of a button.  </a:t>
            </a:r>
            <a:endParaRPr lang="en-US" dirty="0"/>
          </a:p>
        </p:txBody>
      </p:sp>
    </p:spTree>
    <p:extLst>
      <p:ext uri="{BB962C8B-B14F-4D97-AF65-F5344CB8AC3E}">
        <p14:creationId xmlns:p14="http://schemas.microsoft.com/office/powerpoint/2010/main" val="129846348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2362200" y="1524000"/>
            <a:ext cx="4191000" cy="4191000"/>
          </a:xfrm>
          <a:prstGeom prst="rect">
            <a:avLst/>
          </a:prstGeom>
        </p:spPr>
      </p:pic>
      <p:sp>
        <p:nvSpPr>
          <p:cNvPr id="2" name="Title 1"/>
          <p:cNvSpPr>
            <a:spLocks noGrp="1"/>
          </p:cNvSpPr>
          <p:nvPr>
            <p:ph type="title"/>
          </p:nvPr>
        </p:nvSpPr>
        <p:spPr/>
        <p:txBody>
          <a:bodyPr/>
          <a:lstStyle/>
          <a:p>
            <a:r>
              <a:rPr lang="en-US" dirty="0" smtClean="0"/>
              <a:t>Small Scale Plant Model</a:t>
            </a:r>
            <a:endParaRPr lang="en-US" dirty="0"/>
          </a:p>
        </p:txBody>
      </p:sp>
      <p:sp>
        <p:nvSpPr>
          <p:cNvPr id="3" name="Content Placeholder 2"/>
          <p:cNvSpPr>
            <a:spLocks noGrp="1"/>
          </p:cNvSpPr>
          <p:nvPr>
            <p:ph sz="half" idx="1"/>
          </p:nvPr>
        </p:nvSpPr>
        <p:spPr/>
        <p:txBody>
          <a:bodyPr/>
          <a:lstStyle/>
          <a:p>
            <a:r>
              <a:rPr lang="en-US" dirty="0" smtClean="0"/>
              <a:t>Questions?</a:t>
            </a:r>
            <a:endParaRPr lang="en-US" dirty="0"/>
          </a:p>
        </p:txBody>
      </p:sp>
      <p:pic>
        <p:nvPicPr>
          <p:cNvPr id="5" name="Picture 4"/>
          <p:cNvPicPr>
            <a:picLocks noChangeAspect="1"/>
          </p:cNvPicPr>
          <p:nvPr/>
        </p:nvPicPr>
        <p:blipFill>
          <a:blip r:embed="rId3"/>
          <a:stretch>
            <a:fillRect/>
          </a:stretch>
        </p:blipFill>
        <p:spPr>
          <a:xfrm>
            <a:off x="1954" y="4419600"/>
            <a:ext cx="2997200" cy="2247900"/>
          </a:xfrm>
          <a:prstGeom prst="rect">
            <a:avLst/>
          </a:prstGeom>
        </p:spPr>
      </p:pic>
      <p:pic>
        <p:nvPicPr>
          <p:cNvPr id="6" name="Picture 5"/>
          <p:cNvPicPr>
            <a:picLocks noChangeAspect="1"/>
          </p:cNvPicPr>
          <p:nvPr/>
        </p:nvPicPr>
        <p:blipFill>
          <a:blip r:embed="rId4"/>
          <a:stretch>
            <a:fillRect/>
          </a:stretch>
        </p:blipFill>
        <p:spPr>
          <a:xfrm>
            <a:off x="6781799" y="4239088"/>
            <a:ext cx="2342661" cy="2594352"/>
          </a:xfrm>
          <a:prstGeom prst="rect">
            <a:avLst/>
          </a:prstGeom>
        </p:spPr>
      </p:pic>
    </p:spTree>
    <p:extLst>
      <p:ext uri="{BB962C8B-B14F-4D97-AF65-F5344CB8AC3E}">
        <p14:creationId xmlns:p14="http://schemas.microsoft.com/office/powerpoint/2010/main" val="363572075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AguaClara English">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dirty="0" smtClean="0">
            <a:latin typeface="+mn-lt"/>
          </a:defRPr>
        </a:defPPr>
      </a:lstStyle>
    </a:tx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 English</Template>
  <TotalTime>2246</TotalTime>
  <Words>137</Words>
  <Application>Microsoft Macintosh PowerPoint</Application>
  <PresentationFormat>On-screen Show (4:3)</PresentationFormat>
  <Paragraphs>50</Paragraphs>
  <Slides>9</Slides>
  <Notes>4</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AguaClara English</vt:lpstr>
      <vt:lpstr>Small Scale Plant Model</vt:lpstr>
      <vt:lpstr>Small Scale Plant Model</vt:lpstr>
      <vt:lpstr>Small Scale Plant Model</vt:lpstr>
      <vt:lpstr>Small Scale Plant Model</vt:lpstr>
      <vt:lpstr>Small Scale Plant Model</vt:lpstr>
      <vt:lpstr>Small Scale Plant Model</vt:lpstr>
      <vt:lpstr>Small Scale Plant Model</vt:lpstr>
      <vt:lpstr>Small Scale Plant Model</vt:lpstr>
      <vt:lpstr>Small Scale Plant Model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mw24</dc:creator>
  <cp:lastModifiedBy>Serena Takada</cp:lastModifiedBy>
  <cp:revision>56</cp:revision>
  <dcterms:created xsi:type="dcterms:W3CDTF">2014-03-12T20:19:44Z</dcterms:created>
  <dcterms:modified xsi:type="dcterms:W3CDTF">2014-10-22T17:09:23Z</dcterms:modified>
</cp:coreProperties>
</file>