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17.xml"/>
  <Override ContentType="application/vnd.openxmlformats-officedocument.presentationml.slide+xml" PartName="/ppt/slides/slide8.xml"/>
  <Override ContentType="application/vnd.openxmlformats-officedocument.presentationml.slide+xml" PartName="/ppt/slides/slide19.xml"/>
  <Override ContentType="application/vnd.openxmlformats-officedocument.presentationml.slide+xml" PartName="/ppt/slides/slide4.xml"/>
  <Override ContentType="application/vnd.openxmlformats-officedocument.presentationml.slide+xml" PartName="/ppt/slides/slide10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5.xml"/>
  <Override ContentType="application/vnd.openxmlformats-officedocument.presentationml.slide+xml" PartName="/ppt/slides/slide22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7" Type="http://schemas.openxmlformats.org/officeDocument/2006/relationships/slide" Target="slides/slide22.xml"/><Relationship Id="rId2" Type="http://schemas.openxmlformats.org/officeDocument/2006/relationships/presProps" Target="presProps.xml"/><Relationship Id="rId21" Type="http://schemas.openxmlformats.org/officeDocument/2006/relationships/slide" Target="slides/slide16.xml"/><Relationship Id="rId1" Type="http://schemas.openxmlformats.org/officeDocument/2006/relationships/theme" Target="theme/theme2.xml"/><Relationship Id="rId22" Type="http://schemas.openxmlformats.org/officeDocument/2006/relationships/slide" Target="slides/slide17.xml"/><Relationship Id="rId4" Type="http://schemas.openxmlformats.org/officeDocument/2006/relationships/slideMaster" Target="slideMasters/slideMaster1.xml"/><Relationship Id="rId23" Type="http://schemas.openxmlformats.org/officeDocument/2006/relationships/slide" Target="slides/slide18.xml"/><Relationship Id="rId3" Type="http://schemas.openxmlformats.org/officeDocument/2006/relationships/tableStyles" Target="tableStyles.xml"/><Relationship Id="rId24" Type="http://schemas.openxmlformats.org/officeDocument/2006/relationships/slide" Target="slides/slide19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" name="Shape 3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" name="Shape 4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" name="Shape 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" name="Shape 6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7" name="Shape 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Shape 7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7" name="Shape 14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9" name="Shape 15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8" name="Shape 16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7" name="Shape 17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Shape 18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8" name="Shape 1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9" name="Shape 189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1" name="Shape 20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8" name="Shape 21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hape 2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5" name="Shape 2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1" name="Shape 8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0" name="Shape 24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7" name="Shape 247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Shape 25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2" name="Shape 2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3" name="Shape 25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9" name="Shape 8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9" name="Shape 9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5" name="Shape 10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2" name="Shape 1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0" baseline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Shape 121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baseline="0" i="0" lang="es-H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</p:spPr>
        <p:txBody>
          <a:bodyPr anchorCtr="0" anchor="b" bIns="45700" lIns="91425" rIns="91425" tIns="4570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5.jpg"/><Relationship Id="rId3" Type="http://schemas.openxmlformats.org/officeDocument/2006/relationships/image" Target="../media/image01.jpg"/><Relationship Id="rId6" Type="http://schemas.openxmlformats.org/officeDocument/2006/relationships/image" Target="../media/image00.png"/><Relationship Id="rId5" Type="http://schemas.openxmlformats.org/officeDocument/2006/relationships/image" Target="../media/image04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hape 17"/>
          <p:cNvGrpSpPr/>
          <p:nvPr/>
        </p:nvGrpSpPr>
        <p:grpSpPr>
          <a:xfrm>
            <a:off x="0" y="0"/>
            <a:ext cx="9143999" cy="6858000"/>
            <a:chOff x="0" y="0"/>
            <a:chExt cx="5759" cy="4320"/>
          </a:xfrm>
        </p:grpSpPr>
        <p:pic>
          <p:nvPicPr>
            <p:cNvPr id="18" name="Shape 18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59" cy="432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" name="Shape 1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191" cy="43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" name="Shape 20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88" cy="9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" name="Shape 21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781800" y="6248400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4" name="Shape 24"/>
          <p:cNvSpPr txBox="1"/>
          <p:nvPr>
            <p:ph type="ctrTitle"/>
          </p:nvPr>
        </p:nvSpPr>
        <p:spPr>
          <a:xfrm>
            <a:off x="1371600" y="112077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5" name="Shape 2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88" cy="981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Shape 2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11" cy="11470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0" name="Shape 3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sp>
        <p:nvSpPr>
          <p:cNvPr id="32" name="Shape 3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0" name="Shape 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3" name="Shape 4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4" name="Shape 4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46" name="Shape 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9" name="Shape 49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7" name="Shape 57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8" name="Shape 58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9" name="Shape 59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1" name="Shape 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4" name="Shape 64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5" name="Shape 65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pic>
        <p:nvPicPr>
          <p:cNvPr id="66" name="Shape 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3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3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10" name="Shape 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1" name="Shape 11"/>
          <p:cNvSpPr txBox="1"/>
          <p:nvPr>
            <p:ph idx="10" type="dt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1" type="ftr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s-HN"/>
              <a:t>‹#›</a:t>
            </a:fld>
          </a:p>
        </p:txBody>
      </p:sp>
      <p:cxnSp>
        <p:nvCxnSpPr>
          <p:cNvPr id="14" name="Shape 14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5" name="Shape 1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609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9.jp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Relationship Id="rId3" Type="http://schemas.openxmlformats.org/officeDocument/2006/relationships/image" Target="../media/image28.jpg"/><Relationship Id="rId5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6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3.jpg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jpg"/><Relationship Id="rId3" Type="http://schemas.openxmlformats.org/officeDocument/2006/relationships/image" Target="../media/image29.jpg"/><Relationship Id="rId5" Type="http://schemas.openxmlformats.org/officeDocument/2006/relationships/image" Target="../media/image27.jp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jpg"/><Relationship Id="rId3" Type="http://schemas.openxmlformats.org/officeDocument/2006/relationships/image" Target="../media/image33.jpg"/><Relationship Id="rId5" Type="http://schemas.openxmlformats.org/officeDocument/2006/relationships/image" Target="../media/image37.jpg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g"/><Relationship Id="rId3" Type="http://schemas.openxmlformats.org/officeDocument/2006/relationships/image" Target="../media/image31.jpg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34.jpg"/></Relationships>
</file>

<file path=ppt/slides/_rels/slide1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g"/><Relationship Id="rId3" Type="http://schemas.openxmlformats.org/officeDocument/2006/relationships/image" Target="../media/image35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07.jpg"/></Relationships>
</file>

<file path=ppt/slides/_rels/slide2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Relationship Id="rId3" Type="http://schemas.openxmlformats.org/officeDocument/2006/relationships/image" Target="../media/image08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06.png"/><Relationship Id="rId7" Type="http://schemas.openxmlformats.org/officeDocument/2006/relationships/image" Target="../media/image10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Relationship Id="rId3" Type="http://schemas.openxmlformats.org/officeDocument/2006/relationships/image" Target="../media/image09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Relationship Id="rId3" Type="http://schemas.openxmlformats.org/officeDocument/2006/relationships/image" Target="../media/image18.jpg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Relationship Id="rId3" Type="http://schemas.openxmlformats.org/officeDocument/2006/relationships/image" Target="../media/image21.pn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9.png"/><Relationship Id="rId3" Type="http://schemas.openxmlformats.org/officeDocument/2006/relationships/image" Target="../media/image3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idx="1" type="subTitle"/>
          </p:nvPr>
        </p:nvSpPr>
        <p:spPr>
          <a:xfrm>
            <a:off x="2601600" y="2343900"/>
            <a:ext cx="5486399" cy="6245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3657600" marR="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ymbol"/>
              <a:buNone/>
            </a:pPr>
            <a:r>
              <a:rPr b="1" lang="es-HN" sz="280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b="1" lang="es-HN" sz="280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b="1" baseline="0" i="0" lang="es-HN" sz="2800" u="none" cap="none" strike="noStrike">
                <a:latin typeface="Calibri"/>
                <a:ea typeface="Calibri"/>
                <a:cs typeface="Calibri"/>
                <a:sym typeface="Calibri"/>
              </a:rPr>
              <a:t>Jenny Yin</a:t>
            </a:r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Noto Symbol"/>
              <a:buNone/>
            </a:pPr>
            <a:r>
              <a:rPr b="1" baseline="0" i="0" lang="es-HN" sz="2800" u="none" cap="none" strike="noStrike">
                <a:latin typeface="Calibri"/>
                <a:ea typeface="Calibri"/>
                <a:cs typeface="Calibri"/>
                <a:sym typeface="Calibri"/>
              </a:rPr>
              <a:t> Ed Cheng</a:t>
            </a:r>
            <a:r>
              <a:rPr b="0" baseline="0" i="0" lang="es-HN" sz="2800" u="none" cap="none" strike="noStrik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</p:txBody>
      </p:sp>
      <p:sp>
        <p:nvSpPr>
          <p:cNvPr id="69" name="Shape 69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5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Small Scale Plant Model</a:t>
            </a:r>
          </a:p>
        </p:txBody>
      </p:sp>
      <p:sp>
        <p:nvSpPr>
          <p:cNvPr id="70" name="Shape 70"/>
          <p:cNvSpPr txBox="1"/>
          <p:nvPr/>
        </p:nvSpPr>
        <p:spPr>
          <a:xfrm>
            <a:off x="7149825" y="6139675"/>
            <a:ext cx="2711700" cy="4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2400">
                <a:solidFill>
                  <a:srgbClr val="FFFFFF"/>
                </a:solidFill>
              </a:rPr>
              <a:t>Spring 2015</a:t>
            </a: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Epoxy Resin Model</a:t>
            </a: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237000" y="1618375"/>
            <a:ext cx="4513200" cy="5050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>
              <a:spcBef>
                <a:spcPts val="0"/>
              </a:spcBef>
              <a:buNone/>
            </a:pPr>
            <a:r>
              <a:rPr lang="es-HN" sz="3000" u="sng">
                <a:latin typeface="Calibri"/>
                <a:ea typeface="Calibri"/>
                <a:cs typeface="Calibri"/>
                <a:sym typeface="Calibri"/>
              </a:rPr>
              <a:t>Epoxy Resin Properties: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Plastic used to cast objects</a:t>
            </a:r>
          </a:p>
          <a:p>
            <a:pPr indent="-4191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Advantages:</a:t>
            </a:r>
          </a:p>
          <a:p>
            <a:pPr indent="-381000" lvl="3" marL="18288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latin typeface="Calibri"/>
                <a:ea typeface="Calibri"/>
                <a:cs typeface="Calibri"/>
                <a:sym typeface="Calibri"/>
              </a:rPr>
              <a:t>Higher transparency level</a:t>
            </a:r>
          </a:p>
          <a:p>
            <a:pPr indent="-381000" lvl="3" marL="18288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latin typeface="Calibri"/>
                <a:ea typeface="Calibri"/>
                <a:cs typeface="Calibri"/>
                <a:sym typeface="Calibri"/>
              </a:rPr>
              <a:t>Smoother finish</a:t>
            </a:r>
          </a:p>
          <a:p>
            <a:pPr indent="-419100" lvl="1" marL="9144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Disadvantage:</a:t>
            </a:r>
          </a:p>
          <a:p>
            <a:pPr indent="-381000" lvl="3" marL="18288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latin typeface="Calibri"/>
                <a:ea typeface="Calibri"/>
                <a:cs typeface="Calibri"/>
                <a:sym typeface="Calibri"/>
              </a:rPr>
              <a:t>Reacts with molds</a:t>
            </a:r>
          </a:p>
          <a:p>
            <a:pPr indent="-381000" lvl="3" marL="182880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latin typeface="Calibri"/>
                <a:ea typeface="Calibri"/>
                <a:cs typeface="Calibri"/>
                <a:sym typeface="Calibri"/>
              </a:rPr>
              <a:t>Toxic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b="5692" l="16264" r="12959" t="2933"/>
          <a:stretch/>
        </p:blipFill>
        <p:spPr>
          <a:xfrm>
            <a:off x="4921550" y="1933837"/>
            <a:ext cx="3993850" cy="4419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Epoxy Resin Model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-177275" y="6254200"/>
            <a:ext cx="4949999" cy="575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Epoxy Cast Smooth-On 650 with Cardboard Mold</a:t>
            </a:r>
          </a:p>
        </p:txBody>
      </p:sp>
      <p:pic>
        <p:nvPicPr>
          <p:cNvPr id="151" name="Shape 151"/>
          <p:cNvPicPr preferRelativeResize="0"/>
          <p:nvPr/>
        </p:nvPicPr>
        <p:blipFill rotWithShape="1">
          <a:blip r:embed="rId3">
            <a:alphaModFix/>
          </a:blip>
          <a:srcRect b="0" l="15547" r="13780" t="0"/>
          <a:stretch/>
        </p:blipFill>
        <p:spPr>
          <a:xfrm>
            <a:off x="852875" y="1731612"/>
            <a:ext cx="2538691" cy="4467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 rotWithShape="1">
          <a:blip r:embed="rId4">
            <a:alphaModFix/>
          </a:blip>
          <a:srcRect b="13778" l="0" r="0" t="2819"/>
          <a:stretch/>
        </p:blipFill>
        <p:spPr>
          <a:xfrm>
            <a:off x="4772675" y="1667900"/>
            <a:ext cx="3562350" cy="20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Shape 153"/>
          <p:cNvPicPr preferRelativeResize="0"/>
          <p:nvPr/>
        </p:nvPicPr>
        <p:blipFill rotWithShape="1">
          <a:blip r:embed="rId5">
            <a:alphaModFix/>
          </a:blip>
          <a:srcRect b="5465" l="2979" r="1509" t="8193"/>
          <a:stretch/>
        </p:blipFill>
        <p:spPr>
          <a:xfrm>
            <a:off x="4772675" y="4063450"/>
            <a:ext cx="3562350" cy="219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Shape 154"/>
          <p:cNvSpPr txBox="1"/>
          <p:nvPr>
            <p:ph idx="2" type="body"/>
          </p:nvPr>
        </p:nvSpPr>
        <p:spPr>
          <a:xfrm>
            <a:off x="3767400" y="3525350"/>
            <a:ext cx="5147999" cy="575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Epoxy Cast Smooth-On 690 with Foam Board Mold</a:t>
            </a:r>
          </a:p>
        </p:txBody>
      </p:sp>
      <p:sp>
        <p:nvSpPr>
          <p:cNvPr id="155" name="Shape 155"/>
          <p:cNvSpPr txBox="1"/>
          <p:nvPr>
            <p:ph idx="3" type="body"/>
          </p:nvPr>
        </p:nvSpPr>
        <p:spPr>
          <a:xfrm>
            <a:off x="4551950" y="6254200"/>
            <a:ext cx="4363499" cy="575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Epoxy Cast Stuck Inside 3D Printed Mold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Epoxy Resin Model</a:t>
            </a:r>
          </a:p>
        </p:txBody>
      </p:sp>
      <p:sp>
        <p:nvSpPr>
          <p:cNvPr id="162" name="Shape 162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3D printed mold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Vaseline used as release agent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3" name="Shape 163"/>
          <p:cNvPicPr preferRelativeResize="0"/>
          <p:nvPr/>
        </p:nvPicPr>
        <p:blipFill rotWithShape="1">
          <a:blip r:embed="rId3">
            <a:alphaModFix/>
          </a:blip>
          <a:srcRect b="14728" l="0" r="0" t="2851"/>
          <a:stretch/>
        </p:blipFill>
        <p:spPr>
          <a:xfrm>
            <a:off x="1274300" y="2729350"/>
            <a:ext cx="6519200" cy="3641049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Shape 164"/>
          <p:cNvSpPr txBox="1"/>
          <p:nvPr>
            <p:ph idx="2" type="body"/>
          </p:nvPr>
        </p:nvSpPr>
        <p:spPr>
          <a:xfrm>
            <a:off x="1685550" y="6248400"/>
            <a:ext cx="5772899" cy="418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lvl="0" marL="0" rtl="0" algn="ctr"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Epoxy Poured into 3D Printed Mold with Vaseline Release 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3D Modeling</a:t>
            </a:r>
          </a:p>
        </p:txBody>
      </p:sp>
      <p:sp>
        <p:nvSpPr>
          <p:cNvPr id="171" name="Shape 171"/>
          <p:cNvSpPr txBox="1"/>
          <p:nvPr>
            <p:ph idx="1" type="body"/>
          </p:nvPr>
        </p:nvSpPr>
        <p:spPr>
          <a:xfrm>
            <a:off x="457200" y="1600200"/>
            <a:ext cx="4015500" cy="5132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Based on the Moroceli plant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3D model extracted from CAD plans of the plant</a:t>
            </a:r>
          </a:p>
          <a:p>
            <a:pPr indent="-419100" lvl="0" marL="45720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Minute details were neglected </a:t>
            </a:r>
          </a:p>
        </p:txBody>
      </p:sp>
      <p:sp>
        <p:nvSpPr>
          <p:cNvPr id="172" name="Shape 172"/>
          <p:cNvSpPr txBox="1"/>
          <p:nvPr/>
        </p:nvSpPr>
        <p:spPr>
          <a:xfrm>
            <a:off x="4768596" y="6015950"/>
            <a:ext cx="4084800" cy="575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3D Model Plan Created Using Rhinoceros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3" name="Shape 1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54287" y="1920650"/>
            <a:ext cx="3713425" cy="417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 Components</a:t>
            </a:r>
          </a:p>
        </p:txBody>
      </p:sp>
      <p:pic>
        <p:nvPicPr>
          <p:cNvPr id="180" name="Shape 1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425" y="2089425"/>
            <a:ext cx="2708328" cy="26791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Shape 1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80091" y="2090545"/>
            <a:ext cx="2708326" cy="2676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Shape 18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87748" y="2090544"/>
            <a:ext cx="2827651" cy="2676897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Shape 183"/>
          <p:cNvSpPr txBox="1"/>
          <p:nvPr/>
        </p:nvSpPr>
        <p:spPr>
          <a:xfrm>
            <a:off x="272362" y="4767450"/>
            <a:ext cx="2708400" cy="59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     Site and Foundation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Shape 184"/>
          <p:cNvSpPr txBox="1"/>
          <p:nvPr/>
        </p:nvSpPr>
        <p:spPr>
          <a:xfrm>
            <a:off x="3180050" y="4767450"/>
            <a:ext cx="2708400" cy="59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      Main Plate and Tanks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Shape 185"/>
          <p:cNvSpPr txBox="1"/>
          <p:nvPr/>
        </p:nvSpPr>
        <p:spPr>
          <a:xfrm>
            <a:off x="6147375" y="4767450"/>
            <a:ext cx="2708400" cy="596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     Walls + Enclosure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3D Modeling</a:t>
            </a:r>
          </a:p>
        </p:txBody>
      </p:sp>
      <p:pic>
        <p:nvPicPr>
          <p:cNvPr id="192" name="Shape 1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1940624" y="1795950"/>
            <a:ext cx="2170675" cy="1510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Shape 1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83425" y="3380537"/>
            <a:ext cx="4631975" cy="312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Shape 1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1380" y="1634399"/>
            <a:ext cx="1711547" cy="5079971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Shape 195"/>
          <p:cNvSpPr txBox="1"/>
          <p:nvPr/>
        </p:nvSpPr>
        <p:spPr>
          <a:xfrm>
            <a:off x="1720811" y="5907425"/>
            <a:ext cx="2457899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Section Drawings of Site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Shape 196"/>
          <p:cNvSpPr txBox="1"/>
          <p:nvPr/>
        </p:nvSpPr>
        <p:spPr>
          <a:xfrm>
            <a:off x="6457511" y="2706400"/>
            <a:ext cx="2457899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Polished Site Model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Shape 197"/>
          <p:cNvSpPr txBox="1"/>
          <p:nvPr/>
        </p:nvSpPr>
        <p:spPr>
          <a:xfrm>
            <a:off x="4207236" y="1567350"/>
            <a:ext cx="2457899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Site Model Progress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Model Progress</a:t>
            </a:r>
          </a:p>
        </p:txBody>
      </p:sp>
      <p:pic>
        <p:nvPicPr>
          <p:cNvPr id="204" name="Shape 204"/>
          <p:cNvPicPr preferRelativeResize="0"/>
          <p:nvPr/>
        </p:nvPicPr>
        <p:blipFill rotWithShape="1">
          <a:blip r:embed="rId3">
            <a:alphaModFix/>
          </a:blip>
          <a:srcRect b="0" l="6838" r="0" t="0"/>
          <a:stretch/>
        </p:blipFill>
        <p:spPr>
          <a:xfrm>
            <a:off x="3104675" y="1787275"/>
            <a:ext cx="5734524" cy="468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Shape 20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600" y="1787275"/>
            <a:ext cx="2520800" cy="2074597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Shape 206"/>
          <p:cNvSpPr txBox="1"/>
          <p:nvPr/>
        </p:nvSpPr>
        <p:spPr>
          <a:xfrm>
            <a:off x="222400" y="3785675"/>
            <a:ext cx="2288399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Essential components of plant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Shape 207"/>
          <p:cNvSpPr txBox="1"/>
          <p:nvPr/>
        </p:nvSpPr>
        <p:spPr>
          <a:xfrm>
            <a:off x="226200" y="5706150"/>
            <a:ext cx="2288399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Scaling components for final model 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AutoCAD to 3D Printing</a:t>
            </a:r>
          </a:p>
        </p:txBody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457200" y="1600200"/>
            <a:ext cx="8458200" cy="152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Different surface meshing procedures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Extrude pipe from donut surface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Reimagining the Plant</a:t>
            </a:r>
          </a:p>
        </p:txBody>
      </p:sp>
      <p:pic>
        <p:nvPicPr>
          <p:cNvPr id="221" name="Shape 2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9925" y="3433937"/>
            <a:ext cx="8324150" cy="312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Shape 222"/>
          <p:cNvSpPr txBox="1"/>
          <p:nvPr/>
        </p:nvSpPr>
        <p:spPr>
          <a:xfrm>
            <a:off x="473275" y="1622912"/>
            <a:ext cx="8260799" cy="15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AguaClara building could be more than just a water treatment system</a:t>
            </a:r>
          </a:p>
          <a:p>
            <a:pPr indent="-419100" lvl="0" marL="457200">
              <a:spcBef>
                <a:spcPts val="0"/>
              </a:spcBef>
              <a:buClr>
                <a:srgbClr val="000000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Potential community icon for village</a:t>
            </a: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Reimagining the Plant</a:t>
            </a:r>
          </a:p>
        </p:txBody>
      </p:sp>
      <p:pic>
        <p:nvPicPr>
          <p:cNvPr id="228" name="Shape 228"/>
          <p:cNvPicPr preferRelativeResize="0"/>
          <p:nvPr/>
        </p:nvPicPr>
        <p:blipFill rotWithShape="1">
          <a:blip r:embed="rId3">
            <a:alphaModFix/>
          </a:blip>
          <a:srcRect b="0" l="19224" r="0" t="0"/>
          <a:stretch/>
        </p:blipFill>
        <p:spPr>
          <a:xfrm>
            <a:off x="266750" y="1725237"/>
            <a:ext cx="4255950" cy="348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Shape 229"/>
          <p:cNvPicPr preferRelativeResize="0"/>
          <p:nvPr/>
        </p:nvPicPr>
        <p:blipFill rotWithShape="1">
          <a:blip r:embed="rId4">
            <a:alphaModFix/>
          </a:blip>
          <a:srcRect b="0" l="0" r="26346" t="0"/>
          <a:stretch/>
        </p:blipFill>
        <p:spPr>
          <a:xfrm>
            <a:off x="4845600" y="1725250"/>
            <a:ext cx="4069798" cy="3484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Shape 230"/>
          <p:cNvSpPr txBox="1"/>
          <p:nvPr/>
        </p:nvSpPr>
        <p:spPr>
          <a:xfrm>
            <a:off x="1102175" y="5563375"/>
            <a:ext cx="7120500" cy="8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Mural paintings in Atima, Honduras</a:t>
            </a: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 txBox="1"/>
          <p:nvPr>
            <p:ph type="title"/>
          </p:nvPr>
        </p:nvSpPr>
        <p:spPr>
          <a:xfrm>
            <a:off x="2895600" y="228600"/>
            <a:ext cx="60197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Purpose of the Model</a:t>
            </a:r>
          </a:p>
        </p:txBody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457200" y="16002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Professional</a:t>
            </a:r>
          </a:p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Easy to Understand</a:t>
            </a:r>
          </a:p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Visualization Tool</a:t>
            </a:r>
          </a:p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Education</a:t>
            </a:r>
          </a:p>
          <a:p>
            <a:pPr indent="-3683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Awareness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6525" y="3231025"/>
            <a:ext cx="4788875" cy="3456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7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Conclusion</a:t>
            </a:r>
          </a:p>
        </p:txBody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457200" y="1600200"/>
            <a:ext cx="83271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Worked on creating a smaller model of the AguaClara plant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Simplified understanding process by casting water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Experimented with different meshing processes</a:t>
            </a:r>
          </a:p>
          <a:p>
            <a:pPr indent="0" marL="0" rtl="0">
              <a:spcBef>
                <a:spcPts val="0"/>
              </a:spcBef>
              <a:buNone/>
            </a:pPr>
            <a:r>
              <a:t/>
            </a:r>
            <a:endParaRPr sz="30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 sz="3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Shape 24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Future Works</a:t>
            </a:r>
          </a:p>
        </p:txBody>
      </p:sp>
      <p:sp>
        <p:nvSpPr>
          <p:cNvPr id="243" name="Shape 243"/>
          <p:cNvSpPr txBox="1"/>
          <p:nvPr>
            <p:ph idx="1" type="body"/>
          </p:nvPr>
        </p:nvSpPr>
        <p:spPr>
          <a:xfrm>
            <a:off x="457200" y="1600200"/>
            <a:ext cx="8458200" cy="4526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Finish current model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Continue experiment with meshing in AutoCAD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Link AutoCAD with 3D Printing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Modify model composition to include future AguaClara changes</a:t>
            </a:r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>
            <p:ph idx="1" type="body"/>
          </p:nvPr>
        </p:nvSpPr>
        <p:spPr>
          <a:xfrm>
            <a:off x="394800" y="2834400"/>
            <a:ext cx="8354400" cy="13563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s-HN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Questions </a:t>
            </a:r>
          </a:p>
          <a:p>
            <a:pPr rtl="0" algn="ctr">
              <a:spcBef>
                <a:spcPts val="0"/>
              </a:spcBef>
              <a:buNone/>
            </a:pPr>
            <a:r>
              <a:rPr lang="es-HN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and/or</a:t>
            </a:r>
          </a:p>
          <a:p>
            <a:pPr algn="ctr">
              <a:spcBef>
                <a:spcPts val="0"/>
              </a:spcBef>
              <a:buNone/>
            </a:pPr>
            <a:r>
              <a:rPr lang="es-HN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Comments?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What We Completed</a:t>
            </a:r>
          </a:p>
        </p:txBody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x="457200" y="1600200"/>
            <a:ext cx="4752900" cy="50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0" i="0" lang="es-HN" sz="3000" u="sng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Repairing Old Model:</a:t>
            </a:r>
          </a:p>
          <a:p>
            <a:pPr indent="-3238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Pipes damaged due to air travel</a:t>
            </a:r>
          </a:p>
          <a:p>
            <a:pPr indent="-3238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Replaced and stabilized damaged parts</a:t>
            </a:r>
          </a:p>
          <a:p>
            <a:pPr indent="-3238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Included Styrofoam for extra support and protection</a:t>
            </a:r>
          </a:p>
          <a:p>
            <a:pPr indent="-323850" lvl="1" marL="74295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Emergency repair kit</a:t>
            </a:r>
          </a:p>
        </p:txBody>
      </p:sp>
      <p:pic>
        <p:nvPicPr>
          <p:cNvPr id="85" name="Shape 85"/>
          <p:cNvPicPr preferRelativeResize="0"/>
          <p:nvPr/>
        </p:nvPicPr>
        <p:blipFill rotWithShape="1">
          <a:blip r:embed="rId3">
            <a:alphaModFix/>
          </a:blip>
          <a:srcRect b="8402" l="7845" r="7336" t="9542"/>
          <a:stretch/>
        </p:blipFill>
        <p:spPr>
          <a:xfrm>
            <a:off x="5547558" y="4213114"/>
            <a:ext cx="3367799" cy="2357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47548" y="1712250"/>
            <a:ext cx="3367772" cy="2245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075" y="1822050"/>
            <a:ext cx="2450669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4">
            <a:alphaModFix/>
          </a:blip>
          <a:srcRect b="21029" l="0" r="0" t="0"/>
          <a:stretch/>
        </p:blipFill>
        <p:spPr>
          <a:xfrm>
            <a:off x="2864288" y="1822049"/>
            <a:ext cx="3105345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Shape 9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05186" y="1822050"/>
            <a:ext cx="2810213" cy="183993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09437" y="3996700"/>
            <a:ext cx="4162775" cy="2581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Shape 9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78078" y="3996700"/>
            <a:ext cx="3998047" cy="2581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275" y="1650775"/>
            <a:ext cx="7591425" cy="502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Analyzing the Plant</a:t>
            </a: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025" y="1955200"/>
            <a:ext cx="5037125" cy="437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9862" y="1770950"/>
            <a:ext cx="2681413" cy="4744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s-HN" sz="44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Possible Methods</a:t>
            </a:r>
          </a:p>
        </p:txBody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457200" y="1600200"/>
            <a:ext cx="4591200" cy="4956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12700" lvl="0" rtl="0">
              <a:spcBef>
                <a:spcPts val="56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 transparent material to cast water in the plant</a:t>
            </a:r>
          </a:p>
          <a:p>
            <a: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Glycerin soap</a:t>
            </a:r>
          </a:p>
          <a:p>
            <a: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Shows water levels</a:t>
            </a:r>
          </a:p>
          <a:p>
            <a: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Removable </a:t>
            </a:r>
          </a:p>
          <a:p>
            <a: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Building like case</a:t>
            </a:r>
          </a:p>
          <a:p>
            <a:pPr indent="-3556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AutoCAD → 3D Printing</a:t>
            </a:r>
          </a:p>
          <a:p>
            <a:pPr indent="-3556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b="0" baseline="0" i="0" lang="es-HN" sz="3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Cardboard/Paper Model</a:t>
            </a:r>
          </a:p>
          <a:p>
            <a:pPr indent="-355600" lvl="0" marL="3429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Final Model</a:t>
            </a:r>
          </a:p>
        </p:txBody>
      </p:sp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1000" y="4114500"/>
            <a:ext cx="3499248" cy="2625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20999" y="1489396"/>
            <a:ext cx="3499250" cy="26251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Soap Model</a:t>
            </a:r>
          </a:p>
        </p:txBody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457200" y="1524000"/>
            <a:ext cx="8378100" cy="4155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0" marL="0" rtl="0">
              <a:spcBef>
                <a:spcPts val="0"/>
              </a:spcBef>
              <a:buNone/>
            </a:pPr>
            <a:r>
              <a:rPr lang="es-HN" sz="3000" u="sng">
                <a:latin typeface="Calibri"/>
                <a:ea typeface="Calibri"/>
                <a:cs typeface="Calibri"/>
                <a:sym typeface="Calibri"/>
              </a:rPr>
              <a:t>Glycerin soap Properties: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Low transparencies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Heavy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malleable surfaces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Calibri"/>
              <a:buChar char="➢"/>
            </a:pPr>
            <a:r>
              <a:rPr lang="es-HN" sz="3000">
                <a:latin typeface="Calibri"/>
                <a:ea typeface="Calibri"/>
                <a:cs typeface="Calibri"/>
                <a:sym typeface="Calibri"/>
              </a:rPr>
              <a:t>Difficult to clean up</a:t>
            </a:r>
          </a:p>
        </p:txBody>
      </p:sp>
      <p:pic>
        <p:nvPicPr>
          <p:cNvPr id="125" name="Shape 1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183401"/>
            <a:ext cx="4182724" cy="2457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Shape 1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13909" y="1638900"/>
            <a:ext cx="4001491" cy="5001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es-HN" sz="44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Soap Model</a:t>
            </a:r>
          </a:p>
        </p:txBody>
      </p:sp>
      <p:pic>
        <p:nvPicPr>
          <p:cNvPr id="133" name="Shape 133"/>
          <p:cNvPicPr preferRelativeResize="0"/>
          <p:nvPr/>
        </p:nvPicPr>
        <p:blipFill rotWithShape="1">
          <a:blip r:embed="rId3">
            <a:alphaModFix/>
          </a:blip>
          <a:srcRect b="0" l="9509" r="7219" t="0"/>
          <a:stretch/>
        </p:blipFill>
        <p:spPr>
          <a:xfrm>
            <a:off x="0" y="2280750"/>
            <a:ext cx="4355199" cy="34867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Shape 134"/>
          <p:cNvPicPr preferRelativeResize="0"/>
          <p:nvPr/>
        </p:nvPicPr>
        <p:blipFill rotWithShape="1">
          <a:blip r:embed="rId4">
            <a:alphaModFix/>
          </a:blip>
          <a:srcRect b="0" l="5364" r="2622" t="0"/>
          <a:stretch/>
        </p:blipFill>
        <p:spPr>
          <a:xfrm>
            <a:off x="4355200" y="2326521"/>
            <a:ext cx="4724849" cy="3441028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Shape 135"/>
          <p:cNvSpPr txBox="1"/>
          <p:nvPr/>
        </p:nvSpPr>
        <p:spPr>
          <a:xfrm>
            <a:off x="4396525" y="5852800"/>
            <a:ext cx="4642199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Trial Glycerin Soap Model Components</a:t>
            </a:r>
          </a:p>
        </p:txBody>
      </p:sp>
      <p:sp>
        <p:nvSpPr>
          <p:cNvPr id="136" name="Shape 136"/>
          <p:cNvSpPr txBox="1"/>
          <p:nvPr/>
        </p:nvSpPr>
        <p:spPr>
          <a:xfrm>
            <a:off x="124850" y="5852800"/>
            <a:ext cx="4105499" cy="4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-H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Trial Glycerin Soap Model Molds</a:t>
            </a: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

<file path=ppt/theme/theme3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