
<file path=[Content_Types].xml><?xml version="1.0" encoding="utf-8"?>
<Types xmlns="http://schemas.openxmlformats.org/package/2006/content-types">
  <Default ContentType="image/jpeg" Extension="jpg"/>
  <Default ContentType="application/vnd.openxmlformats-package.relationships+xml" Extension="rels"/>
  <Default ContentType="image/png" Extension="png"/>
  <Default ContentType="application/xml" Extension="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1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2.xml"/>
  <Override ContentType="application/vnd.openxmlformats-officedocument.presentationml.slide+xml" PartName="/ppt/slides/slide9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18.xml"/>
  <Override ContentType="application/vnd.openxmlformats-officedocument.presentationml.slide+xml" PartName="/ppt/slides/slide15.xml"/>
  <Override ContentType="application/vnd.openxmlformats-officedocument.presentationml.slide+xml" PartName="/ppt/slides/slide7.xml"/>
  <Override ContentType="application/vnd.openxmlformats-officedocument.presentationml.slide+xml" PartName="/ppt/slides/slide17.xml"/>
  <Override ContentType="application/vnd.openxmlformats-officedocument.presentationml.slide+xml" PartName="/ppt/slides/slide8.xml"/>
  <Override ContentType="application/vnd.openxmlformats-officedocument.presentationml.slide+xml" PartName="/ppt/slides/slide19.xml"/>
  <Override ContentType="application/vnd.openxmlformats-officedocument.presentationml.slide+xml" PartName="/ppt/slides/slide4.xml"/>
  <Override ContentType="application/vnd.openxmlformats-officedocument.presentationml.slide+xml" PartName="/ppt/slides/slide10.xml"/>
  <Override ContentType="application/vnd.openxmlformats-officedocument.presentationml.slide+xml" PartName="/ppt/slides/slide14.xml"/>
  <Override ContentType="application/vnd.openxmlformats-officedocument.presentationml.slide+xml" PartName="/ppt/slides/slide11.xml"/>
  <Override ContentType="application/vnd.openxmlformats-officedocument.presentationml.slide+xml" PartName="/ppt/slides/slide5.xml"/>
  <Override ContentType="application/vnd.openxmlformats-officedocument.presentationml.slide+xml" PartName="/ppt/slides/slide22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y="68580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7" Type="http://schemas.openxmlformats.org/officeDocument/2006/relationships/slide" Target="slides/slide22.xml"/><Relationship Id="rId2" Type="http://schemas.openxmlformats.org/officeDocument/2006/relationships/presProps" Target="presProps.xml"/><Relationship Id="rId21" Type="http://schemas.openxmlformats.org/officeDocument/2006/relationships/slide" Target="slides/slide16.xml"/><Relationship Id="rId1" Type="http://schemas.openxmlformats.org/officeDocument/2006/relationships/theme" Target="theme/theme2.xml"/><Relationship Id="rId22" Type="http://schemas.openxmlformats.org/officeDocument/2006/relationships/slide" Target="slides/slide17.xml"/><Relationship Id="rId4" Type="http://schemas.openxmlformats.org/officeDocument/2006/relationships/slideMaster" Target="slideMasters/slideMaster1.xml"/><Relationship Id="rId23" Type="http://schemas.openxmlformats.org/officeDocument/2006/relationships/slide" Target="slides/slide18.xml"/><Relationship Id="rId3" Type="http://schemas.openxmlformats.org/officeDocument/2006/relationships/tableStyles" Target="tableStyles.xml"/><Relationship Id="rId24" Type="http://schemas.openxmlformats.org/officeDocument/2006/relationships/slide" Target="slides/slide19.xml"/><Relationship Id="rId20" Type="http://schemas.openxmlformats.org/officeDocument/2006/relationships/slide" Target="slides/slide15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" name="Shape 3"/>
          <p:cNvSpPr txBox="1"/>
          <p:nvPr>
            <p:ph idx="10" type="dt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" name="Shape 4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" name="Shape 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" name="Shape 6"/>
          <p:cNvSpPr txBox="1"/>
          <p:nvPr>
            <p:ph idx="11" type="ftr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HN"/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Shape 74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s-HN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7" name="Shape 147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s-HN"/>
              <a:t>‹#›</a:t>
            </a:fld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8" name="Shape 15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9" name="Shape 159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s-HN"/>
              <a:t>‹#›</a:t>
            </a:fld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67" name="Shape 16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8" name="Shape 168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s-HN"/>
              <a:t>‹#›</a:t>
            </a:fld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76" name="Shape 17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7" name="Shape 177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s-HN"/>
              <a:t>‹#›</a:t>
            </a:fld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88" name="Shape 18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9" name="Shape 189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s-HN"/>
              <a:t>‹#›</a:t>
            </a:fld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00" name="Shape 20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1" name="Shape 201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s-HN"/>
              <a:t>‹#›</a:t>
            </a:fld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10" name="Shape 21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1" name="Shape 211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s-HN"/>
              <a:t>‹#›</a:t>
            </a:fld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17" name="Shape 21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8" name="Shape 218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s-HN"/>
              <a:t>‹#›</a:t>
            </a:fld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5" name="Shape 22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3" name="Shape 23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39" name="Shape 23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0" name="Shape 240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s-HN"/>
              <a:t>‹#›</a:t>
            </a:fld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46" name="Shape 24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7" name="Shape 247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s-HN"/>
              <a:t>‹#›</a:t>
            </a:fld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52" name="Shape 25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3" name="Shape 253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s-HN"/>
              <a:t>‹#›</a:t>
            </a:fld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9" name="Shape 8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9" name="Shape 9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5" name="Shape 10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2" name="Shape 11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ape 121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s-HN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0" name="Shape 130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s-HN"/>
              <a:t>‹#›</a:t>
            </a:fld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9" name="Shape 13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2" Type="http://schemas.openxmlformats.org/officeDocument/2006/relationships/image" Target="../media/image0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05.jpg"/><Relationship Id="rId3" Type="http://schemas.openxmlformats.org/officeDocument/2006/relationships/image" Target="../media/image01.jpg"/><Relationship Id="rId6" Type="http://schemas.openxmlformats.org/officeDocument/2006/relationships/image" Target="../media/image00.png"/><Relationship Id="rId5" Type="http://schemas.openxmlformats.org/officeDocument/2006/relationships/image" Target="../media/image04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2" Type="http://schemas.openxmlformats.org/officeDocument/2006/relationships/image" Target="../media/image0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2" Type="http://schemas.openxmlformats.org/officeDocument/2006/relationships/image" Target="../media/image0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2" Type="http://schemas.openxmlformats.org/officeDocument/2006/relationships/image" Target="../media/image0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2" Type="http://schemas.openxmlformats.org/officeDocument/2006/relationships/image" Target="../media/image0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Shape 17"/>
          <p:cNvGrpSpPr/>
          <p:nvPr/>
        </p:nvGrpSpPr>
        <p:grpSpPr>
          <a:xfrm>
            <a:off x="0" y="0"/>
            <a:ext cx="9143999" cy="6858000"/>
            <a:chOff x="0" y="0"/>
            <a:chExt cx="5759" cy="4320"/>
          </a:xfrm>
        </p:grpSpPr>
        <p:pic>
          <p:nvPicPr>
            <p:cNvPr id="18" name="Shape 18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5759" cy="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Shape 1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031" y="3215"/>
              <a:ext cx="191" cy="43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Shape 2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791" y="3552"/>
              <a:ext cx="288" cy="9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1" name="Shape 21"/>
          <p:cNvSpPr txBox="1"/>
          <p:nvPr>
            <p:ph idx="1" type="subTitle"/>
          </p:nvPr>
        </p:nvSpPr>
        <p:spPr>
          <a:xfrm>
            <a:off x="3352800" y="5029200"/>
            <a:ext cx="39623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  <a:defRPr/>
            </a:lvl1pPr>
            <a:lvl2pPr indent="-107950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indent="-101600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0" type="dt"/>
          </p:nvPr>
        </p:nvSpPr>
        <p:spPr>
          <a:xfrm>
            <a:off x="6781800" y="6248400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type="ctrTitle"/>
          </p:nvPr>
        </p:nvSpPr>
        <p:spPr>
          <a:xfrm>
            <a:off x="1371600" y="112077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spcAft>
                <a:spcPts val="0"/>
              </a:spcAft>
              <a:defRPr/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/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/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/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/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/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/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/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pic>
        <p:nvPicPr>
          <p:cNvPr id="25" name="Shape 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-1588" y="5876925"/>
            <a:ext cx="9145588" cy="98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Shape 2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287487" y="0"/>
            <a:ext cx="3856511" cy="11470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1_Custom Layou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HN"/>
              <a:t>‹#›</a:t>
            </a:fld>
          </a:p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457200" y="1524000"/>
            <a:ext cx="8153399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1pPr>
            <a:lvl2pPr indent="-107950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indent="-101600" marL="1600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indent="-101600" marL="2514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indent="-101600" marL="2971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indent="-101600" marL="3429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indent="-101600" marL="3886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2" type="body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8" name="Shape 38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HN"/>
              <a:t>‹#›</a:t>
            </a:fld>
          </a:p>
        </p:txBody>
      </p:sp>
      <p:pic>
        <p:nvPicPr>
          <p:cNvPr id="40" name="Shape 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x="2667000" y="228600"/>
            <a:ext cx="62483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43" name="Shape 43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4" name="Shape 44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HN"/>
              <a:t>‹#›</a:t>
            </a:fld>
          </a:p>
        </p:txBody>
      </p:sp>
      <p:pic>
        <p:nvPicPr>
          <p:cNvPr id="46" name="Shape 4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ustom Layou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/>
            </a:lvl1pPr>
            <a:lvl2pPr rtl="0" algn="ctr">
              <a:spcBef>
                <a:spcPts val="0"/>
              </a:spcBef>
              <a:spcAft>
                <a:spcPts val="0"/>
              </a:spcAft>
              <a:defRPr/>
            </a:lvl2pPr>
            <a:lvl3pPr rtl="0" algn="ctr">
              <a:spcBef>
                <a:spcPts val="0"/>
              </a:spcBef>
              <a:spcAft>
                <a:spcPts val="0"/>
              </a:spcAft>
              <a:defRPr/>
            </a:lvl3pPr>
            <a:lvl4pPr rtl="0" algn="ctr">
              <a:spcBef>
                <a:spcPts val="0"/>
              </a:spcBef>
              <a:spcAft>
                <a:spcPts val="0"/>
              </a:spcAft>
              <a:defRPr/>
            </a:lvl4pPr>
            <a:lvl5pPr rtl="0" algn="ctr">
              <a:spcBef>
                <a:spcPts val="0"/>
              </a:spcBef>
              <a:spcAft>
                <a:spcPts val="0"/>
              </a:spcAft>
              <a:defRPr/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/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/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/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49" name="Shape 49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0" name="Shape 50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H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x="2819400" y="274637"/>
            <a:ext cx="5867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/>
            </a:lvl1pPr>
            <a:lvl2pPr indent="0" marL="457200" rtl="0">
              <a:spcBef>
                <a:spcPts val="0"/>
              </a:spcBef>
              <a:buFont typeface="Calibri"/>
              <a:buNone/>
              <a:defRPr/>
            </a:lvl2pPr>
            <a:lvl3pPr indent="0" marL="914400" rtl="0">
              <a:spcBef>
                <a:spcPts val="0"/>
              </a:spcBef>
              <a:buFont typeface="Calibri"/>
              <a:buNone/>
              <a:defRPr/>
            </a:lvl3pPr>
            <a:lvl4pPr indent="0" marL="1371600" rtl="0">
              <a:spcBef>
                <a:spcPts val="0"/>
              </a:spcBef>
              <a:buFont typeface="Calibri"/>
              <a:buNone/>
              <a:defRPr/>
            </a:lvl4pPr>
            <a:lvl5pPr indent="0" marL="1828800" rtl="0">
              <a:spcBef>
                <a:spcPts val="0"/>
              </a:spcBef>
              <a:buFont typeface="Calibri"/>
              <a:buNone/>
              <a:defRPr/>
            </a:lvl5pPr>
            <a:lvl6pPr indent="0" marL="2286000" rtl="0">
              <a:spcBef>
                <a:spcPts val="0"/>
              </a:spcBef>
              <a:buFont typeface="Calibri"/>
              <a:buNone/>
              <a:defRPr/>
            </a:lvl6pPr>
            <a:lvl7pPr indent="0" marL="2743200" rtl="0">
              <a:spcBef>
                <a:spcPts val="0"/>
              </a:spcBef>
              <a:buFont typeface="Calibri"/>
              <a:buNone/>
              <a:defRPr/>
            </a:lvl7pPr>
            <a:lvl8pPr indent="0" marL="3200400" rtl="0">
              <a:spcBef>
                <a:spcPts val="0"/>
              </a:spcBef>
              <a:buFont typeface="Calibri"/>
              <a:buNone/>
              <a:defRPr/>
            </a:lvl8pPr>
            <a:lvl9pPr indent="0" marL="3657600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55" name="Shape 55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3" type="body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/>
            </a:lvl1pPr>
            <a:lvl2pPr indent="0" marL="457200" rtl="0">
              <a:spcBef>
                <a:spcPts val="0"/>
              </a:spcBef>
              <a:buFont typeface="Calibri"/>
              <a:buNone/>
              <a:defRPr/>
            </a:lvl2pPr>
            <a:lvl3pPr indent="0" marL="914400" rtl="0">
              <a:spcBef>
                <a:spcPts val="0"/>
              </a:spcBef>
              <a:buFont typeface="Calibri"/>
              <a:buNone/>
              <a:defRPr/>
            </a:lvl3pPr>
            <a:lvl4pPr indent="0" marL="1371600" rtl="0">
              <a:spcBef>
                <a:spcPts val="0"/>
              </a:spcBef>
              <a:buFont typeface="Calibri"/>
              <a:buNone/>
              <a:defRPr/>
            </a:lvl4pPr>
            <a:lvl5pPr indent="0" marL="1828800" rtl="0">
              <a:spcBef>
                <a:spcPts val="0"/>
              </a:spcBef>
              <a:buFont typeface="Calibri"/>
              <a:buNone/>
              <a:defRPr/>
            </a:lvl5pPr>
            <a:lvl6pPr indent="0" marL="2286000" rtl="0">
              <a:spcBef>
                <a:spcPts val="0"/>
              </a:spcBef>
              <a:buFont typeface="Calibri"/>
              <a:buNone/>
              <a:defRPr/>
            </a:lvl6pPr>
            <a:lvl7pPr indent="0" marL="2743200" rtl="0">
              <a:spcBef>
                <a:spcPts val="0"/>
              </a:spcBef>
              <a:buFont typeface="Calibri"/>
              <a:buNone/>
              <a:defRPr/>
            </a:lvl7pPr>
            <a:lvl8pPr indent="0" marL="3200400" rtl="0">
              <a:spcBef>
                <a:spcPts val="0"/>
              </a:spcBef>
              <a:buFont typeface="Calibri"/>
              <a:buNone/>
              <a:defRPr/>
            </a:lvl8pPr>
            <a:lvl9pPr indent="0" marL="3657600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57" name="Shape 57"/>
          <p:cNvSpPr txBox="1"/>
          <p:nvPr>
            <p:ph idx="4" type="body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HN"/>
              <a:t>‹#›</a:t>
            </a:fld>
          </a:p>
        </p:txBody>
      </p:sp>
      <p:pic>
        <p:nvPicPr>
          <p:cNvPr id="61" name="Shape 6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4" name="Shape 64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HN"/>
              <a:t>‹#›</a:t>
            </a:fld>
          </a:p>
        </p:txBody>
      </p:sp>
      <p:pic>
        <p:nvPicPr>
          <p:cNvPr id="66" name="Shape 6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03.png"/><Relationship Id="rId4" Type="http://schemas.openxmlformats.org/officeDocument/2006/relationships/slideLayout" Target="../slideLayouts/slideLayout3.xml"/><Relationship Id="rId3" Type="http://schemas.openxmlformats.org/officeDocument/2006/relationships/slideLayout" Target="../slideLayouts/slideLayout2.xml"/><Relationship Id="rId9" Type="http://schemas.openxmlformats.org/officeDocument/2006/relationships/theme" Target="../theme/theme3.xml"/><Relationship Id="rId6" Type="http://schemas.openxmlformats.org/officeDocument/2006/relationships/slideLayout" Target="../slideLayouts/slideLayout5.xml"/><Relationship Id="rId5" Type="http://schemas.openxmlformats.org/officeDocument/2006/relationships/slideLayout" Target="../slideLayouts/slideLayout4.xml"/><Relationship Id="rId8" Type="http://schemas.openxmlformats.org/officeDocument/2006/relationships/slideLayout" Target="../slideLayouts/slideLayout7.xml"/><Relationship Id="rId7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/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/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/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/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/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/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/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/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10" name="Shape 1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1pPr>
            <a:lvl2pPr indent="-107950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3pPr>
            <a:lvl4pPr indent="-101600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/>
            </a:lvl9pPr>
          </a:lstStyle>
          <a:p/>
        </p:txBody>
      </p:sp>
      <p:sp>
        <p:nvSpPr>
          <p:cNvPr id="11" name="Shape 11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spcBef>
                <a:spcPts val="0"/>
              </a:spcBef>
              <a:buNone/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HN"/>
              <a:t>‹#›</a:t>
            </a:fld>
          </a:p>
        </p:txBody>
      </p:sp>
      <p:cxnSp>
        <p:nvCxnSpPr>
          <p:cNvPr id="14" name="Shape 14"/>
          <p:cNvCxnSpPr/>
          <p:nvPr/>
        </p:nvCxnSpPr>
        <p:spPr>
          <a:xfrm>
            <a:off x="0" y="1447800"/>
            <a:ext cx="9144000" cy="0"/>
          </a:xfrm>
          <a:prstGeom prst="straightConnector1">
            <a:avLst/>
          </a:prstGeom>
          <a:noFill/>
          <a:ln cap="flat" w="7620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5" name="Shape 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19.jpg"/></Relationships>
</file>

<file path=ppt/slides/_rels/slide1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Relationship Id="rId3" Type="http://schemas.openxmlformats.org/officeDocument/2006/relationships/image" Target="../media/image28.jpg"/><Relationship Id="rId5" Type="http://schemas.openxmlformats.org/officeDocument/2006/relationships/image" Target="../media/image25.png"/></Relationships>
</file>

<file path=ppt/slides/_rels/slide1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26.png"/></Relationships>
</file>

<file path=ppt/slides/_rels/slide1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3" Type="http://schemas.openxmlformats.org/officeDocument/2006/relationships/image" Target="../media/image23.jpg"/></Relationships>
</file>

<file path=ppt/slides/_rels/slide1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jpg"/><Relationship Id="rId3" Type="http://schemas.openxmlformats.org/officeDocument/2006/relationships/image" Target="../media/image29.jpg"/><Relationship Id="rId5" Type="http://schemas.openxmlformats.org/officeDocument/2006/relationships/image" Target="../media/image27.jpg"/></Relationships>
</file>

<file path=ppt/slides/_rels/slide1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jpg"/><Relationship Id="rId3" Type="http://schemas.openxmlformats.org/officeDocument/2006/relationships/image" Target="../media/image33.jpg"/><Relationship Id="rId5" Type="http://schemas.openxmlformats.org/officeDocument/2006/relationships/image" Target="../media/image37.jpg"/></Relationships>
</file>

<file path=ppt/slides/_rels/slide1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jpg"/><Relationship Id="rId3" Type="http://schemas.openxmlformats.org/officeDocument/2006/relationships/image" Target="../media/image31.jpg"/></Relationships>
</file>

<file path=ppt/slides/_rels/slide1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3" Type="http://schemas.openxmlformats.org/officeDocument/2006/relationships/image" Target="../media/image34.jpg"/></Relationships>
</file>

<file path=ppt/slides/_rels/slide19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jpg"/><Relationship Id="rId3" Type="http://schemas.openxmlformats.org/officeDocument/2006/relationships/image" Target="../media/image35.jpg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7.jpg"/></Relationships>
</file>

<file path=ppt/slides/_rels/slide20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g"/><Relationship Id="rId3" Type="http://schemas.openxmlformats.org/officeDocument/2006/relationships/image" Target="../media/image08.jpg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6" Type="http://schemas.openxmlformats.org/officeDocument/2006/relationships/image" Target="../media/image12.png"/><Relationship Id="rId5" Type="http://schemas.openxmlformats.org/officeDocument/2006/relationships/image" Target="../media/image06.png"/><Relationship Id="rId7" Type="http://schemas.openxmlformats.org/officeDocument/2006/relationships/image" Target="../media/image10.jpg"/></Relationships>
</file>

<file path=ppt/slides/_rels/slide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3" Type="http://schemas.openxmlformats.org/officeDocument/2006/relationships/image" Target="../media/image11.jpg"/></Relationships>
</file>

<file path=ppt/slides/_rels/slide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g"/><Relationship Id="rId3" Type="http://schemas.openxmlformats.org/officeDocument/2006/relationships/image" Target="../media/image09.jpg"/></Relationships>
</file>

<file path=ppt/slides/_rels/slide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g"/><Relationship Id="rId3" Type="http://schemas.openxmlformats.org/officeDocument/2006/relationships/image" Target="../media/image18.jpg"/></Relationships>
</file>

<file path=ppt/slides/_rels/slide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9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png"/><Relationship Id="rId3" Type="http://schemas.openxmlformats.org/officeDocument/2006/relationships/image" Target="../media/image3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idx="1" type="subTitle"/>
          </p:nvPr>
        </p:nvSpPr>
        <p:spPr>
          <a:xfrm>
            <a:off x="2601600" y="2343900"/>
            <a:ext cx="5486399" cy="624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3657600" marR="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Noto Symbol"/>
              <a:buNone/>
            </a:pPr>
            <a:r>
              <a:rPr b="1" lang="es-HN" sz="2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1" lang="es-HN" sz="28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baseline="0" i="0" lang="es-HN" sz="2800" u="none" cap="none" strike="noStrike">
                <a:latin typeface="Calibri"/>
                <a:ea typeface="Calibri"/>
                <a:cs typeface="Calibri"/>
                <a:sym typeface="Calibri"/>
              </a:rPr>
              <a:t>Jenny Yin</a:t>
            </a:r>
          </a:p>
          <a:p>
            <a:pPr indent="0" lvl="0" marL="0" marR="0" rtl="0" algn="r">
              <a:spcBef>
                <a:spcPts val="56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Noto Symbol"/>
              <a:buNone/>
            </a:pPr>
            <a:r>
              <a:rPr b="1" baseline="0" i="0" lang="es-HN" sz="2800" u="none" cap="none" strike="noStrike">
                <a:latin typeface="Calibri"/>
                <a:ea typeface="Calibri"/>
                <a:cs typeface="Calibri"/>
                <a:sym typeface="Calibri"/>
              </a:rPr>
              <a:t> Ed Cheng</a:t>
            </a:r>
            <a:r>
              <a:rPr b="0" baseline="0" i="0" lang="es-HN" sz="2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  <p:sp>
        <p:nvSpPr>
          <p:cNvPr id="69" name="Shape 69"/>
          <p:cNvSpPr txBox="1"/>
          <p:nvPr>
            <p:ph type="ctrTitle"/>
          </p:nvPr>
        </p:nvSpPr>
        <p:spPr>
          <a:xfrm>
            <a:off x="1371600" y="112077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baseline="0" i="0" lang="es-HN" sz="5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Small Scale Plant Model</a:t>
            </a:r>
          </a:p>
        </p:txBody>
      </p:sp>
      <p:sp>
        <p:nvSpPr>
          <p:cNvPr id="70" name="Shape 70"/>
          <p:cNvSpPr txBox="1"/>
          <p:nvPr/>
        </p:nvSpPr>
        <p:spPr>
          <a:xfrm>
            <a:off x="7149825" y="6139675"/>
            <a:ext cx="2711700" cy="4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-HN" sz="2400">
                <a:solidFill>
                  <a:srgbClr val="FFFFFF"/>
                </a:solidFill>
              </a:rPr>
              <a:t>Spring 2015</a:t>
            </a: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s-HN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Epoxy Resin Model</a:t>
            </a:r>
          </a:p>
        </p:txBody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237000" y="1618375"/>
            <a:ext cx="4513200" cy="50507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0" rtl="0">
              <a:spcBef>
                <a:spcPts val="0"/>
              </a:spcBef>
              <a:buNone/>
            </a:pPr>
            <a:r>
              <a:rPr lang="es-HN" sz="3000" u="sng">
                <a:latin typeface="Calibri"/>
                <a:ea typeface="Calibri"/>
                <a:cs typeface="Calibri"/>
                <a:sym typeface="Calibri"/>
              </a:rPr>
              <a:t>Epoxy Resin Properties: 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rPr lang="es-HN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Plastic used to cast objects</a:t>
            </a:r>
          </a:p>
          <a:p>
            <a:pPr indent="-419100" lvl="1" marL="9144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000">
                <a:latin typeface="Calibri"/>
                <a:ea typeface="Calibri"/>
                <a:cs typeface="Calibri"/>
                <a:sym typeface="Calibri"/>
              </a:rPr>
              <a:t>Advantages:</a:t>
            </a:r>
          </a:p>
          <a:p>
            <a:pPr indent="-381000" lvl="3" marL="18288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2400">
                <a:latin typeface="Calibri"/>
                <a:ea typeface="Calibri"/>
                <a:cs typeface="Calibri"/>
                <a:sym typeface="Calibri"/>
              </a:rPr>
              <a:t>Higher transparency level</a:t>
            </a:r>
          </a:p>
          <a:p>
            <a:pPr indent="-381000" lvl="3" marL="18288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2400">
                <a:latin typeface="Calibri"/>
                <a:ea typeface="Calibri"/>
                <a:cs typeface="Calibri"/>
                <a:sym typeface="Calibri"/>
              </a:rPr>
              <a:t>Smoother finish</a:t>
            </a:r>
          </a:p>
          <a:p>
            <a:pPr indent="-419100" lvl="1" marL="9144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000">
                <a:latin typeface="Calibri"/>
                <a:ea typeface="Calibri"/>
                <a:cs typeface="Calibri"/>
                <a:sym typeface="Calibri"/>
              </a:rPr>
              <a:t>Disadvantage:</a:t>
            </a:r>
          </a:p>
          <a:p>
            <a:pPr indent="-381000" lvl="3" marL="18288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2400">
                <a:latin typeface="Calibri"/>
                <a:ea typeface="Calibri"/>
                <a:cs typeface="Calibri"/>
                <a:sym typeface="Calibri"/>
              </a:rPr>
              <a:t>Reacts with molds</a:t>
            </a:r>
          </a:p>
          <a:p>
            <a:pPr indent="-381000" lvl="3" marL="182880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2400">
                <a:latin typeface="Calibri"/>
                <a:ea typeface="Calibri"/>
                <a:cs typeface="Calibri"/>
                <a:sym typeface="Calibri"/>
              </a:rPr>
              <a:t>Toxic</a:t>
            </a:r>
          </a:p>
        </p:txBody>
      </p:sp>
      <p:pic>
        <p:nvPicPr>
          <p:cNvPr id="143" name="Shape 143"/>
          <p:cNvPicPr preferRelativeResize="0"/>
          <p:nvPr/>
        </p:nvPicPr>
        <p:blipFill rotWithShape="1">
          <a:blip r:embed="rId3">
            <a:alphaModFix/>
          </a:blip>
          <a:srcRect b="5692" l="16264" r="12959" t="2933"/>
          <a:stretch/>
        </p:blipFill>
        <p:spPr>
          <a:xfrm>
            <a:off x="4921550" y="1933837"/>
            <a:ext cx="3993850" cy="4419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s-HN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Epoxy Resin Model</a:t>
            </a:r>
          </a:p>
        </p:txBody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x="-177275" y="6254200"/>
            <a:ext cx="4949999" cy="5750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-H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Epoxy Cast Smooth-On 650 with Cardboard Mold</a:t>
            </a:r>
          </a:p>
        </p:txBody>
      </p:sp>
      <p:pic>
        <p:nvPicPr>
          <p:cNvPr id="151" name="Shape 151"/>
          <p:cNvPicPr preferRelativeResize="0"/>
          <p:nvPr/>
        </p:nvPicPr>
        <p:blipFill rotWithShape="1">
          <a:blip r:embed="rId3">
            <a:alphaModFix/>
          </a:blip>
          <a:srcRect b="0" l="15547" r="13780" t="0"/>
          <a:stretch/>
        </p:blipFill>
        <p:spPr>
          <a:xfrm>
            <a:off x="852875" y="1731612"/>
            <a:ext cx="2538691" cy="4467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Shape 152"/>
          <p:cNvPicPr preferRelativeResize="0"/>
          <p:nvPr/>
        </p:nvPicPr>
        <p:blipFill rotWithShape="1">
          <a:blip r:embed="rId4">
            <a:alphaModFix/>
          </a:blip>
          <a:srcRect b="13778" l="0" r="0" t="2819"/>
          <a:stretch/>
        </p:blipFill>
        <p:spPr>
          <a:xfrm>
            <a:off x="4772675" y="1667900"/>
            <a:ext cx="3562350" cy="2009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Shape 153"/>
          <p:cNvPicPr preferRelativeResize="0"/>
          <p:nvPr/>
        </p:nvPicPr>
        <p:blipFill rotWithShape="1">
          <a:blip r:embed="rId5">
            <a:alphaModFix/>
          </a:blip>
          <a:srcRect b="5465" l="2979" r="1509" t="8193"/>
          <a:stretch/>
        </p:blipFill>
        <p:spPr>
          <a:xfrm>
            <a:off x="4772675" y="4063450"/>
            <a:ext cx="3562350" cy="219075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Shape 154"/>
          <p:cNvSpPr txBox="1"/>
          <p:nvPr>
            <p:ph idx="2" type="body"/>
          </p:nvPr>
        </p:nvSpPr>
        <p:spPr>
          <a:xfrm>
            <a:off x="3767400" y="3525350"/>
            <a:ext cx="5147999" cy="5750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-H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Epoxy Cast Smooth-On 690 with Foam Board Mold</a:t>
            </a:r>
          </a:p>
        </p:txBody>
      </p:sp>
      <p:sp>
        <p:nvSpPr>
          <p:cNvPr id="155" name="Shape 155"/>
          <p:cNvSpPr txBox="1"/>
          <p:nvPr>
            <p:ph idx="3" type="body"/>
          </p:nvPr>
        </p:nvSpPr>
        <p:spPr>
          <a:xfrm>
            <a:off x="4551950" y="6254200"/>
            <a:ext cx="4363499" cy="5750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-H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Epoxy Cast Stuck Inside 3D Printed Mold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s-HN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Epoxy Resin Model</a:t>
            </a:r>
          </a:p>
        </p:txBody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x="457200" y="1524000"/>
            <a:ext cx="8153399" cy="4724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000">
                <a:latin typeface="Calibri"/>
                <a:ea typeface="Calibri"/>
                <a:cs typeface="Calibri"/>
                <a:sym typeface="Calibri"/>
              </a:rPr>
              <a:t>3D printed mold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000">
                <a:latin typeface="Calibri"/>
                <a:ea typeface="Calibri"/>
                <a:cs typeface="Calibri"/>
                <a:sym typeface="Calibri"/>
              </a:rPr>
              <a:t>Vaseline used as release agent</a:t>
            </a:r>
          </a:p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3" name="Shape 163"/>
          <p:cNvPicPr preferRelativeResize="0"/>
          <p:nvPr/>
        </p:nvPicPr>
        <p:blipFill rotWithShape="1">
          <a:blip r:embed="rId3">
            <a:alphaModFix/>
          </a:blip>
          <a:srcRect b="14728" l="0" r="0" t="2851"/>
          <a:stretch/>
        </p:blipFill>
        <p:spPr>
          <a:xfrm>
            <a:off x="1274300" y="2729350"/>
            <a:ext cx="6519200" cy="3641049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Shape 164"/>
          <p:cNvSpPr txBox="1"/>
          <p:nvPr>
            <p:ph idx="2" type="body"/>
          </p:nvPr>
        </p:nvSpPr>
        <p:spPr>
          <a:xfrm>
            <a:off x="1685550" y="6248400"/>
            <a:ext cx="5772899" cy="418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lvl="0" marL="0" rtl="0" algn="ctr">
              <a:spcBef>
                <a:spcPts val="0"/>
              </a:spcBef>
              <a:buNone/>
            </a:pPr>
            <a:r>
              <a:rPr lang="es-H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Epoxy Poured into 3D Printed Mold with Vaseline Release 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s-HN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3D Modeling</a:t>
            </a:r>
          </a:p>
        </p:txBody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x="457200" y="1600200"/>
            <a:ext cx="4015500" cy="5132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000">
                <a:latin typeface="Calibri"/>
                <a:ea typeface="Calibri"/>
                <a:cs typeface="Calibri"/>
                <a:sym typeface="Calibri"/>
              </a:rPr>
              <a:t>Based on the Moroceli plant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000">
                <a:latin typeface="Calibri"/>
                <a:ea typeface="Calibri"/>
                <a:cs typeface="Calibri"/>
                <a:sym typeface="Calibri"/>
              </a:rPr>
              <a:t>3D model extracted from CAD plans of the plant</a:t>
            </a:r>
          </a:p>
          <a:p>
            <a:pPr indent="-419100" lvl="0" marL="45720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000">
                <a:latin typeface="Calibri"/>
                <a:ea typeface="Calibri"/>
                <a:cs typeface="Calibri"/>
                <a:sym typeface="Calibri"/>
              </a:rPr>
              <a:t>Minute details were neglected </a:t>
            </a:r>
          </a:p>
        </p:txBody>
      </p:sp>
      <p:sp>
        <p:nvSpPr>
          <p:cNvPr id="172" name="Shape 172"/>
          <p:cNvSpPr txBox="1"/>
          <p:nvPr/>
        </p:nvSpPr>
        <p:spPr>
          <a:xfrm>
            <a:off x="4768596" y="6015950"/>
            <a:ext cx="4084800" cy="575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s-H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3D Model Plan Created Using Rhinoceros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3" name="Shape 17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54287" y="1920650"/>
            <a:ext cx="3713425" cy="4173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s-HN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Model Components</a:t>
            </a:r>
          </a:p>
        </p:txBody>
      </p:sp>
      <p:pic>
        <p:nvPicPr>
          <p:cNvPr id="180" name="Shape 1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2425" y="2089425"/>
            <a:ext cx="2708328" cy="2679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Shape 18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80091" y="2090545"/>
            <a:ext cx="2708326" cy="26768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Shape 18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87748" y="2090544"/>
            <a:ext cx="2827651" cy="2676897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Shape 183"/>
          <p:cNvSpPr txBox="1"/>
          <p:nvPr/>
        </p:nvSpPr>
        <p:spPr>
          <a:xfrm>
            <a:off x="272362" y="4767450"/>
            <a:ext cx="2708400" cy="596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s-H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      Site and Foundation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Shape 184"/>
          <p:cNvSpPr txBox="1"/>
          <p:nvPr/>
        </p:nvSpPr>
        <p:spPr>
          <a:xfrm>
            <a:off x="3180050" y="4767450"/>
            <a:ext cx="2708400" cy="596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s-H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      Main Plate and Tanks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Shape 185"/>
          <p:cNvSpPr txBox="1"/>
          <p:nvPr/>
        </p:nvSpPr>
        <p:spPr>
          <a:xfrm>
            <a:off x="6147375" y="4767450"/>
            <a:ext cx="2708400" cy="596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s-H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    Walls + Enclosure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s-HN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3D Modeling</a:t>
            </a:r>
          </a:p>
        </p:txBody>
      </p:sp>
      <p:pic>
        <p:nvPicPr>
          <p:cNvPr id="192" name="Shape 1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1940624" y="1795950"/>
            <a:ext cx="2170675" cy="1510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Shape 19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83425" y="3380537"/>
            <a:ext cx="4631975" cy="312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Shape 19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1380" y="1634399"/>
            <a:ext cx="1711547" cy="5079971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Shape 195"/>
          <p:cNvSpPr txBox="1"/>
          <p:nvPr/>
        </p:nvSpPr>
        <p:spPr>
          <a:xfrm>
            <a:off x="1720811" y="5907425"/>
            <a:ext cx="2457899" cy="5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s-H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Section Drawings of Site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Shape 196"/>
          <p:cNvSpPr txBox="1"/>
          <p:nvPr/>
        </p:nvSpPr>
        <p:spPr>
          <a:xfrm>
            <a:off x="6457511" y="2706400"/>
            <a:ext cx="2457899" cy="5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r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s-H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Polished Site Model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Shape 197"/>
          <p:cNvSpPr txBox="1"/>
          <p:nvPr/>
        </p:nvSpPr>
        <p:spPr>
          <a:xfrm>
            <a:off x="4207236" y="1567350"/>
            <a:ext cx="2457899" cy="5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s-H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Site Model Progress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s-HN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Model Progress</a:t>
            </a:r>
          </a:p>
        </p:txBody>
      </p:sp>
      <p:pic>
        <p:nvPicPr>
          <p:cNvPr id="204" name="Shape 204"/>
          <p:cNvPicPr preferRelativeResize="0"/>
          <p:nvPr/>
        </p:nvPicPr>
        <p:blipFill rotWithShape="1">
          <a:blip r:embed="rId3">
            <a:alphaModFix/>
          </a:blip>
          <a:srcRect b="0" l="6838" r="0" t="0"/>
          <a:stretch/>
        </p:blipFill>
        <p:spPr>
          <a:xfrm>
            <a:off x="3104675" y="1787275"/>
            <a:ext cx="5734524" cy="468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Shape 20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8600" y="1787275"/>
            <a:ext cx="2520800" cy="2074597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Shape 206"/>
          <p:cNvSpPr txBox="1"/>
          <p:nvPr/>
        </p:nvSpPr>
        <p:spPr>
          <a:xfrm>
            <a:off x="222400" y="3785675"/>
            <a:ext cx="2288399" cy="84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s-H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Essential components of plant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Shape 207"/>
          <p:cNvSpPr txBox="1"/>
          <p:nvPr/>
        </p:nvSpPr>
        <p:spPr>
          <a:xfrm>
            <a:off x="226200" y="5706150"/>
            <a:ext cx="2288399" cy="84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s-H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Scaling components for final model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s-HN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AutoCAD to 3D Printing</a:t>
            </a:r>
          </a:p>
        </p:txBody>
      </p:sp>
      <p:sp>
        <p:nvSpPr>
          <p:cNvPr id="214" name="Shape 214"/>
          <p:cNvSpPr txBox="1"/>
          <p:nvPr>
            <p:ph idx="1" type="body"/>
          </p:nvPr>
        </p:nvSpPr>
        <p:spPr>
          <a:xfrm>
            <a:off x="457200" y="1600200"/>
            <a:ext cx="8458200" cy="1522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000">
                <a:latin typeface="Calibri"/>
                <a:ea typeface="Calibri"/>
                <a:cs typeface="Calibri"/>
                <a:sym typeface="Calibri"/>
              </a:rPr>
              <a:t>Different surface meshing procedures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000">
                <a:latin typeface="Calibri"/>
                <a:ea typeface="Calibri"/>
                <a:cs typeface="Calibri"/>
                <a:sym typeface="Calibri"/>
              </a:rPr>
              <a:t>Extrude pipe from donut surface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s-HN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Reimagining the Plant</a:t>
            </a:r>
          </a:p>
        </p:txBody>
      </p:sp>
      <p:pic>
        <p:nvPicPr>
          <p:cNvPr id="221" name="Shape 2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9925" y="3433937"/>
            <a:ext cx="8324150" cy="3123474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Shape 222"/>
          <p:cNvSpPr txBox="1"/>
          <p:nvPr/>
        </p:nvSpPr>
        <p:spPr>
          <a:xfrm>
            <a:off x="473275" y="1622912"/>
            <a:ext cx="8260799" cy="155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➢"/>
            </a:pPr>
            <a:r>
              <a:rPr lang="es-HN" sz="3000">
                <a:latin typeface="Calibri"/>
                <a:ea typeface="Calibri"/>
                <a:cs typeface="Calibri"/>
                <a:sym typeface="Calibri"/>
              </a:rPr>
              <a:t>AguaClara building could be more than just a water treatment system</a:t>
            </a:r>
          </a:p>
          <a:p>
            <a:pPr indent="-419100" lvl="0" marL="457200"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➢"/>
            </a:pPr>
            <a:r>
              <a:rPr lang="es-HN" sz="3000">
                <a:latin typeface="Calibri"/>
                <a:ea typeface="Calibri"/>
                <a:cs typeface="Calibri"/>
                <a:sym typeface="Calibri"/>
              </a:rPr>
              <a:t>Potential community icon for village</a:t>
            </a:r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s-HN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Reimagining the Plant</a:t>
            </a:r>
          </a:p>
        </p:txBody>
      </p:sp>
      <p:pic>
        <p:nvPicPr>
          <p:cNvPr id="228" name="Shape 228"/>
          <p:cNvPicPr preferRelativeResize="0"/>
          <p:nvPr/>
        </p:nvPicPr>
        <p:blipFill rotWithShape="1">
          <a:blip r:embed="rId3">
            <a:alphaModFix/>
          </a:blip>
          <a:srcRect b="0" l="19224" r="0" t="0"/>
          <a:stretch/>
        </p:blipFill>
        <p:spPr>
          <a:xfrm>
            <a:off x="266750" y="1725237"/>
            <a:ext cx="4255950" cy="348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Shape 229"/>
          <p:cNvPicPr preferRelativeResize="0"/>
          <p:nvPr/>
        </p:nvPicPr>
        <p:blipFill rotWithShape="1">
          <a:blip r:embed="rId4">
            <a:alphaModFix/>
          </a:blip>
          <a:srcRect b="0" l="0" r="26346" t="0"/>
          <a:stretch/>
        </p:blipFill>
        <p:spPr>
          <a:xfrm>
            <a:off x="4845600" y="1725250"/>
            <a:ext cx="4069798" cy="3484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Shape 230"/>
          <p:cNvSpPr txBox="1"/>
          <p:nvPr/>
        </p:nvSpPr>
        <p:spPr>
          <a:xfrm>
            <a:off x="1102175" y="5563375"/>
            <a:ext cx="7120500" cy="84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Mural paintings in Atima, Honduras</a:t>
            </a: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x="2895600" y="228600"/>
            <a:ext cx="60197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s-HN"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Purpose of the Model</a:t>
            </a:r>
          </a:p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457200" y="1600200"/>
            <a:ext cx="8153399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683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b="0" baseline="0" i="0" lang="es-HN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Professional</a:t>
            </a:r>
          </a:p>
          <a:p>
            <a:pPr indent="-3683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b="0" baseline="0" i="0" lang="es-HN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Easy to Understand</a:t>
            </a:r>
          </a:p>
          <a:p>
            <a:pPr indent="-3683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b="0" baseline="0" i="0" lang="es-HN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Visualization Tool</a:t>
            </a:r>
          </a:p>
          <a:p>
            <a:pPr indent="-3683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b="0" baseline="0" i="0" lang="es-HN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Education</a:t>
            </a:r>
          </a:p>
          <a:p>
            <a:pPr indent="-3683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b="0" baseline="0" i="0" lang="es-HN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Awareness</a:t>
            </a:r>
          </a:p>
        </p:txBody>
      </p:sp>
      <p:pic>
        <p:nvPicPr>
          <p:cNvPr id="78" name="Shape 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26525" y="3231025"/>
            <a:ext cx="4788875" cy="3456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7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7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7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7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7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s-HN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Conclusion</a:t>
            </a:r>
          </a:p>
        </p:txBody>
      </p:sp>
      <p:sp>
        <p:nvSpPr>
          <p:cNvPr id="236" name="Shape 236"/>
          <p:cNvSpPr txBox="1"/>
          <p:nvPr>
            <p:ph idx="1" type="body"/>
          </p:nvPr>
        </p:nvSpPr>
        <p:spPr>
          <a:xfrm>
            <a:off x="457200" y="1600200"/>
            <a:ext cx="8327100" cy="4526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000">
                <a:latin typeface="Calibri"/>
                <a:ea typeface="Calibri"/>
                <a:cs typeface="Calibri"/>
                <a:sym typeface="Calibri"/>
              </a:rPr>
              <a:t>Worked on creating a smaller model of the AguaClara plant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000">
                <a:latin typeface="Calibri"/>
                <a:ea typeface="Calibri"/>
                <a:cs typeface="Calibri"/>
                <a:sym typeface="Calibri"/>
              </a:rPr>
              <a:t>Simplified understanding process by casting water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000">
                <a:latin typeface="Calibri"/>
                <a:ea typeface="Calibri"/>
                <a:cs typeface="Calibri"/>
                <a:sym typeface="Calibri"/>
              </a:rPr>
              <a:t>Experimented with different meshing processes</a:t>
            </a:r>
          </a:p>
          <a:p>
            <a:pPr indent="0" marL="0" rtl="0">
              <a:spcBef>
                <a:spcPts val="0"/>
              </a:spcBef>
              <a:buNone/>
            </a:pPr>
            <a:r>
              <a:t/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s-HN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Future Works</a:t>
            </a:r>
          </a:p>
        </p:txBody>
      </p:sp>
      <p:sp>
        <p:nvSpPr>
          <p:cNvPr id="243" name="Shape 243"/>
          <p:cNvSpPr txBox="1"/>
          <p:nvPr>
            <p:ph idx="1" type="body"/>
          </p:nvPr>
        </p:nvSpPr>
        <p:spPr>
          <a:xfrm>
            <a:off x="457200" y="1600200"/>
            <a:ext cx="8458200" cy="4526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000">
                <a:latin typeface="Calibri"/>
                <a:ea typeface="Calibri"/>
                <a:cs typeface="Calibri"/>
                <a:sym typeface="Calibri"/>
              </a:rPr>
              <a:t>Finish current model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Continue experiment with meshing in AutoCAD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000">
                <a:latin typeface="Calibri"/>
                <a:ea typeface="Calibri"/>
                <a:cs typeface="Calibri"/>
                <a:sym typeface="Calibri"/>
              </a:rPr>
              <a:t>Link AutoCAD with 3D Printing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000">
                <a:latin typeface="Calibri"/>
                <a:ea typeface="Calibri"/>
                <a:cs typeface="Calibri"/>
                <a:sym typeface="Calibri"/>
              </a:rPr>
              <a:t>Modify model composition to include future AguaClara changes</a:t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/>
          <p:nvPr>
            <p:ph idx="1" type="body"/>
          </p:nvPr>
        </p:nvSpPr>
        <p:spPr>
          <a:xfrm>
            <a:off x="394800" y="2834400"/>
            <a:ext cx="8354400" cy="13563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rtl="0" algn="ctr">
              <a:spcBef>
                <a:spcPts val="0"/>
              </a:spcBef>
              <a:buNone/>
            </a:pPr>
            <a:r>
              <a:rPr lang="es-HN" sz="6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Questions </a:t>
            </a:r>
          </a:p>
          <a:p>
            <a:pPr rtl="0" algn="ctr">
              <a:spcBef>
                <a:spcPts val="0"/>
              </a:spcBef>
              <a:buNone/>
            </a:pPr>
            <a:r>
              <a:rPr lang="es-HN" sz="6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and/or</a:t>
            </a:r>
          </a:p>
          <a:p>
            <a:pPr algn="ctr">
              <a:spcBef>
                <a:spcPts val="0"/>
              </a:spcBef>
              <a:buNone/>
            </a:pPr>
            <a:r>
              <a:rPr lang="es-HN" sz="6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Comments?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baseline="0" i="0" lang="es-HN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What We Completed</a:t>
            </a:r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457200" y="1600200"/>
            <a:ext cx="4752900" cy="50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0" i="0" lang="es-HN" sz="30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Repairing Old Model:</a:t>
            </a:r>
          </a:p>
          <a:p>
            <a:pPr indent="-3238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baseline="0" i="0" lang="es-HN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Pipes damaged due to air travel</a:t>
            </a:r>
          </a:p>
          <a:p>
            <a:pPr indent="-3238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baseline="0" i="0" lang="es-HN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Replaced and stabilized damaged parts</a:t>
            </a:r>
          </a:p>
          <a:p>
            <a:pPr indent="-3238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baseline="0" i="0" lang="es-HN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Included Styrofoam for extra support and protection</a:t>
            </a:r>
          </a:p>
          <a:p>
            <a:pPr indent="-3238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baseline="0" i="0" lang="es-HN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Emergency repair kit</a:t>
            </a:r>
          </a:p>
        </p:txBody>
      </p:sp>
      <p:pic>
        <p:nvPicPr>
          <p:cNvPr id="85" name="Shape 85"/>
          <p:cNvPicPr preferRelativeResize="0"/>
          <p:nvPr/>
        </p:nvPicPr>
        <p:blipFill rotWithShape="1">
          <a:blip r:embed="rId3">
            <a:alphaModFix/>
          </a:blip>
          <a:srcRect b="8402" l="7845" r="7336" t="9542"/>
          <a:stretch/>
        </p:blipFill>
        <p:spPr>
          <a:xfrm>
            <a:off x="5547558" y="4213114"/>
            <a:ext cx="3367799" cy="235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Shape 8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47548" y="1712250"/>
            <a:ext cx="3367772" cy="22451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s-HN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Analyzing the Plant</a:t>
            </a:r>
          </a:p>
        </p:txBody>
      </p:sp>
      <p:pic>
        <p:nvPicPr>
          <p:cNvPr id="92" name="Shape 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8075" y="1822050"/>
            <a:ext cx="2450669" cy="1839936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Shape 93"/>
          <p:cNvPicPr preferRelativeResize="0"/>
          <p:nvPr/>
        </p:nvPicPr>
        <p:blipFill rotWithShape="1">
          <a:blip r:embed="rId4">
            <a:alphaModFix/>
          </a:blip>
          <a:srcRect b="21029" l="0" r="0" t="0"/>
          <a:stretch/>
        </p:blipFill>
        <p:spPr>
          <a:xfrm>
            <a:off x="2864288" y="1822049"/>
            <a:ext cx="3105345" cy="1839936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Shape 9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05186" y="1822050"/>
            <a:ext cx="2810213" cy="1839936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09437" y="3996700"/>
            <a:ext cx="4162775" cy="2581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Shape 9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78078" y="3996700"/>
            <a:ext cx="3998047" cy="2581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s-HN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Analyzing the Plant</a:t>
            </a:r>
          </a:p>
        </p:txBody>
      </p:sp>
      <p:pic>
        <p:nvPicPr>
          <p:cNvPr id="102" name="Shape 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6275" y="1650775"/>
            <a:ext cx="7591425" cy="502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s-HN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Analyzing the Plant</a:t>
            </a:r>
          </a:p>
        </p:txBody>
      </p:sp>
      <p:pic>
        <p:nvPicPr>
          <p:cNvPr id="108" name="Shape 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6025" y="1955200"/>
            <a:ext cx="5037125" cy="4375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Shape 10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19862" y="1770950"/>
            <a:ext cx="2681413" cy="4744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baseline="0" i="0" lang="es-HN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Possible Methods</a:t>
            </a: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457200" y="1600200"/>
            <a:ext cx="4591200" cy="49562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2700" lvl="0" rtl="0">
              <a:spcBef>
                <a:spcPts val="56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transparent material to cast water in the plant</a:t>
            </a:r>
          </a:p>
          <a:p>
            <a: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Glycerin soap</a:t>
            </a:r>
          </a:p>
          <a:p>
            <a: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Shows water levels</a:t>
            </a:r>
          </a:p>
          <a:p>
            <a: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b="0" baseline="0" i="0" lang="es-H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Removable </a:t>
            </a:r>
          </a:p>
          <a:p>
            <a: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b="0" baseline="0" i="0" lang="es-H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Building like case</a:t>
            </a:r>
          </a:p>
          <a:p>
            <a:pPr indent="-3556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b="0" baseline="0" i="0" lang="es-HN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AutoCAD → 3D Printing</a:t>
            </a:r>
          </a:p>
          <a:p>
            <a:pPr indent="-3556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b="0" baseline="0" i="0" lang="es-HN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Cardboard/Paper Model</a:t>
            </a:r>
          </a:p>
          <a:p>
            <a:pPr indent="-3556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Final Model</a:t>
            </a:r>
          </a:p>
        </p:txBody>
      </p:sp>
      <p:pic>
        <p:nvPicPr>
          <p:cNvPr id="116" name="Shape 1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21000" y="4114500"/>
            <a:ext cx="3499248" cy="2625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Shape 1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20999" y="1489396"/>
            <a:ext cx="3499250" cy="26251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s-HN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Soap Model</a:t>
            </a:r>
          </a:p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457200" y="1524000"/>
            <a:ext cx="8378100" cy="4155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0" marL="0" rtl="0">
              <a:spcBef>
                <a:spcPts val="0"/>
              </a:spcBef>
              <a:buNone/>
            </a:pPr>
            <a:r>
              <a:rPr lang="es-HN" sz="3000" u="sng">
                <a:latin typeface="Calibri"/>
                <a:ea typeface="Calibri"/>
                <a:cs typeface="Calibri"/>
                <a:sym typeface="Calibri"/>
              </a:rPr>
              <a:t>Glycerin soap Properties: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000">
                <a:latin typeface="Calibri"/>
                <a:ea typeface="Calibri"/>
                <a:cs typeface="Calibri"/>
                <a:sym typeface="Calibri"/>
              </a:rPr>
              <a:t>Low transparencies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000">
                <a:latin typeface="Calibri"/>
                <a:ea typeface="Calibri"/>
                <a:cs typeface="Calibri"/>
                <a:sym typeface="Calibri"/>
              </a:rPr>
              <a:t>Heavy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000">
                <a:latin typeface="Calibri"/>
                <a:ea typeface="Calibri"/>
                <a:cs typeface="Calibri"/>
                <a:sym typeface="Calibri"/>
              </a:rPr>
              <a:t>malleable surfaces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➢"/>
            </a:pPr>
            <a:r>
              <a:rPr lang="es-HN" sz="3000">
                <a:latin typeface="Calibri"/>
                <a:ea typeface="Calibri"/>
                <a:cs typeface="Calibri"/>
                <a:sym typeface="Calibri"/>
              </a:rPr>
              <a:t>Difficult to clean up</a:t>
            </a:r>
          </a:p>
        </p:txBody>
      </p:sp>
      <p:pic>
        <p:nvPicPr>
          <p:cNvPr id="125" name="Shape 1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4183401"/>
            <a:ext cx="4182724" cy="2457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Shape 1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13909" y="1638900"/>
            <a:ext cx="4001491" cy="5001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s-HN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Soap Model</a:t>
            </a:r>
          </a:p>
        </p:txBody>
      </p:sp>
      <p:pic>
        <p:nvPicPr>
          <p:cNvPr id="133" name="Shape 133"/>
          <p:cNvPicPr preferRelativeResize="0"/>
          <p:nvPr/>
        </p:nvPicPr>
        <p:blipFill rotWithShape="1">
          <a:blip r:embed="rId3">
            <a:alphaModFix/>
          </a:blip>
          <a:srcRect b="0" l="9509" r="7219" t="0"/>
          <a:stretch/>
        </p:blipFill>
        <p:spPr>
          <a:xfrm>
            <a:off x="0" y="2280750"/>
            <a:ext cx="4355199" cy="3486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Shape 134"/>
          <p:cNvPicPr preferRelativeResize="0"/>
          <p:nvPr/>
        </p:nvPicPr>
        <p:blipFill rotWithShape="1">
          <a:blip r:embed="rId4">
            <a:alphaModFix/>
          </a:blip>
          <a:srcRect b="0" l="5364" r="2622" t="0"/>
          <a:stretch/>
        </p:blipFill>
        <p:spPr>
          <a:xfrm>
            <a:off x="4355200" y="2326521"/>
            <a:ext cx="4724849" cy="344102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Shape 135"/>
          <p:cNvSpPr txBox="1"/>
          <p:nvPr/>
        </p:nvSpPr>
        <p:spPr>
          <a:xfrm>
            <a:off x="4396525" y="5852800"/>
            <a:ext cx="4642199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s-H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Trial Glycerin Soap Model Components</a:t>
            </a:r>
          </a:p>
        </p:txBody>
      </p:sp>
      <p:sp>
        <p:nvSpPr>
          <p:cNvPr id="136" name="Shape 136"/>
          <p:cNvSpPr txBox="1"/>
          <p:nvPr/>
        </p:nvSpPr>
        <p:spPr>
          <a:xfrm>
            <a:off x="124850" y="5852800"/>
            <a:ext cx="4105499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s-H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Trial Glycerin Soap Model Molds</a:t>
            </a: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3.xml><?xml version="1.0" encoding="utf-8"?>
<a:theme xmlns:a="http://schemas.openxmlformats.org/drawingml/2006/main" xmlns:r="http://schemas.openxmlformats.org/officeDocument/2006/relationships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