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0"/>
  </p:notesMasterIdLst>
  <p:sldIdLst>
    <p:sldId id="256" r:id="rId2"/>
    <p:sldId id="353" r:id="rId3"/>
    <p:sldId id="366" r:id="rId4"/>
    <p:sldId id="355" r:id="rId5"/>
    <p:sldId id="364" r:id="rId6"/>
    <p:sldId id="371" r:id="rId7"/>
    <p:sldId id="372" r:id="rId8"/>
    <p:sldId id="370" r:id="rId9"/>
    <p:sldId id="365" r:id="rId10"/>
    <p:sldId id="360" r:id="rId11"/>
    <p:sldId id="361" r:id="rId12"/>
    <p:sldId id="362" r:id="rId13"/>
    <p:sldId id="369" r:id="rId14"/>
    <p:sldId id="363" r:id="rId15"/>
    <p:sldId id="356" r:id="rId16"/>
    <p:sldId id="357" r:id="rId17"/>
    <p:sldId id="358" r:id="rId18"/>
    <p:sldId id="3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71927" autoAdjust="0"/>
  </p:normalViewPr>
  <p:slideViewPr>
    <p:cSldViewPr>
      <p:cViewPr varScale="1">
        <p:scale>
          <a:sx n="75" d="100"/>
          <a:sy n="75" d="100"/>
        </p:scale>
        <p:origin x="169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13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7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274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23/03/2015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23/03/2015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23/03/2015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23/03/2015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23/03/2015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23/03/2015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23/03/2015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23/03/2015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6019800"/>
            <a:ext cx="3962400" cy="624673"/>
          </a:xfrm>
        </p:spPr>
        <p:txBody>
          <a:bodyPr/>
          <a:lstStyle/>
          <a:p>
            <a:r>
              <a:rPr lang="es-HN" sz="2800" dirty="0" smtClean="0">
                <a:solidFill>
                  <a:schemeClr val="bg1"/>
                </a:solidFill>
              </a:rPr>
              <a:t>Spring 2015</a:t>
            </a:r>
            <a:endParaRPr lang="es-HN" sz="2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371600" y="685800"/>
            <a:ext cx="7772400" cy="1470025"/>
          </a:xfrm>
        </p:spPr>
        <p:txBody>
          <a:bodyPr/>
          <a:lstStyle/>
          <a:p>
            <a:r>
              <a:rPr lang="en-US" dirty="0" smtClean="0"/>
              <a:t>Design</a:t>
            </a:r>
            <a:r>
              <a:rPr lang="es-HN" dirty="0" smtClean="0"/>
              <a:t> Team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Materials List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Goals for Spring 2015:</a:t>
            </a:r>
            <a:endParaRPr lang="en-US" dirty="0"/>
          </a:p>
          <a:p>
            <a:pPr lvl="1"/>
            <a:r>
              <a:rPr lang="en-US" dirty="0" smtClean="0"/>
              <a:t>Create </a:t>
            </a:r>
            <a:r>
              <a:rPr lang="en-US" dirty="0" err="1" smtClean="0"/>
              <a:t>MathCAD</a:t>
            </a:r>
            <a:r>
              <a:rPr lang="en-US" dirty="0" smtClean="0"/>
              <a:t> code to draw plant pipes and accessories as blocks in AutoCAD</a:t>
            </a:r>
          </a:p>
          <a:p>
            <a:pPr lvl="1"/>
            <a:r>
              <a:rPr lang="en-US" dirty="0" smtClean="0"/>
              <a:t>Extract a materials list from AutoCAD that counts the instances of each block in the drawing</a:t>
            </a:r>
          </a:p>
          <a:p>
            <a:r>
              <a:rPr lang="en-US" dirty="0" smtClean="0"/>
              <a:t>Purpose:</a:t>
            </a:r>
          </a:p>
          <a:p>
            <a:pPr lvl="1"/>
            <a:r>
              <a:rPr lang="en-US" dirty="0" smtClean="0"/>
              <a:t>Make it easier for engineers in Honduras to extract hydraulic materials lists from the AutoCAD drawings</a:t>
            </a:r>
          </a:p>
        </p:txBody>
      </p:sp>
    </p:spTree>
    <p:extLst>
      <p:ext uri="{BB962C8B-B14F-4D97-AF65-F5344CB8AC3E}">
        <p14:creationId xmlns:p14="http://schemas.microsoft.com/office/powerpoint/2010/main" val="10049795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List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800600" y="1828800"/>
            <a:ext cx="4038600" cy="4525963"/>
          </a:xfrm>
        </p:spPr>
        <p:txBody>
          <a:bodyPr/>
          <a:lstStyle/>
          <a:p>
            <a:r>
              <a:rPr lang="en-US" dirty="0" smtClean="0"/>
              <a:t>Entrance Tank</a:t>
            </a:r>
            <a:r>
              <a:rPr lang="en-US" dirty="0"/>
              <a:t> </a:t>
            </a:r>
            <a:r>
              <a:rPr lang="en-US" dirty="0" smtClean="0"/>
              <a:t>Flow Control Drain Grit</a:t>
            </a:r>
          </a:p>
          <a:p>
            <a:r>
              <a:rPr lang="en-US" dirty="0" smtClean="0"/>
              <a:t>AutoCAD drawing (converted to blocks)</a:t>
            </a:r>
          </a:p>
          <a:p>
            <a:r>
              <a:rPr lang="en-US" dirty="0" smtClean="0"/>
              <a:t>Sample Excel data output:</a:t>
            </a:r>
          </a:p>
        </p:txBody>
      </p:sp>
      <p:pic>
        <p:nvPicPr>
          <p:cNvPr id="3" name="Content Placeholder 2" descr="image-2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" r="9208"/>
          <a:stretch>
            <a:fillRect/>
          </a:stretch>
        </p:blipFill>
        <p:spPr>
          <a:xfrm>
            <a:off x="685800" y="1524000"/>
            <a:ext cx="3505200" cy="3429000"/>
          </a:xfrm>
        </p:spPr>
      </p:pic>
      <p:pic>
        <p:nvPicPr>
          <p:cNvPr id="4" name="Picture 3" descr="Screen Shot 2015-03-12 at 8.56.2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953000"/>
            <a:ext cx="7696200" cy="166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9463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Materials List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So far:</a:t>
            </a:r>
          </a:p>
          <a:p>
            <a:pPr lvl="1"/>
            <a:r>
              <a:rPr lang="en-US" dirty="0" smtClean="0"/>
              <a:t>Successfully converted Entrance Tank drawing code to blocks and extracted Excel Materials Lists</a:t>
            </a:r>
            <a:endParaRPr lang="en-US" dirty="0"/>
          </a:p>
          <a:p>
            <a:r>
              <a:rPr lang="en-US" dirty="0" smtClean="0"/>
              <a:t>Future:</a:t>
            </a:r>
          </a:p>
          <a:p>
            <a:pPr lvl="1"/>
            <a:r>
              <a:rPr lang="en-US" dirty="0" smtClean="0"/>
              <a:t>Apply this concept to other plant components</a:t>
            </a:r>
          </a:p>
          <a:p>
            <a:pPr lvl="1"/>
            <a:r>
              <a:rPr lang="en-US" dirty="0" smtClean="0"/>
              <a:t>Explore automating data extraction process</a:t>
            </a:r>
          </a:p>
        </p:txBody>
      </p:sp>
      <p:pic>
        <p:nvPicPr>
          <p:cNvPr id="4" name="Picture 3" descr="image-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800600"/>
            <a:ext cx="7696200" cy="17887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5181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Entrance Tank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Hopper Drains</a:t>
            </a:r>
          </a:p>
        </p:txBody>
      </p:sp>
    </p:spTree>
    <p:extLst>
      <p:ext uri="{BB962C8B-B14F-4D97-AF65-F5344CB8AC3E}">
        <p14:creationId xmlns:p14="http://schemas.microsoft.com/office/powerpoint/2010/main" val="39956507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7200" dirty="0" smtClean="0"/>
              <a:t>Questions?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554780503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6027615"/>
            <a:ext cx="5562600" cy="838200"/>
          </a:xfrm>
        </p:spPr>
        <p:txBody>
          <a:bodyPr/>
          <a:lstStyle/>
          <a:p>
            <a:r>
              <a:rPr lang="es-HN" sz="2800" dirty="0" smtClean="0">
                <a:solidFill>
                  <a:srgbClr val="FFFFFF"/>
                </a:solidFill>
              </a:rPr>
              <a:t>Michelle Lee</a:t>
            </a:r>
          </a:p>
          <a:p>
            <a:endParaRPr lang="es-HN" sz="2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377462" y="533400"/>
            <a:ext cx="7772400" cy="1470025"/>
          </a:xfrm>
        </p:spPr>
        <p:txBody>
          <a:bodyPr/>
          <a:lstStyle/>
          <a:p>
            <a:r>
              <a:rPr lang="es-HN" dirty="0" smtClean="0"/>
              <a:t>Chemical Dose Controller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6780555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r>
              <a:rPr lang="en-US" dirty="0"/>
              <a:t>Importance</a:t>
            </a:r>
          </a:p>
          <a:p>
            <a:pPr marL="0" indent="0">
              <a:buNone/>
            </a:pPr>
            <a:r>
              <a:rPr lang="en-US" dirty="0" smtClean="0"/>
              <a:t>To update the design drawing of the CDC such it reflects to our clients of how the CDC is incorporated in the plant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" y="3733800"/>
            <a:ext cx="77724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7167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4525962"/>
          </a:xfrm>
        </p:spPr>
        <p:txBody>
          <a:bodyPr/>
          <a:lstStyle/>
          <a:p>
            <a:r>
              <a:rPr lang="en-US" dirty="0" smtClean="0">
                <a:effectLst/>
              </a:rPr>
              <a:t>Progress</a:t>
            </a:r>
          </a:p>
          <a:p>
            <a:pPr marL="0" indent="0">
              <a:buNone/>
            </a:pPr>
            <a:r>
              <a:rPr lang="en-US" dirty="0" smtClean="0"/>
              <a:t>Modified the platform design in the plant drawing to improve its aesthetic appeal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3581401"/>
            <a:ext cx="4038600" cy="25447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581401"/>
            <a:ext cx="4038600" cy="25447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7400" y="3212069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Before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23838" y="3212069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31562559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Future Plan</a:t>
            </a: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ontinue to implement </a:t>
            </a:r>
            <a:r>
              <a:rPr lang="en-US" dirty="0"/>
              <a:t>codes that draw pipes, tubes and other parts that are used in the Chemical Dose Controller.</a:t>
            </a:r>
          </a:p>
          <a:p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209800"/>
            <a:ext cx="4038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85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7200" dirty="0" smtClean="0"/>
              <a:t>Questions?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49553459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Goal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Update the Design Tool</a:t>
            </a:r>
            <a:endParaRPr lang="en-US" dirty="0"/>
          </a:p>
          <a:p>
            <a:r>
              <a:rPr lang="en-US" dirty="0" smtClean="0"/>
              <a:t>What is the </a:t>
            </a:r>
            <a:r>
              <a:rPr lang="en-US" dirty="0"/>
              <a:t>D</a:t>
            </a:r>
            <a:r>
              <a:rPr lang="en-US" dirty="0" smtClean="0"/>
              <a:t>esign Tool?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3200400"/>
            <a:ext cx="1824111" cy="13395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User Input: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Plant Flow Rate</a:t>
            </a:r>
          </a:p>
          <a:p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438400" y="3886200"/>
            <a:ext cx="2214489" cy="160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4876800" y="2667000"/>
            <a:ext cx="3124200" cy="2819400"/>
          </a:xfrm>
          <a:prstGeom prst="roundRect">
            <a:avLst/>
          </a:prstGeom>
          <a:solidFill>
            <a:srgbClr val="C0B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AutoCAD Drawing</a:t>
            </a: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Report of Plant</a:t>
            </a: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Materials List</a:t>
            </a: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Section Cuts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143000" y="1524000"/>
            <a:ext cx="7010400" cy="5172075"/>
            <a:chOff x="0" y="0"/>
            <a:chExt cx="5848350" cy="3952875"/>
          </a:xfrm>
        </p:grpSpPr>
        <p:cxnSp>
          <p:nvCxnSpPr>
            <p:cNvPr id="6" name="Straight Arrow Connector 5"/>
            <p:cNvCxnSpPr>
              <a:endCxn id="18" idx="3"/>
            </p:cNvCxnSpPr>
            <p:nvPr/>
          </p:nvCxnSpPr>
          <p:spPr>
            <a:xfrm flipV="1">
              <a:off x="1419225" y="2174127"/>
              <a:ext cx="697206" cy="46879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1476375" y="1695450"/>
              <a:ext cx="468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ircular Arrow 7"/>
            <p:cNvSpPr/>
            <p:nvPr/>
          </p:nvSpPr>
          <p:spPr>
            <a:xfrm flipV="1">
              <a:off x="409575" y="0"/>
              <a:ext cx="4981575" cy="3952875"/>
            </a:xfrm>
            <a:prstGeom prst="circularArrow">
              <a:avLst>
                <a:gd name="adj1" fmla="val 9357"/>
                <a:gd name="adj2" fmla="val 1009185"/>
                <a:gd name="adj3" fmla="val 21583490"/>
                <a:gd name="adj4" fmla="val 6629050"/>
                <a:gd name="adj5" fmla="val 747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2914650" y="2162175"/>
              <a:ext cx="0" cy="78105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3076575" y="2362200"/>
              <a:ext cx="0" cy="576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3762375" y="2000250"/>
              <a:ext cx="581025" cy="29527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 flipV="1">
              <a:off x="4086225" y="2000250"/>
              <a:ext cx="400053" cy="19050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3000375" y="676275"/>
              <a:ext cx="0" cy="47625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790575" y="1857375"/>
              <a:ext cx="0" cy="35941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781050" y="971550"/>
              <a:ext cx="0" cy="28765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2152650" y="9525"/>
              <a:ext cx="1543050" cy="733425"/>
            </a:xfrm>
            <a:prstGeom prst="roundRect">
              <a:avLst/>
            </a:prstGeom>
            <a:solidFill>
              <a:srgbClr val="CA141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0" algn="ctr"/>
              <a:r>
                <a:rPr lang="en-US" b="1">
                  <a:effectLst/>
                </a:rPr>
                <a:t>Interface</a:t>
              </a:r>
              <a:endParaRPr lang="en-US">
                <a:effectLst/>
              </a:endParaRPr>
            </a:p>
            <a:p>
              <a:pPr indent="0" algn="ctr"/>
              <a:r>
                <a:rPr lang="en-US">
                  <a:effectLst/>
                </a:rPr>
                <a:t>Data and design flow rate input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3876675" y="1285875"/>
              <a:ext cx="390525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1762126" y="1133475"/>
              <a:ext cx="2419348" cy="12192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s-HN" sz="1400" b="1">
                  <a:effectLst/>
                  <a:latin typeface="Times New Roman"/>
                  <a:ea typeface="Times New Roman"/>
                  <a:cs typeface="Times New Roman"/>
                </a:rPr>
                <a:t>LabVIEW</a:t>
              </a:r>
              <a:endParaRPr lang="en-US" sz="1200">
                <a:effectLst/>
                <a:latin typeface="Times New Roman"/>
                <a:ea typeface="Times New Roman"/>
                <a:cs typeface="Times New Roman"/>
              </a:endParaRPr>
            </a:p>
            <a:p>
              <a:pPr marL="0" marR="0" indent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  <a:cs typeface="Times New Roman"/>
                </a:rPr>
                <a:t>Program execution and communication between components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0" y="266700"/>
              <a:ext cx="1495425" cy="7048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0" algn="ctr"/>
              <a:r>
                <a:rPr lang="es-HN" b="1">
                  <a:effectLst/>
                </a:rPr>
                <a:t>Mathcad</a:t>
              </a:r>
              <a:endParaRPr lang="en-US">
                <a:effectLst/>
              </a:endParaRPr>
            </a:p>
            <a:p>
              <a:pPr indent="0" algn="ctr"/>
              <a:r>
                <a:rPr lang="es-HN" sz="1100">
                  <a:effectLst/>
                </a:rPr>
                <a:t>General functions and inputs</a:t>
              </a:r>
              <a:endParaRPr lang="en-US">
                <a:effectLst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0" y="1238250"/>
              <a:ext cx="1493520" cy="705485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0" algn="ctr"/>
              <a:r>
                <a:rPr lang="es-HN" b="1">
                  <a:effectLst/>
                </a:rPr>
                <a:t>Mathcad</a:t>
              </a:r>
              <a:endParaRPr lang="en-US">
                <a:effectLst/>
              </a:endParaRPr>
            </a:p>
            <a:p>
              <a:pPr indent="0" algn="ctr"/>
              <a:r>
                <a:rPr lang="es-HN" sz="1100">
                  <a:effectLst/>
                </a:rPr>
                <a:t>Design algorithms</a:t>
              </a:r>
              <a:endParaRPr lang="en-US">
                <a:effectLst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0" y="2181225"/>
              <a:ext cx="1493520" cy="705485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0" algn="ctr"/>
              <a:r>
                <a:rPr lang="es-HN" b="1">
                  <a:effectLst/>
                </a:rPr>
                <a:t>Mathcad</a:t>
              </a:r>
              <a:endParaRPr lang="en-US">
                <a:effectLst/>
              </a:endParaRPr>
            </a:p>
            <a:p>
              <a:pPr indent="0" algn="ctr"/>
              <a:r>
                <a:rPr lang="es-HN" sz="1100">
                  <a:effectLst/>
                </a:rPr>
                <a:t>AutoCAD drawing algorithms</a:t>
              </a:r>
              <a:endParaRPr lang="en-US">
                <a:effectLst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266950" y="2905125"/>
              <a:ext cx="1400175" cy="733425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0" algn="ctr"/>
              <a:r>
                <a:rPr lang="es-HN" b="1">
                  <a:effectLst/>
                </a:rPr>
                <a:t>AutoCAD</a:t>
              </a:r>
              <a:endParaRPr lang="en-US">
                <a:effectLst/>
              </a:endParaRPr>
            </a:p>
            <a:p>
              <a:pPr indent="0" algn="ctr"/>
              <a:r>
                <a:rPr lang="es-HN" sz="1100">
                  <a:effectLst/>
                </a:rPr>
                <a:t>3D plant model</a:t>
              </a:r>
              <a:endParaRPr lang="en-US">
                <a:effectLst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4343400" y="2143125"/>
              <a:ext cx="1428750" cy="733425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0" algn="ctr"/>
              <a:r>
                <a:rPr lang="es-HN" b="1">
                  <a:effectLst/>
                </a:rPr>
                <a:t>Microsoft Word</a:t>
              </a:r>
              <a:endParaRPr lang="en-US">
                <a:effectLst/>
              </a:endParaRPr>
            </a:p>
            <a:p>
              <a:pPr indent="0" algn="ctr"/>
              <a:r>
                <a:rPr lang="es-HN" sz="1100">
                  <a:effectLst/>
                </a:rPr>
                <a:t>Design documentation</a:t>
              </a:r>
              <a:endParaRPr lang="en-US">
                <a:effectLst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219575" y="409575"/>
              <a:ext cx="1628775" cy="942975"/>
            </a:xfrm>
            <a:prstGeom prst="roundRect">
              <a:avLst/>
            </a:prstGeom>
            <a:solidFill>
              <a:srgbClr val="CA141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0" algn="ctr"/>
              <a:r>
                <a:rPr lang="en-US" b="1">
                  <a:effectLst/>
                </a:rPr>
                <a:t>User Email</a:t>
              </a:r>
              <a:endParaRPr lang="en-US">
                <a:effectLst/>
              </a:endParaRPr>
            </a:p>
            <a:p>
              <a:pPr indent="0" algn="ctr"/>
              <a:r>
                <a:rPr lang="en-US">
                  <a:effectLst/>
                </a:rPr>
                <a:t>Delivery of design materials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23795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b="1" dirty="0" smtClean="0"/>
              <a:t>Sedimentation Tank Updates</a:t>
            </a:r>
            <a:r>
              <a:rPr lang="en-US" dirty="0" smtClean="0"/>
              <a:t>: Dave</a:t>
            </a:r>
          </a:p>
          <a:p>
            <a:endParaRPr lang="en-US" dirty="0" smtClean="0"/>
          </a:p>
          <a:p>
            <a:r>
              <a:rPr lang="en-US" b="1" dirty="0" smtClean="0"/>
              <a:t>Materials List: </a:t>
            </a:r>
            <a:r>
              <a:rPr lang="en-US" dirty="0" smtClean="0"/>
              <a:t>Stephanie and </a:t>
            </a:r>
            <a:r>
              <a:rPr lang="en-US" dirty="0" err="1" smtClean="0"/>
              <a:t>Ewa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Chemical Dose Controller</a:t>
            </a:r>
            <a:r>
              <a:rPr lang="en-US" dirty="0" smtClean="0"/>
              <a:t>: Michelle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299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6019800"/>
            <a:ext cx="5562600" cy="838200"/>
          </a:xfrm>
        </p:spPr>
        <p:txBody>
          <a:bodyPr/>
          <a:lstStyle/>
          <a:p>
            <a:r>
              <a:rPr lang="es-HN" sz="2800" dirty="0" smtClean="0">
                <a:solidFill>
                  <a:srgbClr val="FFFFFF"/>
                </a:solidFill>
              </a:rPr>
              <a:t>David Gold</a:t>
            </a:r>
            <a:endParaRPr lang="es-HN" sz="2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371600" y="1447800"/>
            <a:ext cx="7772400" cy="1470025"/>
          </a:xfrm>
        </p:spPr>
        <p:txBody>
          <a:bodyPr/>
          <a:lstStyle/>
          <a:p>
            <a:r>
              <a:rPr lang="es-HN" dirty="0" smtClean="0"/>
              <a:t>Sedimentation Tank</a:t>
            </a:r>
            <a:br>
              <a:rPr lang="es-HN" dirty="0" smtClean="0"/>
            </a:br>
            <a:r>
              <a:rPr lang="es-HN" dirty="0" smtClean="0"/>
              <a:t>Updates</a:t>
            </a:r>
            <a:br>
              <a:rPr lang="es-HN" dirty="0" smtClean="0"/>
            </a:b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1601683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Organization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24800" cy="2057400"/>
          </a:xfrm>
        </p:spPr>
        <p:txBody>
          <a:bodyPr/>
          <a:lstStyle/>
          <a:p>
            <a:r>
              <a:rPr lang="en-US" dirty="0" smtClean="0"/>
              <a:t>Design code has been incrementally updated over the past several years</a:t>
            </a:r>
          </a:p>
          <a:p>
            <a:r>
              <a:rPr lang="en-US" dirty="0" smtClean="0"/>
              <a:t>Pieces of outdated code still exist in the current code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429000"/>
            <a:ext cx="7174707" cy="292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73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Manifold Air Vent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" y="2057400"/>
            <a:ext cx="4569887" cy="33501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9547" y="5572953"/>
            <a:ext cx="5486400" cy="695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2237232"/>
            <a:ext cx="4519967" cy="2892966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7620000" y="1948434"/>
            <a:ext cx="304800" cy="794004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160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Sedimentation Tank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7200" dirty="0" smtClean="0"/>
              <a:t>Questions?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3347685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5791200"/>
            <a:ext cx="5562600" cy="838200"/>
          </a:xfrm>
        </p:spPr>
        <p:txBody>
          <a:bodyPr/>
          <a:lstStyle/>
          <a:p>
            <a:r>
              <a:rPr lang="es-HN" sz="2800" dirty="0" smtClean="0">
                <a:solidFill>
                  <a:srgbClr val="FFFFFF"/>
                </a:solidFill>
              </a:rPr>
              <a:t>Stephanie Sun </a:t>
            </a:r>
          </a:p>
          <a:p>
            <a:r>
              <a:rPr lang="es-HN" sz="2800" dirty="0" smtClean="0">
                <a:solidFill>
                  <a:srgbClr val="FFFFFF"/>
                </a:solidFill>
              </a:rPr>
              <a:t>&amp; Ewa Przybylko</a:t>
            </a:r>
            <a:endParaRPr lang="es-HN" sz="2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Materials List</a:t>
            </a:r>
            <a:r>
              <a:rPr lang="es-HN" smtClean="0"/>
              <a:t/>
            </a:r>
            <a:br>
              <a:rPr lang="es-HN" smtClean="0"/>
            </a:b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16236294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2315</TotalTime>
  <Words>324</Words>
  <Application>Microsoft Office PowerPoint</Application>
  <PresentationFormat>On-screen Show (4:3)</PresentationFormat>
  <Paragraphs>93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Candara</vt:lpstr>
      <vt:lpstr>Times New Roman</vt:lpstr>
      <vt:lpstr>Wingdings</vt:lpstr>
      <vt:lpstr>AguaClara English</vt:lpstr>
      <vt:lpstr>Design Team</vt:lpstr>
      <vt:lpstr>Goal</vt:lpstr>
      <vt:lpstr>Server</vt:lpstr>
      <vt:lpstr>Challenges</vt:lpstr>
      <vt:lpstr>Sedimentation Tank Updates </vt:lpstr>
      <vt:lpstr>Code Organization</vt:lpstr>
      <vt:lpstr>Manifold Air Vent</vt:lpstr>
      <vt:lpstr>Sedimentation Tank</vt:lpstr>
      <vt:lpstr>Materials List </vt:lpstr>
      <vt:lpstr>Materials List</vt:lpstr>
      <vt:lpstr>Materials List</vt:lpstr>
      <vt:lpstr>Materials List</vt:lpstr>
      <vt:lpstr>Materials List</vt:lpstr>
      <vt:lpstr>Chemical Dose Controller</vt:lpstr>
      <vt:lpstr>CDC</vt:lpstr>
      <vt:lpstr>CDC</vt:lpstr>
      <vt:lpstr>CDC</vt:lpstr>
      <vt:lpstr>CDC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CIT-Labs</cp:lastModifiedBy>
  <cp:revision>57</cp:revision>
  <dcterms:created xsi:type="dcterms:W3CDTF">2014-03-12T20:19:44Z</dcterms:created>
  <dcterms:modified xsi:type="dcterms:W3CDTF">2015-03-23T19:52:57Z</dcterms:modified>
</cp:coreProperties>
</file>