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61" r:id="rId3"/>
    <p:sldId id="259" r:id="rId4"/>
    <p:sldId id="257" r:id="rId5"/>
    <p:sldId id="262" r:id="rId6"/>
    <p:sldId id="263" r:id="rId7"/>
    <p:sldId id="264" r:id="rId8"/>
    <p:sldId id="265" r:id="rId9"/>
    <p:sldId id="266" r:id="rId10"/>
    <p:sldId id="272" r:id="rId11"/>
    <p:sldId id="274" r:id="rId12"/>
    <p:sldId id="275" r:id="rId13"/>
    <p:sldId id="276" r:id="rId14"/>
    <p:sldId id="277" r:id="rId15"/>
    <p:sldId id="267" r:id="rId16"/>
    <p:sldId id="268" r:id="rId17"/>
    <p:sldId id="269" r:id="rId18"/>
    <p:sldId id="270"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42321-4DF3-433A-9F76-14562F228742}" type="datetimeFigureOut">
              <a:rPr lang="en-US" smtClean="0"/>
              <a:t>3/10/2013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9DD1B3-04F4-4C3E-AEC0-A707596C7A7E}" type="slidenum">
              <a:rPr lang="en-US" smtClean="0"/>
              <a:t>‹#›</a:t>
            </a:fld>
            <a:endParaRPr lang="en-US"/>
          </a:p>
        </p:txBody>
      </p:sp>
    </p:spTree>
    <p:extLst>
      <p:ext uri="{BB962C8B-B14F-4D97-AF65-F5344CB8AC3E}">
        <p14:creationId xmlns:p14="http://schemas.microsoft.com/office/powerpoint/2010/main" val="2246708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p:spPr>
      </p:sp>
      <p:sp>
        <p:nvSpPr>
          <p:cNvPr id="3" name="Notes Placeholder 2"/>
          <p:cNvSpPr>
            <a:spLocks noGrp="1"/>
          </p:cNvSpPr>
          <p:nvPr>
            <p:ph type="body" idx="1"/>
          </p:nvPr>
        </p:nvSpPr>
        <p:spPr>
          <a:xfrm>
            <a:off x="685494" y="4342940"/>
            <a:ext cx="5487013" cy="4114587"/>
          </a:xfrm>
          <a:prstGeom prst="rect">
            <a:avLst/>
          </a:prstGeom>
        </p:spPr>
        <p:txBody>
          <a:bodyPr>
            <a:normAutofit/>
          </a:bodyPr>
          <a:lstStyle/>
          <a:p>
            <a:r>
              <a:rPr lang="en-US" dirty="0" smtClean="0"/>
              <a:t>Here </a:t>
            </a:r>
            <a:r>
              <a:rPr lang="en-US" baseline="0" dirty="0" smtClean="0"/>
              <a:t>are the five stages of colloid or particle removal in hydraulic drinking water treatment plants. The first stage, coagulation, involves the addition of a chemical coagulant to destabilize a suspension of particles. The coagulant precipitates and attaches to the particle surface. Then in flocculation, velocity gradients in the water cause the particles (now coated in precipitated coagulant) to collide and stick to one another forming aggregates. In floc blankets there are many more opportunities for collisions. In sedimentation, fluid flow is very slow and the aggregates settle to the bottom of the tank. Filtration is often used to remove any remaining particles but is not included in the bench-scale setup.</a:t>
            </a:r>
            <a:endParaRPr lang="en-US" dirty="0"/>
          </a:p>
        </p:txBody>
      </p:sp>
      <p:sp>
        <p:nvSpPr>
          <p:cNvPr id="4" name="Slide Number Placeholder 3"/>
          <p:cNvSpPr>
            <a:spLocks noGrp="1"/>
          </p:cNvSpPr>
          <p:nvPr>
            <p:ph type="sldNum" sz="quarter" idx="10"/>
          </p:nvPr>
        </p:nvSpPr>
        <p:spPr>
          <a:xfrm>
            <a:off x="3884463" y="8685879"/>
            <a:ext cx="2972004" cy="456704"/>
          </a:xfrm>
          <a:prstGeom prst="rect">
            <a:avLst/>
          </a:prstGeom>
        </p:spPr>
        <p:txBody>
          <a:bodyPr/>
          <a:lstStyle/>
          <a:p>
            <a:fld id="{B41D8EC2-A0E9-457F-B1CC-A5C98B015440}" type="slidenum">
              <a:rPr lang="en-US" smtClean="0"/>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Patience’s research</a:t>
            </a:r>
            <a:r>
              <a:rPr lang="en-US" baseline="0" dirty="0" smtClean="0"/>
              <a:t> indicates that adding break up points in flocculation improves performance by reducing effluent turbidity. This experiment was carried out in a laminar flow tube </a:t>
            </a:r>
            <a:r>
              <a:rPr lang="en-US" baseline="0" dirty="0" err="1" smtClean="0"/>
              <a:t>flocculator</a:t>
            </a:r>
            <a:r>
              <a:rPr lang="en-US" baseline="0" dirty="0" smtClean="0"/>
              <a:t>, but we believe the same principles apply and will be effective in a full scale turbulent </a:t>
            </a:r>
            <a:r>
              <a:rPr lang="en-US" baseline="0" dirty="0" err="1" smtClean="0"/>
              <a:t>flocculator</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C19DD1B3-04F4-4C3E-AEC0-A707596C7A7E}" type="slidenum">
              <a:rPr lang="en-US" smtClean="0"/>
              <a:t>4</a:t>
            </a:fld>
            <a:endParaRPr lang="en-US"/>
          </a:p>
        </p:txBody>
      </p:sp>
    </p:spTree>
    <p:extLst>
      <p:ext uri="{BB962C8B-B14F-4D97-AF65-F5344CB8AC3E}">
        <p14:creationId xmlns:p14="http://schemas.microsoft.com/office/powerpoint/2010/main" val="276033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smtClean="0">
                <a:solidFill>
                  <a:schemeClr val="tx1"/>
                </a:solidFill>
                <a:effectLst/>
                <a:latin typeface="+mn-lt"/>
                <a:ea typeface="+mn-ea"/>
                <a:cs typeface="+mn-cs"/>
              </a:rPr>
              <a:t>build </a:t>
            </a:r>
            <a:r>
              <a:rPr lang="en-US" sz="1200" b="0" i="0" u="none" strike="noStrike" kern="1200" dirty="0" err="1" smtClean="0">
                <a:solidFill>
                  <a:schemeClr val="tx1"/>
                </a:solidFill>
                <a:effectLst/>
                <a:latin typeface="+mn-lt"/>
                <a:ea typeface="+mn-ea"/>
                <a:cs typeface="+mn-cs"/>
              </a:rPr>
              <a:t>floc</a:t>
            </a:r>
            <a:r>
              <a:rPr lang="en-US" sz="1200" b="0" i="0" u="none" strike="noStrike" kern="1200" dirty="0" smtClean="0">
                <a:solidFill>
                  <a:schemeClr val="tx1"/>
                </a:solidFill>
                <a:effectLst/>
                <a:latin typeface="+mn-lt"/>
                <a:ea typeface="+mn-ea"/>
                <a:cs typeface="+mn-cs"/>
              </a:rPr>
              <a:t> breakup device that will break large </a:t>
            </a:r>
            <a:r>
              <a:rPr lang="en-US" sz="1200" b="0" i="0" u="none" strike="noStrike" kern="1200" dirty="0" err="1" smtClean="0">
                <a:solidFill>
                  <a:schemeClr val="tx1"/>
                </a:solidFill>
                <a:effectLst/>
                <a:latin typeface="+mn-lt"/>
                <a:ea typeface="+mn-ea"/>
                <a:cs typeface="+mn-cs"/>
              </a:rPr>
              <a:t>flocs</a:t>
            </a:r>
            <a:r>
              <a:rPr lang="en-US" sz="1200" b="0" i="0" u="none" strike="noStrike" kern="1200" dirty="0" smtClean="0">
                <a:solidFill>
                  <a:schemeClr val="tx1"/>
                </a:solidFill>
                <a:effectLst/>
                <a:latin typeface="+mn-lt"/>
                <a:ea typeface="+mn-ea"/>
                <a:cs typeface="+mn-cs"/>
              </a:rPr>
              <a:t> into small </a:t>
            </a:r>
            <a:r>
              <a:rPr lang="en-US" sz="1200" b="0" i="0" u="none" strike="noStrike" kern="1200" dirty="0" err="1" smtClean="0">
                <a:solidFill>
                  <a:schemeClr val="tx1"/>
                </a:solidFill>
                <a:effectLst/>
                <a:latin typeface="+mn-lt"/>
                <a:ea typeface="+mn-ea"/>
                <a:cs typeface="+mn-cs"/>
              </a:rPr>
              <a:t>flocs</a:t>
            </a:r>
            <a:endParaRPr lang="en-US" sz="1200" b="0" i="0" u="none" strike="noStrike" kern="1200" dirty="0" smtClean="0">
              <a:solidFill>
                <a:schemeClr val="tx1"/>
              </a:solidFill>
              <a:effectLst/>
              <a:latin typeface="+mn-lt"/>
              <a:ea typeface="+mn-ea"/>
              <a:cs typeface="+mn-cs"/>
            </a:endParaRPr>
          </a:p>
          <a:p>
            <a:pPr rtl="0" fontAlgn="base"/>
            <a:r>
              <a:rPr lang="en-US" sz="1200" b="0" i="0" u="none" strike="noStrike" kern="1200" dirty="0" smtClean="0">
                <a:solidFill>
                  <a:schemeClr val="tx1"/>
                </a:solidFill>
                <a:effectLst/>
                <a:latin typeface="+mn-lt"/>
                <a:ea typeface="+mn-ea"/>
                <a:cs typeface="+mn-cs"/>
              </a:rPr>
              <a:t>small </a:t>
            </a:r>
            <a:r>
              <a:rPr lang="en-US" sz="1200" b="0" i="0" u="none" strike="noStrike" kern="1200" dirty="0" err="1" smtClean="0">
                <a:solidFill>
                  <a:schemeClr val="tx1"/>
                </a:solidFill>
                <a:effectLst/>
                <a:latin typeface="+mn-lt"/>
                <a:ea typeface="+mn-ea"/>
                <a:cs typeface="+mn-cs"/>
              </a:rPr>
              <a:t>flocs</a:t>
            </a:r>
            <a:r>
              <a:rPr lang="en-US" sz="1200" b="0" i="0" u="none" strike="noStrike" kern="1200" dirty="0" smtClean="0">
                <a:solidFill>
                  <a:schemeClr val="tx1"/>
                </a:solidFill>
                <a:effectLst/>
                <a:latin typeface="+mn-lt"/>
                <a:ea typeface="+mn-ea"/>
                <a:cs typeface="+mn-cs"/>
              </a:rPr>
              <a:t> will aggregate better</a:t>
            </a:r>
          </a:p>
          <a:p>
            <a:pPr rtl="0" fontAlgn="base"/>
            <a:r>
              <a:rPr lang="en-US" sz="1200" b="0" i="0" u="none" strike="noStrike" kern="1200" dirty="0" smtClean="0">
                <a:solidFill>
                  <a:schemeClr val="tx1"/>
                </a:solidFill>
                <a:effectLst/>
                <a:latin typeface="+mn-lt"/>
                <a:ea typeface="+mn-ea"/>
                <a:cs typeface="+mn-cs"/>
              </a:rPr>
              <a:t>fewer colloids left at the end of flocculation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mesh will create small orifices which will act as jets, create a flow constriction and expansion and dissipate energy as it breaks up large </a:t>
            </a:r>
            <a:r>
              <a:rPr lang="en-US" dirty="0" err="1" smtClean="0"/>
              <a:t>flocs</a:t>
            </a:r>
            <a:endParaRPr lang="en-US" dirty="0" smtClean="0"/>
          </a:p>
          <a:p>
            <a:endParaRPr lang="en-US" dirty="0"/>
          </a:p>
        </p:txBody>
      </p:sp>
      <p:sp>
        <p:nvSpPr>
          <p:cNvPr id="4" name="Slide Number Placeholder 3"/>
          <p:cNvSpPr>
            <a:spLocks noGrp="1"/>
          </p:cNvSpPr>
          <p:nvPr>
            <p:ph type="sldNum" sz="quarter" idx="10"/>
          </p:nvPr>
        </p:nvSpPr>
        <p:spPr/>
        <p:txBody>
          <a:bodyPr/>
          <a:lstStyle/>
          <a:p>
            <a:fld id="{C19DD1B3-04F4-4C3E-AEC0-A707596C7A7E}" type="slidenum">
              <a:rPr lang="en-US" smtClean="0"/>
              <a:t>5</a:t>
            </a:fld>
            <a:endParaRPr lang="en-US"/>
          </a:p>
        </p:txBody>
      </p:sp>
    </p:spTree>
    <p:extLst>
      <p:ext uri="{BB962C8B-B14F-4D97-AF65-F5344CB8AC3E}">
        <p14:creationId xmlns:p14="http://schemas.microsoft.com/office/powerpoint/2010/main" val="1045897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smtClean="0">
                <a:solidFill>
                  <a:schemeClr val="tx1"/>
                </a:solidFill>
                <a:effectLst/>
                <a:latin typeface="+mn-lt"/>
                <a:ea typeface="+mn-ea"/>
                <a:cs typeface="+mn-cs"/>
              </a:rPr>
              <a:t>build </a:t>
            </a:r>
            <a:r>
              <a:rPr lang="en-US" sz="1200" b="0" i="0" u="none" strike="noStrike" kern="1200" dirty="0" err="1" smtClean="0">
                <a:solidFill>
                  <a:schemeClr val="tx1"/>
                </a:solidFill>
                <a:effectLst/>
                <a:latin typeface="+mn-lt"/>
                <a:ea typeface="+mn-ea"/>
                <a:cs typeface="+mn-cs"/>
              </a:rPr>
              <a:t>floc</a:t>
            </a:r>
            <a:r>
              <a:rPr lang="en-US" sz="1200" b="0" i="0" u="none" strike="noStrike" kern="1200" dirty="0" smtClean="0">
                <a:solidFill>
                  <a:schemeClr val="tx1"/>
                </a:solidFill>
                <a:effectLst/>
                <a:latin typeface="+mn-lt"/>
                <a:ea typeface="+mn-ea"/>
                <a:cs typeface="+mn-cs"/>
              </a:rPr>
              <a:t> breakup device that will break large </a:t>
            </a:r>
            <a:r>
              <a:rPr lang="en-US" sz="1200" b="0" i="0" u="none" strike="noStrike" kern="1200" dirty="0" err="1" smtClean="0">
                <a:solidFill>
                  <a:schemeClr val="tx1"/>
                </a:solidFill>
                <a:effectLst/>
                <a:latin typeface="+mn-lt"/>
                <a:ea typeface="+mn-ea"/>
                <a:cs typeface="+mn-cs"/>
              </a:rPr>
              <a:t>flocs</a:t>
            </a:r>
            <a:r>
              <a:rPr lang="en-US" sz="1200" b="0" i="0" u="none" strike="noStrike" kern="1200" dirty="0" smtClean="0">
                <a:solidFill>
                  <a:schemeClr val="tx1"/>
                </a:solidFill>
                <a:effectLst/>
                <a:latin typeface="+mn-lt"/>
                <a:ea typeface="+mn-ea"/>
                <a:cs typeface="+mn-cs"/>
              </a:rPr>
              <a:t> into small </a:t>
            </a:r>
            <a:r>
              <a:rPr lang="en-US" sz="1200" b="0" i="0" u="none" strike="noStrike" kern="1200" dirty="0" err="1" smtClean="0">
                <a:solidFill>
                  <a:schemeClr val="tx1"/>
                </a:solidFill>
                <a:effectLst/>
                <a:latin typeface="+mn-lt"/>
                <a:ea typeface="+mn-ea"/>
                <a:cs typeface="+mn-cs"/>
              </a:rPr>
              <a:t>flocs</a:t>
            </a:r>
            <a:endParaRPr lang="en-US" sz="1200" b="0" i="0" u="none" strike="noStrike" kern="1200" dirty="0" smtClean="0">
              <a:solidFill>
                <a:schemeClr val="tx1"/>
              </a:solidFill>
              <a:effectLst/>
              <a:latin typeface="+mn-lt"/>
              <a:ea typeface="+mn-ea"/>
              <a:cs typeface="+mn-cs"/>
            </a:endParaRPr>
          </a:p>
          <a:p>
            <a:pPr rtl="0" fontAlgn="base"/>
            <a:r>
              <a:rPr lang="en-US" sz="1200" b="0" i="0" u="none" strike="noStrike" kern="1200" dirty="0" smtClean="0">
                <a:solidFill>
                  <a:schemeClr val="tx1"/>
                </a:solidFill>
                <a:effectLst/>
                <a:latin typeface="+mn-lt"/>
                <a:ea typeface="+mn-ea"/>
                <a:cs typeface="+mn-cs"/>
              </a:rPr>
              <a:t>small </a:t>
            </a:r>
            <a:r>
              <a:rPr lang="en-US" sz="1200" b="0" i="0" u="none" strike="noStrike" kern="1200" dirty="0" err="1" smtClean="0">
                <a:solidFill>
                  <a:schemeClr val="tx1"/>
                </a:solidFill>
                <a:effectLst/>
                <a:latin typeface="+mn-lt"/>
                <a:ea typeface="+mn-ea"/>
                <a:cs typeface="+mn-cs"/>
              </a:rPr>
              <a:t>flocs</a:t>
            </a:r>
            <a:r>
              <a:rPr lang="en-US" sz="1200" b="0" i="0" u="none" strike="noStrike" kern="1200" dirty="0" smtClean="0">
                <a:solidFill>
                  <a:schemeClr val="tx1"/>
                </a:solidFill>
                <a:effectLst/>
                <a:latin typeface="+mn-lt"/>
                <a:ea typeface="+mn-ea"/>
                <a:cs typeface="+mn-cs"/>
              </a:rPr>
              <a:t> will aggregate better</a:t>
            </a:r>
          </a:p>
          <a:p>
            <a:pPr rtl="0" fontAlgn="base"/>
            <a:r>
              <a:rPr lang="en-US" sz="1200" b="0" i="0" u="none" strike="noStrike" kern="1200" dirty="0" smtClean="0">
                <a:solidFill>
                  <a:schemeClr val="tx1"/>
                </a:solidFill>
                <a:effectLst/>
                <a:latin typeface="+mn-lt"/>
                <a:ea typeface="+mn-ea"/>
                <a:cs typeface="+mn-cs"/>
              </a:rPr>
              <a:t>fewer colloids left at the end of flocculation</a:t>
            </a:r>
          </a:p>
          <a:p>
            <a:endParaRPr lang="en-US" dirty="0"/>
          </a:p>
        </p:txBody>
      </p:sp>
      <p:sp>
        <p:nvSpPr>
          <p:cNvPr id="4" name="Slide Number Placeholder 3"/>
          <p:cNvSpPr>
            <a:spLocks noGrp="1"/>
          </p:cNvSpPr>
          <p:nvPr>
            <p:ph type="sldNum" sz="quarter" idx="10"/>
          </p:nvPr>
        </p:nvSpPr>
        <p:spPr/>
        <p:txBody>
          <a:bodyPr/>
          <a:lstStyle/>
          <a:p>
            <a:fld id="{C19DD1B3-04F4-4C3E-AEC0-A707596C7A7E}" type="slidenum">
              <a:rPr lang="en-US" smtClean="0"/>
              <a:t>6</a:t>
            </a:fld>
            <a:endParaRPr lang="en-US"/>
          </a:p>
        </p:txBody>
      </p:sp>
    </p:spTree>
    <p:extLst>
      <p:ext uri="{BB962C8B-B14F-4D97-AF65-F5344CB8AC3E}">
        <p14:creationId xmlns:p14="http://schemas.microsoft.com/office/powerpoint/2010/main" val="873223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Questions to Group</a:t>
            </a:r>
            <a:endParaRPr lang="en-US" dirty="0"/>
          </a:p>
        </p:txBody>
      </p:sp>
      <p:sp>
        <p:nvSpPr>
          <p:cNvPr id="4" name="Slide Number Placeholder 3"/>
          <p:cNvSpPr>
            <a:spLocks noGrp="1"/>
          </p:cNvSpPr>
          <p:nvPr>
            <p:ph type="sldNum" sz="quarter" idx="10"/>
          </p:nvPr>
        </p:nvSpPr>
        <p:spPr/>
        <p:txBody>
          <a:bodyPr/>
          <a:lstStyle/>
          <a:p>
            <a:fld id="{C19DD1B3-04F4-4C3E-AEC0-A707596C7A7E}" type="slidenum">
              <a:rPr lang="en-US" smtClean="0"/>
              <a:t>8</a:t>
            </a:fld>
            <a:endParaRPr lang="en-US"/>
          </a:p>
        </p:txBody>
      </p:sp>
    </p:spTree>
    <p:extLst>
      <p:ext uri="{BB962C8B-B14F-4D97-AF65-F5344CB8AC3E}">
        <p14:creationId xmlns:p14="http://schemas.microsoft.com/office/powerpoint/2010/main" val="42175121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6E9CF08-CA10-4236-911F-274646B92FAF}" type="datetimeFigureOut">
              <a:rPr lang="en-US" smtClean="0"/>
              <a:t>3/10/2013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357F706-D30D-4866-B29A-BF31B4DA284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6E9CF08-CA10-4236-911F-274646B92FAF}" type="datetimeFigureOut">
              <a:rPr lang="en-US" smtClean="0"/>
              <a:t>3/10/2013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57F706-D30D-4866-B29A-BF31B4DA284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6E9CF08-CA10-4236-911F-274646B92FAF}" type="datetimeFigureOut">
              <a:rPr lang="en-US" smtClean="0"/>
              <a:t>3/10/2013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57F706-D30D-4866-B29A-BF31B4DA284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6E9CF08-CA10-4236-911F-274646B92FAF}" type="datetimeFigureOut">
              <a:rPr lang="en-US" smtClean="0"/>
              <a:t>3/10/2013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57F706-D30D-4866-B29A-BF31B4DA2844}"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6E9CF08-CA10-4236-911F-274646B92FAF}" type="datetimeFigureOut">
              <a:rPr lang="en-US" smtClean="0"/>
              <a:t>3/10/2013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57F706-D30D-4866-B29A-BF31B4DA2844}"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6E9CF08-CA10-4236-911F-274646B92FAF}" type="datetimeFigureOut">
              <a:rPr lang="en-US" smtClean="0"/>
              <a:t>3/10/2013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357F706-D30D-4866-B29A-BF31B4DA2844}"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6E9CF08-CA10-4236-911F-274646B92FAF}" type="datetimeFigureOut">
              <a:rPr lang="en-US" smtClean="0"/>
              <a:t>3/10/2013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357F706-D30D-4866-B29A-BF31B4DA284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6E9CF08-CA10-4236-911F-274646B92FAF}" type="datetimeFigureOut">
              <a:rPr lang="en-US" smtClean="0"/>
              <a:t>3/10/2013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357F706-D30D-4866-B29A-BF31B4DA2844}"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6E9CF08-CA10-4236-911F-274646B92FAF}" type="datetimeFigureOut">
              <a:rPr lang="en-US" smtClean="0"/>
              <a:t>3/10/2013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357F706-D30D-4866-B29A-BF31B4DA284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6E9CF08-CA10-4236-911F-274646B92FAF}" type="datetimeFigureOut">
              <a:rPr lang="en-US" smtClean="0"/>
              <a:t>3/10/2013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357F706-D30D-4866-B29A-BF31B4DA284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6E9CF08-CA10-4236-911F-274646B92FAF}" type="datetimeFigureOut">
              <a:rPr lang="en-US" smtClean="0"/>
              <a:t>3/10/2013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357F706-D30D-4866-B29A-BF31B4DA2844}"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6E9CF08-CA10-4236-911F-274646B92FAF}" type="datetimeFigureOut">
              <a:rPr lang="en-US" smtClean="0"/>
              <a:t>3/10/2013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357F706-D30D-4866-B29A-BF31B4DA284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0.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Full Scale </a:t>
            </a:r>
            <a:r>
              <a:rPr lang="en-US" dirty="0" err="1" smtClean="0"/>
              <a:t>Floc</a:t>
            </a:r>
            <a:r>
              <a:rPr lang="en-US" dirty="0" smtClean="0"/>
              <a:t> Breakup</a:t>
            </a:r>
            <a:endParaRPr lang="en-US" dirty="0"/>
          </a:p>
        </p:txBody>
      </p:sp>
      <p:sp>
        <p:nvSpPr>
          <p:cNvPr id="3" name="Subtitle 2"/>
          <p:cNvSpPr>
            <a:spLocks noGrp="1"/>
          </p:cNvSpPr>
          <p:nvPr>
            <p:ph type="subTitle" idx="1"/>
          </p:nvPr>
        </p:nvSpPr>
        <p:spPr/>
        <p:txBody>
          <a:bodyPr/>
          <a:lstStyle/>
          <a:p>
            <a:r>
              <a:rPr lang="en-US" dirty="0" smtClean="0"/>
              <a:t>David Buck and Meg Fitzgerald</a:t>
            </a:r>
            <a:endParaRPr lang="en-US" dirty="0"/>
          </a:p>
        </p:txBody>
      </p:sp>
    </p:spTree>
    <p:extLst>
      <p:ext uri="{BB962C8B-B14F-4D97-AF65-F5344CB8AC3E}">
        <p14:creationId xmlns:p14="http://schemas.microsoft.com/office/powerpoint/2010/main" val="25035408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Target </a:t>
            </a:r>
            <a:r>
              <a:rPr lang="en-US" dirty="0" err="1" smtClean="0"/>
              <a:t>Floc</a:t>
            </a:r>
            <a:r>
              <a:rPr lang="en-US" dirty="0" smtClean="0"/>
              <a:t> Size </a:t>
            </a:r>
            <a:endParaRPr lang="en-US" dirty="0"/>
          </a:p>
        </p:txBody>
      </p:sp>
      <p:sp>
        <p:nvSpPr>
          <p:cNvPr id="5" name="Text Placeholder 4"/>
          <p:cNvSpPr>
            <a:spLocks noGrp="1"/>
          </p:cNvSpPr>
          <p:nvPr>
            <p:ph type="body" idx="1"/>
          </p:nvPr>
        </p:nvSpPr>
        <p:spPr>
          <a:xfrm>
            <a:off x="457200" y="5867400"/>
            <a:ext cx="4040188" cy="762000"/>
          </a:xfrm>
        </p:spPr>
        <p:txBody>
          <a:bodyPr/>
          <a:lstStyle/>
          <a:p>
            <a:r>
              <a:rPr lang="en-US" dirty="0" err="1" smtClean="0"/>
              <a:t>D</a:t>
            </a:r>
            <a:r>
              <a:rPr lang="en-US" baseline="-25000" dirty="0" err="1" smtClean="0"/>
              <a:t>FlocMax</a:t>
            </a:r>
            <a:r>
              <a:rPr lang="en-US" dirty="0" smtClean="0"/>
              <a:t>=0.113mm</a:t>
            </a:r>
            <a:endParaRPr lang="en-US" dirty="0"/>
          </a:p>
        </p:txBody>
      </p:sp>
      <p:sp>
        <p:nvSpPr>
          <p:cNvPr id="7" name="Text Placeholder 6"/>
          <p:cNvSpPr>
            <a:spLocks noGrp="1"/>
          </p:cNvSpPr>
          <p:nvPr>
            <p:ph type="body" sz="half" idx="3"/>
          </p:nvPr>
        </p:nvSpPr>
        <p:spPr>
          <a:xfrm>
            <a:off x="4648200" y="5867400"/>
            <a:ext cx="4041775" cy="762000"/>
          </a:xfrm>
        </p:spPr>
        <p:txBody>
          <a:bodyPr/>
          <a:lstStyle/>
          <a:p>
            <a:r>
              <a:rPr lang="el-GR" dirty="0" smtClean="0"/>
              <a:t>ε</a:t>
            </a:r>
            <a:r>
              <a:rPr lang="en-US" baseline="-25000" dirty="0" err="1" smtClean="0"/>
              <a:t>Floc</a:t>
            </a:r>
            <a:r>
              <a:rPr lang="en-US" dirty="0" smtClean="0"/>
              <a:t>=294 </a:t>
            </a:r>
            <a:r>
              <a:rPr lang="en-US" dirty="0" err="1" smtClean="0"/>
              <a:t>mW</a:t>
            </a:r>
            <a:r>
              <a:rPr lang="en-US" dirty="0" smtClean="0"/>
              <a:t>/kg</a:t>
            </a:r>
            <a:endParaRPr lang="en-US" dirty="0"/>
          </a:p>
        </p:txBody>
      </p:sp>
      <p:sp>
        <p:nvSpPr>
          <p:cNvPr id="2" name="Content Placeholder 1"/>
          <p:cNvSpPr>
            <a:spLocks noGrp="1"/>
          </p:cNvSpPr>
          <p:nvPr>
            <p:ph sz="quarter" idx="2"/>
          </p:nvPr>
        </p:nvSpPr>
        <p:spPr>
          <a:xfrm>
            <a:off x="457200" y="1371600"/>
            <a:ext cx="8305800" cy="4343400"/>
          </a:xfrm>
        </p:spPr>
        <p:txBody>
          <a:bodyPr>
            <a:normAutofit lnSpcReduction="10000"/>
          </a:bodyPr>
          <a:lstStyle/>
          <a:p>
            <a:r>
              <a:rPr lang="en-US" dirty="0" err="1" smtClean="0"/>
              <a:t>Floc</a:t>
            </a:r>
            <a:r>
              <a:rPr lang="en-US" dirty="0" smtClean="0"/>
              <a:t> Terminal Velocity as a function of diameter:</a:t>
            </a:r>
          </a:p>
          <a:p>
            <a:endParaRPr lang="en-US" dirty="0"/>
          </a:p>
          <a:p>
            <a:endParaRPr lang="en-US" dirty="0" smtClean="0"/>
          </a:p>
          <a:p>
            <a:endParaRPr lang="en-US" dirty="0" smtClean="0"/>
          </a:p>
          <a:p>
            <a:r>
              <a:rPr lang="en-US" dirty="0" smtClean="0"/>
              <a:t>Relationship between </a:t>
            </a:r>
            <a:r>
              <a:rPr lang="en-US" dirty="0" err="1" smtClean="0"/>
              <a:t>Floc</a:t>
            </a:r>
            <a:r>
              <a:rPr lang="en-US" dirty="0" smtClean="0"/>
              <a:t> diameter and energy dissipation:</a:t>
            </a:r>
          </a:p>
          <a:p>
            <a:endParaRPr lang="en-US" dirty="0"/>
          </a:p>
          <a:p>
            <a:pPr marL="109728" indent="0">
              <a:buNone/>
            </a:pPr>
            <a:endParaRPr lang="en-US" dirty="0" smtClean="0"/>
          </a:p>
          <a:p>
            <a:pPr marL="109728" indent="0">
              <a:buNone/>
            </a:pPr>
            <a:endParaRPr lang="en-US" dirty="0" smtClean="0"/>
          </a:p>
          <a:p>
            <a:r>
              <a:rPr lang="en-US" dirty="0" smtClean="0"/>
              <a:t>Rearrange, plug in what we know and what do we get?</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3168" y="1752600"/>
            <a:ext cx="4619625" cy="98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srcRect/>
          <a:stretch>
            <a:fillRect/>
          </a:stretch>
        </p:blipFill>
        <p:spPr bwMode="auto">
          <a:xfrm>
            <a:off x="2833561" y="3276600"/>
            <a:ext cx="2628900" cy="1486580"/>
          </a:xfrm>
          <a:prstGeom prst="rect">
            <a:avLst/>
          </a:prstGeom>
          <a:noFill/>
          <a:ln w="9525">
            <a:noFill/>
            <a:miter lim="800000"/>
            <a:headEnd/>
            <a:tailEnd/>
          </a:ln>
          <a:effectLst/>
        </p:spPr>
      </p:pic>
    </p:spTree>
    <p:extLst>
      <p:ext uri="{BB962C8B-B14F-4D97-AF65-F5344CB8AC3E}">
        <p14:creationId xmlns:p14="http://schemas.microsoft.com/office/powerpoint/2010/main" val="29221354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Content Placeholder 1"/>
              <p:cNvSpPr>
                <a:spLocks noGrp="1"/>
              </p:cNvSpPr>
              <p:nvPr>
                <p:ph idx="1"/>
              </p:nvPr>
            </p:nvSpPr>
            <p:spPr/>
            <p:txBody>
              <a:bodyPr>
                <a:normAutofit/>
              </a:bodyPr>
              <a:lstStyle/>
              <a:p>
                <a:r>
                  <a:rPr lang="en-US" dirty="0" smtClean="0"/>
                  <a:t>Head loss through a contraction</a:t>
                </a:r>
              </a:p>
              <a:p>
                <a:pPr lvl="1"/>
                <a:r>
                  <a:rPr lang="en-US" dirty="0" smtClean="0"/>
                  <a:t>.</a:t>
                </a:r>
              </a:p>
              <a:p>
                <a:pPr lvl="1"/>
                <a:endParaRPr lang="en-US" dirty="0" smtClean="0"/>
              </a:p>
              <a:p>
                <a:r>
                  <a:rPr lang="en-US" dirty="0" smtClean="0"/>
                  <a:t>Continuity</a:t>
                </a:r>
              </a:p>
              <a:p>
                <a:pPr lvl="1"/>
                <a14:m>
                  <m:oMath xmlns:m="http://schemas.openxmlformats.org/officeDocument/2006/math">
                    <m:r>
                      <a:rPr lang="en-US" b="0" i="1" smtClean="0">
                        <a:solidFill>
                          <a:srgbClr val="000000"/>
                        </a:solidFill>
                        <a:latin typeface="Cambria Math"/>
                      </a:rPr>
                      <m:t>𝑄</m:t>
                    </m:r>
                    <m:r>
                      <a:rPr lang="en-US" b="0" i="1" smtClean="0">
                        <a:solidFill>
                          <a:srgbClr val="000000"/>
                        </a:solidFill>
                        <a:latin typeface="Cambria Math"/>
                      </a:rPr>
                      <m:t>=</m:t>
                    </m:r>
                    <m:r>
                      <a:rPr lang="en-US" b="0" i="1" smtClean="0">
                        <a:solidFill>
                          <a:srgbClr val="000000"/>
                        </a:solidFill>
                        <a:latin typeface="Cambria Math"/>
                      </a:rPr>
                      <m:t>𝑉𝐴</m:t>
                    </m:r>
                  </m:oMath>
                </a14:m>
                <a:endParaRPr lang="en-US" dirty="0" smtClean="0"/>
              </a:p>
              <a:p>
                <a:r>
                  <a:rPr lang="en-US" dirty="0" smtClean="0"/>
                  <a:t>Vena </a:t>
                </a:r>
                <a:r>
                  <a:rPr lang="en-US" dirty="0" err="1" smtClean="0"/>
                  <a:t>Contracta</a:t>
                </a:r>
                <a:endParaRPr lang="en-US" dirty="0" smtClean="0"/>
              </a:p>
              <a:p>
                <a:pPr lvl="1"/>
                <a14:m>
                  <m:oMath xmlns:m="http://schemas.openxmlformats.org/officeDocument/2006/math">
                    <m:sSub>
                      <m:sSubPr>
                        <m:ctrlPr>
                          <a:rPr lang="en-US" i="1" smtClean="0">
                            <a:latin typeface="Cambria Math"/>
                          </a:rPr>
                        </m:ctrlPr>
                      </m:sSubPr>
                      <m:e>
                        <m:r>
                          <a:rPr lang="en-US" b="0" i="1" smtClean="0">
                            <a:latin typeface="Cambria Math"/>
                          </a:rPr>
                          <m:t>𝐴</m:t>
                        </m:r>
                      </m:e>
                      <m:sub>
                        <m:r>
                          <a:rPr lang="en-US" b="0" i="1" smtClean="0">
                            <a:latin typeface="Cambria Math"/>
                          </a:rPr>
                          <m:t>𝑖𝑛</m:t>
                        </m:r>
                      </m:sub>
                    </m:sSub>
                    <m:r>
                      <a:rPr lang="en-US" i="1">
                        <a:latin typeface="Cambria Math"/>
                        <a:ea typeface="Cambria Math"/>
                      </a:rPr>
                      <m:t>=</m:t>
                    </m:r>
                    <m:r>
                      <a:rPr lang="en-US" b="0" i="1" smtClean="0">
                        <a:latin typeface="Cambria Math"/>
                        <a:ea typeface="Cambria Math"/>
                      </a:rPr>
                      <m:t> </m:t>
                    </m:r>
                    <m:sSub>
                      <m:sSubPr>
                        <m:ctrlPr>
                          <a:rPr lang="en-US" b="0" i="1" smtClean="0">
                            <a:latin typeface="Cambria Math"/>
                            <a:ea typeface="Cambria Math"/>
                          </a:rPr>
                        </m:ctrlPr>
                      </m:sSubPr>
                      <m:e>
                        <m:r>
                          <a:rPr lang="en-US" i="1">
                            <a:latin typeface="Cambria Math"/>
                            <a:ea typeface="Cambria Math"/>
                          </a:rPr>
                          <m:t>𝜋</m:t>
                        </m:r>
                        <m:r>
                          <m:rPr>
                            <m:nor/>
                          </m:rPr>
                          <a:rPr lang="en-US" dirty="0"/>
                          <m:t> </m:t>
                        </m:r>
                      </m:e>
                      <m:sub>
                        <m:r>
                          <a:rPr lang="en-US" b="0" i="1" smtClean="0">
                            <a:latin typeface="Cambria Math"/>
                            <a:ea typeface="Cambria Math"/>
                          </a:rPr>
                          <m:t>𝑉𝐶</m:t>
                        </m:r>
                      </m:sub>
                    </m:sSub>
                    <m:sSub>
                      <m:sSubPr>
                        <m:ctrlPr>
                          <a:rPr lang="en-US" b="0" i="1" smtClean="0">
                            <a:latin typeface="Cambria Math"/>
                            <a:ea typeface="Cambria Math"/>
                          </a:rPr>
                        </m:ctrlPr>
                      </m:sSubPr>
                      <m:e>
                        <m:r>
                          <a:rPr lang="en-US" b="0" i="1" smtClean="0">
                            <a:latin typeface="Cambria Math"/>
                            <a:ea typeface="Cambria Math"/>
                          </a:rPr>
                          <m:t>𝐴</m:t>
                        </m:r>
                      </m:e>
                      <m:sub>
                        <m:r>
                          <a:rPr lang="en-US" b="0" i="1" smtClean="0">
                            <a:latin typeface="Cambria Math"/>
                            <a:ea typeface="Cambria Math"/>
                          </a:rPr>
                          <m:t>𝑜𝑢𝑡</m:t>
                        </m:r>
                      </m:sub>
                    </m:sSub>
                  </m:oMath>
                </a14:m>
                <a:endParaRPr lang="en-US" dirty="0" smtClean="0"/>
              </a:p>
              <a:p>
                <a:r>
                  <a:rPr lang="en-US" dirty="0" smtClean="0"/>
                  <a:t>Energy Dissipation Through a Jet</a:t>
                </a:r>
                <a:endParaRPr lang="en-US" dirty="0"/>
              </a:p>
            </p:txBody>
          </p:sp>
        </mc:Choice>
        <mc:Fallback>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3"/>
                <a:stretch>
                  <a:fillRect t="-1213"/>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smtClean="0"/>
              <a:t>Major Concepts Behind Design</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625998209"/>
              </p:ext>
            </p:extLst>
          </p:nvPr>
        </p:nvGraphicFramePr>
        <p:xfrm>
          <a:off x="1371600" y="1905000"/>
          <a:ext cx="2286000" cy="796233"/>
        </p:xfrm>
        <a:graphic>
          <a:graphicData uri="http://schemas.openxmlformats.org/presentationml/2006/ole">
            <mc:AlternateContent xmlns:mc="http://schemas.openxmlformats.org/markup-compatibility/2006">
              <mc:Choice xmlns:v="urn:schemas-microsoft-com:vml" Requires="v">
                <p:oleObj spid="_x0000_s2069" name="Equation" r:id="rId4" imgW="54854545" imgH="23155200" progId="Equation.DSMT4">
                  <p:embed/>
                </p:oleObj>
              </mc:Choice>
              <mc:Fallback>
                <p:oleObj name="Equation" r:id="rId4" imgW="54854545" imgH="23155200" progId="Equation.DSMT4">
                  <p:embed/>
                  <p:pic>
                    <p:nvPicPr>
                      <p:cNvPr id="0" name="Object 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905000"/>
                        <a:ext cx="2286000" cy="796233"/>
                      </a:xfrm>
                      <a:prstGeom prst="rect">
                        <a:avLst/>
                      </a:prstGeom>
                      <a:noFill/>
                      <a:ln>
                        <a:noFill/>
                      </a:ln>
                      <a:effectLst/>
                      <a:extLst>
                        <a:ext uri="{53640926-AAD7-44D8-BBD7-CCE9431645EC}">
                          <a14:shadowObscured xmlns:a14="http://schemas.microsoft.com/office/drawing/2010/main" val="1"/>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189802536"/>
              </p:ext>
            </p:extLst>
          </p:nvPr>
        </p:nvGraphicFramePr>
        <p:xfrm>
          <a:off x="1219200" y="4876800"/>
          <a:ext cx="2133600" cy="927100"/>
        </p:xfrm>
        <a:graphic>
          <a:graphicData uri="http://schemas.openxmlformats.org/presentationml/2006/ole">
            <mc:AlternateContent xmlns:mc="http://schemas.openxmlformats.org/markup-compatibility/2006">
              <mc:Choice xmlns:v="urn:schemas-microsoft-com:vml" Requires="v">
                <p:oleObj spid="_x0000_s2070" name="Equation" r:id="rId6" imgW="2133600" imgH="927100" progId="Equation.DSMT4">
                  <p:embed/>
                </p:oleObj>
              </mc:Choice>
              <mc:Fallback>
                <p:oleObj name="Equation" r:id="rId6" imgW="2133600" imgH="927100" progId="Equation.DSMT4">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9200" y="4876800"/>
                        <a:ext cx="2133600" cy="92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7" name="Group 52"/>
          <p:cNvGrpSpPr>
            <a:grpSpLocks/>
          </p:cNvGrpSpPr>
          <p:nvPr/>
        </p:nvGrpSpPr>
        <p:grpSpPr bwMode="auto">
          <a:xfrm>
            <a:off x="4038600" y="2819400"/>
            <a:ext cx="4419600" cy="774700"/>
            <a:chOff x="2864" y="176"/>
            <a:chExt cx="2784" cy="488"/>
          </a:xfrm>
        </p:grpSpPr>
        <p:sp>
          <p:nvSpPr>
            <p:cNvPr id="8" name="Freeform 23"/>
            <p:cNvSpPr>
              <a:spLocks/>
            </p:cNvSpPr>
            <p:nvPr/>
          </p:nvSpPr>
          <p:spPr bwMode="auto">
            <a:xfrm>
              <a:off x="2864" y="176"/>
              <a:ext cx="2776" cy="488"/>
            </a:xfrm>
            <a:custGeom>
              <a:avLst/>
              <a:gdLst>
                <a:gd name="T0" fmla="*/ 0 w 2776"/>
                <a:gd name="T1" fmla="*/ 344 h 488"/>
                <a:gd name="T2" fmla="*/ 1392 w 2776"/>
                <a:gd name="T3" fmla="*/ 344 h 488"/>
                <a:gd name="T4" fmla="*/ 1392 w 2776"/>
                <a:gd name="T5" fmla="*/ 488 h 488"/>
                <a:gd name="T6" fmla="*/ 2776 w 2776"/>
                <a:gd name="T7" fmla="*/ 488 h 488"/>
                <a:gd name="T8" fmla="*/ 2776 w 2776"/>
                <a:gd name="T9" fmla="*/ 0 h 488"/>
                <a:gd name="T10" fmla="*/ 1392 w 2776"/>
                <a:gd name="T11" fmla="*/ 0 h 488"/>
                <a:gd name="T12" fmla="*/ 1392 w 2776"/>
                <a:gd name="T13" fmla="*/ 152 h 488"/>
                <a:gd name="T14" fmla="*/ 0 w 2776"/>
                <a:gd name="T15" fmla="*/ 152 h 488"/>
                <a:gd name="T16" fmla="*/ 0 60000 65536"/>
                <a:gd name="T17" fmla="*/ 0 60000 65536"/>
                <a:gd name="T18" fmla="*/ 0 60000 65536"/>
                <a:gd name="T19" fmla="*/ 0 60000 65536"/>
                <a:gd name="T20" fmla="*/ 0 60000 65536"/>
                <a:gd name="T21" fmla="*/ 0 60000 65536"/>
                <a:gd name="T22" fmla="*/ 0 60000 65536"/>
                <a:gd name="T23" fmla="*/ 0 60000 65536"/>
                <a:gd name="T24" fmla="*/ 0 w 2776"/>
                <a:gd name="T25" fmla="*/ 0 h 488"/>
                <a:gd name="T26" fmla="*/ 2776 w 2776"/>
                <a:gd name="T27" fmla="*/ 488 h 4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76" h="488">
                  <a:moveTo>
                    <a:pt x="0" y="344"/>
                  </a:moveTo>
                  <a:lnTo>
                    <a:pt x="1392" y="344"/>
                  </a:lnTo>
                  <a:lnTo>
                    <a:pt x="1392" y="488"/>
                  </a:lnTo>
                  <a:lnTo>
                    <a:pt x="2776" y="488"/>
                  </a:lnTo>
                  <a:lnTo>
                    <a:pt x="2776" y="0"/>
                  </a:lnTo>
                  <a:lnTo>
                    <a:pt x="1392" y="0"/>
                  </a:lnTo>
                  <a:lnTo>
                    <a:pt x="1392" y="152"/>
                  </a:lnTo>
                  <a:lnTo>
                    <a:pt x="0" y="152"/>
                  </a:lnTo>
                </a:path>
              </a:pathLst>
            </a:custGeom>
            <a:solidFill>
              <a:srgbClr val="678EFD"/>
            </a:solidFill>
            <a:ln w="12700" cap="flat" cmpd="sng">
              <a:noFill/>
              <a:prstDash val="solid"/>
              <a:round/>
              <a:headEnd type="none" w="sm" len="sm"/>
              <a:tailEnd type="none" w="lg"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9" name="Line 24"/>
            <p:cNvSpPr>
              <a:spLocks noChangeShapeType="1"/>
            </p:cNvSpPr>
            <p:nvPr/>
          </p:nvSpPr>
          <p:spPr bwMode="auto">
            <a:xfrm>
              <a:off x="3164" y="432"/>
              <a:ext cx="400" cy="0"/>
            </a:xfrm>
            <a:prstGeom prst="line">
              <a:avLst/>
            </a:prstGeom>
            <a:noFill/>
            <a:ln w="38100">
              <a:solidFill>
                <a:srgbClr val="000000"/>
              </a:solidFill>
              <a:round/>
              <a:headEnd/>
              <a:tailEnd type="triangle" w="med"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0" name="Freeform 25"/>
            <p:cNvSpPr>
              <a:spLocks/>
            </p:cNvSpPr>
            <p:nvPr/>
          </p:nvSpPr>
          <p:spPr bwMode="auto">
            <a:xfrm>
              <a:off x="2864" y="184"/>
              <a:ext cx="2784" cy="144"/>
            </a:xfrm>
            <a:custGeom>
              <a:avLst/>
              <a:gdLst>
                <a:gd name="T0" fmla="*/ 0 w 2784"/>
                <a:gd name="T1" fmla="*/ 144 h 144"/>
                <a:gd name="T2" fmla="*/ 1392 w 2784"/>
                <a:gd name="T3" fmla="*/ 144 h 144"/>
                <a:gd name="T4" fmla="*/ 1392 w 2784"/>
                <a:gd name="T5" fmla="*/ 0 h 144"/>
                <a:gd name="T6" fmla="*/ 2784 w 2784"/>
                <a:gd name="T7" fmla="*/ 0 h 144"/>
                <a:gd name="T8" fmla="*/ 0 60000 65536"/>
                <a:gd name="T9" fmla="*/ 0 60000 65536"/>
                <a:gd name="T10" fmla="*/ 0 60000 65536"/>
                <a:gd name="T11" fmla="*/ 0 60000 65536"/>
                <a:gd name="T12" fmla="*/ 0 w 2784"/>
                <a:gd name="T13" fmla="*/ 0 h 144"/>
                <a:gd name="T14" fmla="*/ 2784 w 2784"/>
                <a:gd name="T15" fmla="*/ 144 h 144"/>
              </a:gdLst>
              <a:ahLst/>
              <a:cxnLst>
                <a:cxn ang="T8">
                  <a:pos x="T0" y="T1"/>
                </a:cxn>
                <a:cxn ang="T9">
                  <a:pos x="T2" y="T3"/>
                </a:cxn>
                <a:cxn ang="T10">
                  <a:pos x="T4" y="T5"/>
                </a:cxn>
                <a:cxn ang="T11">
                  <a:pos x="T6" y="T7"/>
                </a:cxn>
              </a:cxnLst>
              <a:rect l="T12" t="T13" r="T14" b="T15"/>
              <a:pathLst>
                <a:path w="2784" h="144">
                  <a:moveTo>
                    <a:pt x="0" y="144"/>
                  </a:moveTo>
                  <a:lnTo>
                    <a:pt x="1392" y="144"/>
                  </a:lnTo>
                  <a:lnTo>
                    <a:pt x="1392" y="0"/>
                  </a:lnTo>
                  <a:lnTo>
                    <a:pt x="2784" y="0"/>
                  </a:lnTo>
                </a:path>
              </a:pathLst>
            </a:custGeom>
            <a:noFill/>
            <a:ln w="28575" cap="flat" cmpd="sng">
              <a:solidFill>
                <a:srgbClr val="000000"/>
              </a:solidFill>
              <a:prstDash val="solid"/>
              <a:round/>
              <a:headEnd type="none" w="med" len="med"/>
              <a:tailEnd type="none" w="med"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1" name="Freeform 26"/>
            <p:cNvSpPr>
              <a:spLocks/>
            </p:cNvSpPr>
            <p:nvPr/>
          </p:nvSpPr>
          <p:spPr bwMode="auto">
            <a:xfrm flipV="1">
              <a:off x="2864" y="520"/>
              <a:ext cx="2784" cy="144"/>
            </a:xfrm>
            <a:custGeom>
              <a:avLst/>
              <a:gdLst>
                <a:gd name="T0" fmla="*/ 0 w 2784"/>
                <a:gd name="T1" fmla="*/ 144 h 144"/>
                <a:gd name="T2" fmla="*/ 1392 w 2784"/>
                <a:gd name="T3" fmla="*/ 144 h 144"/>
                <a:gd name="T4" fmla="*/ 1392 w 2784"/>
                <a:gd name="T5" fmla="*/ 0 h 144"/>
                <a:gd name="T6" fmla="*/ 2784 w 2784"/>
                <a:gd name="T7" fmla="*/ 0 h 144"/>
                <a:gd name="T8" fmla="*/ 0 60000 65536"/>
                <a:gd name="T9" fmla="*/ 0 60000 65536"/>
                <a:gd name="T10" fmla="*/ 0 60000 65536"/>
                <a:gd name="T11" fmla="*/ 0 60000 65536"/>
                <a:gd name="T12" fmla="*/ 0 w 2784"/>
                <a:gd name="T13" fmla="*/ 0 h 144"/>
                <a:gd name="T14" fmla="*/ 2784 w 2784"/>
                <a:gd name="T15" fmla="*/ 144 h 144"/>
              </a:gdLst>
              <a:ahLst/>
              <a:cxnLst>
                <a:cxn ang="T8">
                  <a:pos x="T0" y="T1"/>
                </a:cxn>
                <a:cxn ang="T9">
                  <a:pos x="T2" y="T3"/>
                </a:cxn>
                <a:cxn ang="T10">
                  <a:pos x="T4" y="T5"/>
                </a:cxn>
                <a:cxn ang="T11">
                  <a:pos x="T6" y="T7"/>
                </a:cxn>
              </a:cxnLst>
              <a:rect l="T12" t="T13" r="T14" b="T15"/>
              <a:pathLst>
                <a:path w="2784" h="144">
                  <a:moveTo>
                    <a:pt x="0" y="144"/>
                  </a:moveTo>
                  <a:lnTo>
                    <a:pt x="1392" y="144"/>
                  </a:lnTo>
                  <a:lnTo>
                    <a:pt x="1392" y="0"/>
                  </a:lnTo>
                  <a:lnTo>
                    <a:pt x="2784" y="0"/>
                  </a:lnTo>
                </a:path>
              </a:pathLst>
            </a:custGeom>
            <a:noFill/>
            <a:ln w="28575" cap="flat" cmpd="sng">
              <a:solidFill>
                <a:srgbClr val="000000"/>
              </a:solidFill>
              <a:prstDash val="solid"/>
              <a:round/>
              <a:headEnd type="none" w="med" len="med"/>
              <a:tailEnd type="none" w="med"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grpSp>
          <p:nvGrpSpPr>
            <p:cNvPr id="12" name="Group 27"/>
            <p:cNvGrpSpPr>
              <a:grpSpLocks/>
            </p:cNvGrpSpPr>
            <p:nvPr/>
          </p:nvGrpSpPr>
          <p:grpSpPr bwMode="auto">
            <a:xfrm>
              <a:off x="4256" y="511"/>
              <a:ext cx="920" cy="150"/>
              <a:chOff x="2448" y="1482"/>
              <a:chExt cx="920" cy="150"/>
            </a:xfrm>
          </p:grpSpPr>
          <p:sp>
            <p:nvSpPr>
              <p:cNvPr id="18" name="Freeform 28"/>
              <p:cNvSpPr>
                <a:spLocks/>
              </p:cNvSpPr>
              <p:nvPr/>
            </p:nvSpPr>
            <p:spPr bwMode="auto">
              <a:xfrm>
                <a:off x="2448" y="1482"/>
                <a:ext cx="920" cy="150"/>
              </a:xfrm>
              <a:custGeom>
                <a:avLst/>
                <a:gdLst>
                  <a:gd name="T0" fmla="*/ 0 w 920"/>
                  <a:gd name="T1" fmla="*/ 2 h 162"/>
                  <a:gd name="T2" fmla="*/ 920 w 920"/>
                  <a:gd name="T3" fmla="*/ 150 h 162"/>
                  <a:gd name="T4" fmla="*/ 0 w 920"/>
                  <a:gd name="T5" fmla="*/ 150 h 162"/>
                  <a:gd name="T6" fmla="*/ 0 w 920"/>
                  <a:gd name="T7" fmla="*/ 2 h 162"/>
                  <a:gd name="T8" fmla="*/ 0 60000 65536"/>
                  <a:gd name="T9" fmla="*/ 0 60000 65536"/>
                  <a:gd name="T10" fmla="*/ 0 60000 65536"/>
                  <a:gd name="T11" fmla="*/ 0 60000 65536"/>
                  <a:gd name="T12" fmla="*/ 0 w 920"/>
                  <a:gd name="T13" fmla="*/ 0 h 162"/>
                  <a:gd name="T14" fmla="*/ 920 w 920"/>
                  <a:gd name="T15" fmla="*/ 162 h 162"/>
                </a:gdLst>
                <a:ahLst/>
                <a:cxnLst>
                  <a:cxn ang="T8">
                    <a:pos x="T0" y="T1"/>
                  </a:cxn>
                  <a:cxn ang="T9">
                    <a:pos x="T2" y="T3"/>
                  </a:cxn>
                  <a:cxn ang="T10">
                    <a:pos x="T4" y="T5"/>
                  </a:cxn>
                  <a:cxn ang="T11">
                    <a:pos x="T6" y="T7"/>
                  </a:cxn>
                </a:cxnLst>
                <a:rect l="T12" t="T13" r="T14" b="T15"/>
                <a:pathLst>
                  <a:path w="920" h="162">
                    <a:moveTo>
                      <a:pt x="0" y="2"/>
                    </a:moveTo>
                    <a:cubicBezTo>
                      <a:pt x="147" y="0"/>
                      <a:pt x="573" y="48"/>
                      <a:pt x="920" y="162"/>
                    </a:cubicBezTo>
                    <a:cubicBezTo>
                      <a:pt x="573" y="162"/>
                      <a:pt x="156" y="162"/>
                      <a:pt x="0" y="162"/>
                    </a:cubicBezTo>
                    <a:cubicBezTo>
                      <a:pt x="0" y="36"/>
                      <a:pt x="0" y="126"/>
                      <a:pt x="0" y="2"/>
                    </a:cubicBezTo>
                    <a:close/>
                  </a:path>
                </a:pathLst>
              </a:custGeom>
              <a:solidFill>
                <a:srgbClr val="678EFD"/>
              </a:solidFill>
              <a:ln w="12700" cap="flat" cmpd="sng">
                <a:solidFill>
                  <a:srgbClr val="000000"/>
                </a:solidFill>
                <a:prstDash val="solid"/>
                <a:round/>
                <a:headEnd type="none" w="sm" len="sm"/>
                <a:tailEnd type="none" w="lg"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9" name="Freeform 29"/>
              <p:cNvSpPr>
                <a:spLocks/>
              </p:cNvSpPr>
              <p:nvPr/>
            </p:nvSpPr>
            <p:spPr bwMode="auto">
              <a:xfrm>
                <a:off x="2790" y="1536"/>
                <a:ext cx="155" cy="64"/>
              </a:xfrm>
              <a:custGeom>
                <a:avLst/>
                <a:gdLst>
                  <a:gd name="T0" fmla="*/ 15 w 155"/>
                  <a:gd name="T1" fmla="*/ 0 h 64"/>
                  <a:gd name="T2" fmla="*/ 153 w 155"/>
                  <a:gd name="T3" fmla="*/ 54 h 64"/>
                  <a:gd name="T4" fmla="*/ 0 w 155"/>
                  <a:gd name="T5" fmla="*/ 63 h 64"/>
                  <a:gd name="T6" fmla="*/ 0 60000 65536"/>
                  <a:gd name="T7" fmla="*/ 0 60000 65536"/>
                  <a:gd name="T8" fmla="*/ 0 60000 65536"/>
                  <a:gd name="T9" fmla="*/ 0 w 155"/>
                  <a:gd name="T10" fmla="*/ 0 h 64"/>
                  <a:gd name="T11" fmla="*/ 155 w 155"/>
                  <a:gd name="T12" fmla="*/ 64 h 64"/>
                </a:gdLst>
                <a:ahLst/>
                <a:cxnLst>
                  <a:cxn ang="T6">
                    <a:pos x="T0" y="T1"/>
                  </a:cxn>
                  <a:cxn ang="T7">
                    <a:pos x="T2" y="T3"/>
                  </a:cxn>
                  <a:cxn ang="T8">
                    <a:pos x="T4" y="T5"/>
                  </a:cxn>
                </a:cxnLst>
                <a:rect l="T9" t="T10" r="T11" b="T12"/>
                <a:pathLst>
                  <a:path w="155" h="64">
                    <a:moveTo>
                      <a:pt x="15" y="0"/>
                    </a:moveTo>
                    <a:cubicBezTo>
                      <a:pt x="85" y="22"/>
                      <a:pt x="155" y="44"/>
                      <a:pt x="153" y="54"/>
                    </a:cubicBezTo>
                    <a:cubicBezTo>
                      <a:pt x="151" y="64"/>
                      <a:pt x="75" y="63"/>
                      <a:pt x="0" y="63"/>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20" name="Freeform 30"/>
              <p:cNvSpPr>
                <a:spLocks/>
              </p:cNvSpPr>
              <p:nvPr/>
            </p:nvSpPr>
            <p:spPr bwMode="auto">
              <a:xfrm>
                <a:off x="2625" y="1518"/>
                <a:ext cx="99" cy="90"/>
              </a:xfrm>
              <a:custGeom>
                <a:avLst/>
                <a:gdLst>
                  <a:gd name="T0" fmla="*/ 0 w 99"/>
                  <a:gd name="T1" fmla="*/ 0 h 90"/>
                  <a:gd name="T2" fmla="*/ 99 w 99"/>
                  <a:gd name="T3" fmla="*/ 48 h 90"/>
                  <a:gd name="T4" fmla="*/ 0 w 99"/>
                  <a:gd name="T5" fmla="*/ 90 h 90"/>
                  <a:gd name="T6" fmla="*/ 0 60000 65536"/>
                  <a:gd name="T7" fmla="*/ 0 60000 65536"/>
                  <a:gd name="T8" fmla="*/ 0 60000 65536"/>
                  <a:gd name="T9" fmla="*/ 0 w 99"/>
                  <a:gd name="T10" fmla="*/ 0 h 90"/>
                  <a:gd name="T11" fmla="*/ 99 w 99"/>
                  <a:gd name="T12" fmla="*/ 90 h 90"/>
                </a:gdLst>
                <a:ahLst/>
                <a:cxnLst>
                  <a:cxn ang="T6">
                    <a:pos x="T0" y="T1"/>
                  </a:cxn>
                  <a:cxn ang="T7">
                    <a:pos x="T2" y="T3"/>
                  </a:cxn>
                  <a:cxn ang="T8">
                    <a:pos x="T4" y="T5"/>
                  </a:cxn>
                </a:cxnLst>
                <a:rect l="T9" t="T10" r="T11" b="T12"/>
                <a:pathLst>
                  <a:path w="99" h="90">
                    <a:moveTo>
                      <a:pt x="0" y="0"/>
                    </a:moveTo>
                    <a:cubicBezTo>
                      <a:pt x="16" y="8"/>
                      <a:pt x="99" y="33"/>
                      <a:pt x="99" y="48"/>
                    </a:cubicBezTo>
                    <a:cubicBezTo>
                      <a:pt x="99" y="63"/>
                      <a:pt x="21" y="81"/>
                      <a:pt x="0" y="90"/>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21" name="Freeform 31"/>
              <p:cNvSpPr>
                <a:spLocks/>
              </p:cNvSpPr>
              <p:nvPr/>
            </p:nvSpPr>
            <p:spPr bwMode="auto">
              <a:xfrm>
                <a:off x="2472" y="1518"/>
                <a:ext cx="111" cy="93"/>
              </a:xfrm>
              <a:custGeom>
                <a:avLst/>
                <a:gdLst>
                  <a:gd name="T0" fmla="*/ 108 w 111"/>
                  <a:gd name="T1" fmla="*/ 89 h 93"/>
                  <a:gd name="T2" fmla="*/ 21 w 111"/>
                  <a:gd name="T3" fmla="*/ 81 h 93"/>
                  <a:gd name="T4" fmla="*/ 15 w 111"/>
                  <a:gd name="T5" fmla="*/ 18 h 93"/>
                  <a:gd name="T6" fmla="*/ 111 w 111"/>
                  <a:gd name="T7" fmla="*/ 0 h 93"/>
                  <a:gd name="T8" fmla="*/ 0 60000 65536"/>
                  <a:gd name="T9" fmla="*/ 0 60000 65536"/>
                  <a:gd name="T10" fmla="*/ 0 60000 65536"/>
                  <a:gd name="T11" fmla="*/ 0 60000 65536"/>
                  <a:gd name="T12" fmla="*/ 0 w 111"/>
                  <a:gd name="T13" fmla="*/ 0 h 93"/>
                  <a:gd name="T14" fmla="*/ 111 w 111"/>
                  <a:gd name="T15" fmla="*/ 93 h 93"/>
                </a:gdLst>
                <a:ahLst/>
                <a:cxnLst>
                  <a:cxn ang="T8">
                    <a:pos x="T0" y="T1"/>
                  </a:cxn>
                  <a:cxn ang="T9">
                    <a:pos x="T2" y="T3"/>
                  </a:cxn>
                  <a:cxn ang="T10">
                    <a:pos x="T4" y="T5"/>
                  </a:cxn>
                  <a:cxn ang="T11">
                    <a:pos x="T6" y="T7"/>
                  </a:cxn>
                </a:cxnLst>
                <a:rect l="T12" t="T13" r="T14" b="T15"/>
                <a:pathLst>
                  <a:path w="111" h="93">
                    <a:moveTo>
                      <a:pt x="108" y="89"/>
                    </a:moveTo>
                    <a:cubicBezTo>
                      <a:pt x="94" y="88"/>
                      <a:pt x="36" y="93"/>
                      <a:pt x="21" y="81"/>
                    </a:cubicBezTo>
                    <a:cubicBezTo>
                      <a:pt x="6" y="69"/>
                      <a:pt x="0" y="32"/>
                      <a:pt x="15" y="18"/>
                    </a:cubicBezTo>
                    <a:cubicBezTo>
                      <a:pt x="30" y="4"/>
                      <a:pt x="91" y="4"/>
                      <a:pt x="111" y="0"/>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grpSp>
        <p:grpSp>
          <p:nvGrpSpPr>
            <p:cNvPr id="13" name="Group 32"/>
            <p:cNvGrpSpPr>
              <a:grpSpLocks/>
            </p:cNvGrpSpPr>
            <p:nvPr/>
          </p:nvGrpSpPr>
          <p:grpSpPr bwMode="auto">
            <a:xfrm flipV="1">
              <a:off x="4256" y="184"/>
              <a:ext cx="920" cy="150"/>
              <a:chOff x="2448" y="1482"/>
              <a:chExt cx="920" cy="150"/>
            </a:xfrm>
          </p:grpSpPr>
          <p:sp>
            <p:nvSpPr>
              <p:cNvPr id="14" name="Freeform 33"/>
              <p:cNvSpPr>
                <a:spLocks/>
              </p:cNvSpPr>
              <p:nvPr/>
            </p:nvSpPr>
            <p:spPr bwMode="auto">
              <a:xfrm>
                <a:off x="2448" y="1482"/>
                <a:ext cx="920" cy="150"/>
              </a:xfrm>
              <a:custGeom>
                <a:avLst/>
                <a:gdLst>
                  <a:gd name="T0" fmla="*/ 0 w 920"/>
                  <a:gd name="T1" fmla="*/ 2 h 162"/>
                  <a:gd name="T2" fmla="*/ 920 w 920"/>
                  <a:gd name="T3" fmla="*/ 150 h 162"/>
                  <a:gd name="T4" fmla="*/ 0 w 920"/>
                  <a:gd name="T5" fmla="*/ 150 h 162"/>
                  <a:gd name="T6" fmla="*/ 0 w 920"/>
                  <a:gd name="T7" fmla="*/ 2 h 162"/>
                  <a:gd name="T8" fmla="*/ 0 60000 65536"/>
                  <a:gd name="T9" fmla="*/ 0 60000 65536"/>
                  <a:gd name="T10" fmla="*/ 0 60000 65536"/>
                  <a:gd name="T11" fmla="*/ 0 60000 65536"/>
                  <a:gd name="T12" fmla="*/ 0 w 920"/>
                  <a:gd name="T13" fmla="*/ 0 h 162"/>
                  <a:gd name="T14" fmla="*/ 920 w 920"/>
                  <a:gd name="T15" fmla="*/ 162 h 162"/>
                </a:gdLst>
                <a:ahLst/>
                <a:cxnLst>
                  <a:cxn ang="T8">
                    <a:pos x="T0" y="T1"/>
                  </a:cxn>
                  <a:cxn ang="T9">
                    <a:pos x="T2" y="T3"/>
                  </a:cxn>
                  <a:cxn ang="T10">
                    <a:pos x="T4" y="T5"/>
                  </a:cxn>
                  <a:cxn ang="T11">
                    <a:pos x="T6" y="T7"/>
                  </a:cxn>
                </a:cxnLst>
                <a:rect l="T12" t="T13" r="T14" b="T15"/>
                <a:pathLst>
                  <a:path w="920" h="162">
                    <a:moveTo>
                      <a:pt x="0" y="2"/>
                    </a:moveTo>
                    <a:cubicBezTo>
                      <a:pt x="147" y="0"/>
                      <a:pt x="573" y="48"/>
                      <a:pt x="920" y="162"/>
                    </a:cubicBezTo>
                    <a:cubicBezTo>
                      <a:pt x="573" y="162"/>
                      <a:pt x="156" y="162"/>
                      <a:pt x="0" y="162"/>
                    </a:cubicBezTo>
                    <a:cubicBezTo>
                      <a:pt x="0" y="36"/>
                      <a:pt x="0" y="126"/>
                      <a:pt x="0" y="2"/>
                    </a:cubicBezTo>
                    <a:close/>
                  </a:path>
                </a:pathLst>
              </a:custGeom>
              <a:solidFill>
                <a:srgbClr val="678EFD"/>
              </a:solidFill>
              <a:ln w="12700" cap="flat" cmpd="sng">
                <a:solidFill>
                  <a:srgbClr val="000000"/>
                </a:solidFill>
                <a:prstDash val="solid"/>
                <a:round/>
                <a:headEnd type="none" w="sm" len="sm"/>
                <a:tailEnd type="none" w="lg"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5" name="Freeform 34"/>
              <p:cNvSpPr>
                <a:spLocks/>
              </p:cNvSpPr>
              <p:nvPr/>
            </p:nvSpPr>
            <p:spPr bwMode="auto">
              <a:xfrm>
                <a:off x="2790" y="1536"/>
                <a:ext cx="155" cy="64"/>
              </a:xfrm>
              <a:custGeom>
                <a:avLst/>
                <a:gdLst>
                  <a:gd name="T0" fmla="*/ 15 w 155"/>
                  <a:gd name="T1" fmla="*/ 0 h 64"/>
                  <a:gd name="T2" fmla="*/ 153 w 155"/>
                  <a:gd name="T3" fmla="*/ 54 h 64"/>
                  <a:gd name="T4" fmla="*/ 0 w 155"/>
                  <a:gd name="T5" fmla="*/ 63 h 64"/>
                  <a:gd name="T6" fmla="*/ 0 60000 65536"/>
                  <a:gd name="T7" fmla="*/ 0 60000 65536"/>
                  <a:gd name="T8" fmla="*/ 0 60000 65536"/>
                  <a:gd name="T9" fmla="*/ 0 w 155"/>
                  <a:gd name="T10" fmla="*/ 0 h 64"/>
                  <a:gd name="T11" fmla="*/ 155 w 155"/>
                  <a:gd name="T12" fmla="*/ 64 h 64"/>
                </a:gdLst>
                <a:ahLst/>
                <a:cxnLst>
                  <a:cxn ang="T6">
                    <a:pos x="T0" y="T1"/>
                  </a:cxn>
                  <a:cxn ang="T7">
                    <a:pos x="T2" y="T3"/>
                  </a:cxn>
                  <a:cxn ang="T8">
                    <a:pos x="T4" y="T5"/>
                  </a:cxn>
                </a:cxnLst>
                <a:rect l="T9" t="T10" r="T11" b="T12"/>
                <a:pathLst>
                  <a:path w="155" h="64">
                    <a:moveTo>
                      <a:pt x="15" y="0"/>
                    </a:moveTo>
                    <a:cubicBezTo>
                      <a:pt x="85" y="22"/>
                      <a:pt x="155" y="44"/>
                      <a:pt x="153" y="54"/>
                    </a:cubicBezTo>
                    <a:cubicBezTo>
                      <a:pt x="151" y="64"/>
                      <a:pt x="75" y="63"/>
                      <a:pt x="0" y="63"/>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6" name="Freeform 35"/>
              <p:cNvSpPr>
                <a:spLocks/>
              </p:cNvSpPr>
              <p:nvPr/>
            </p:nvSpPr>
            <p:spPr bwMode="auto">
              <a:xfrm>
                <a:off x="2625" y="1518"/>
                <a:ext cx="99" cy="90"/>
              </a:xfrm>
              <a:custGeom>
                <a:avLst/>
                <a:gdLst>
                  <a:gd name="T0" fmla="*/ 0 w 99"/>
                  <a:gd name="T1" fmla="*/ 0 h 90"/>
                  <a:gd name="T2" fmla="*/ 99 w 99"/>
                  <a:gd name="T3" fmla="*/ 48 h 90"/>
                  <a:gd name="T4" fmla="*/ 0 w 99"/>
                  <a:gd name="T5" fmla="*/ 90 h 90"/>
                  <a:gd name="T6" fmla="*/ 0 60000 65536"/>
                  <a:gd name="T7" fmla="*/ 0 60000 65536"/>
                  <a:gd name="T8" fmla="*/ 0 60000 65536"/>
                  <a:gd name="T9" fmla="*/ 0 w 99"/>
                  <a:gd name="T10" fmla="*/ 0 h 90"/>
                  <a:gd name="T11" fmla="*/ 99 w 99"/>
                  <a:gd name="T12" fmla="*/ 90 h 90"/>
                </a:gdLst>
                <a:ahLst/>
                <a:cxnLst>
                  <a:cxn ang="T6">
                    <a:pos x="T0" y="T1"/>
                  </a:cxn>
                  <a:cxn ang="T7">
                    <a:pos x="T2" y="T3"/>
                  </a:cxn>
                  <a:cxn ang="T8">
                    <a:pos x="T4" y="T5"/>
                  </a:cxn>
                </a:cxnLst>
                <a:rect l="T9" t="T10" r="T11" b="T12"/>
                <a:pathLst>
                  <a:path w="99" h="90">
                    <a:moveTo>
                      <a:pt x="0" y="0"/>
                    </a:moveTo>
                    <a:cubicBezTo>
                      <a:pt x="16" y="8"/>
                      <a:pt x="99" y="33"/>
                      <a:pt x="99" y="48"/>
                    </a:cubicBezTo>
                    <a:cubicBezTo>
                      <a:pt x="99" y="63"/>
                      <a:pt x="21" y="81"/>
                      <a:pt x="0" y="90"/>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7" name="Freeform 36"/>
              <p:cNvSpPr>
                <a:spLocks/>
              </p:cNvSpPr>
              <p:nvPr/>
            </p:nvSpPr>
            <p:spPr bwMode="auto">
              <a:xfrm>
                <a:off x="2472" y="1518"/>
                <a:ext cx="111" cy="93"/>
              </a:xfrm>
              <a:custGeom>
                <a:avLst/>
                <a:gdLst>
                  <a:gd name="T0" fmla="*/ 108 w 111"/>
                  <a:gd name="T1" fmla="*/ 89 h 93"/>
                  <a:gd name="T2" fmla="*/ 21 w 111"/>
                  <a:gd name="T3" fmla="*/ 81 h 93"/>
                  <a:gd name="T4" fmla="*/ 15 w 111"/>
                  <a:gd name="T5" fmla="*/ 18 h 93"/>
                  <a:gd name="T6" fmla="*/ 111 w 111"/>
                  <a:gd name="T7" fmla="*/ 0 h 93"/>
                  <a:gd name="T8" fmla="*/ 0 60000 65536"/>
                  <a:gd name="T9" fmla="*/ 0 60000 65536"/>
                  <a:gd name="T10" fmla="*/ 0 60000 65536"/>
                  <a:gd name="T11" fmla="*/ 0 60000 65536"/>
                  <a:gd name="T12" fmla="*/ 0 w 111"/>
                  <a:gd name="T13" fmla="*/ 0 h 93"/>
                  <a:gd name="T14" fmla="*/ 111 w 111"/>
                  <a:gd name="T15" fmla="*/ 93 h 93"/>
                </a:gdLst>
                <a:ahLst/>
                <a:cxnLst>
                  <a:cxn ang="T8">
                    <a:pos x="T0" y="T1"/>
                  </a:cxn>
                  <a:cxn ang="T9">
                    <a:pos x="T2" y="T3"/>
                  </a:cxn>
                  <a:cxn ang="T10">
                    <a:pos x="T4" y="T5"/>
                  </a:cxn>
                  <a:cxn ang="T11">
                    <a:pos x="T6" y="T7"/>
                  </a:cxn>
                </a:cxnLst>
                <a:rect l="T12" t="T13" r="T14" b="T15"/>
                <a:pathLst>
                  <a:path w="111" h="93">
                    <a:moveTo>
                      <a:pt x="108" y="89"/>
                    </a:moveTo>
                    <a:cubicBezTo>
                      <a:pt x="94" y="88"/>
                      <a:pt x="36" y="93"/>
                      <a:pt x="21" y="81"/>
                    </a:cubicBezTo>
                    <a:cubicBezTo>
                      <a:pt x="6" y="69"/>
                      <a:pt x="0" y="32"/>
                      <a:pt x="15" y="18"/>
                    </a:cubicBezTo>
                    <a:cubicBezTo>
                      <a:pt x="30" y="4"/>
                      <a:pt x="91" y="4"/>
                      <a:pt x="111" y="0"/>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grpSp>
      </p:grpSp>
    </p:spTree>
    <p:extLst>
      <p:ext uri="{BB962C8B-B14F-4D97-AF65-F5344CB8AC3E}">
        <p14:creationId xmlns:p14="http://schemas.microsoft.com/office/powerpoint/2010/main" val="110898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3600" y="1828800"/>
            <a:ext cx="4676775" cy="3524250"/>
          </a:xfrm>
        </p:spPr>
      </p:pic>
      <p:sp>
        <p:nvSpPr>
          <p:cNvPr id="3" name="Title 2"/>
          <p:cNvSpPr>
            <a:spLocks noGrp="1"/>
          </p:cNvSpPr>
          <p:nvPr>
            <p:ph type="title"/>
          </p:nvPr>
        </p:nvSpPr>
        <p:spPr/>
        <p:txBody>
          <a:bodyPr>
            <a:normAutofit fontScale="90000"/>
          </a:bodyPr>
          <a:lstStyle/>
          <a:p>
            <a:r>
              <a:rPr lang="en-US" dirty="0" smtClean="0"/>
              <a:t>Head Loss as a Function of </a:t>
            </a:r>
            <a:r>
              <a:rPr lang="en-US" dirty="0" err="1" smtClean="0"/>
              <a:t>N</a:t>
            </a:r>
            <a:r>
              <a:rPr lang="en-US" baseline="-25000" dirty="0" err="1" smtClean="0"/>
              <a:t>orifices</a:t>
            </a:r>
            <a:endParaRPr lang="en-US" dirty="0"/>
          </a:p>
        </p:txBody>
      </p:sp>
    </p:spTree>
    <p:extLst>
      <p:ext uri="{BB962C8B-B14F-4D97-AF65-F5344CB8AC3E}">
        <p14:creationId xmlns:p14="http://schemas.microsoft.com/office/powerpoint/2010/main" val="5845752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3600" y="2133600"/>
            <a:ext cx="4791075" cy="3333750"/>
          </a:xfrm>
        </p:spPr>
      </p:pic>
      <p:sp>
        <p:nvSpPr>
          <p:cNvPr id="3" name="Title 2"/>
          <p:cNvSpPr>
            <a:spLocks noGrp="1"/>
          </p:cNvSpPr>
          <p:nvPr>
            <p:ph type="title"/>
          </p:nvPr>
        </p:nvSpPr>
        <p:spPr/>
        <p:txBody>
          <a:bodyPr>
            <a:normAutofit fontScale="90000"/>
          </a:bodyPr>
          <a:lstStyle/>
          <a:p>
            <a:pPr algn="ctr"/>
            <a:r>
              <a:rPr lang="en-US" dirty="0" smtClean="0"/>
              <a:t>Orifice Diameter as a Function of </a:t>
            </a:r>
            <a:r>
              <a:rPr lang="en-US" dirty="0" err="1" smtClean="0"/>
              <a:t>N</a:t>
            </a:r>
            <a:r>
              <a:rPr lang="en-US" baseline="-25000" dirty="0" err="1" smtClean="0"/>
              <a:t>orifices</a:t>
            </a:r>
            <a:endParaRPr lang="en-US" dirty="0"/>
          </a:p>
        </p:txBody>
      </p:sp>
    </p:spTree>
    <p:extLst>
      <p:ext uri="{BB962C8B-B14F-4D97-AF65-F5344CB8AC3E}">
        <p14:creationId xmlns:p14="http://schemas.microsoft.com/office/powerpoint/2010/main" val="20255549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6462" y="2048669"/>
            <a:ext cx="4791075" cy="3390900"/>
          </a:xfrm>
        </p:spPr>
      </p:pic>
      <p:sp>
        <p:nvSpPr>
          <p:cNvPr id="3" name="Title 2"/>
          <p:cNvSpPr>
            <a:spLocks noGrp="1"/>
          </p:cNvSpPr>
          <p:nvPr>
            <p:ph type="title"/>
          </p:nvPr>
        </p:nvSpPr>
        <p:spPr/>
        <p:txBody>
          <a:bodyPr>
            <a:normAutofit fontScale="90000"/>
          </a:bodyPr>
          <a:lstStyle/>
          <a:p>
            <a:pPr algn="ctr"/>
            <a:r>
              <a:rPr lang="en-US" dirty="0" smtClean="0"/>
              <a:t>Porosity as a Function of Orifice Diameter</a:t>
            </a:r>
            <a:endParaRPr lang="en-US" dirty="0"/>
          </a:p>
        </p:txBody>
      </p:sp>
    </p:spTree>
    <p:extLst>
      <p:ext uri="{BB962C8B-B14F-4D97-AF65-F5344CB8AC3E}">
        <p14:creationId xmlns:p14="http://schemas.microsoft.com/office/powerpoint/2010/main" val="3900672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Compared available Material to solution set</a:t>
            </a:r>
          </a:p>
          <a:p>
            <a:r>
              <a:rPr lang="en-US" dirty="0"/>
              <a:t>Perforated Sheet Specifications:</a:t>
            </a:r>
          </a:p>
          <a:p>
            <a:pPr lvl="1"/>
            <a:r>
              <a:rPr lang="en-US" dirty="0" err="1"/>
              <a:t>D</a:t>
            </a:r>
            <a:r>
              <a:rPr lang="en-US" baseline="-25000" dirty="0" err="1"/>
              <a:t>orifice</a:t>
            </a:r>
            <a:r>
              <a:rPr lang="en-US" dirty="0"/>
              <a:t>=0.318mm = 0.125”</a:t>
            </a:r>
          </a:p>
          <a:p>
            <a:pPr lvl="1"/>
            <a:r>
              <a:rPr lang="en-US" dirty="0"/>
              <a:t>Porosity = 40%</a:t>
            </a:r>
          </a:p>
          <a:p>
            <a:pPr lvl="1"/>
            <a:r>
              <a:rPr lang="en-US" dirty="0" err="1" smtClean="0"/>
              <a:t>N</a:t>
            </a:r>
            <a:r>
              <a:rPr lang="en-US" baseline="-25000" dirty="0" err="1" smtClean="0"/>
              <a:t>orifice</a:t>
            </a:r>
            <a:r>
              <a:rPr lang="en-US" dirty="0" smtClean="0"/>
              <a:t>=14,000</a:t>
            </a:r>
            <a:endParaRPr lang="en-US" dirty="0" smtClean="0"/>
          </a:p>
          <a:p>
            <a:r>
              <a:rPr lang="en-US" dirty="0" smtClean="0"/>
              <a:t>Materials: steel, stainless corrosion resistant steel, polypropylene</a:t>
            </a:r>
            <a:endParaRPr lang="en-US" dirty="0" smtClean="0"/>
          </a:p>
          <a:p>
            <a:pPr marL="393192" lvl="1" indent="0">
              <a:buNone/>
            </a:pPr>
            <a:endParaRPr lang="en-US" dirty="0" smtClean="0"/>
          </a:p>
        </p:txBody>
      </p:sp>
      <p:sp>
        <p:nvSpPr>
          <p:cNvPr id="3" name="Title 2"/>
          <p:cNvSpPr>
            <a:spLocks noGrp="1"/>
          </p:cNvSpPr>
          <p:nvPr>
            <p:ph type="title"/>
          </p:nvPr>
        </p:nvSpPr>
        <p:spPr/>
        <p:txBody>
          <a:bodyPr/>
          <a:lstStyle/>
          <a:p>
            <a:r>
              <a:rPr lang="en-US" dirty="0" smtClean="0"/>
              <a:t>Material Selection</a:t>
            </a:r>
            <a:endParaRPr lang="en-US" dirty="0"/>
          </a:p>
        </p:txBody>
      </p:sp>
    </p:spTree>
    <p:extLst>
      <p:ext uri="{BB962C8B-B14F-4D97-AF65-F5344CB8AC3E}">
        <p14:creationId xmlns:p14="http://schemas.microsoft.com/office/powerpoint/2010/main" val="3616524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800600" cy="4525963"/>
          </a:xfrm>
        </p:spPr>
        <p:txBody>
          <a:bodyPr/>
          <a:lstStyle/>
          <a:p>
            <a:r>
              <a:rPr lang="en-US" dirty="0" smtClean="0"/>
              <a:t>Where do you think it should go?</a:t>
            </a:r>
            <a:endParaRPr lang="en-US" dirty="0"/>
          </a:p>
        </p:txBody>
      </p:sp>
      <p:sp>
        <p:nvSpPr>
          <p:cNvPr id="3" name="Title 2"/>
          <p:cNvSpPr>
            <a:spLocks noGrp="1"/>
          </p:cNvSpPr>
          <p:nvPr>
            <p:ph type="title"/>
          </p:nvPr>
        </p:nvSpPr>
        <p:spPr/>
        <p:txBody>
          <a:bodyPr/>
          <a:lstStyle/>
          <a:p>
            <a:r>
              <a:rPr lang="en-US" dirty="0" smtClean="0"/>
              <a:t>Placement</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52400"/>
            <a:ext cx="2505075" cy="659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Minus 5"/>
          <p:cNvSpPr/>
          <p:nvPr/>
        </p:nvSpPr>
        <p:spPr>
          <a:xfrm>
            <a:off x="5445265" y="1565808"/>
            <a:ext cx="1066800" cy="45719"/>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8808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smtClean="0"/>
              <a:t>How </a:t>
            </a:r>
            <a:r>
              <a:rPr lang="en" dirty="0"/>
              <a:t>should we attach it to the Flocculator?</a:t>
            </a:r>
          </a:p>
          <a:p>
            <a:endParaRPr lang="en-US" dirty="0"/>
          </a:p>
        </p:txBody>
      </p:sp>
      <p:sp>
        <p:nvSpPr>
          <p:cNvPr id="3" name="Title 2"/>
          <p:cNvSpPr>
            <a:spLocks noGrp="1"/>
          </p:cNvSpPr>
          <p:nvPr>
            <p:ph type="title"/>
          </p:nvPr>
        </p:nvSpPr>
        <p:spPr/>
        <p:txBody>
          <a:bodyPr/>
          <a:lstStyle/>
          <a:p>
            <a:r>
              <a:rPr lang="en-US" dirty="0" smtClean="0"/>
              <a:t>Brainstorm</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2514600"/>
            <a:ext cx="1704975" cy="268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2803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Send it to Drew</a:t>
            </a:r>
          </a:p>
          <a:p>
            <a:r>
              <a:rPr lang="en-US" dirty="0" smtClean="0"/>
              <a:t>See if</a:t>
            </a:r>
            <a:r>
              <a:rPr lang="en-US" dirty="0" smtClean="0"/>
              <a:t> </a:t>
            </a:r>
            <a:r>
              <a:rPr lang="en-US" dirty="0" smtClean="0"/>
              <a:t>it Works!</a:t>
            </a:r>
            <a:endParaRPr lang="en-US" dirty="0"/>
          </a:p>
        </p:txBody>
      </p:sp>
      <p:sp>
        <p:nvSpPr>
          <p:cNvPr id="3" name="Title 2"/>
          <p:cNvSpPr>
            <a:spLocks noGrp="1"/>
          </p:cNvSpPr>
          <p:nvPr>
            <p:ph type="title"/>
          </p:nvPr>
        </p:nvSpPr>
        <p:spPr/>
        <p:txBody>
          <a:bodyPr/>
          <a:lstStyle/>
          <a:p>
            <a:r>
              <a:rPr lang="en-US" dirty="0" smtClean="0"/>
              <a:t>What’s Next?</a:t>
            </a:r>
            <a:endParaRPr lang="en-US"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7813"/>
          <a:stretch/>
        </p:blipFill>
        <p:spPr bwMode="auto">
          <a:xfrm>
            <a:off x="4648200" y="914400"/>
            <a:ext cx="3440850" cy="492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29880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solidFill>
              </a:rPr>
              <a:t>Flocculation – Quick Review</a:t>
            </a:r>
            <a:endParaRPr lang="en-US" dirty="0">
              <a:solidFill>
                <a:schemeClr val="bg2"/>
              </a:solidFill>
            </a:endParaRPr>
          </a:p>
        </p:txBody>
      </p:sp>
      <p:sp>
        <p:nvSpPr>
          <p:cNvPr id="6" name="TextBox 5"/>
          <p:cNvSpPr txBox="1"/>
          <p:nvPr/>
        </p:nvSpPr>
        <p:spPr>
          <a:xfrm>
            <a:off x="7306152"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Filtration </a:t>
            </a:r>
            <a:endParaRPr lang="en-US" sz="2000" b="1" dirty="0">
              <a:latin typeface="+mj-lt"/>
            </a:endParaRPr>
          </a:p>
        </p:txBody>
      </p:sp>
      <p:sp>
        <p:nvSpPr>
          <p:cNvPr id="7" name="TextBox 6"/>
          <p:cNvSpPr txBox="1"/>
          <p:nvPr/>
        </p:nvSpPr>
        <p:spPr>
          <a:xfrm>
            <a:off x="5479614" y="1903161"/>
            <a:ext cx="1828800" cy="369332"/>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b="1" dirty="0" smtClean="0">
                <a:latin typeface="+mj-lt"/>
              </a:rPr>
              <a:t>Sedimentation</a:t>
            </a:r>
            <a:endParaRPr lang="en-US" b="1" dirty="0">
              <a:latin typeface="+mj-lt"/>
            </a:endParaRPr>
          </a:p>
        </p:txBody>
      </p:sp>
      <p:sp>
        <p:nvSpPr>
          <p:cNvPr id="8" name="TextBox 7"/>
          <p:cNvSpPr txBox="1"/>
          <p:nvPr/>
        </p:nvSpPr>
        <p:spPr>
          <a:xfrm>
            <a:off x="1826538"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Flocculation</a:t>
            </a:r>
            <a:endParaRPr lang="en-US" sz="2000" b="1" dirty="0">
              <a:latin typeface="+mj-lt"/>
            </a:endParaRPr>
          </a:p>
        </p:txBody>
      </p:sp>
      <p:sp>
        <p:nvSpPr>
          <p:cNvPr id="9" name="TextBox 8"/>
          <p:cNvSpPr txBox="1"/>
          <p:nvPr/>
        </p:nvSpPr>
        <p:spPr>
          <a:xfrm>
            <a:off x="0"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Coagulation</a:t>
            </a:r>
            <a:endParaRPr lang="en-US" sz="2000" b="1" dirty="0">
              <a:latin typeface="+mj-lt"/>
            </a:endParaRPr>
          </a:p>
        </p:txBody>
      </p:sp>
      <p:grpSp>
        <p:nvGrpSpPr>
          <p:cNvPr id="3" name="Group 66"/>
          <p:cNvGrpSpPr/>
          <p:nvPr/>
        </p:nvGrpSpPr>
        <p:grpSpPr>
          <a:xfrm>
            <a:off x="1888552" y="3131949"/>
            <a:ext cx="1715775" cy="2514600"/>
            <a:chOff x="12954000" y="10820400"/>
            <a:chExt cx="1371600" cy="1828800"/>
          </a:xfrm>
        </p:grpSpPr>
        <p:sp>
          <p:nvSpPr>
            <p:cNvPr id="47" name="Can 46"/>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8" name="Can 47"/>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23" name="Flowchart: Connector 22"/>
          <p:cNvSpPr/>
          <p:nvPr/>
        </p:nvSpPr>
        <p:spPr bwMode="auto">
          <a:xfrm>
            <a:off x="3261172" y="50598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4" name="Group 300"/>
          <p:cNvGrpSpPr/>
          <p:nvPr/>
        </p:nvGrpSpPr>
        <p:grpSpPr>
          <a:xfrm>
            <a:off x="2975210" y="4640709"/>
            <a:ext cx="114385" cy="167640"/>
            <a:chOff x="2975210" y="4640709"/>
            <a:chExt cx="114385" cy="167640"/>
          </a:xfrm>
        </p:grpSpPr>
        <p:sp>
          <p:nvSpPr>
            <p:cNvPr id="21" name="Flowchart: Connector 20"/>
            <p:cNvSpPr/>
            <p:nvPr/>
          </p:nvSpPr>
          <p:spPr bwMode="auto">
            <a:xfrm>
              <a:off x="297521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 name="Flowchart: Connector 21"/>
            <p:cNvSpPr/>
            <p:nvPr/>
          </p:nvSpPr>
          <p:spPr bwMode="auto">
            <a:xfrm>
              <a:off x="297521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9" name="Flowchart: Connector 28"/>
            <p:cNvSpPr/>
            <p:nvPr/>
          </p:nvSpPr>
          <p:spPr bwMode="auto">
            <a:xfrm>
              <a:off x="303240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2" name="Flowchart: Connector 31"/>
            <p:cNvSpPr/>
            <p:nvPr/>
          </p:nvSpPr>
          <p:spPr bwMode="auto">
            <a:xfrm>
              <a:off x="297521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5" name="Group 298"/>
          <p:cNvGrpSpPr/>
          <p:nvPr/>
        </p:nvGrpSpPr>
        <p:grpSpPr>
          <a:xfrm>
            <a:off x="2212643" y="5164584"/>
            <a:ext cx="114385" cy="230505"/>
            <a:chOff x="2212643" y="5164584"/>
            <a:chExt cx="114385" cy="230505"/>
          </a:xfrm>
        </p:grpSpPr>
        <p:sp>
          <p:nvSpPr>
            <p:cNvPr id="26" name="Flowchart: Connector 25"/>
            <p:cNvSpPr/>
            <p:nvPr/>
          </p:nvSpPr>
          <p:spPr bwMode="auto">
            <a:xfrm>
              <a:off x="221264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3" name="Flowchart: Connector 32"/>
            <p:cNvSpPr/>
            <p:nvPr/>
          </p:nvSpPr>
          <p:spPr bwMode="auto">
            <a:xfrm>
              <a:off x="221264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4" name="Flowchart: Connector 33"/>
            <p:cNvSpPr/>
            <p:nvPr/>
          </p:nvSpPr>
          <p:spPr bwMode="auto">
            <a:xfrm>
              <a:off x="226983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5" name="Flowchart: Connector 34"/>
            <p:cNvSpPr/>
            <p:nvPr/>
          </p:nvSpPr>
          <p:spPr bwMode="auto">
            <a:xfrm>
              <a:off x="226983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6" name="Flowchart: Connector 35"/>
            <p:cNvSpPr/>
            <p:nvPr/>
          </p:nvSpPr>
          <p:spPr bwMode="auto">
            <a:xfrm>
              <a:off x="226983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0" name="Group 295"/>
          <p:cNvGrpSpPr/>
          <p:nvPr/>
        </p:nvGrpSpPr>
        <p:grpSpPr>
          <a:xfrm>
            <a:off x="3165851" y="4431159"/>
            <a:ext cx="152514" cy="167640"/>
            <a:chOff x="3165851" y="4431159"/>
            <a:chExt cx="152514" cy="167640"/>
          </a:xfrm>
        </p:grpSpPr>
        <p:sp>
          <p:nvSpPr>
            <p:cNvPr id="30" name="Flowchart: Connector 29"/>
            <p:cNvSpPr/>
            <p:nvPr/>
          </p:nvSpPr>
          <p:spPr bwMode="auto">
            <a:xfrm>
              <a:off x="322304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1" name="Flowchart: Connector 30"/>
            <p:cNvSpPr/>
            <p:nvPr/>
          </p:nvSpPr>
          <p:spPr bwMode="auto">
            <a:xfrm>
              <a:off x="326117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7" name="Flowchart: Connector 36"/>
            <p:cNvSpPr/>
            <p:nvPr/>
          </p:nvSpPr>
          <p:spPr bwMode="auto">
            <a:xfrm>
              <a:off x="326117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9" name="Flowchart: Connector 38"/>
            <p:cNvSpPr/>
            <p:nvPr/>
          </p:nvSpPr>
          <p:spPr bwMode="auto">
            <a:xfrm>
              <a:off x="316585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1" name="Group 297"/>
          <p:cNvGrpSpPr/>
          <p:nvPr/>
        </p:nvGrpSpPr>
        <p:grpSpPr>
          <a:xfrm>
            <a:off x="2212643" y="4598799"/>
            <a:ext cx="209706" cy="167640"/>
            <a:chOff x="2212643" y="4598799"/>
            <a:chExt cx="209706" cy="167640"/>
          </a:xfrm>
        </p:grpSpPr>
        <p:sp>
          <p:nvSpPr>
            <p:cNvPr id="18" name="Flowchart: Connector 17"/>
            <p:cNvSpPr/>
            <p:nvPr/>
          </p:nvSpPr>
          <p:spPr bwMode="auto">
            <a:xfrm>
              <a:off x="2269835"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 name="Flowchart: Connector 18"/>
            <p:cNvSpPr/>
            <p:nvPr/>
          </p:nvSpPr>
          <p:spPr bwMode="auto">
            <a:xfrm>
              <a:off x="2269835"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 name="Flowchart: Connector 24"/>
            <p:cNvSpPr/>
            <p:nvPr/>
          </p:nvSpPr>
          <p:spPr bwMode="auto">
            <a:xfrm>
              <a:off x="2307964"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1" name="Flowchart: Connector 40"/>
            <p:cNvSpPr/>
            <p:nvPr/>
          </p:nvSpPr>
          <p:spPr bwMode="auto">
            <a:xfrm>
              <a:off x="2212643"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2" name="Flowchart: Connector 41"/>
            <p:cNvSpPr/>
            <p:nvPr/>
          </p:nvSpPr>
          <p:spPr bwMode="auto">
            <a:xfrm>
              <a:off x="2365156"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44" name="Flowchart: Connector 43"/>
          <p:cNvSpPr/>
          <p:nvPr/>
        </p:nvSpPr>
        <p:spPr bwMode="auto">
          <a:xfrm>
            <a:off x="255579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2" name="Group 296"/>
          <p:cNvGrpSpPr/>
          <p:nvPr/>
        </p:nvGrpSpPr>
        <p:grpSpPr>
          <a:xfrm>
            <a:off x="2555798" y="4179699"/>
            <a:ext cx="152514" cy="167640"/>
            <a:chOff x="2555798" y="4179699"/>
            <a:chExt cx="152514" cy="167640"/>
          </a:xfrm>
        </p:grpSpPr>
        <p:sp>
          <p:nvSpPr>
            <p:cNvPr id="17" name="Flowchart: Connector 16"/>
            <p:cNvSpPr/>
            <p:nvPr/>
          </p:nvSpPr>
          <p:spPr bwMode="auto">
            <a:xfrm>
              <a:off x="255579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 name="Flowchart: Connector 19"/>
            <p:cNvSpPr/>
            <p:nvPr/>
          </p:nvSpPr>
          <p:spPr bwMode="auto">
            <a:xfrm>
              <a:off x="265111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 name="Flowchart: Connector 26"/>
            <p:cNvSpPr/>
            <p:nvPr/>
          </p:nvSpPr>
          <p:spPr bwMode="auto">
            <a:xfrm>
              <a:off x="265111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 name="Flowchart: Connector 27"/>
            <p:cNvSpPr/>
            <p:nvPr/>
          </p:nvSpPr>
          <p:spPr bwMode="auto">
            <a:xfrm>
              <a:off x="259392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5" name="Flowchart: Connector 44"/>
            <p:cNvSpPr/>
            <p:nvPr/>
          </p:nvSpPr>
          <p:spPr bwMode="auto">
            <a:xfrm>
              <a:off x="259392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 name="Group 299"/>
          <p:cNvGrpSpPr/>
          <p:nvPr/>
        </p:nvGrpSpPr>
        <p:grpSpPr>
          <a:xfrm>
            <a:off x="2841760" y="5227449"/>
            <a:ext cx="152514" cy="209550"/>
            <a:chOff x="2841760" y="5227449"/>
            <a:chExt cx="152514" cy="209550"/>
          </a:xfrm>
        </p:grpSpPr>
        <p:sp>
          <p:nvSpPr>
            <p:cNvPr id="24" name="Flowchart: Connector 23"/>
            <p:cNvSpPr/>
            <p:nvPr/>
          </p:nvSpPr>
          <p:spPr bwMode="auto">
            <a:xfrm>
              <a:off x="284176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8" name="Flowchart: Connector 37"/>
            <p:cNvSpPr/>
            <p:nvPr/>
          </p:nvSpPr>
          <p:spPr bwMode="auto">
            <a:xfrm>
              <a:off x="287988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0" name="Flowchart: Connector 39"/>
            <p:cNvSpPr/>
            <p:nvPr/>
          </p:nvSpPr>
          <p:spPr bwMode="auto">
            <a:xfrm>
              <a:off x="284176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3" name="Flowchart: Connector 42"/>
            <p:cNvSpPr/>
            <p:nvPr/>
          </p:nvSpPr>
          <p:spPr bwMode="auto">
            <a:xfrm>
              <a:off x="287988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46" name="Flowchart: Connector 45"/>
            <p:cNvSpPr/>
            <p:nvPr/>
          </p:nvSpPr>
          <p:spPr bwMode="auto">
            <a:xfrm>
              <a:off x="293708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4" name="Group 48"/>
          <p:cNvGrpSpPr/>
          <p:nvPr/>
        </p:nvGrpSpPr>
        <p:grpSpPr>
          <a:xfrm>
            <a:off x="56202" y="2625645"/>
            <a:ext cx="1715775" cy="3020904"/>
            <a:chOff x="2514600" y="10375979"/>
            <a:chExt cx="1371600" cy="2197021"/>
          </a:xfrm>
        </p:grpSpPr>
        <p:sp>
          <p:nvSpPr>
            <p:cNvPr id="50" name="Can 49"/>
            <p:cNvSpPr/>
            <p:nvPr/>
          </p:nvSpPr>
          <p:spPr bwMode="auto">
            <a:xfrm>
              <a:off x="2514600" y="111252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1" name="Can 50"/>
            <p:cNvSpPr/>
            <p:nvPr/>
          </p:nvSpPr>
          <p:spPr bwMode="auto">
            <a:xfrm>
              <a:off x="2514600" y="107442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2" name="Flowchart: Connector 51"/>
            <p:cNvSpPr/>
            <p:nvPr/>
          </p:nvSpPr>
          <p:spPr bwMode="auto">
            <a:xfrm>
              <a:off x="266700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3" name="Flowchart: Connector 52"/>
            <p:cNvSpPr/>
            <p:nvPr/>
          </p:nvSpPr>
          <p:spPr bwMode="auto">
            <a:xfrm>
              <a:off x="289560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4" name="Flowchart: Connector 53"/>
            <p:cNvSpPr/>
            <p:nvPr/>
          </p:nvSpPr>
          <p:spPr bwMode="auto">
            <a:xfrm>
              <a:off x="30480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5" name="Flowchart: Connector 54"/>
            <p:cNvSpPr/>
            <p:nvPr/>
          </p:nvSpPr>
          <p:spPr bwMode="auto">
            <a:xfrm>
              <a:off x="3200400" y="12039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6" name="Flowchart: Connector 55"/>
            <p:cNvSpPr/>
            <p:nvPr/>
          </p:nvSpPr>
          <p:spPr bwMode="auto">
            <a:xfrm>
              <a:off x="323088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7" name="Flowchart: Connector 56"/>
            <p:cNvSpPr/>
            <p:nvPr/>
          </p:nvSpPr>
          <p:spPr bwMode="auto">
            <a:xfrm>
              <a:off x="338328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8" name="Flowchart: Connector 57"/>
            <p:cNvSpPr/>
            <p:nvPr/>
          </p:nvSpPr>
          <p:spPr bwMode="auto">
            <a:xfrm>
              <a:off x="3535680" y="12039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59" name="Flowchart: Connector 58"/>
            <p:cNvSpPr/>
            <p:nvPr/>
          </p:nvSpPr>
          <p:spPr bwMode="auto">
            <a:xfrm>
              <a:off x="3688080" y="121920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0" name="Flowchart: Connector 59"/>
            <p:cNvSpPr/>
            <p:nvPr/>
          </p:nvSpPr>
          <p:spPr bwMode="auto">
            <a:xfrm>
              <a:off x="2667000" y="117652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1" name="Flowchart: Connector 60"/>
            <p:cNvSpPr/>
            <p:nvPr/>
          </p:nvSpPr>
          <p:spPr bwMode="auto">
            <a:xfrm>
              <a:off x="2697480" y="119938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2" name="Flowchart: Connector 61"/>
            <p:cNvSpPr/>
            <p:nvPr/>
          </p:nvSpPr>
          <p:spPr bwMode="auto">
            <a:xfrm>
              <a:off x="3002280" y="12070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3" name="Flowchart: Connector 62"/>
            <p:cNvSpPr/>
            <p:nvPr/>
          </p:nvSpPr>
          <p:spPr bwMode="auto">
            <a:xfrm>
              <a:off x="3124200" y="12222480"/>
              <a:ext cx="45720" cy="45720"/>
            </a:xfrm>
            <a:prstGeom prst="flowChartConnector">
              <a:avLst/>
            </a:prstGeom>
            <a:solidFill>
              <a:srgbClr val="0E025F">
                <a:alpha val="60000"/>
              </a:srgb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4" name="Flowchart: Connector 63"/>
            <p:cNvSpPr/>
            <p:nvPr/>
          </p:nvSpPr>
          <p:spPr bwMode="auto">
            <a:xfrm>
              <a:off x="342900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5" name="Flowchart: Connector 64"/>
            <p:cNvSpPr/>
            <p:nvPr/>
          </p:nvSpPr>
          <p:spPr bwMode="auto">
            <a:xfrm>
              <a:off x="358140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6" name="Flowchart: Connector 65"/>
            <p:cNvSpPr/>
            <p:nvPr/>
          </p:nvSpPr>
          <p:spPr bwMode="auto">
            <a:xfrm>
              <a:off x="37338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7" name="Flowchart: Connector 66"/>
            <p:cNvSpPr/>
            <p:nvPr/>
          </p:nvSpPr>
          <p:spPr bwMode="auto">
            <a:xfrm>
              <a:off x="3154680" y="116586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8" name="Flowchart: Connector 67"/>
            <p:cNvSpPr/>
            <p:nvPr/>
          </p:nvSpPr>
          <p:spPr bwMode="auto">
            <a:xfrm>
              <a:off x="2667000" y="121462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69" name="Flowchart: Connector 68"/>
            <p:cNvSpPr/>
            <p:nvPr/>
          </p:nvSpPr>
          <p:spPr bwMode="auto">
            <a:xfrm>
              <a:off x="2819400" y="122986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0" name="Flowchart: Connector 69"/>
            <p:cNvSpPr/>
            <p:nvPr/>
          </p:nvSpPr>
          <p:spPr bwMode="auto">
            <a:xfrm>
              <a:off x="2971800" y="12344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1" name="Flowchart: Connector 70"/>
            <p:cNvSpPr/>
            <p:nvPr/>
          </p:nvSpPr>
          <p:spPr bwMode="auto">
            <a:xfrm>
              <a:off x="3154680" y="12451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2" name="Flowchart: Connector 71"/>
            <p:cNvSpPr/>
            <p:nvPr/>
          </p:nvSpPr>
          <p:spPr bwMode="auto">
            <a:xfrm>
              <a:off x="3459480" y="117348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3" name="Flowchart: Connector 72"/>
            <p:cNvSpPr/>
            <p:nvPr/>
          </p:nvSpPr>
          <p:spPr bwMode="auto">
            <a:xfrm>
              <a:off x="3611880" y="124510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4" name="Flowchart: Connector 73"/>
            <p:cNvSpPr/>
            <p:nvPr/>
          </p:nvSpPr>
          <p:spPr bwMode="auto">
            <a:xfrm>
              <a:off x="3733800" y="11506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5" name="Flowchart: Connector 74"/>
            <p:cNvSpPr/>
            <p:nvPr/>
          </p:nvSpPr>
          <p:spPr bwMode="auto">
            <a:xfrm>
              <a:off x="3733800" y="12344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6" name="Flowchart: Connector 75"/>
            <p:cNvSpPr/>
            <p:nvPr/>
          </p:nvSpPr>
          <p:spPr bwMode="auto">
            <a:xfrm>
              <a:off x="2773680" y="118110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7" name="Flowchart: Connector 76"/>
            <p:cNvSpPr/>
            <p:nvPr/>
          </p:nvSpPr>
          <p:spPr bwMode="auto">
            <a:xfrm>
              <a:off x="2895600" y="118872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8" name="Flowchart: Connector 77"/>
            <p:cNvSpPr/>
            <p:nvPr/>
          </p:nvSpPr>
          <p:spPr bwMode="auto">
            <a:xfrm>
              <a:off x="3383280" y="123748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79" name="Flowchart: Connector 78"/>
            <p:cNvSpPr/>
            <p:nvPr/>
          </p:nvSpPr>
          <p:spPr bwMode="auto">
            <a:xfrm>
              <a:off x="3352800" y="122224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0" name="Flowchart: Connector 79"/>
            <p:cNvSpPr/>
            <p:nvPr/>
          </p:nvSpPr>
          <p:spPr bwMode="auto">
            <a:xfrm>
              <a:off x="2926080" y="1158240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1" name="Flowchart: Connector 80"/>
            <p:cNvSpPr/>
            <p:nvPr/>
          </p:nvSpPr>
          <p:spPr bwMode="auto">
            <a:xfrm>
              <a:off x="3535680" y="12298680"/>
              <a:ext cx="45720" cy="45720"/>
            </a:xfrm>
            <a:prstGeom prst="flowChartConnector">
              <a:avLst/>
            </a:prstGeom>
            <a:solidFill>
              <a:schemeClr val="bg2">
                <a:lumMod val="75000"/>
              </a:schemeClr>
            </a:solidFill>
            <a:ln w="9525" cap="flat" cmpd="sng" algn="ctr">
              <a:solidFill>
                <a:schemeClr val="bg2">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2" name="Teardrop 81"/>
            <p:cNvSpPr/>
            <p:nvPr/>
          </p:nvSpPr>
          <p:spPr bwMode="auto">
            <a:xfrm rot="-2460000">
              <a:off x="3126084" y="10375979"/>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3" name="Teardrop 82"/>
            <p:cNvSpPr/>
            <p:nvPr/>
          </p:nvSpPr>
          <p:spPr bwMode="auto">
            <a:xfrm rot="-2460000">
              <a:off x="2934935" y="10777226"/>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84" name="Teardrop 83"/>
            <p:cNvSpPr/>
            <p:nvPr/>
          </p:nvSpPr>
          <p:spPr bwMode="auto">
            <a:xfrm rot="-2460000">
              <a:off x="3163535" y="11158227"/>
              <a:ext cx="169164" cy="183160"/>
            </a:xfrm>
            <a:prstGeom prst="teardrop">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5" name="Group 69"/>
          <p:cNvGrpSpPr/>
          <p:nvPr/>
        </p:nvGrpSpPr>
        <p:grpSpPr>
          <a:xfrm>
            <a:off x="5553252" y="3131949"/>
            <a:ext cx="1715775" cy="2514600"/>
            <a:chOff x="12954000" y="10820400"/>
            <a:chExt cx="1371600" cy="1828800"/>
          </a:xfrm>
        </p:grpSpPr>
        <p:sp>
          <p:nvSpPr>
            <p:cNvPr id="123" name="Can 122"/>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4" name="Can 123"/>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87" name="Flowchart: Connector 86"/>
          <p:cNvSpPr/>
          <p:nvPr/>
        </p:nvSpPr>
        <p:spPr bwMode="auto">
          <a:xfrm>
            <a:off x="6925872"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6" name="Group 170"/>
          <p:cNvGrpSpPr/>
          <p:nvPr/>
        </p:nvGrpSpPr>
        <p:grpSpPr>
          <a:xfrm>
            <a:off x="6777626" y="4975272"/>
            <a:ext cx="114385" cy="167640"/>
            <a:chOff x="11308080" y="12146280"/>
            <a:chExt cx="91440" cy="121920"/>
          </a:xfrm>
        </p:grpSpPr>
        <p:sp>
          <p:nvSpPr>
            <p:cNvPr id="119" name="Flowchart: Connector 139"/>
            <p:cNvSpPr/>
            <p:nvPr/>
          </p:nvSpPr>
          <p:spPr bwMode="auto">
            <a:xfrm>
              <a:off x="11308080" y="12222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0" name="Flowchart: Connector 140"/>
            <p:cNvSpPr/>
            <p:nvPr/>
          </p:nvSpPr>
          <p:spPr bwMode="auto">
            <a:xfrm>
              <a:off x="1130808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1" name="Flowchart: Connector 120"/>
            <p:cNvSpPr/>
            <p:nvPr/>
          </p:nvSpPr>
          <p:spPr bwMode="auto">
            <a:xfrm>
              <a:off x="1135380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2" name="Flowchart: Connector 121"/>
            <p:cNvSpPr/>
            <p:nvPr/>
          </p:nvSpPr>
          <p:spPr bwMode="auto">
            <a:xfrm>
              <a:off x="1130808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49" name="Group 168"/>
          <p:cNvGrpSpPr/>
          <p:nvPr/>
        </p:nvGrpSpPr>
        <p:grpSpPr>
          <a:xfrm>
            <a:off x="5666680" y="4564358"/>
            <a:ext cx="114385" cy="230505"/>
            <a:chOff x="10698480" y="12527280"/>
            <a:chExt cx="91440" cy="167640"/>
          </a:xfrm>
        </p:grpSpPr>
        <p:sp>
          <p:nvSpPr>
            <p:cNvPr id="114" name="Flowchart: Connector 113"/>
            <p:cNvSpPr/>
            <p:nvPr/>
          </p:nvSpPr>
          <p:spPr bwMode="auto">
            <a:xfrm>
              <a:off x="10698480" y="12527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5" name="Flowchart: Connector 114"/>
            <p:cNvSpPr/>
            <p:nvPr/>
          </p:nvSpPr>
          <p:spPr bwMode="auto">
            <a:xfrm>
              <a:off x="1069848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6" name="Flowchart: Connector 115"/>
            <p:cNvSpPr/>
            <p:nvPr/>
          </p:nvSpPr>
          <p:spPr bwMode="auto">
            <a:xfrm>
              <a:off x="107442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7" name="Flowchart: Connector 116"/>
            <p:cNvSpPr/>
            <p:nvPr/>
          </p:nvSpPr>
          <p:spPr bwMode="auto">
            <a:xfrm>
              <a:off x="10744200" y="12649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8" name="Flowchart: Connector 117"/>
            <p:cNvSpPr/>
            <p:nvPr/>
          </p:nvSpPr>
          <p:spPr bwMode="auto">
            <a:xfrm>
              <a:off x="10744200" y="12573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85" name="Group 165"/>
          <p:cNvGrpSpPr/>
          <p:nvPr/>
        </p:nvGrpSpPr>
        <p:grpSpPr>
          <a:xfrm>
            <a:off x="7029987" y="4319405"/>
            <a:ext cx="152513" cy="167640"/>
            <a:chOff x="11460480" y="11993880"/>
            <a:chExt cx="121920" cy="121920"/>
          </a:xfrm>
        </p:grpSpPr>
        <p:sp>
          <p:nvSpPr>
            <p:cNvPr id="110" name="Flowchart: Connector 109"/>
            <p:cNvSpPr/>
            <p:nvPr/>
          </p:nvSpPr>
          <p:spPr bwMode="auto">
            <a:xfrm>
              <a:off x="11506200" y="120396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1" name="Flowchart: Connector 110"/>
            <p:cNvSpPr/>
            <p:nvPr/>
          </p:nvSpPr>
          <p:spPr bwMode="auto">
            <a:xfrm>
              <a:off x="11536680" y="120700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2" name="Flowchart: Connector 111"/>
            <p:cNvSpPr/>
            <p:nvPr/>
          </p:nvSpPr>
          <p:spPr bwMode="auto">
            <a:xfrm>
              <a:off x="11536680" y="119938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13" name="Flowchart: Connector 112"/>
            <p:cNvSpPr/>
            <p:nvPr/>
          </p:nvSpPr>
          <p:spPr bwMode="auto">
            <a:xfrm>
              <a:off x="11460480" y="120396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86" name="Group 167"/>
          <p:cNvGrpSpPr/>
          <p:nvPr/>
        </p:nvGrpSpPr>
        <p:grpSpPr>
          <a:xfrm>
            <a:off x="5895450" y="5034119"/>
            <a:ext cx="209706" cy="167640"/>
            <a:chOff x="10698480" y="12115800"/>
            <a:chExt cx="167640" cy="121920"/>
          </a:xfrm>
        </p:grpSpPr>
        <p:sp>
          <p:nvSpPr>
            <p:cNvPr id="105" name="Flowchart: Connector 136"/>
            <p:cNvSpPr/>
            <p:nvPr/>
          </p:nvSpPr>
          <p:spPr bwMode="auto">
            <a:xfrm>
              <a:off x="1074420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6" name="Flowchart: Connector 137"/>
            <p:cNvSpPr/>
            <p:nvPr/>
          </p:nvSpPr>
          <p:spPr bwMode="auto">
            <a:xfrm>
              <a:off x="1074420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7" name="Flowchart: Connector 106"/>
            <p:cNvSpPr/>
            <p:nvPr/>
          </p:nvSpPr>
          <p:spPr bwMode="auto">
            <a:xfrm>
              <a:off x="10774680" y="121462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8" name="Flowchart: Connector 107"/>
            <p:cNvSpPr/>
            <p:nvPr/>
          </p:nvSpPr>
          <p:spPr bwMode="auto">
            <a:xfrm>
              <a:off x="10698480" y="121158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9" name="Flowchart: Connector 108"/>
            <p:cNvSpPr/>
            <p:nvPr/>
          </p:nvSpPr>
          <p:spPr bwMode="auto">
            <a:xfrm>
              <a:off x="10820400" y="12192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92" name="Flowchart: Connector 91"/>
          <p:cNvSpPr/>
          <p:nvPr/>
        </p:nvSpPr>
        <p:spPr bwMode="auto">
          <a:xfrm>
            <a:off x="622049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88" name="Group 166"/>
          <p:cNvGrpSpPr/>
          <p:nvPr/>
        </p:nvGrpSpPr>
        <p:grpSpPr>
          <a:xfrm>
            <a:off x="6378933" y="4368690"/>
            <a:ext cx="152513" cy="167640"/>
            <a:chOff x="10972800" y="11811000"/>
            <a:chExt cx="121920" cy="121920"/>
          </a:xfrm>
        </p:grpSpPr>
        <p:sp>
          <p:nvSpPr>
            <p:cNvPr id="100" name="Flowchart: Connector 135"/>
            <p:cNvSpPr/>
            <p:nvPr/>
          </p:nvSpPr>
          <p:spPr bwMode="auto">
            <a:xfrm>
              <a:off x="10972800" y="11841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1" name="Flowchart: Connector 138"/>
            <p:cNvSpPr/>
            <p:nvPr/>
          </p:nvSpPr>
          <p:spPr bwMode="auto">
            <a:xfrm>
              <a:off x="11049000" y="11887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2" name="Flowchart: Connector 101"/>
            <p:cNvSpPr/>
            <p:nvPr/>
          </p:nvSpPr>
          <p:spPr bwMode="auto">
            <a:xfrm>
              <a:off x="11049000" y="11841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3" name="Flowchart: Connector 102"/>
            <p:cNvSpPr/>
            <p:nvPr/>
          </p:nvSpPr>
          <p:spPr bwMode="auto">
            <a:xfrm>
              <a:off x="11003280" y="11811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04" name="Flowchart: Connector 103"/>
            <p:cNvSpPr/>
            <p:nvPr/>
          </p:nvSpPr>
          <p:spPr bwMode="auto">
            <a:xfrm>
              <a:off x="11003280" y="11887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89" name="Group 169"/>
          <p:cNvGrpSpPr/>
          <p:nvPr/>
        </p:nvGrpSpPr>
        <p:grpSpPr>
          <a:xfrm>
            <a:off x="6062840" y="4214121"/>
            <a:ext cx="152513" cy="209550"/>
            <a:chOff x="11201400" y="12573000"/>
            <a:chExt cx="121920" cy="152400"/>
          </a:xfrm>
        </p:grpSpPr>
        <p:sp>
          <p:nvSpPr>
            <p:cNvPr id="95" name="Flowchart: Connector 142"/>
            <p:cNvSpPr/>
            <p:nvPr/>
          </p:nvSpPr>
          <p:spPr bwMode="auto">
            <a:xfrm>
              <a:off x="112014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6" name="Flowchart: Connector 95"/>
            <p:cNvSpPr/>
            <p:nvPr/>
          </p:nvSpPr>
          <p:spPr bwMode="auto">
            <a:xfrm>
              <a:off x="11231880" y="126492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7" name="Flowchart: Connector 96"/>
            <p:cNvSpPr/>
            <p:nvPr/>
          </p:nvSpPr>
          <p:spPr bwMode="auto">
            <a:xfrm>
              <a:off x="11201400" y="126796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8" name="Flowchart: Connector 97"/>
            <p:cNvSpPr/>
            <p:nvPr/>
          </p:nvSpPr>
          <p:spPr bwMode="auto">
            <a:xfrm>
              <a:off x="11231880" y="1257300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99" name="Flowchart: Connector 98"/>
            <p:cNvSpPr/>
            <p:nvPr/>
          </p:nvSpPr>
          <p:spPr bwMode="auto">
            <a:xfrm>
              <a:off x="11277600" y="12603480"/>
              <a:ext cx="45720" cy="45720"/>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27" name="Can 126"/>
          <p:cNvSpPr/>
          <p:nvPr/>
        </p:nvSpPr>
        <p:spPr bwMode="auto">
          <a:xfrm>
            <a:off x="7385601" y="3970149"/>
            <a:ext cx="1715775" cy="1257300"/>
          </a:xfrm>
          <a:prstGeom prst="can">
            <a:avLst>
              <a:gd name="adj" fmla="val 38223"/>
            </a:avLst>
          </a:prstGeom>
          <a:blipFill>
            <a:blip r:embed="rId3" cstate="print"/>
            <a:tile tx="0" ty="0" sx="100000" sy="100000" flip="none" algn="tl"/>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6" name="Can 125"/>
          <p:cNvSpPr/>
          <p:nvPr/>
        </p:nvSpPr>
        <p:spPr bwMode="auto">
          <a:xfrm>
            <a:off x="7385601" y="3655824"/>
            <a:ext cx="1715775" cy="1990725"/>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8" name="Can 127"/>
          <p:cNvSpPr/>
          <p:nvPr/>
        </p:nvSpPr>
        <p:spPr bwMode="auto">
          <a:xfrm>
            <a:off x="7385601" y="3131949"/>
            <a:ext cx="1715775" cy="25146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29" name="Flowchart: Connector 128"/>
          <p:cNvSpPr/>
          <p:nvPr/>
        </p:nvSpPr>
        <p:spPr bwMode="auto">
          <a:xfrm>
            <a:off x="8427250" y="3901022"/>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30" name="Flowchart: Connector 129"/>
          <p:cNvSpPr/>
          <p:nvPr/>
        </p:nvSpPr>
        <p:spPr bwMode="auto">
          <a:xfrm>
            <a:off x="7853151" y="4106705"/>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31" name="TextBox 130"/>
          <p:cNvSpPr txBox="1"/>
          <p:nvPr/>
        </p:nvSpPr>
        <p:spPr>
          <a:xfrm>
            <a:off x="1871424" y="5780868"/>
            <a:ext cx="1828800" cy="523220"/>
          </a:xfrm>
          <a:prstGeom prst="rect">
            <a:avLst/>
          </a:prstGeom>
          <a:noFill/>
        </p:spPr>
        <p:txBody>
          <a:bodyPr wrap="square" rtlCol="0">
            <a:spAutoFit/>
          </a:bodyPr>
          <a:lstStyle/>
          <a:p>
            <a:pPr algn="ctr"/>
            <a:r>
              <a:rPr lang="en-US" dirty="0" smtClean="0"/>
              <a:t>Collisions</a:t>
            </a:r>
            <a:endParaRPr lang="en-US" dirty="0"/>
          </a:p>
        </p:txBody>
      </p:sp>
      <p:sp>
        <p:nvSpPr>
          <p:cNvPr id="132" name="TextBox 131"/>
          <p:cNvSpPr txBox="1"/>
          <p:nvPr/>
        </p:nvSpPr>
        <p:spPr>
          <a:xfrm>
            <a:off x="5490278" y="5780868"/>
            <a:ext cx="1828800" cy="523220"/>
          </a:xfrm>
          <a:prstGeom prst="rect">
            <a:avLst/>
          </a:prstGeom>
          <a:noFill/>
        </p:spPr>
        <p:txBody>
          <a:bodyPr wrap="square" rtlCol="0">
            <a:spAutoFit/>
          </a:bodyPr>
          <a:lstStyle/>
          <a:p>
            <a:pPr algn="ctr"/>
            <a:r>
              <a:rPr lang="en-US" dirty="0" smtClean="0"/>
              <a:t>Gravity!</a:t>
            </a:r>
            <a:endParaRPr lang="en-US" dirty="0"/>
          </a:p>
        </p:txBody>
      </p:sp>
      <p:sp>
        <p:nvSpPr>
          <p:cNvPr id="137" name="TextBox 136"/>
          <p:cNvSpPr txBox="1"/>
          <p:nvPr/>
        </p:nvSpPr>
        <p:spPr>
          <a:xfrm>
            <a:off x="3653076" y="1887772"/>
            <a:ext cx="1828800" cy="400110"/>
          </a:xfrm>
          <a:prstGeom prst="rect">
            <a:avLst/>
          </a:prstGeom>
          <a:no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en-US" sz="2000" b="1" dirty="0" smtClean="0">
                <a:latin typeface="+mj-lt"/>
              </a:rPr>
              <a:t>Floc Blanket</a:t>
            </a:r>
            <a:endParaRPr lang="en-US" sz="2000" b="1" dirty="0">
              <a:latin typeface="+mj-lt"/>
            </a:endParaRPr>
          </a:p>
        </p:txBody>
      </p:sp>
      <p:grpSp>
        <p:nvGrpSpPr>
          <p:cNvPr id="90" name="Group 66"/>
          <p:cNvGrpSpPr/>
          <p:nvPr/>
        </p:nvGrpSpPr>
        <p:grpSpPr>
          <a:xfrm>
            <a:off x="3720902" y="3131949"/>
            <a:ext cx="1715775" cy="2514600"/>
            <a:chOff x="12954000" y="10820400"/>
            <a:chExt cx="1371600" cy="1828800"/>
          </a:xfrm>
        </p:grpSpPr>
        <p:sp>
          <p:nvSpPr>
            <p:cNvPr id="170" name="Can 169"/>
            <p:cNvSpPr/>
            <p:nvPr/>
          </p:nvSpPr>
          <p:spPr bwMode="auto">
            <a:xfrm>
              <a:off x="12954000" y="11201400"/>
              <a:ext cx="1371600" cy="1447800"/>
            </a:xfrm>
            <a:prstGeom prst="can">
              <a:avLst/>
            </a:prstGeom>
            <a:solidFill>
              <a:srgbClr val="0300BE">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71" name="Can 170"/>
            <p:cNvSpPr/>
            <p:nvPr/>
          </p:nvSpPr>
          <p:spPr bwMode="auto">
            <a:xfrm>
              <a:off x="12954000" y="10820400"/>
              <a:ext cx="1371600" cy="1828800"/>
            </a:xfrm>
            <a:prstGeom prst="can">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46" name="Flowchart: Connector 145"/>
          <p:cNvSpPr/>
          <p:nvPr/>
        </p:nvSpPr>
        <p:spPr bwMode="auto">
          <a:xfrm>
            <a:off x="5093522" y="50598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91" name="Group 178"/>
          <p:cNvGrpSpPr/>
          <p:nvPr/>
        </p:nvGrpSpPr>
        <p:grpSpPr>
          <a:xfrm>
            <a:off x="4807560" y="4640709"/>
            <a:ext cx="114385" cy="167640"/>
            <a:chOff x="4807560" y="4640709"/>
            <a:chExt cx="114385" cy="167640"/>
          </a:xfrm>
        </p:grpSpPr>
        <p:sp>
          <p:nvSpPr>
            <p:cNvPr id="144" name="Flowchart: Connector 143"/>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5" name="Flowchart: Connector 144"/>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2" name="Flowchart: Connector 151"/>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5" name="Flowchart: Connector 154"/>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93" name="Group 179"/>
          <p:cNvGrpSpPr/>
          <p:nvPr/>
        </p:nvGrpSpPr>
        <p:grpSpPr>
          <a:xfrm>
            <a:off x="3859013" y="4645391"/>
            <a:ext cx="114385" cy="230505"/>
            <a:chOff x="4044993" y="5164584"/>
            <a:chExt cx="114385" cy="230505"/>
          </a:xfrm>
        </p:grpSpPr>
        <p:sp>
          <p:nvSpPr>
            <p:cNvPr id="149" name="Flowchart: Connector 148"/>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6" name="Flowchart: Connector 155"/>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7" name="Flowchart: Connector 156"/>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8" name="Flowchart: Connector 157"/>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9" name="Flowchart: Connector 158"/>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94" name="Group 177"/>
          <p:cNvGrpSpPr/>
          <p:nvPr/>
        </p:nvGrpSpPr>
        <p:grpSpPr>
          <a:xfrm>
            <a:off x="4998201" y="4431159"/>
            <a:ext cx="152514" cy="167640"/>
            <a:chOff x="4998201" y="4431159"/>
            <a:chExt cx="152514" cy="167640"/>
          </a:xfrm>
        </p:grpSpPr>
        <p:sp>
          <p:nvSpPr>
            <p:cNvPr id="153" name="Flowchart: Connector 152"/>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4" name="Flowchart: Connector 153"/>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0" name="Flowchart: Connector 159"/>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2" name="Flowchart: Connector 161"/>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3" name="Group 176"/>
          <p:cNvGrpSpPr/>
          <p:nvPr/>
        </p:nvGrpSpPr>
        <p:grpSpPr>
          <a:xfrm>
            <a:off x="4044993" y="4598799"/>
            <a:ext cx="209706" cy="167640"/>
            <a:chOff x="4044993" y="4598799"/>
            <a:chExt cx="209706" cy="167640"/>
          </a:xfrm>
        </p:grpSpPr>
        <p:sp>
          <p:nvSpPr>
            <p:cNvPr id="141" name="Flowchart: Connector 140"/>
            <p:cNvSpPr/>
            <p:nvPr/>
          </p:nvSpPr>
          <p:spPr bwMode="auto">
            <a:xfrm>
              <a:off x="4102185"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2" name="Flowchart: Connector 141"/>
            <p:cNvSpPr/>
            <p:nvPr/>
          </p:nvSpPr>
          <p:spPr bwMode="auto">
            <a:xfrm>
              <a:off x="4102185"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8" name="Flowchart: Connector 147"/>
            <p:cNvSpPr/>
            <p:nvPr/>
          </p:nvSpPr>
          <p:spPr bwMode="auto">
            <a:xfrm>
              <a:off x="4140314"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4" name="Flowchart: Connector 163"/>
            <p:cNvSpPr/>
            <p:nvPr/>
          </p:nvSpPr>
          <p:spPr bwMode="auto">
            <a:xfrm>
              <a:off x="4044993" y="45987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5" name="Flowchart: Connector 164"/>
            <p:cNvSpPr/>
            <p:nvPr/>
          </p:nvSpPr>
          <p:spPr bwMode="auto">
            <a:xfrm>
              <a:off x="4197506"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67" name="Flowchart: Connector 166"/>
          <p:cNvSpPr/>
          <p:nvPr/>
        </p:nvSpPr>
        <p:spPr bwMode="auto">
          <a:xfrm>
            <a:off x="4388148" y="49131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34" name="Group 175"/>
          <p:cNvGrpSpPr/>
          <p:nvPr/>
        </p:nvGrpSpPr>
        <p:grpSpPr>
          <a:xfrm rot="1620000">
            <a:off x="4473389" y="4443170"/>
            <a:ext cx="152514" cy="167640"/>
            <a:chOff x="4388148" y="4179699"/>
            <a:chExt cx="152514" cy="167640"/>
          </a:xfrm>
        </p:grpSpPr>
        <p:sp>
          <p:nvSpPr>
            <p:cNvPr id="140" name="Flowchart: Connector 139"/>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43" name="Flowchart: Connector 142"/>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0" name="Flowchart: Connector 149"/>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51" name="Flowchart: Connector 150"/>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8" name="Flowchart: Connector 167"/>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5" name="Group 180"/>
          <p:cNvGrpSpPr/>
          <p:nvPr/>
        </p:nvGrpSpPr>
        <p:grpSpPr>
          <a:xfrm>
            <a:off x="4798095" y="4994975"/>
            <a:ext cx="152514" cy="209550"/>
            <a:chOff x="4674110" y="5227449"/>
            <a:chExt cx="152514" cy="209550"/>
          </a:xfrm>
        </p:grpSpPr>
        <p:sp>
          <p:nvSpPr>
            <p:cNvPr id="147" name="Flowchart: Connector 146"/>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1" name="Flowchart: Connector 160"/>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3" name="Flowchart: Connector 162"/>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6" name="Flowchart: Connector 165"/>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69" name="Flowchart: Connector 168"/>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sp>
        <p:nvSpPr>
          <p:cNvPr id="172" name="TextBox 171"/>
          <p:cNvSpPr txBox="1"/>
          <p:nvPr/>
        </p:nvSpPr>
        <p:spPr>
          <a:xfrm>
            <a:off x="3680851" y="5780868"/>
            <a:ext cx="1828800" cy="954107"/>
          </a:xfrm>
          <a:prstGeom prst="rect">
            <a:avLst/>
          </a:prstGeom>
          <a:noFill/>
        </p:spPr>
        <p:txBody>
          <a:bodyPr wrap="square" rtlCol="0">
            <a:spAutoFit/>
          </a:bodyPr>
          <a:lstStyle/>
          <a:p>
            <a:pPr algn="ctr"/>
            <a:r>
              <a:rPr lang="en-US" dirty="0" smtClean="0"/>
              <a:t>More Collisions</a:t>
            </a:r>
            <a:endParaRPr lang="en-US" dirty="0"/>
          </a:p>
        </p:txBody>
      </p:sp>
      <p:sp>
        <p:nvSpPr>
          <p:cNvPr id="173" name="Flowchart: Connector 172"/>
          <p:cNvSpPr/>
          <p:nvPr/>
        </p:nvSpPr>
        <p:spPr bwMode="auto">
          <a:xfrm>
            <a:off x="3103612" y="5351691"/>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74" name="Flowchart: Connector 173"/>
          <p:cNvSpPr/>
          <p:nvPr/>
        </p:nvSpPr>
        <p:spPr bwMode="auto">
          <a:xfrm>
            <a:off x="2047168" y="4132518"/>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75" name="Flowchart: Connector 174"/>
          <p:cNvSpPr/>
          <p:nvPr/>
        </p:nvSpPr>
        <p:spPr bwMode="auto">
          <a:xfrm>
            <a:off x="1959349" y="5214798"/>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nvGrpSpPr>
          <p:cNvPr id="136" name="Group 181"/>
          <p:cNvGrpSpPr/>
          <p:nvPr/>
        </p:nvGrpSpPr>
        <p:grpSpPr>
          <a:xfrm rot="1620000" flipH="1">
            <a:off x="4384809" y="4643680"/>
            <a:ext cx="152514" cy="209550"/>
            <a:chOff x="4674110" y="5227449"/>
            <a:chExt cx="152514" cy="209550"/>
          </a:xfrm>
        </p:grpSpPr>
        <p:sp>
          <p:nvSpPr>
            <p:cNvPr id="183" name="Flowchart: Connector 182"/>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4" name="Flowchart: Connector 183"/>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5" name="Flowchart: Connector 184"/>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6" name="Flowchart: Connector 185"/>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87" name="Flowchart: Connector 186"/>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8" name="Group 187"/>
          <p:cNvGrpSpPr/>
          <p:nvPr/>
        </p:nvGrpSpPr>
        <p:grpSpPr>
          <a:xfrm rot="16200000">
            <a:off x="4959960" y="4793109"/>
            <a:ext cx="114385" cy="167640"/>
            <a:chOff x="4807560" y="4640709"/>
            <a:chExt cx="114385" cy="167640"/>
          </a:xfrm>
        </p:grpSpPr>
        <p:sp>
          <p:nvSpPr>
            <p:cNvPr id="189" name="Flowchart: Connector 188"/>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0" name="Flowchart: Connector 189"/>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1" name="Flowchart: Connector 190"/>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2" name="Flowchart: Connector 191"/>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39" name="Group 192"/>
          <p:cNvGrpSpPr/>
          <p:nvPr/>
        </p:nvGrpSpPr>
        <p:grpSpPr>
          <a:xfrm>
            <a:off x="4181957" y="4506067"/>
            <a:ext cx="152514" cy="167640"/>
            <a:chOff x="4998201" y="4431159"/>
            <a:chExt cx="152514" cy="167640"/>
          </a:xfrm>
        </p:grpSpPr>
        <p:sp>
          <p:nvSpPr>
            <p:cNvPr id="194" name="Flowchart: Connector 193"/>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5" name="Flowchart: Connector 194"/>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6" name="Flowchart: Connector 195"/>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197" name="Flowchart: Connector 196"/>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6" name="Group 197"/>
          <p:cNvGrpSpPr/>
          <p:nvPr/>
        </p:nvGrpSpPr>
        <p:grpSpPr>
          <a:xfrm>
            <a:off x="4187123" y="4759205"/>
            <a:ext cx="152514" cy="167640"/>
            <a:chOff x="4998201" y="4431159"/>
            <a:chExt cx="152514" cy="167640"/>
          </a:xfrm>
        </p:grpSpPr>
        <p:sp>
          <p:nvSpPr>
            <p:cNvPr id="199" name="Flowchart: Connector 198"/>
            <p:cNvSpPr/>
            <p:nvPr/>
          </p:nvSpPr>
          <p:spPr bwMode="auto">
            <a:xfrm>
              <a:off x="5055394"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0" name="Flowchart: Connector 199"/>
            <p:cNvSpPr/>
            <p:nvPr/>
          </p:nvSpPr>
          <p:spPr bwMode="auto">
            <a:xfrm>
              <a:off x="5093522" y="45359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1" name="Flowchart: Connector 200"/>
            <p:cNvSpPr/>
            <p:nvPr/>
          </p:nvSpPr>
          <p:spPr bwMode="auto">
            <a:xfrm>
              <a:off x="5093522" y="44311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2" name="Flowchart: Connector 201"/>
            <p:cNvSpPr/>
            <p:nvPr/>
          </p:nvSpPr>
          <p:spPr bwMode="auto">
            <a:xfrm>
              <a:off x="4998201" y="44940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7" name="Group 202"/>
          <p:cNvGrpSpPr/>
          <p:nvPr/>
        </p:nvGrpSpPr>
        <p:grpSpPr>
          <a:xfrm>
            <a:off x="4912508" y="4502580"/>
            <a:ext cx="152514" cy="167640"/>
            <a:chOff x="4388148" y="4179699"/>
            <a:chExt cx="152514" cy="167640"/>
          </a:xfrm>
        </p:grpSpPr>
        <p:sp>
          <p:nvSpPr>
            <p:cNvPr id="204" name="Flowchart: Connector 203"/>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5" name="Flowchart: Connector 204"/>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6" name="Flowchart: Connector 205"/>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7" name="Flowchart: Connector 206"/>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08" name="Flowchart: Connector 207"/>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8" name="Group 208"/>
          <p:cNvGrpSpPr/>
          <p:nvPr/>
        </p:nvGrpSpPr>
        <p:grpSpPr>
          <a:xfrm rot="1620000">
            <a:off x="3941671" y="4836536"/>
            <a:ext cx="114385" cy="230505"/>
            <a:chOff x="4044993" y="5164584"/>
            <a:chExt cx="114385" cy="230505"/>
          </a:xfrm>
        </p:grpSpPr>
        <p:sp>
          <p:nvSpPr>
            <p:cNvPr id="210" name="Flowchart: Connector 20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1" name="Flowchart: Connector 21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2" name="Flowchart: Connector 21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3" name="Flowchart: Connector 21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4" name="Flowchart: Connector 21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79" name="Group 214"/>
          <p:cNvGrpSpPr/>
          <p:nvPr/>
        </p:nvGrpSpPr>
        <p:grpSpPr>
          <a:xfrm rot="1620000">
            <a:off x="4339460" y="4978604"/>
            <a:ext cx="114385" cy="230505"/>
            <a:chOff x="4044993" y="5164584"/>
            <a:chExt cx="114385" cy="230505"/>
          </a:xfrm>
        </p:grpSpPr>
        <p:sp>
          <p:nvSpPr>
            <p:cNvPr id="216" name="Flowchart: Connector 215"/>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7" name="Flowchart: Connector 216"/>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8" name="Flowchart: Connector 217"/>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19" name="Flowchart: Connector 218"/>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0" name="Flowchart: Connector 219"/>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0" name="Group 220"/>
          <p:cNvGrpSpPr/>
          <p:nvPr/>
        </p:nvGrpSpPr>
        <p:grpSpPr>
          <a:xfrm>
            <a:off x="4185913" y="4994974"/>
            <a:ext cx="152514" cy="209550"/>
            <a:chOff x="4674110" y="5227449"/>
            <a:chExt cx="152514" cy="209550"/>
          </a:xfrm>
        </p:grpSpPr>
        <p:sp>
          <p:nvSpPr>
            <p:cNvPr id="222" name="Flowchart: Connector 221"/>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3" name="Flowchart: Connector 222"/>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4" name="Flowchart: Connector 223"/>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5" name="Flowchart: Connector 224"/>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6" name="Flowchart: Connector 225"/>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1" name="Group 226"/>
          <p:cNvGrpSpPr/>
          <p:nvPr/>
        </p:nvGrpSpPr>
        <p:grpSpPr>
          <a:xfrm flipV="1">
            <a:off x="4522857" y="4929526"/>
            <a:ext cx="114385" cy="230505"/>
            <a:chOff x="4044993" y="5164584"/>
            <a:chExt cx="114385" cy="230505"/>
          </a:xfrm>
        </p:grpSpPr>
        <p:sp>
          <p:nvSpPr>
            <p:cNvPr id="228" name="Flowchart: Connector 227"/>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29" name="Flowchart: Connector 228"/>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0" name="Flowchart: Connector 229"/>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1" name="Flowchart: Connector 230"/>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2" name="Flowchart: Connector 231"/>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2" name="Group 232"/>
          <p:cNvGrpSpPr/>
          <p:nvPr/>
        </p:nvGrpSpPr>
        <p:grpSpPr>
          <a:xfrm>
            <a:off x="5046068" y="4855490"/>
            <a:ext cx="152514" cy="209550"/>
            <a:chOff x="4674110" y="5227449"/>
            <a:chExt cx="152514" cy="209550"/>
          </a:xfrm>
        </p:grpSpPr>
        <p:sp>
          <p:nvSpPr>
            <p:cNvPr id="234" name="Flowchart: Connector 233"/>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5" name="Flowchart: Connector 234"/>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6" name="Flowchart: Connector 235"/>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7" name="Flowchart: Connector 236"/>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38" name="Flowchart: Connector 237"/>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88" name="Group 238"/>
          <p:cNvGrpSpPr/>
          <p:nvPr/>
        </p:nvGrpSpPr>
        <p:grpSpPr>
          <a:xfrm flipV="1">
            <a:off x="4770830" y="4790041"/>
            <a:ext cx="114385" cy="230505"/>
            <a:chOff x="4044993" y="5164584"/>
            <a:chExt cx="114385" cy="230505"/>
          </a:xfrm>
        </p:grpSpPr>
        <p:sp>
          <p:nvSpPr>
            <p:cNvPr id="240" name="Flowchart: Connector 23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1" name="Flowchart: Connector 24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2" name="Flowchart: Connector 24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3" name="Flowchart: Connector 24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4" name="Flowchart: Connector 24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93" name="Group 244"/>
          <p:cNvGrpSpPr/>
          <p:nvPr/>
        </p:nvGrpSpPr>
        <p:grpSpPr>
          <a:xfrm rot="16200000" flipH="1">
            <a:off x="3767486" y="4483637"/>
            <a:ext cx="152514" cy="209550"/>
            <a:chOff x="4674110" y="5227449"/>
            <a:chExt cx="152514" cy="209550"/>
          </a:xfrm>
        </p:grpSpPr>
        <p:sp>
          <p:nvSpPr>
            <p:cNvPr id="246" name="Flowchart: Connector 245"/>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7" name="Flowchart: Connector 246"/>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8" name="Flowchart: Connector 247"/>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49" name="Flowchart: Connector 248"/>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0" name="Flowchart: Connector 249"/>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198" name="Group 250"/>
          <p:cNvGrpSpPr/>
          <p:nvPr/>
        </p:nvGrpSpPr>
        <p:grpSpPr>
          <a:xfrm>
            <a:off x="3734025" y="4851984"/>
            <a:ext cx="152514" cy="167640"/>
            <a:chOff x="4388148" y="4179699"/>
            <a:chExt cx="152514" cy="167640"/>
          </a:xfrm>
        </p:grpSpPr>
        <p:sp>
          <p:nvSpPr>
            <p:cNvPr id="252" name="Flowchart: Connector 251"/>
            <p:cNvSpPr/>
            <p:nvPr/>
          </p:nvSpPr>
          <p:spPr bwMode="auto">
            <a:xfrm>
              <a:off x="4388148"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3" name="Flowchart: Connector 252"/>
            <p:cNvSpPr/>
            <p:nvPr/>
          </p:nvSpPr>
          <p:spPr bwMode="auto">
            <a:xfrm>
              <a:off x="4483469"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4" name="Flowchart: Connector 253"/>
            <p:cNvSpPr/>
            <p:nvPr/>
          </p:nvSpPr>
          <p:spPr bwMode="auto">
            <a:xfrm>
              <a:off x="4483469" y="42216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5" name="Flowchart: Connector 254"/>
            <p:cNvSpPr/>
            <p:nvPr/>
          </p:nvSpPr>
          <p:spPr bwMode="auto">
            <a:xfrm>
              <a:off x="4426276" y="417969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6" name="Flowchart: Connector 255"/>
            <p:cNvSpPr/>
            <p:nvPr/>
          </p:nvSpPr>
          <p:spPr bwMode="auto">
            <a:xfrm>
              <a:off x="4426276" y="42844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03" name="Group 256"/>
          <p:cNvGrpSpPr/>
          <p:nvPr/>
        </p:nvGrpSpPr>
        <p:grpSpPr>
          <a:xfrm flipH="1">
            <a:off x="4537209" y="4796080"/>
            <a:ext cx="152514" cy="209550"/>
            <a:chOff x="4674110" y="5227449"/>
            <a:chExt cx="152514" cy="209550"/>
          </a:xfrm>
        </p:grpSpPr>
        <p:sp>
          <p:nvSpPr>
            <p:cNvPr id="258" name="Flowchart: Connector 257"/>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59" name="Flowchart: Connector 258"/>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0" name="Flowchart: Connector 259"/>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1" name="Flowchart: Connector 260"/>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2" name="Flowchart: Connector 261"/>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09" name="Group 262"/>
          <p:cNvGrpSpPr/>
          <p:nvPr/>
        </p:nvGrpSpPr>
        <p:grpSpPr>
          <a:xfrm flipH="1">
            <a:off x="5095148" y="4594603"/>
            <a:ext cx="152514" cy="209550"/>
            <a:chOff x="4674110" y="5227449"/>
            <a:chExt cx="152514" cy="209550"/>
          </a:xfrm>
        </p:grpSpPr>
        <p:sp>
          <p:nvSpPr>
            <p:cNvPr id="264" name="Flowchart: Connector 263"/>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5" name="Flowchart: Connector 264"/>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6" name="Flowchart: Connector 265"/>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7" name="Flowchart: Connector 266"/>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68" name="Flowchart: Connector 267"/>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15" name="Group 268"/>
          <p:cNvGrpSpPr/>
          <p:nvPr/>
        </p:nvGrpSpPr>
        <p:grpSpPr>
          <a:xfrm rot="1620000" flipV="1">
            <a:off x="5240945" y="4795208"/>
            <a:ext cx="114385" cy="230505"/>
            <a:chOff x="4044993" y="5164584"/>
            <a:chExt cx="114385" cy="230505"/>
          </a:xfrm>
        </p:grpSpPr>
        <p:sp>
          <p:nvSpPr>
            <p:cNvPr id="270" name="Flowchart: Connector 269"/>
            <p:cNvSpPr/>
            <p:nvPr/>
          </p:nvSpPr>
          <p:spPr bwMode="auto">
            <a:xfrm>
              <a:off x="4044993" y="51645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1" name="Flowchart: Connector 270"/>
            <p:cNvSpPr/>
            <p:nvPr/>
          </p:nvSpPr>
          <p:spPr bwMode="auto">
            <a:xfrm>
              <a:off x="4044993"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2" name="Flowchart: Connector 271"/>
            <p:cNvSpPr/>
            <p:nvPr/>
          </p:nvSpPr>
          <p:spPr bwMode="auto">
            <a:xfrm>
              <a:off x="4102185"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3" name="Flowchart: Connector 272"/>
            <p:cNvSpPr/>
            <p:nvPr/>
          </p:nvSpPr>
          <p:spPr bwMode="auto">
            <a:xfrm>
              <a:off x="4102185"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4" name="Flowchart: Connector 273"/>
            <p:cNvSpPr/>
            <p:nvPr/>
          </p:nvSpPr>
          <p:spPr bwMode="auto">
            <a:xfrm>
              <a:off x="4102185"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21" name="Group 274"/>
          <p:cNvGrpSpPr/>
          <p:nvPr/>
        </p:nvGrpSpPr>
        <p:grpSpPr>
          <a:xfrm rot="16200000">
            <a:off x="4611249" y="4591631"/>
            <a:ext cx="114385" cy="167640"/>
            <a:chOff x="4807560" y="4640709"/>
            <a:chExt cx="114385" cy="167640"/>
          </a:xfrm>
        </p:grpSpPr>
        <p:sp>
          <p:nvSpPr>
            <p:cNvPr id="276" name="Flowchart: Connector 275"/>
            <p:cNvSpPr/>
            <p:nvPr/>
          </p:nvSpPr>
          <p:spPr bwMode="auto">
            <a:xfrm>
              <a:off x="4807560" y="474548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7" name="Flowchart: Connector 276"/>
            <p:cNvSpPr/>
            <p:nvPr/>
          </p:nvSpPr>
          <p:spPr bwMode="auto">
            <a:xfrm>
              <a:off x="4807560" y="470357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8" name="Flowchart: Connector 277"/>
            <p:cNvSpPr/>
            <p:nvPr/>
          </p:nvSpPr>
          <p:spPr bwMode="auto">
            <a:xfrm>
              <a:off x="4864752"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79" name="Flowchart: Connector 278"/>
            <p:cNvSpPr/>
            <p:nvPr/>
          </p:nvSpPr>
          <p:spPr bwMode="auto">
            <a:xfrm>
              <a:off x="4807560" y="464070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27" name="Group 279"/>
          <p:cNvGrpSpPr/>
          <p:nvPr/>
        </p:nvGrpSpPr>
        <p:grpSpPr>
          <a:xfrm>
            <a:off x="4942747" y="4682425"/>
            <a:ext cx="152514" cy="209550"/>
            <a:chOff x="4674110" y="5227449"/>
            <a:chExt cx="152514" cy="209550"/>
          </a:xfrm>
        </p:grpSpPr>
        <p:sp>
          <p:nvSpPr>
            <p:cNvPr id="281" name="Flowchart: Connector 280"/>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2" name="Flowchart: Connector 281"/>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3" name="Flowchart: Connector 282"/>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4" name="Flowchart: Connector 283"/>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5" name="Flowchart: Connector 284"/>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grpSp>
        <p:nvGrpSpPr>
          <p:cNvPr id="233" name="Group 285"/>
          <p:cNvGrpSpPr/>
          <p:nvPr/>
        </p:nvGrpSpPr>
        <p:grpSpPr>
          <a:xfrm>
            <a:off x="3971520" y="5028554"/>
            <a:ext cx="152514" cy="209550"/>
            <a:chOff x="4674110" y="5227449"/>
            <a:chExt cx="152514" cy="209550"/>
          </a:xfrm>
        </p:grpSpPr>
        <p:sp>
          <p:nvSpPr>
            <p:cNvPr id="287" name="Flowchart: Connector 286"/>
            <p:cNvSpPr/>
            <p:nvPr/>
          </p:nvSpPr>
          <p:spPr bwMode="auto">
            <a:xfrm>
              <a:off x="4674110"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8" name="Flowchart: Connector 287"/>
            <p:cNvSpPr/>
            <p:nvPr/>
          </p:nvSpPr>
          <p:spPr bwMode="auto">
            <a:xfrm>
              <a:off x="4712239" y="533222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89" name="Flowchart: Connector 288"/>
            <p:cNvSpPr/>
            <p:nvPr/>
          </p:nvSpPr>
          <p:spPr bwMode="auto">
            <a:xfrm>
              <a:off x="4674110" y="5374134"/>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90" name="Flowchart: Connector 289"/>
            <p:cNvSpPr/>
            <p:nvPr/>
          </p:nvSpPr>
          <p:spPr bwMode="auto">
            <a:xfrm>
              <a:off x="4712239" y="522744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291" name="Flowchart: Connector 290"/>
            <p:cNvSpPr/>
            <p:nvPr/>
          </p:nvSpPr>
          <p:spPr bwMode="auto">
            <a:xfrm>
              <a:off x="4769431" y="526935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grpSp>
      <p:cxnSp>
        <p:nvCxnSpPr>
          <p:cNvPr id="295" name="Straight Arrow Connector 294"/>
          <p:cNvCxnSpPr/>
          <p:nvPr/>
        </p:nvCxnSpPr>
        <p:spPr bwMode="auto">
          <a:xfrm flipV="1">
            <a:off x="4549366" y="4277762"/>
            <a:ext cx="0" cy="1140736"/>
          </a:xfrm>
          <a:prstGeom prst="straightConnector1">
            <a:avLst/>
          </a:prstGeom>
          <a:noFill/>
          <a:ln w="12700" cap="flat" cmpd="sng" algn="ctr">
            <a:solidFill>
              <a:schemeClr val="tx1"/>
            </a:solidFill>
            <a:prstDash val="solid"/>
            <a:round/>
            <a:headEnd type="none" w="lg" len="med"/>
            <a:tailEnd type="arrow"/>
          </a:ln>
          <a:effectLst/>
        </p:spPr>
      </p:cxnSp>
      <p:sp>
        <p:nvSpPr>
          <p:cNvPr id="302" name="Flowchart: Connector 301"/>
          <p:cNvSpPr/>
          <p:nvPr/>
        </p:nvSpPr>
        <p:spPr bwMode="auto">
          <a:xfrm>
            <a:off x="3798344" y="5243896"/>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3" name="Flowchart: Connector 302"/>
          <p:cNvSpPr/>
          <p:nvPr/>
        </p:nvSpPr>
        <p:spPr bwMode="auto">
          <a:xfrm>
            <a:off x="4335516" y="5427983"/>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4" name="Flowchart: Connector 303"/>
          <p:cNvSpPr/>
          <p:nvPr/>
        </p:nvSpPr>
        <p:spPr bwMode="auto">
          <a:xfrm>
            <a:off x="4940589" y="5308779"/>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5" name="Flowchart: Connector 304"/>
          <p:cNvSpPr/>
          <p:nvPr/>
        </p:nvSpPr>
        <p:spPr bwMode="auto">
          <a:xfrm>
            <a:off x="5224264" y="5402331"/>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6" name="Flowchart: Connector 305"/>
          <p:cNvSpPr/>
          <p:nvPr/>
        </p:nvSpPr>
        <p:spPr bwMode="auto">
          <a:xfrm>
            <a:off x="4693126" y="5047736"/>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7" name="Flowchart: Connector 306"/>
          <p:cNvSpPr/>
          <p:nvPr/>
        </p:nvSpPr>
        <p:spPr bwMode="auto">
          <a:xfrm>
            <a:off x="4094088" y="5231822"/>
            <a:ext cx="57193" cy="62865"/>
          </a:xfrm>
          <a:prstGeom prst="flowChartConnector">
            <a:avLst/>
          </a:prstGeom>
          <a:solidFill>
            <a:schemeClr val="bg2">
              <a:lumMod val="75000"/>
            </a:schemeClr>
          </a:solidFill>
          <a:ln w="19050" cap="flat" cmpd="sng" algn="ctr">
            <a:solidFill>
              <a:srgbClr val="FFCC66"/>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pitchFamily="1" charset="0"/>
            </a:endParaRPr>
          </a:p>
        </p:txBody>
      </p:sp>
      <p:sp>
        <p:nvSpPr>
          <p:cNvPr id="308" name="TextBox 307"/>
          <p:cNvSpPr txBox="1"/>
          <p:nvPr/>
        </p:nvSpPr>
        <p:spPr>
          <a:xfrm>
            <a:off x="7299705" y="5780868"/>
            <a:ext cx="1828800" cy="954107"/>
          </a:xfrm>
          <a:prstGeom prst="rect">
            <a:avLst/>
          </a:prstGeom>
          <a:noFill/>
        </p:spPr>
        <p:txBody>
          <a:bodyPr wrap="square" rtlCol="0">
            <a:spAutoFit/>
          </a:bodyPr>
          <a:lstStyle/>
          <a:p>
            <a:pPr algn="ctr"/>
            <a:r>
              <a:rPr lang="en-US" dirty="0" smtClean="0"/>
              <a:t>Last chance!</a:t>
            </a:r>
            <a:endParaRPr lang="en-US" dirty="0"/>
          </a:p>
        </p:txBody>
      </p:sp>
    </p:spTree>
    <p:extLst>
      <p:ext uri="{BB962C8B-B14F-4D97-AF65-F5344CB8AC3E}">
        <p14:creationId xmlns:p14="http://schemas.microsoft.com/office/powerpoint/2010/main" val="26665927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endCondLst>
                                    <p:cond evt="onNext" delay="0">
                                      <p:tgtEl>
                                        <p:sldTgt/>
                                      </p:tgtEl>
                                    </p:cond>
                                  </p:endCondLst>
                                  <p:childTnLst>
                                    <p:animMotion origin="layout" path="M -1.94444E-6 1.85185E-6 C 0.01389 0.02315 0.02796 0.04629 0.04757 0.04953 C 0.06719 0.05277 0.10539 0.0375 0.11737 0.01921 C 0.12934 0.00092 0.12726 -0.04468 0.1198 -0.06065 C 0.11233 -0.07662 0.08421 -0.08519 0.0724 -0.07709 C 0.06059 -0.06898 0.04948 -0.03959 0.04914 -0.01181 C 0.04879 0.01597 0.07639 0.06898 0.07032 0.08912 C 0.06424 0.10926 0.03125 0.11574 0.01285 0.10972 C -0.00555 0.1037 -0.03697 0.07152 -0.0401 0.05301 C -0.04322 0.03449 -0.02465 0.0162 -0.0059 -0.00185 " pathEditMode="relative" ptsTypes="aaaaaaaaaA">
                                      <p:cBhvr>
                                        <p:cTn id="6" dur="5000" fill="hold"/>
                                        <p:tgtEl>
                                          <p:spTgt spid="11"/>
                                        </p:tgtEl>
                                        <p:attrNameLst>
                                          <p:attrName>ppt_x</p:attrName>
                                          <p:attrName>ppt_y</p:attrName>
                                        </p:attrNameLst>
                                      </p:cBhvr>
                                    </p:animMotion>
                                  </p:childTnLst>
                                </p:cTn>
                              </p:par>
                              <p:par>
                                <p:cTn id="7" presetID="0" presetClass="path" presetSubtype="0" repeatCount="indefinite" fill="hold" nodeType="withEffect">
                                  <p:stCondLst>
                                    <p:cond delay="0"/>
                                  </p:stCondLst>
                                  <p:endCondLst>
                                    <p:cond evt="onNext" delay="0">
                                      <p:tgtEl>
                                        <p:sldTgt/>
                                      </p:tgtEl>
                                    </p:cond>
                                  </p:endCondLst>
                                  <p:childTnLst>
                                    <p:animMotion origin="layout" path="M -7.22222E-6 -3.7037E-7 C 0.01927 0.00092 0.04305 -0.0081 0.05885 -3.7037E-7 C 0.07465 0.0081 0.09357 0.02592 0.09496 0.04815 C 0.09635 0.07037 0.08072 0.12708 0.06683 0.13333 C 0.05295 0.13958 0.03072 0.10648 0.0118 0.08565 C -0.00712 0.06481 -0.03178 0.01528 -0.04653 0.00856 C -0.06129 0.00185 -0.08386 0.01643 -0.07726 0.0456 C -0.07067 0.07477 -0.01025 0.19259 -0.00695 0.18403 C -0.00365 0.17546 -0.05834 0.02454 -0.05695 -0.00602 C -0.05556 -0.03658 -0.01928 -0.00093 -7.22222E-6 -3.7037E-7 Z " pathEditMode="relative" ptsTypes="aaaaaaaaaa">
                                      <p:cBhvr>
                                        <p:cTn id="8" dur="5000" fill="hold"/>
                                        <p:tgtEl>
                                          <p:spTgt spid="12"/>
                                        </p:tgtEl>
                                        <p:attrNameLst>
                                          <p:attrName>ppt_x</p:attrName>
                                          <p:attrName>ppt_y</p:attrName>
                                        </p:attrNameLst>
                                      </p:cBhvr>
                                    </p:animMotion>
                                  </p:childTnLst>
                                </p:cTn>
                              </p:par>
                              <p:par>
                                <p:cTn id="9" presetID="0" presetClass="path" presetSubtype="0" repeatCount="indefinite" fill="hold" nodeType="withEffect">
                                  <p:stCondLst>
                                    <p:cond delay="0"/>
                                  </p:stCondLst>
                                  <p:endCondLst>
                                    <p:cond evt="onNext" delay="0">
                                      <p:tgtEl>
                                        <p:sldTgt/>
                                      </p:tgtEl>
                                    </p:cond>
                                  </p:endCondLst>
                                  <p:childTnLst>
                                    <p:animMotion origin="layout" path="M 5.55556E-7 7.03704E-6 C -0.02343 -0.00578 -0.09236 -0.01388 -0.11371 -0.00069 C -0.13507 0.01251 -0.1368 0.06042 -0.1276 0.07848 C -0.1184 0.09653 -0.0842 0.11505 -0.05833 0.10765 C -0.03246 0.10024 0.01789 0.05186 0.02726 0.03427 C 0.03664 0.01667 0.02344 0.00579 5.55556E-7 7.03704E-6 Z " pathEditMode="relative" ptsTypes="aaaaaa">
                                      <p:cBhvr>
                                        <p:cTn id="10" dur="5000" fill="hold"/>
                                        <p:tgtEl>
                                          <p:spTgt spid="10"/>
                                        </p:tgtEl>
                                        <p:attrNameLst>
                                          <p:attrName>ppt_x</p:attrName>
                                          <p:attrName>ppt_y</p:attrName>
                                        </p:attrNameLst>
                                      </p:cBhvr>
                                    </p:animMotion>
                                  </p:childTnLst>
                                </p:cTn>
                              </p:par>
                              <p:par>
                                <p:cTn id="11" presetID="0" presetClass="path" presetSubtype="0" repeatCount="indefinite" fill="hold" nodeType="withEffect">
                                  <p:stCondLst>
                                    <p:cond delay="0"/>
                                  </p:stCondLst>
                                  <p:endCondLst>
                                    <p:cond evt="onNext" delay="0">
                                      <p:tgtEl>
                                        <p:sldTgt/>
                                      </p:tgtEl>
                                    </p:cond>
                                  </p:endCondLst>
                                  <p:childTnLst>
                                    <p:animMotion origin="layout" path="M 0.00017 -0.0007 C -0.02014 -0.00232 -0.05695 -0.00857 -0.06407 -0.02848 C -0.07118 -0.04838 -0.05799 -0.10093 -0.04236 -0.11945 C -0.02674 -0.13797 0.02639 -0.14699 0.02986 -0.13936 C 0.03333 -0.13172 -0.0257 -0.09375 -0.02101 -0.07385 C -0.01632 -0.05394 0.05486 -0.03149 0.05816 -0.01922 C 0.06146 -0.00695 0.02048 0.00092 0.00017 -0.0007 Z " pathEditMode="relative" ptsTypes="aaaaaaa">
                                      <p:cBhvr>
                                        <p:cTn id="12" dur="5000" fill="hold"/>
                                        <p:tgtEl>
                                          <p:spTgt spid="13"/>
                                        </p:tgtEl>
                                        <p:attrNameLst>
                                          <p:attrName>ppt_x</p:attrName>
                                          <p:attrName>ppt_y</p:attrName>
                                        </p:attrNameLst>
                                      </p:cBhvr>
                                    </p:animMotion>
                                  </p:childTnLst>
                                </p:cTn>
                              </p:par>
                              <p:par>
                                <p:cTn id="13" presetID="0" presetClass="path" presetSubtype="0" repeatCount="indefinite" fill="hold" nodeType="withEffect">
                                  <p:stCondLst>
                                    <p:cond delay="0"/>
                                  </p:stCondLst>
                                  <p:endCondLst>
                                    <p:cond evt="onNext" delay="0">
                                      <p:tgtEl>
                                        <p:sldTgt/>
                                      </p:tgtEl>
                                    </p:cond>
                                  </p:endCondLst>
                                  <p:childTnLst>
                                    <p:animMotion origin="layout" path="M 3.05556E-6 -5.55556E-6 C 0.01406 0.02106 0.03438 0.03402 0.05243 0.03309 C 0.07049 0.03217 0.10208 0.02291 0.10886 -0.00603 C 0.11563 -0.03496 0.10469 -0.1308 0.09358 -0.14121 C 0.08247 -0.15163 0.06354 -0.07593 0.04254 -0.06806 C 0.02153 -0.06019 -0.02465 -0.10556 -0.03212 -0.09376 C -0.03958 -0.08195 -0.01406 -0.02107 3.05556E-6 -5.55556E-6 Z " pathEditMode="relative" ptsTypes="aaaaaaa">
                                      <p:cBhvr>
                                        <p:cTn id="14" dur="5000" fill="hold"/>
                                        <p:tgtEl>
                                          <p:spTgt spid="5"/>
                                        </p:tgtEl>
                                        <p:attrNameLst>
                                          <p:attrName>ppt_x</p:attrName>
                                          <p:attrName>ppt_y</p:attrName>
                                        </p:attrNameLst>
                                      </p:cBhvr>
                                    </p:animMotion>
                                  </p:childTnLst>
                                </p:cTn>
                              </p:par>
                              <p:par>
                                <p:cTn id="15" presetID="0" presetClass="path" presetSubtype="0" repeatCount="indefinite" fill="hold" nodeType="withEffect">
                                  <p:stCondLst>
                                    <p:cond delay="0"/>
                                  </p:stCondLst>
                                  <p:endCondLst>
                                    <p:cond evt="onNext" delay="0">
                                      <p:tgtEl>
                                        <p:sldTgt/>
                                      </p:tgtEl>
                                    </p:cond>
                                  </p:endCondLst>
                                  <p:childTnLst>
                                    <p:animMotion origin="layout" path="M -7.22222E-6 -5.92593E-6 C -0.01511 -0.02616 -0.0356 -0.05301 -0.05296 -0.0595 C -0.07032 -0.06598 -0.10782 -0.04769 -0.104 -0.03889 C -0.10018 -0.0301 -0.03612 -0.02362 -0.02969 -0.00602 C -0.02327 0.01157 -0.07709 0.04953 -0.0658 0.06666 C -0.05452 0.08379 0.02708 0.10787 0.03819 0.09699 C 0.0493 0.08611 0.0151 0.02615 -7.22222E-6 -5.92593E-6 Z " pathEditMode="relative" ptsTypes="aaaaaaa">
                                      <p:cBhvr>
                                        <p:cTn id="16" dur="5000" fill="hold"/>
                                        <p:tgtEl>
                                          <p:spTgt spid="4"/>
                                        </p:tgtEl>
                                        <p:attrNameLst>
                                          <p:attrName>ppt_x</p:attrName>
                                          <p:attrName>ppt_y</p:attrName>
                                        </p:attrNameLst>
                                      </p:cBhvr>
                                    </p:animMotion>
                                  </p:childTnLst>
                                </p:cTn>
                              </p:par>
                              <p:par>
                                <p:cTn id="17" presetID="0" presetClass="path" presetSubtype="0" repeatCount="indefinite" fill="hold" grpId="0" nodeType="withEffect">
                                  <p:stCondLst>
                                    <p:cond delay="0"/>
                                  </p:stCondLst>
                                  <p:endCondLst>
                                    <p:cond evt="onNext" delay="0">
                                      <p:tgtEl>
                                        <p:sldTgt/>
                                      </p:tgtEl>
                                    </p:cond>
                                  </p:endCondLst>
                                  <p:childTnLst>
                                    <p:animMotion origin="layout" path="M -8.33333E-7 -1.11111E-6 C -0.00573 -0.01713 0.00556 -0.04491 0.02413 -0.06343 C 0.04271 -0.08195 0.08872 -0.12176 0.11129 -0.11158 C 0.13386 -0.10139 0.16406 -0.01528 0.15938 -0.00255 C 0.15469 0.01018 0.1 -0.04213 0.08316 -0.03496 C 0.06632 -0.02778 0.07222 0.03403 0.05834 0.04028 C 0.04445 0.04653 0.00573 0.01713 -8.33333E-7 -1.11111E-6 Z " pathEditMode="relative" ptsTypes="aaaaaaa">
                                      <p:cBhvr>
                                        <p:cTn id="18" dur="5000" fill="hold"/>
                                        <p:tgtEl>
                                          <p:spTgt spid="175"/>
                                        </p:tgtEl>
                                        <p:attrNameLst>
                                          <p:attrName>ppt_x</p:attrName>
                                          <p:attrName>ppt_y</p:attrName>
                                        </p:attrNameLst>
                                      </p:cBhvr>
                                    </p:animMotion>
                                  </p:childTnLst>
                                </p:cTn>
                              </p:par>
                              <p:par>
                                <p:cTn id="19" presetID="0" presetClass="path" presetSubtype="0" repeatCount="indefinite" fill="hold" grpId="0" nodeType="withEffect">
                                  <p:stCondLst>
                                    <p:cond delay="0"/>
                                  </p:stCondLst>
                                  <p:endCondLst>
                                    <p:cond evt="onNext" delay="0">
                                      <p:tgtEl>
                                        <p:sldTgt/>
                                      </p:tgtEl>
                                    </p:cond>
                                  </p:endCondLst>
                                  <p:childTnLst>
                                    <p:animMotion origin="layout" path="M -0.00399 0.00393 C -0.0111 0.00741 -0.01822 0.01088 -0.01735 0.02292 C -0.01649 0.03495 -0.02083 0.05995 0.00088 0.07592 C 0.02258 0.0919 0.09063 0.12477 0.11286 0.11875 C 0.13508 0.11273 0.15279 0.06018 0.13404 0.04028 C 0.11529 0.02037 0.05765 0.01018 5.55556E-6 -2.59259E-6 " pathEditMode="relative" ptsTypes="aaaaaA">
                                      <p:cBhvr>
                                        <p:cTn id="20" dur="5000" fill="hold"/>
                                        <p:tgtEl>
                                          <p:spTgt spid="174"/>
                                        </p:tgtEl>
                                        <p:attrNameLst>
                                          <p:attrName>ppt_x</p:attrName>
                                          <p:attrName>ppt_y</p:attrName>
                                        </p:attrNameLst>
                                      </p:cBhvr>
                                    </p:animMotion>
                                  </p:childTnLst>
                                </p:cTn>
                              </p:par>
                              <p:par>
                                <p:cTn id="21" presetID="0" presetClass="path" presetSubtype="0" repeatCount="indefinite" fill="hold" grpId="0" nodeType="withEffect">
                                  <p:stCondLst>
                                    <p:cond delay="0"/>
                                  </p:stCondLst>
                                  <p:endCondLst>
                                    <p:cond evt="onNext" delay="0">
                                      <p:tgtEl>
                                        <p:sldTgt/>
                                      </p:tgtEl>
                                    </p:cond>
                                  </p:endCondLst>
                                  <p:childTnLst>
                                    <p:animMotion origin="layout" path="M 8.88889E-6 1.48148E-6 C 0.02032 -0.00625 0.04914 -0.04444 0.04497 -0.06782 C 0.0408 -0.0912 -0.01562 -0.14514 -0.02534 -0.14051 C -0.03506 -0.13588 -0.00486 -0.05879 -0.01336 -0.04028 C -0.02187 -0.02176 -0.07916 -0.03657 -0.07673 -0.02963 C -0.0743 -0.02268 -0.02031 0.00625 8.88889E-6 1.48148E-6 Z " pathEditMode="relative" ptsTypes="aaaaaa">
                                      <p:cBhvr>
                                        <p:cTn id="22" dur="5000" fill="hold"/>
                                        <p:tgtEl>
                                          <p:spTgt spid="173"/>
                                        </p:tgtEl>
                                        <p:attrNameLst>
                                          <p:attrName>ppt_x</p:attrName>
                                          <p:attrName>ppt_y</p:attrName>
                                        </p:attrNameLst>
                                      </p:cBhvr>
                                    </p:animMotion>
                                  </p:childTnLst>
                                </p:cTn>
                              </p:par>
                              <p:par>
                                <p:cTn id="23" presetID="0" presetClass="path" presetSubtype="0" repeatCount="indefinite" fill="hold" grpId="0" nodeType="withEffect">
                                  <p:stCondLst>
                                    <p:cond delay="0"/>
                                  </p:stCondLst>
                                  <p:endCondLst>
                                    <p:cond evt="onNext" delay="0">
                                      <p:tgtEl>
                                        <p:sldTgt/>
                                      </p:tgtEl>
                                    </p:cond>
                                  </p:endCondLst>
                                  <p:childTnLst>
                                    <p:animMotion origin="layout" path="M 4.72222E-6 2.96296E-6 C 0.01666 -0.00741 0.03663 -0.01806 0.02725 -0.03634 C 0.01788 -0.05463 -0.03681 -0.10579 -0.05591 -0.10949 C -0.075 -0.1132 -0.09115 -0.0706 -0.08768 -0.0588 C -0.0842 -0.04699 -0.03716 -0.04931 -0.03472 -0.0382 C -0.03229 -0.02709 -0.079 0.00162 -0.07275 0.00787 C -0.0665 0.01412 -0.01667 0.00741 4.72222E-6 2.96296E-6 Z " pathEditMode="relative" ptsTypes="aaaaaaa">
                                      <p:cBhvr>
                                        <p:cTn id="24" dur="5000" fill="hold"/>
                                        <p:tgtEl>
                                          <p:spTgt spid="23"/>
                                        </p:tgtEl>
                                        <p:attrNameLst>
                                          <p:attrName>ppt_x</p:attrName>
                                          <p:attrName>ppt_y</p:attrName>
                                        </p:attrNameLst>
                                      </p:cBhvr>
                                    </p:animMotion>
                                  </p:childTnLst>
                                </p:cTn>
                              </p:par>
                              <p:par>
                                <p:cTn id="25" presetID="0" presetClass="path" presetSubtype="0" repeatCount="indefinite" fill="hold" grpId="0" nodeType="withEffect">
                                  <p:stCondLst>
                                    <p:cond delay="0"/>
                                  </p:stCondLst>
                                  <p:endCondLst>
                                    <p:cond evt="onNext" delay="0">
                                      <p:tgtEl>
                                        <p:sldTgt/>
                                      </p:tgtEl>
                                    </p:cond>
                                  </p:endCondLst>
                                  <p:childTnLst>
                                    <p:animMotion origin="layout" path="M -2.5E-6 -3.33333E-6 C -0.00295 -0.0162 -0.00764 -0.06111 -0.01892 -0.06666 C -0.03021 -0.07222 -0.06996 -0.0574 -0.06736 -0.0331 C -0.06476 -0.00879 -0.02691 0.0757 -0.00347 0.07986 C 0.01997 0.08403 0.07292 -0.00023 0.07327 -0.00856 C 0.07361 -0.01689 0.01146 0.02894 -0.00104 0.03033 C -0.01354 0.03172 0.00295 0.01621 -2.5E-6 -3.33333E-6 Z " pathEditMode="relative" ptsTypes="aaaaaaa">
                                      <p:cBhvr>
                                        <p:cTn id="26" dur="5000" fill="hold"/>
                                        <p:tgtEl>
                                          <p:spTgt spid="44"/>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grpId="0" nodeType="clickEffect">
                                  <p:stCondLst>
                                    <p:cond delay="0"/>
                                  </p:stCondLst>
                                  <p:childTnLst>
                                    <p:animMotion origin="layout" path="M 0.00017 -0.00023 C -0.00018 -0.01111 -0.00052 -0.02199 0.00017 -0.02916 C 0.00086 -0.03634 0.00277 -0.03958 0.00468 -0.04259 " pathEditMode="relative" ptsTypes="aaA">
                                      <p:cBhvr>
                                        <p:cTn id="30" dur="2000" fill="hold"/>
                                        <p:tgtEl>
                                          <p:spTgt spid="302"/>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3.05556E-6 -4.81481E-6 C -0.00157 -0.0081 -0.00313 -0.01597 -0.00348 -0.02708 C -0.00382 -0.03819 -0.00191 -0.05208 -0.00243 -0.06736 C -0.00295 -0.08263 -0.00504 -0.10046 -0.00695 -0.11828 " pathEditMode="relative" ptsTypes="aaaA">
                                      <p:cBhvr>
                                        <p:cTn id="32" dur="2000" fill="hold"/>
                                        <p:tgtEl>
                                          <p:spTgt spid="303"/>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0.00035 0.00023 C 0.00139 -0.00856 0.0033 -0.01713 0.00364 -0.02546 C 0.00399 -0.0338 0.00469 -0.03796 0.00156 -0.04977 C -0.00156 -0.06157 -0.01268 -0.08055 -0.01476 -0.09676 C -0.01684 -0.11296 -0.01406 -0.13032 -0.01129 -0.14745 " pathEditMode="relative" ptsTypes="aaaaA">
                                      <p:cBhvr>
                                        <p:cTn id="34" dur="2000" fill="hold"/>
                                        <p:tgtEl>
                                          <p:spTgt spid="307"/>
                                        </p:tgtEl>
                                        <p:attrNameLst>
                                          <p:attrName>ppt_x</p:attrName>
                                          <p:attrName>ppt_y</p:attrName>
                                        </p:attrNameLst>
                                      </p:cBhvr>
                                    </p:animMotion>
                                  </p:childTnLst>
                                </p:cTn>
                              </p:par>
                              <p:par>
                                <p:cTn id="35" presetID="0" presetClass="path" presetSubtype="0" accel="50000" decel="50000" fill="hold" grpId="0" nodeType="withEffect">
                                  <p:stCondLst>
                                    <p:cond delay="0"/>
                                  </p:stCondLst>
                                  <p:childTnLst>
                                    <p:animMotion origin="layout" path="M 0.00018 0.00024 C 0.00087 -0.01574 0.00174 -0.03148 0.00122 -0.04282 C 0.0007 -0.05416 -0.00121 -0.05879 -0.00277 -0.06782 C -0.00434 -0.07685 -0.00642 -0.0868 -0.00833 -0.09676 " pathEditMode="relative" ptsTypes="aaaA">
                                      <p:cBhvr>
                                        <p:cTn id="36" dur="2000" fill="hold"/>
                                        <p:tgtEl>
                                          <p:spTgt spid="304"/>
                                        </p:tgtEl>
                                        <p:attrNameLst>
                                          <p:attrName>ppt_x</p:attrName>
                                          <p:attrName>ppt_y</p:attrName>
                                        </p:attrNameLst>
                                      </p:cBhvr>
                                    </p:animMotion>
                                  </p:childTnLst>
                                </p:cTn>
                              </p:par>
                              <p:par>
                                <p:cTn id="37" presetID="0" presetClass="path" presetSubtype="0" accel="50000" decel="50000" fill="hold" grpId="0" nodeType="withEffect">
                                  <p:stCondLst>
                                    <p:cond delay="0"/>
                                  </p:stCondLst>
                                  <p:childTnLst>
                                    <p:animMotion origin="layout" path="M 0.00035 -0.00092 C 0.00156 -0.02176 0.00278 -0.04259 0.00069 -0.05833 C -0.00139 -0.07407 -0.00851 -0.08449 -0.01163 -0.09537 C -0.01476 -0.10625 -0.01823 -0.10926 -0.01806 -0.12315 C -0.01788 -0.13704 -0.01458 -0.1581 -0.01111 -0.17917 " pathEditMode="relative" ptsTypes="aaaaA">
                                      <p:cBhvr>
                                        <p:cTn id="38" dur="2000" fill="hold"/>
                                        <p:tgtEl>
                                          <p:spTgt spid="305"/>
                                        </p:tgtEl>
                                        <p:attrNameLst>
                                          <p:attrName>ppt_x</p:attrName>
                                          <p:attrName>ppt_y</p:attrName>
                                        </p:attrNameLst>
                                      </p:cBhvr>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4.16667E-6 -1.11111E-6 L -4.16667E-6 0.17708 " pathEditMode="relative" rAng="0" ptsTypes="AA">
                                      <p:cBhvr>
                                        <p:cTn id="42" dur="5000" fill="hold"/>
                                        <p:tgtEl>
                                          <p:spTgt spid="89"/>
                                        </p:tgtEl>
                                        <p:attrNameLst>
                                          <p:attrName>ppt_x</p:attrName>
                                          <p:attrName>ppt_y</p:attrName>
                                        </p:attrNameLst>
                                      </p:cBhvr>
                                      <p:rCtr x="0" y="88"/>
                                    </p:animMotion>
                                  </p:childTnLst>
                                </p:cTn>
                              </p:par>
                              <p:par>
                                <p:cTn id="43" presetID="42" presetClass="path" presetSubtype="0" accel="50000" decel="50000" fill="hold" nodeType="withEffect">
                                  <p:stCondLst>
                                    <p:cond delay="0"/>
                                  </p:stCondLst>
                                  <p:childTnLst>
                                    <p:animMotion origin="layout" path="M -1.66667E-6 4.07407E-6 L -1.66667E-6 0.11134 " pathEditMode="relative" rAng="0" ptsTypes="AA">
                                      <p:cBhvr>
                                        <p:cTn id="44" dur="3100" fill="hold"/>
                                        <p:tgtEl>
                                          <p:spTgt spid="49"/>
                                        </p:tgtEl>
                                        <p:attrNameLst>
                                          <p:attrName>ppt_x</p:attrName>
                                          <p:attrName>ppt_y</p:attrName>
                                        </p:attrNameLst>
                                      </p:cBhvr>
                                      <p:rCtr x="0" y="56"/>
                                    </p:animMotion>
                                  </p:childTnLst>
                                </p:cTn>
                              </p:par>
                              <p:par>
                                <p:cTn id="45" presetID="42" presetClass="path" presetSubtype="0" accel="50000" decel="50000" fill="hold" nodeType="withEffect">
                                  <p:stCondLst>
                                    <p:cond delay="0"/>
                                  </p:stCondLst>
                                  <p:childTnLst>
                                    <p:animMotion origin="layout" path="M 1.11022E-16 3.7037E-6 L 1.11022E-16 0.05532 " pathEditMode="relative" rAng="0" ptsTypes="AA">
                                      <p:cBhvr>
                                        <p:cTn id="46" dur="2000" fill="hold"/>
                                        <p:tgtEl>
                                          <p:spTgt spid="86"/>
                                        </p:tgtEl>
                                        <p:attrNameLst>
                                          <p:attrName>ppt_x</p:attrName>
                                          <p:attrName>ppt_y</p:attrName>
                                        </p:attrNameLst>
                                      </p:cBhvr>
                                      <p:rCtr x="0" y="28"/>
                                    </p:animMotion>
                                  </p:childTnLst>
                                </p:cTn>
                              </p:par>
                              <p:par>
                                <p:cTn id="47" presetID="42" presetClass="path" presetSubtype="0" accel="50000" decel="50000" fill="hold" nodeType="withEffect">
                                  <p:stCondLst>
                                    <p:cond delay="0"/>
                                  </p:stCondLst>
                                  <p:childTnLst>
                                    <p:animMotion origin="layout" path="M -2.77778E-6 4.44444E-6 L -2.77778E-6 0.16273 " pathEditMode="relative" rAng="0" ptsTypes="AA">
                                      <p:cBhvr>
                                        <p:cTn id="48" dur="4900" fill="hold"/>
                                        <p:tgtEl>
                                          <p:spTgt spid="88"/>
                                        </p:tgtEl>
                                        <p:attrNameLst>
                                          <p:attrName>ppt_x</p:attrName>
                                          <p:attrName>ppt_y</p:attrName>
                                        </p:attrNameLst>
                                      </p:cBhvr>
                                      <p:rCtr x="0" y="81"/>
                                    </p:animMotion>
                                  </p:childTnLst>
                                </p:cTn>
                              </p:par>
                              <p:par>
                                <p:cTn id="49" presetID="42" presetClass="path" presetSubtype="0" accel="50000" decel="50000" fill="hold" nodeType="withEffect">
                                  <p:stCondLst>
                                    <p:cond delay="0"/>
                                  </p:stCondLst>
                                  <p:childTnLst>
                                    <p:animMotion origin="layout" path="M 4.16667E-6 -1.48148E-6 L 4.16667E-6 0.07593 " pathEditMode="relative" rAng="0" ptsTypes="AA">
                                      <p:cBhvr>
                                        <p:cTn id="50" dur="2000" fill="hold"/>
                                        <p:tgtEl>
                                          <p:spTgt spid="16"/>
                                        </p:tgtEl>
                                        <p:attrNameLst>
                                          <p:attrName>ppt_x</p:attrName>
                                          <p:attrName>ppt_y</p:attrName>
                                        </p:attrNameLst>
                                      </p:cBhvr>
                                      <p:rCtr x="0" y="38"/>
                                    </p:animMotion>
                                  </p:childTnLst>
                                </p:cTn>
                              </p:par>
                              <p:par>
                                <p:cTn id="51" presetID="42" presetClass="path" presetSubtype="0" accel="50000" decel="50000" fill="hold" nodeType="withEffect">
                                  <p:stCondLst>
                                    <p:cond delay="0"/>
                                  </p:stCondLst>
                                  <p:childTnLst>
                                    <p:animMotion origin="layout" path="M -3.33333E-6 1.85185E-6 L -3.33333E-6 0.14514 " pathEditMode="relative" rAng="0" ptsTypes="AA">
                                      <p:cBhvr>
                                        <p:cTn id="52" dur="4600" fill="hold"/>
                                        <p:tgtEl>
                                          <p:spTgt spid="85"/>
                                        </p:tgtEl>
                                        <p:attrNameLst>
                                          <p:attrName>ppt_x</p:attrName>
                                          <p:attrName>ppt_y</p:attrName>
                                        </p:attrNameLst>
                                      </p:cBhvr>
                                      <p:rCtr x="0" y="72"/>
                                    </p:animMotion>
                                  </p:childTnLst>
                                </p:cTn>
                              </p:par>
                            </p:childTnLst>
                          </p:cTn>
                        </p:par>
                      </p:childTnLst>
                    </p:cTn>
                  </p:par>
                  <p:par>
                    <p:cTn id="53" fill="hold">
                      <p:stCondLst>
                        <p:cond delay="indefinite"/>
                      </p:stCondLst>
                      <p:childTnLst>
                        <p:par>
                          <p:cTn id="54" fill="hold">
                            <p:stCondLst>
                              <p:cond delay="0"/>
                            </p:stCondLst>
                            <p:childTnLst>
                              <p:par>
                                <p:cTn id="55" presetID="42" presetClass="path" presetSubtype="0" accel="50000" decel="50000" fill="hold" grpId="0" nodeType="clickEffect">
                                  <p:stCondLst>
                                    <p:cond delay="0"/>
                                  </p:stCondLst>
                                  <p:childTnLst>
                                    <p:animMotion origin="layout" path="M 3.61111E-6 3.7037E-7 L 3.61111E-6 0.16759 " pathEditMode="relative" rAng="0" ptsTypes="AA">
                                      <p:cBhvr>
                                        <p:cTn id="56" dur="2000" fill="hold"/>
                                        <p:tgtEl>
                                          <p:spTgt spid="129"/>
                                        </p:tgtEl>
                                        <p:attrNameLst>
                                          <p:attrName>ppt_x</p:attrName>
                                          <p:attrName>ppt_y</p:attrName>
                                        </p:attrNameLst>
                                      </p:cBhvr>
                                      <p:rCtr x="0" y="84"/>
                                    </p:animMotion>
                                  </p:childTnLst>
                                </p:cTn>
                              </p:par>
                              <p:par>
                                <p:cTn id="57" presetID="42" presetClass="path" presetSubtype="0" accel="50000" decel="50000" fill="hold" grpId="0" nodeType="withEffect">
                                  <p:stCondLst>
                                    <p:cond delay="0"/>
                                  </p:stCondLst>
                                  <p:childTnLst>
                                    <p:animMotion origin="layout" path="M 8.33333E-7 -2.22222E-6 L 8.33333E-7 0.08588 " pathEditMode="relative" rAng="0" ptsTypes="AA">
                                      <p:cBhvr>
                                        <p:cTn id="58" dur="2000" fill="hold"/>
                                        <p:tgtEl>
                                          <p:spTgt spid="130"/>
                                        </p:tgtEl>
                                        <p:attrNameLst>
                                          <p:attrName>ppt_x</p:attrName>
                                          <p:attrName>ppt_y</p:attrName>
                                        </p:attrNameLst>
                                      </p:cBhvr>
                                      <p:rCtr x="0" y="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4" grpId="0" animBg="1"/>
      <p:bldP spid="129" grpId="0" animBg="1"/>
      <p:bldP spid="130" grpId="0" animBg="1"/>
      <p:bldP spid="173" grpId="0" animBg="1"/>
      <p:bldP spid="174" grpId="0" animBg="1"/>
      <p:bldP spid="175" grpId="0" animBg="1"/>
      <p:bldP spid="302" grpId="0" animBg="1"/>
      <p:bldP spid="303" grpId="0" animBg="1"/>
      <p:bldP spid="304" grpId="0" animBg="1"/>
      <p:bldP spid="305" grpId="0" animBg="1"/>
      <p:bldP spid="30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1719072"/>
          </a:xfrm>
        </p:spPr>
        <p:txBody>
          <a:bodyPr/>
          <a:lstStyle/>
          <a:p>
            <a:r>
              <a:rPr lang="en-US" dirty="0" smtClean="0"/>
              <a:t>“Big </a:t>
            </a:r>
            <a:r>
              <a:rPr lang="en-US" dirty="0" err="1" smtClean="0"/>
              <a:t>Flocs</a:t>
            </a:r>
            <a:r>
              <a:rPr lang="en-US" dirty="0" smtClean="0"/>
              <a:t> are Useless” Theory</a:t>
            </a:r>
          </a:p>
          <a:p>
            <a:r>
              <a:rPr lang="en-US" dirty="0" smtClean="0"/>
              <a:t>Large Diameter </a:t>
            </a:r>
            <a:r>
              <a:rPr lang="en-US" dirty="0" err="1" smtClean="0"/>
              <a:t>Flocs</a:t>
            </a:r>
            <a:r>
              <a:rPr lang="en-US" dirty="0" smtClean="0"/>
              <a:t> and Shear Forces</a:t>
            </a:r>
          </a:p>
          <a:p>
            <a:pPr lvl="1"/>
            <a:r>
              <a:rPr lang="en-US" dirty="0" smtClean="0"/>
              <a:t>TO THE WHITE BOARD!!!</a:t>
            </a:r>
          </a:p>
          <a:p>
            <a:pPr marL="393192" lvl="1" indent="0">
              <a:buNone/>
            </a:pPr>
            <a:endParaRPr lang="en-US" dirty="0" smtClean="0"/>
          </a:p>
          <a:p>
            <a:endParaRPr lang="en-US" dirty="0"/>
          </a:p>
        </p:txBody>
      </p:sp>
      <p:sp>
        <p:nvSpPr>
          <p:cNvPr id="3" name="Title 2"/>
          <p:cNvSpPr>
            <a:spLocks noGrp="1"/>
          </p:cNvSpPr>
          <p:nvPr>
            <p:ph type="title"/>
          </p:nvPr>
        </p:nvSpPr>
        <p:spPr/>
        <p:txBody>
          <a:bodyPr/>
          <a:lstStyle/>
          <a:p>
            <a:r>
              <a:rPr lang="en-US" dirty="0" smtClean="0"/>
              <a:t>Concept of </a:t>
            </a:r>
            <a:r>
              <a:rPr lang="en-US" dirty="0" err="1" smtClean="0"/>
              <a:t>Floc</a:t>
            </a:r>
            <a:r>
              <a:rPr lang="en-US" dirty="0" smtClean="0"/>
              <a:t> Breakup</a:t>
            </a:r>
            <a:endParaRPr lang="en-US" dirty="0"/>
          </a:p>
        </p:txBody>
      </p:sp>
      <p:pic>
        <p:nvPicPr>
          <p:cNvPr id="4" name="Picture 2" descr="C:\Users\David\AppData\Local\Microsoft\Windows\Temporary Internet Files\Content.IE5\UFWE9E0U\MC900441896[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3429000"/>
            <a:ext cx="2247900" cy="15589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David\AppData\Local\Microsoft\Windows\Temporary Internet Files\Content.IE5\XZJO7QZU\MM900041010[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3079257"/>
            <a:ext cx="2057400" cy="2258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973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9"/>
            <a:ext cx="8229600" cy="652272"/>
          </a:xfrm>
        </p:spPr>
        <p:txBody>
          <a:bodyPr/>
          <a:lstStyle/>
          <a:p>
            <a:r>
              <a:rPr lang="en-US" dirty="0" smtClean="0"/>
              <a:t>Evidence of Improved Performance</a:t>
            </a:r>
            <a:endParaRPr lang="en-US" dirty="0"/>
          </a:p>
        </p:txBody>
      </p:sp>
      <p:sp>
        <p:nvSpPr>
          <p:cNvPr id="2" name="Title 1"/>
          <p:cNvSpPr>
            <a:spLocks noGrp="1"/>
          </p:cNvSpPr>
          <p:nvPr>
            <p:ph type="title"/>
          </p:nvPr>
        </p:nvSpPr>
        <p:spPr/>
        <p:txBody>
          <a:bodyPr/>
          <a:lstStyle/>
          <a:p>
            <a:r>
              <a:rPr lang="en-US" dirty="0" smtClean="0"/>
              <a:t>Why?</a:t>
            </a:r>
            <a:endParaRPr lang="en-US" dirty="0"/>
          </a:p>
        </p:txBody>
      </p:sp>
      <p:sp>
        <p:nvSpPr>
          <p:cNvPr id="6" name="Shape 97"/>
          <p:cNvSpPr/>
          <p:nvPr/>
        </p:nvSpPr>
        <p:spPr>
          <a:xfrm>
            <a:off x="1232025" y="1905000"/>
            <a:ext cx="7549836" cy="4133850"/>
          </a:xfrm>
          <a:prstGeom prst="rect">
            <a:avLst/>
          </a:prstGeom>
          <a:blipFill>
            <a:blip r:embed="rId3"/>
            <a:stretch>
              <a:fillRect/>
            </a:stretch>
          </a:blipFill>
        </p:spPr>
      </p:sp>
    </p:spTree>
    <p:extLst>
      <p:ext uri="{BB962C8B-B14F-4D97-AF65-F5344CB8AC3E}">
        <p14:creationId xmlns:p14="http://schemas.microsoft.com/office/powerpoint/2010/main" val="1541241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2481071"/>
          </a:xfrm>
        </p:spPr>
        <p:txBody>
          <a:bodyPr>
            <a:normAutofit/>
          </a:bodyPr>
          <a:lstStyle/>
          <a:p>
            <a:r>
              <a:rPr lang="en-US" dirty="0" smtClean="0"/>
              <a:t>Energy Dissipation Rate and </a:t>
            </a:r>
            <a:r>
              <a:rPr lang="en-US" dirty="0" smtClean="0"/>
              <a:t>Mixing</a:t>
            </a:r>
          </a:p>
          <a:p>
            <a:r>
              <a:rPr lang="en-US" dirty="0" smtClean="0"/>
              <a:t>Flow expansions create jets</a:t>
            </a:r>
            <a:endParaRPr lang="en-US" dirty="0"/>
          </a:p>
        </p:txBody>
      </p:sp>
      <p:sp>
        <p:nvSpPr>
          <p:cNvPr id="3" name="Title 2"/>
          <p:cNvSpPr>
            <a:spLocks noGrp="1"/>
          </p:cNvSpPr>
          <p:nvPr>
            <p:ph type="title"/>
          </p:nvPr>
        </p:nvSpPr>
        <p:spPr/>
        <p:txBody>
          <a:bodyPr/>
          <a:lstStyle/>
          <a:p>
            <a:r>
              <a:rPr lang="en-US" dirty="0" smtClean="0"/>
              <a:t>How?</a:t>
            </a:r>
            <a:endParaRPr lang="en-US" dirty="0"/>
          </a:p>
        </p:txBody>
      </p:sp>
      <mc:AlternateContent xmlns:mc="http://schemas.openxmlformats.org/markup-compatibility/2006">
        <mc:Choice xmlns:a14="http://schemas.microsoft.com/office/drawing/2010/main" Requires="a14">
          <p:sp>
            <p:nvSpPr>
              <p:cNvPr id="4" name="TextBox 3"/>
              <p:cNvSpPr txBox="1"/>
              <p:nvPr/>
            </p:nvSpPr>
            <p:spPr>
              <a:xfrm>
                <a:off x="2743200" y="3657600"/>
                <a:ext cx="3623171" cy="122328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3200" i="1" smtClean="0">
                              <a:latin typeface="Cambria Math"/>
                            </a:rPr>
                          </m:ctrlPr>
                        </m:sSubPr>
                        <m:e>
                          <m:r>
                            <a:rPr lang="en-US" sz="3200" i="1" smtClean="0">
                              <a:latin typeface="Cambria Math"/>
                              <a:ea typeface="Cambria Math"/>
                            </a:rPr>
                            <m:t>𝜖</m:t>
                          </m:r>
                        </m:e>
                        <m:sub>
                          <m:r>
                            <a:rPr lang="en-US" sz="3200" b="0" i="1" smtClean="0">
                              <a:latin typeface="Cambria Math"/>
                            </a:rPr>
                            <m:t>𝑚𝑎𝑥</m:t>
                          </m:r>
                        </m:sub>
                      </m:sSub>
                      <m:r>
                        <a:rPr lang="en-US" sz="3200" b="0" i="1" smtClean="0">
                          <a:latin typeface="Cambria Math"/>
                        </a:rPr>
                        <m:t>=</m:t>
                      </m:r>
                      <m:f>
                        <m:fPr>
                          <m:ctrlPr>
                            <a:rPr lang="en-US" sz="3200" b="0" i="1" smtClean="0">
                              <a:latin typeface="Cambria Math"/>
                            </a:rPr>
                          </m:ctrlPr>
                        </m:fPr>
                        <m:num>
                          <m:sSup>
                            <m:sSupPr>
                              <m:ctrlPr>
                                <a:rPr lang="en-US" sz="3200" b="0" i="1" smtClean="0">
                                  <a:latin typeface="Cambria Math"/>
                                </a:rPr>
                              </m:ctrlPr>
                            </m:sSupPr>
                            <m:e>
                              <m:sSub>
                                <m:sSubPr>
                                  <m:ctrlPr>
                                    <a:rPr lang="en-US" sz="3200" b="0" i="1" smtClean="0">
                                      <a:latin typeface="Cambria Math"/>
                                    </a:rPr>
                                  </m:ctrlPr>
                                </m:sSubPr>
                                <m:e>
                                  <m:r>
                                    <a:rPr lang="en-US" sz="3200" b="0" i="1" smtClean="0">
                                      <a:latin typeface="Cambria Math"/>
                                    </a:rPr>
                                    <m:t>(</m:t>
                                  </m:r>
                                  <m:r>
                                    <m:rPr>
                                      <m:sty m:val="p"/>
                                    </m:rPr>
                                    <a:rPr lang="el-GR" sz="3200" b="0" i="1" smtClean="0">
                                      <a:latin typeface="Cambria Math"/>
                                      <a:ea typeface="Cambria Math"/>
                                    </a:rPr>
                                    <m:t>Π</m:t>
                                  </m:r>
                                </m:e>
                                <m:sub>
                                  <m:r>
                                    <a:rPr lang="en-US" sz="3200" b="0" i="1" smtClean="0">
                                      <a:latin typeface="Cambria Math"/>
                                    </a:rPr>
                                    <m:t>𝐽𝑒𝑡</m:t>
                                  </m:r>
                                </m:sub>
                              </m:sSub>
                              <m:sSub>
                                <m:sSubPr>
                                  <m:ctrlPr>
                                    <a:rPr lang="en-US" sz="3200" b="0" i="1" smtClean="0">
                                      <a:latin typeface="Cambria Math"/>
                                    </a:rPr>
                                  </m:ctrlPr>
                                </m:sSubPr>
                                <m:e>
                                  <m:r>
                                    <a:rPr lang="en-US" sz="3200" b="0" i="1" smtClean="0">
                                      <a:latin typeface="Cambria Math"/>
                                    </a:rPr>
                                    <m:t>𝑉</m:t>
                                  </m:r>
                                </m:e>
                                <m:sub>
                                  <m:r>
                                    <a:rPr lang="en-US" sz="3200" b="0" i="1" smtClean="0">
                                      <a:latin typeface="Cambria Math"/>
                                    </a:rPr>
                                    <m:t>𝐽𝑒𝑡</m:t>
                                  </m:r>
                                </m:sub>
                              </m:sSub>
                              <m:r>
                                <a:rPr lang="en-US" sz="3200" b="0" i="1" smtClean="0">
                                  <a:latin typeface="Cambria Math"/>
                                </a:rPr>
                                <m:t>)</m:t>
                              </m:r>
                            </m:e>
                            <m:sup>
                              <m:r>
                                <a:rPr lang="en-US" sz="3200" b="0" i="1" smtClean="0">
                                  <a:latin typeface="Cambria Math"/>
                                </a:rPr>
                                <m:t>3</m:t>
                              </m:r>
                            </m:sup>
                          </m:sSup>
                        </m:num>
                        <m:den>
                          <m:sSub>
                            <m:sSubPr>
                              <m:ctrlPr>
                                <a:rPr lang="en-US" sz="3200" b="0" i="1" smtClean="0">
                                  <a:latin typeface="Cambria Math"/>
                                </a:rPr>
                              </m:ctrlPr>
                            </m:sSubPr>
                            <m:e>
                              <m:r>
                                <a:rPr lang="en-US" sz="3200" b="0" i="1" smtClean="0">
                                  <a:latin typeface="Cambria Math"/>
                                </a:rPr>
                                <m:t>𝐷</m:t>
                              </m:r>
                            </m:e>
                            <m:sub>
                              <m:r>
                                <a:rPr lang="en-US" sz="3200" b="0" i="1" smtClean="0">
                                  <a:latin typeface="Cambria Math"/>
                                </a:rPr>
                                <m:t>𝐽𝑒𝑡</m:t>
                              </m:r>
                            </m:sub>
                          </m:sSub>
                        </m:den>
                      </m:f>
                    </m:oMath>
                  </m:oMathPara>
                </a14:m>
                <a:endParaRPr lang="en-US" sz="3200" dirty="0"/>
              </a:p>
            </p:txBody>
          </p:sp>
        </mc:Choice>
        <mc:Fallback>
          <p:sp>
            <p:nvSpPr>
              <p:cNvPr id="4" name="TextBox 3"/>
              <p:cNvSpPr txBox="1">
                <a:spLocks noRot="1" noChangeAspect="1" noMove="1" noResize="1" noEditPoints="1" noAdjustHandles="1" noChangeArrowheads="1" noChangeShapeType="1" noTextEdit="1"/>
              </p:cNvSpPr>
              <p:nvPr/>
            </p:nvSpPr>
            <p:spPr>
              <a:xfrm>
                <a:off x="2743200" y="3657600"/>
                <a:ext cx="3623171" cy="1223284"/>
              </a:xfrm>
              <a:prstGeom prst="rect">
                <a:avLst/>
              </a:prstGeom>
              <a:blipFill rotWithShape="1">
                <a:blip r:embed="rId3"/>
                <a:stretch>
                  <a:fillRect/>
                </a:stretch>
              </a:blipFill>
            </p:spPr>
            <p:txBody>
              <a:bodyPr/>
              <a:lstStyle/>
              <a:p>
                <a:r>
                  <a:rPr lang="en-US">
                    <a:noFill/>
                  </a:rPr>
                  <a:t> </a:t>
                </a:r>
              </a:p>
            </p:txBody>
          </p:sp>
        </mc:Fallback>
      </mc:AlternateContent>
      <p:grpSp>
        <p:nvGrpSpPr>
          <p:cNvPr id="5" name="Group 52"/>
          <p:cNvGrpSpPr>
            <a:grpSpLocks/>
          </p:cNvGrpSpPr>
          <p:nvPr/>
        </p:nvGrpSpPr>
        <p:grpSpPr bwMode="auto">
          <a:xfrm>
            <a:off x="2554204" y="5234873"/>
            <a:ext cx="4419600" cy="774700"/>
            <a:chOff x="2864" y="176"/>
            <a:chExt cx="2784" cy="488"/>
          </a:xfrm>
        </p:grpSpPr>
        <p:sp>
          <p:nvSpPr>
            <p:cNvPr id="6" name="Freeform 23"/>
            <p:cNvSpPr>
              <a:spLocks/>
            </p:cNvSpPr>
            <p:nvPr/>
          </p:nvSpPr>
          <p:spPr bwMode="auto">
            <a:xfrm>
              <a:off x="2864" y="176"/>
              <a:ext cx="2776" cy="488"/>
            </a:xfrm>
            <a:custGeom>
              <a:avLst/>
              <a:gdLst>
                <a:gd name="T0" fmla="*/ 0 w 2776"/>
                <a:gd name="T1" fmla="*/ 344 h 488"/>
                <a:gd name="T2" fmla="*/ 1392 w 2776"/>
                <a:gd name="T3" fmla="*/ 344 h 488"/>
                <a:gd name="T4" fmla="*/ 1392 w 2776"/>
                <a:gd name="T5" fmla="*/ 488 h 488"/>
                <a:gd name="T6" fmla="*/ 2776 w 2776"/>
                <a:gd name="T7" fmla="*/ 488 h 488"/>
                <a:gd name="T8" fmla="*/ 2776 w 2776"/>
                <a:gd name="T9" fmla="*/ 0 h 488"/>
                <a:gd name="T10" fmla="*/ 1392 w 2776"/>
                <a:gd name="T11" fmla="*/ 0 h 488"/>
                <a:gd name="T12" fmla="*/ 1392 w 2776"/>
                <a:gd name="T13" fmla="*/ 152 h 488"/>
                <a:gd name="T14" fmla="*/ 0 w 2776"/>
                <a:gd name="T15" fmla="*/ 152 h 488"/>
                <a:gd name="T16" fmla="*/ 0 60000 65536"/>
                <a:gd name="T17" fmla="*/ 0 60000 65536"/>
                <a:gd name="T18" fmla="*/ 0 60000 65536"/>
                <a:gd name="T19" fmla="*/ 0 60000 65536"/>
                <a:gd name="T20" fmla="*/ 0 60000 65536"/>
                <a:gd name="T21" fmla="*/ 0 60000 65536"/>
                <a:gd name="T22" fmla="*/ 0 60000 65536"/>
                <a:gd name="T23" fmla="*/ 0 60000 65536"/>
                <a:gd name="T24" fmla="*/ 0 w 2776"/>
                <a:gd name="T25" fmla="*/ 0 h 488"/>
                <a:gd name="T26" fmla="*/ 2776 w 2776"/>
                <a:gd name="T27" fmla="*/ 488 h 4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76" h="488">
                  <a:moveTo>
                    <a:pt x="0" y="344"/>
                  </a:moveTo>
                  <a:lnTo>
                    <a:pt x="1392" y="344"/>
                  </a:lnTo>
                  <a:lnTo>
                    <a:pt x="1392" y="488"/>
                  </a:lnTo>
                  <a:lnTo>
                    <a:pt x="2776" y="488"/>
                  </a:lnTo>
                  <a:lnTo>
                    <a:pt x="2776" y="0"/>
                  </a:lnTo>
                  <a:lnTo>
                    <a:pt x="1392" y="0"/>
                  </a:lnTo>
                  <a:lnTo>
                    <a:pt x="1392" y="152"/>
                  </a:lnTo>
                  <a:lnTo>
                    <a:pt x="0" y="152"/>
                  </a:lnTo>
                </a:path>
              </a:pathLst>
            </a:custGeom>
            <a:solidFill>
              <a:srgbClr val="678EFD"/>
            </a:solidFill>
            <a:ln w="12700" cap="flat" cmpd="sng">
              <a:noFill/>
              <a:prstDash val="solid"/>
              <a:round/>
              <a:headEnd type="none" w="sm" len="sm"/>
              <a:tailEnd type="none" w="lg"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7" name="Line 24"/>
            <p:cNvSpPr>
              <a:spLocks noChangeShapeType="1"/>
            </p:cNvSpPr>
            <p:nvPr/>
          </p:nvSpPr>
          <p:spPr bwMode="auto">
            <a:xfrm>
              <a:off x="3164" y="432"/>
              <a:ext cx="400" cy="0"/>
            </a:xfrm>
            <a:prstGeom prst="line">
              <a:avLst/>
            </a:prstGeom>
            <a:noFill/>
            <a:ln w="38100">
              <a:solidFill>
                <a:srgbClr val="000000"/>
              </a:solidFill>
              <a:round/>
              <a:headEnd/>
              <a:tailEnd type="triangle" w="med"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8" name="Freeform 25"/>
            <p:cNvSpPr>
              <a:spLocks/>
            </p:cNvSpPr>
            <p:nvPr/>
          </p:nvSpPr>
          <p:spPr bwMode="auto">
            <a:xfrm>
              <a:off x="2864" y="184"/>
              <a:ext cx="2784" cy="144"/>
            </a:xfrm>
            <a:custGeom>
              <a:avLst/>
              <a:gdLst>
                <a:gd name="T0" fmla="*/ 0 w 2784"/>
                <a:gd name="T1" fmla="*/ 144 h 144"/>
                <a:gd name="T2" fmla="*/ 1392 w 2784"/>
                <a:gd name="T3" fmla="*/ 144 h 144"/>
                <a:gd name="T4" fmla="*/ 1392 w 2784"/>
                <a:gd name="T5" fmla="*/ 0 h 144"/>
                <a:gd name="T6" fmla="*/ 2784 w 2784"/>
                <a:gd name="T7" fmla="*/ 0 h 144"/>
                <a:gd name="T8" fmla="*/ 0 60000 65536"/>
                <a:gd name="T9" fmla="*/ 0 60000 65536"/>
                <a:gd name="T10" fmla="*/ 0 60000 65536"/>
                <a:gd name="T11" fmla="*/ 0 60000 65536"/>
                <a:gd name="T12" fmla="*/ 0 w 2784"/>
                <a:gd name="T13" fmla="*/ 0 h 144"/>
                <a:gd name="T14" fmla="*/ 2784 w 2784"/>
                <a:gd name="T15" fmla="*/ 144 h 144"/>
              </a:gdLst>
              <a:ahLst/>
              <a:cxnLst>
                <a:cxn ang="T8">
                  <a:pos x="T0" y="T1"/>
                </a:cxn>
                <a:cxn ang="T9">
                  <a:pos x="T2" y="T3"/>
                </a:cxn>
                <a:cxn ang="T10">
                  <a:pos x="T4" y="T5"/>
                </a:cxn>
                <a:cxn ang="T11">
                  <a:pos x="T6" y="T7"/>
                </a:cxn>
              </a:cxnLst>
              <a:rect l="T12" t="T13" r="T14" b="T15"/>
              <a:pathLst>
                <a:path w="2784" h="144">
                  <a:moveTo>
                    <a:pt x="0" y="144"/>
                  </a:moveTo>
                  <a:lnTo>
                    <a:pt x="1392" y="144"/>
                  </a:lnTo>
                  <a:lnTo>
                    <a:pt x="1392" y="0"/>
                  </a:lnTo>
                  <a:lnTo>
                    <a:pt x="2784" y="0"/>
                  </a:lnTo>
                </a:path>
              </a:pathLst>
            </a:custGeom>
            <a:noFill/>
            <a:ln w="28575" cap="flat" cmpd="sng">
              <a:solidFill>
                <a:srgbClr val="000000"/>
              </a:solidFill>
              <a:prstDash val="solid"/>
              <a:round/>
              <a:headEnd type="none" w="med" len="med"/>
              <a:tailEnd type="none" w="med"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9" name="Freeform 26"/>
            <p:cNvSpPr>
              <a:spLocks/>
            </p:cNvSpPr>
            <p:nvPr/>
          </p:nvSpPr>
          <p:spPr bwMode="auto">
            <a:xfrm flipV="1">
              <a:off x="2864" y="520"/>
              <a:ext cx="2784" cy="144"/>
            </a:xfrm>
            <a:custGeom>
              <a:avLst/>
              <a:gdLst>
                <a:gd name="T0" fmla="*/ 0 w 2784"/>
                <a:gd name="T1" fmla="*/ 144 h 144"/>
                <a:gd name="T2" fmla="*/ 1392 w 2784"/>
                <a:gd name="T3" fmla="*/ 144 h 144"/>
                <a:gd name="T4" fmla="*/ 1392 w 2784"/>
                <a:gd name="T5" fmla="*/ 0 h 144"/>
                <a:gd name="T6" fmla="*/ 2784 w 2784"/>
                <a:gd name="T7" fmla="*/ 0 h 144"/>
                <a:gd name="T8" fmla="*/ 0 60000 65536"/>
                <a:gd name="T9" fmla="*/ 0 60000 65536"/>
                <a:gd name="T10" fmla="*/ 0 60000 65536"/>
                <a:gd name="T11" fmla="*/ 0 60000 65536"/>
                <a:gd name="T12" fmla="*/ 0 w 2784"/>
                <a:gd name="T13" fmla="*/ 0 h 144"/>
                <a:gd name="T14" fmla="*/ 2784 w 2784"/>
                <a:gd name="T15" fmla="*/ 144 h 144"/>
              </a:gdLst>
              <a:ahLst/>
              <a:cxnLst>
                <a:cxn ang="T8">
                  <a:pos x="T0" y="T1"/>
                </a:cxn>
                <a:cxn ang="T9">
                  <a:pos x="T2" y="T3"/>
                </a:cxn>
                <a:cxn ang="T10">
                  <a:pos x="T4" y="T5"/>
                </a:cxn>
                <a:cxn ang="T11">
                  <a:pos x="T6" y="T7"/>
                </a:cxn>
              </a:cxnLst>
              <a:rect l="T12" t="T13" r="T14" b="T15"/>
              <a:pathLst>
                <a:path w="2784" h="144">
                  <a:moveTo>
                    <a:pt x="0" y="144"/>
                  </a:moveTo>
                  <a:lnTo>
                    <a:pt x="1392" y="144"/>
                  </a:lnTo>
                  <a:lnTo>
                    <a:pt x="1392" y="0"/>
                  </a:lnTo>
                  <a:lnTo>
                    <a:pt x="2784" y="0"/>
                  </a:lnTo>
                </a:path>
              </a:pathLst>
            </a:custGeom>
            <a:noFill/>
            <a:ln w="28575" cap="flat" cmpd="sng">
              <a:solidFill>
                <a:srgbClr val="000000"/>
              </a:solidFill>
              <a:prstDash val="solid"/>
              <a:round/>
              <a:headEnd type="none" w="med" len="med"/>
              <a:tailEnd type="none" w="med"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grpSp>
          <p:nvGrpSpPr>
            <p:cNvPr id="10" name="Group 27"/>
            <p:cNvGrpSpPr>
              <a:grpSpLocks/>
            </p:cNvGrpSpPr>
            <p:nvPr/>
          </p:nvGrpSpPr>
          <p:grpSpPr bwMode="auto">
            <a:xfrm>
              <a:off x="4256" y="511"/>
              <a:ext cx="920" cy="150"/>
              <a:chOff x="2448" y="1482"/>
              <a:chExt cx="920" cy="150"/>
            </a:xfrm>
          </p:grpSpPr>
          <p:sp>
            <p:nvSpPr>
              <p:cNvPr id="16" name="Freeform 28"/>
              <p:cNvSpPr>
                <a:spLocks/>
              </p:cNvSpPr>
              <p:nvPr/>
            </p:nvSpPr>
            <p:spPr bwMode="auto">
              <a:xfrm>
                <a:off x="2448" y="1482"/>
                <a:ext cx="920" cy="150"/>
              </a:xfrm>
              <a:custGeom>
                <a:avLst/>
                <a:gdLst>
                  <a:gd name="T0" fmla="*/ 0 w 920"/>
                  <a:gd name="T1" fmla="*/ 2 h 162"/>
                  <a:gd name="T2" fmla="*/ 920 w 920"/>
                  <a:gd name="T3" fmla="*/ 150 h 162"/>
                  <a:gd name="T4" fmla="*/ 0 w 920"/>
                  <a:gd name="T5" fmla="*/ 150 h 162"/>
                  <a:gd name="T6" fmla="*/ 0 w 920"/>
                  <a:gd name="T7" fmla="*/ 2 h 162"/>
                  <a:gd name="T8" fmla="*/ 0 60000 65536"/>
                  <a:gd name="T9" fmla="*/ 0 60000 65536"/>
                  <a:gd name="T10" fmla="*/ 0 60000 65536"/>
                  <a:gd name="T11" fmla="*/ 0 60000 65536"/>
                  <a:gd name="T12" fmla="*/ 0 w 920"/>
                  <a:gd name="T13" fmla="*/ 0 h 162"/>
                  <a:gd name="T14" fmla="*/ 920 w 920"/>
                  <a:gd name="T15" fmla="*/ 162 h 162"/>
                </a:gdLst>
                <a:ahLst/>
                <a:cxnLst>
                  <a:cxn ang="T8">
                    <a:pos x="T0" y="T1"/>
                  </a:cxn>
                  <a:cxn ang="T9">
                    <a:pos x="T2" y="T3"/>
                  </a:cxn>
                  <a:cxn ang="T10">
                    <a:pos x="T4" y="T5"/>
                  </a:cxn>
                  <a:cxn ang="T11">
                    <a:pos x="T6" y="T7"/>
                  </a:cxn>
                </a:cxnLst>
                <a:rect l="T12" t="T13" r="T14" b="T15"/>
                <a:pathLst>
                  <a:path w="920" h="162">
                    <a:moveTo>
                      <a:pt x="0" y="2"/>
                    </a:moveTo>
                    <a:cubicBezTo>
                      <a:pt x="147" y="0"/>
                      <a:pt x="573" y="48"/>
                      <a:pt x="920" y="162"/>
                    </a:cubicBezTo>
                    <a:cubicBezTo>
                      <a:pt x="573" y="162"/>
                      <a:pt x="156" y="162"/>
                      <a:pt x="0" y="162"/>
                    </a:cubicBezTo>
                    <a:cubicBezTo>
                      <a:pt x="0" y="36"/>
                      <a:pt x="0" y="126"/>
                      <a:pt x="0" y="2"/>
                    </a:cubicBezTo>
                    <a:close/>
                  </a:path>
                </a:pathLst>
              </a:custGeom>
              <a:solidFill>
                <a:srgbClr val="678EFD"/>
              </a:solidFill>
              <a:ln w="12700" cap="flat" cmpd="sng">
                <a:solidFill>
                  <a:srgbClr val="000000"/>
                </a:solidFill>
                <a:prstDash val="solid"/>
                <a:round/>
                <a:headEnd type="none" w="sm" len="sm"/>
                <a:tailEnd type="none" w="lg"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7" name="Freeform 29"/>
              <p:cNvSpPr>
                <a:spLocks/>
              </p:cNvSpPr>
              <p:nvPr/>
            </p:nvSpPr>
            <p:spPr bwMode="auto">
              <a:xfrm>
                <a:off x="2790" y="1536"/>
                <a:ext cx="155" cy="64"/>
              </a:xfrm>
              <a:custGeom>
                <a:avLst/>
                <a:gdLst>
                  <a:gd name="T0" fmla="*/ 15 w 155"/>
                  <a:gd name="T1" fmla="*/ 0 h 64"/>
                  <a:gd name="T2" fmla="*/ 153 w 155"/>
                  <a:gd name="T3" fmla="*/ 54 h 64"/>
                  <a:gd name="T4" fmla="*/ 0 w 155"/>
                  <a:gd name="T5" fmla="*/ 63 h 64"/>
                  <a:gd name="T6" fmla="*/ 0 60000 65536"/>
                  <a:gd name="T7" fmla="*/ 0 60000 65536"/>
                  <a:gd name="T8" fmla="*/ 0 60000 65536"/>
                  <a:gd name="T9" fmla="*/ 0 w 155"/>
                  <a:gd name="T10" fmla="*/ 0 h 64"/>
                  <a:gd name="T11" fmla="*/ 155 w 155"/>
                  <a:gd name="T12" fmla="*/ 64 h 64"/>
                </a:gdLst>
                <a:ahLst/>
                <a:cxnLst>
                  <a:cxn ang="T6">
                    <a:pos x="T0" y="T1"/>
                  </a:cxn>
                  <a:cxn ang="T7">
                    <a:pos x="T2" y="T3"/>
                  </a:cxn>
                  <a:cxn ang="T8">
                    <a:pos x="T4" y="T5"/>
                  </a:cxn>
                </a:cxnLst>
                <a:rect l="T9" t="T10" r="T11" b="T12"/>
                <a:pathLst>
                  <a:path w="155" h="64">
                    <a:moveTo>
                      <a:pt x="15" y="0"/>
                    </a:moveTo>
                    <a:cubicBezTo>
                      <a:pt x="85" y="22"/>
                      <a:pt x="155" y="44"/>
                      <a:pt x="153" y="54"/>
                    </a:cubicBezTo>
                    <a:cubicBezTo>
                      <a:pt x="151" y="64"/>
                      <a:pt x="75" y="63"/>
                      <a:pt x="0" y="63"/>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8" name="Freeform 30"/>
              <p:cNvSpPr>
                <a:spLocks/>
              </p:cNvSpPr>
              <p:nvPr/>
            </p:nvSpPr>
            <p:spPr bwMode="auto">
              <a:xfrm>
                <a:off x="2625" y="1518"/>
                <a:ext cx="99" cy="90"/>
              </a:xfrm>
              <a:custGeom>
                <a:avLst/>
                <a:gdLst>
                  <a:gd name="T0" fmla="*/ 0 w 99"/>
                  <a:gd name="T1" fmla="*/ 0 h 90"/>
                  <a:gd name="T2" fmla="*/ 99 w 99"/>
                  <a:gd name="T3" fmla="*/ 48 h 90"/>
                  <a:gd name="T4" fmla="*/ 0 w 99"/>
                  <a:gd name="T5" fmla="*/ 90 h 90"/>
                  <a:gd name="T6" fmla="*/ 0 60000 65536"/>
                  <a:gd name="T7" fmla="*/ 0 60000 65536"/>
                  <a:gd name="T8" fmla="*/ 0 60000 65536"/>
                  <a:gd name="T9" fmla="*/ 0 w 99"/>
                  <a:gd name="T10" fmla="*/ 0 h 90"/>
                  <a:gd name="T11" fmla="*/ 99 w 99"/>
                  <a:gd name="T12" fmla="*/ 90 h 90"/>
                </a:gdLst>
                <a:ahLst/>
                <a:cxnLst>
                  <a:cxn ang="T6">
                    <a:pos x="T0" y="T1"/>
                  </a:cxn>
                  <a:cxn ang="T7">
                    <a:pos x="T2" y="T3"/>
                  </a:cxn>
                  <a:cxn ang="T8">
                    <a:pos x="T4" y="T5"/>
                  </a:cxn>
                </a:cxnLst>
                <a:rect l="T9" t="T10" r="T11" b="T12"/>
                <a:pathLst>
                  <a:path w="99" h="90">
                    <a:moveTo>
                      <a:pt x="0" y="0"/>
                    </a:moveTo>
                    <a:cubicBezTo>
                      <a:pt x="16" y="8"/>
                      <a:pt x="99" y="33"/>
                      <a:pt x="99" y="48"/>
                    </a:cubicBezTo>
                    <a:cubicBezTo>
                      <a:pt x="99" y="63"/>
                      <a:pt x="21" y="81"/>
                      <a:pt x="0" y="90"/>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9" name="Freeform 31"/>
              <p:cNvSpPr>
                <a:spLocks/>
              </p:cNvSpPr>
              <p:nvPr/>
            </p:nvSpPr>
            <p:spPr bwMode="auto">
              <a:xfrm>
                <a:off x="2472" y="1518"/>
                <a:ext cx="111" cy="93"/>
              </a:xfrm>
              <a:custGeom>
                <a:avLst/>
                <a:gdLst>
                  <a:gd name="T0" fmla="*/ 108 w 111"/>
                  <a:gd name="T1" fmla="*/ 89 h 93"/>
                  <a:gd name="T2" fmla="*/ 21 w 111"/>
                  <a:gd name="T3" fmla="*/ 81 h 93"/>
                  <a:gd name="T4" fmla="*/ 15 w 111"/>
                  <a:gd name="T5" fmla="*/ 18 h 93"/>
                  <a:gd name="T6" fmla="*/ 111 w 111"/>
                  <a:gd name="T7" fmla="*/ 0 h 93"/>
                  <a:gd name="T8" fmla="*/ 0 60000 65536"/>
                  <a:gd name="T9" fmla="*/ 0 60000 65536"/>
                  <a:gd name="T10" fmla="*/ 0 60000 65536"/>
                  <a:gd name="T11" fmla="*/ 0 60000 65536"/>
                  <a:gd name="T12" fmla="*/ 0 w 111"/>
                  <a:gd name="T13" fmla="*/ 0 h 93"/>
                  <a:gd name="T14" fmla="*/ 111 w 111"/>
                  <a:gd name="T15" fmla="*/ 93 h 93"/>
                </a:gdLst>
                <a:ahLst/>
                <a:cxnLst>
                  <a:cxn ang="T8">
                    <a:pos x="T0" y="T1"/>
                  </a:cxn>
                  <a:cxn ang="T9">
                    <a:pos x="T2" y="T3"/>
                  </a:cxn>
                  <a:cxn ang="T10">
                    <a:pos x="T4" y="T5"/>
                  </a:cxn>
                  <a:cxn ang="T11">
                    <a:pos x="T6" y="T7"/>
                  </a:cxn>
                </a:cxnLst>
                <a:rect l="T12" t="T13" r="T14" b="T15"/>
                <a:pathLst>
                  <a:path w="111" h="93">
                    <a:moveTo>
                      <a:pt x="108" y="89"/>
                    </a:moveTo>
                    <a:cubicBezTo>
                      <a:pt x="94" y="88"/>
                      <a:pt x="36" y="93"/>
                      <a:pt x="21" y="81"/>
                    </a:cubicBezTo>
                    <a:cubicBezTo>
                      <a:pt x="6" y="69"/>
                      <a:pt x="0" y="32"/>
                      <a:pt x="15" y="18"/>
                    </a:cubicBezTo>
                    <a:cubicBezTo>
                      <a:pt x="30" y="4"/>
                      <a:pt x="91" y="4"/>
                      <a:pt x="111" y="0"/>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grpSp>
        <p:grpSp>
          <p:nvGrpSpPr>
            <p:cNvPr id="11" name="Group 32"/>
            <p:cNvGrpSpPr>
              <a:grpSpLocks/>
            </p:cNvGrpSpPr>
            <p:nvPr/>
          </p:nvGrpSpPr>
          <p:grpSpPr bwMode="auto">
            <a:xfrm flipV="1">
              <a:off x="4256" y="184"/>
              <a:ext cx="920" cy="150"/>
              <a:chOff x="2448" y="1482"/>
              <a:chExt cx="920" cy="150"/>
            </a:xfrm>
          </p:grpSpPr>
          <p:sp>
            <p:nvSpPr>
              <p:cNvPr id="12" name="Freeform 33"/>
              <p:cNvSpPr>
                <a:spLocks/>
              </p:cNvSpPr>
              <p:nvPr/>
            </p:nvSpPr>
            <p:spPr bwMode="auto">
              <a:xfrm>
                <a:off x="2448" y="1482"/>
                <a:ext cx="920" cy="150"/>
              </a:xfrm>
              <a:custGeom>
                <a:avLst/>
                <a:gdLst>
                  <a:gd name="T0" fmla="*/ 0 w 920"/>
                  <a:gd name="T1" fmla="*/ 2 h 162"/>
                  <a:gd name="T2" fmla="*/ 920 w 920"/>
                  <a:gd name="T3" fmla="*/ 150 h 162"/>
                  <a:gd name="T4" fmla="*/ 0 w 920"/>
                  <a:gd name="T5" fmla="*/ 150 h 162"/>
                  <a:gd name="T6" fmla="*/ 0 w 920"/>
                  <a:gd name="T7" fmla="*/ 2 h 162"/>
                  <a:gd name="T8" fmla="*/ 0 60000 65536"/>
                  <a:gd name="T9" fmla="*/ 0 60000 65536"/>
                  <a:gd name="T10" fmla="*/ 0 60000 65536"/>
                  <a:gd name="T11" fmla="*/ 0 60000 65536"/>
                  <a:gd name="T12" fmla="*/ 0 w 920"/>
                  <a:gd name="T13" fmla="*/ 0 h 162"/>
                  <a:gd name="T14" fmla="*/ 920 w 920"/>
                  <a:gd name="T15" fmla="*/ 162 h 162"/>
                </a:gdLst>
                <a:ahLst/>
                <a:cxnLst>
                  <a:cxn ang="T8">
                    <a:pos x="T0" y="T1"/>
                  </a:cxn>
                  <a:cxn ang="T9">
                    <a:pos x="T2" y="T3"/>
                  </a:cxn>
                  <a:cxn ang="T10">
                    <a:pos x="T4" y="T5"/>
                  </a:cxn>
                  <a:cxn ang="T11">
                    <a:pos x="T6" y="T7"/>
                  </a:cxn>
                </a:cxnLst>
                <a:rect l="T12" t="T13" r="T14" b="T15"/>
                <a:pathLst>
                  <a:path w="920" h="162">
                    <a:moveTo>
                      <a:pt x="0" y="2"/>
                    </a:moveTo>
                    <a:cubicBezTo>
                      <a:pt x="147" y="0"/>
                      <a:pt x="573" y="48"/>
                      <a:pt x="920" y="162"/>
                    </a:cubicBezTo>
                    <a:cubicBezTo>
                      <a:pt x="573" y="162"/>
                      <a:pt x="156" y="162"/>
                      <a:pt x="0" y="162"/>
                    </a:cubicBezTo>
                    <a:cubicBezTo>
                      <a:pt x="0" y="36"/>
                      <a:pt x="0" y="126"/>
                      <a:pt x="0" y="2"/>
                    </a:cubicBezTo>
                    <a:close/>
                  </a:path>
                </a:pathLst>
              </a:custGeom>
              <a:solidFill>
                <a:srgbClr val="678EFD"/>
              </a:solidFill>
              <a:ln w="12700" cap="flat" cmpd="sng">
                <a:solidFill>
                  <a:srgbClr val="000000"/>
                </a:solidFill>
                <a:prstDash val="solid"/>
                <a:round/>
                <a:headEnd type="none" w="sm" len="sm"/>
                <a:tailEnd type="none" w="lg"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3" name="Freeform 34"/>
              <p:cNvSpPr>
                <a:spLocks/>
              </p:cNvSpPr>
              <p:nvPr/>
            </p:nvSpPr>
            <p:spPr bwMode="auto">
              <a:xfrm>
                <a:off x="2790" y="1536"/>
                <a:ext cx="155" cy="64"/>
              </a:xfrm>
              <a:custGeom>
                <a:avLst/>
                <a:gdLst>
                  <a:gd name="T0" fmla="*/ 15 w 155"/>
                  <a:gd name="T1" fmla="*/ 0 h 64"/>
                  <a:gd name="T2" fmla="*/ 153 w 155"/>
                  <a:gd name="T3" fmla="*/ 54 h 64"/>
                  <a:gd name="T4" fmla="*/ 0 w 155"/>
                  <a:gd name="T5" fmla="*/ 63 h 64"/>
                  <a:gd name="T6" fmla="*/ 0 60000 65536"/>
                  <a:gd name="T7" fmla="*/ 0 60000 65536"/>
                  <a:gd name="T8" fmla="*/ 0 60000 65536"/>
                  <a:gd name="T9" fmla="*/ 0 w 155"/>
                  <a:gd name="T10" fmla="*/ 0 h 64"/>
                  <a:gd name="T11" fmla="*/ 155 w 155"/>
                  <a:gd name="T12" fmla="*/ 64 h 64"/>
                </a:gdLst>
                <a:ahLst/>
                <a:cxnLst>
                  <a:cxn ang="T6">
                    <a:pos x="T0" y="T1"/>
                  </a:cxn>
                  <a:cxn ang="T7">
                    <a:pos x="T2" y="T3"/>
                  </a:cxn>
                  <a:cxn ang="T8">
                    <a:pos x="T4" y="T5"/>
                  </a:cxn>
                </a:cxnLst>
                <a:rect l="T9" t="T10" r="T11" b="T12"/>
                <a:pathLst>
                  <a:path w="155" h="64">
                    <a:moveTo>
                      <a:pt x="15" y="0"/>
                    </a:moveTo>
                    <a:cubicBezTo>
                      <a:pt x="85" y="22"/>
                      <a:pt x="155" y="44"/>
                      <a:pt x="153" y="54"/>
                    </a:cubicBezTo>
                    <a:cubicBezTo>
                      <a:pt x="151" y="64"/>
                      <a:pt x="75" y="63"/>
                      <a:pt x="0" y="63"/>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4" name="Freeform 35"/>
              <p:cNvSpPr>
                <a:spLocks/>
              </p:cNvSpPr>
              <p:nvPr/>
            </p:nvSpPr>
            <p:spPr bwMode="auto">
              <a:xfrm>
                <a:off x="2625" y="1518"/>
                <a:ext cx="99" cy="90"/>
              </a:xfrm>
              <a:custGeom>
                <a:avLst/>
                <a:gdLst>
                  <a:gd name="T0" fmla="*/ 0 w 99"/>
                  <a:gd name="T1" fmla="*/ 0 h 90"/>
                  <a:gd name="T2" fmla="*/ 99 w 99"/>
                  <a:gd name="T3" fmla="*/ 48 h 90"/>
                  <a:gd name="T4" fmla="*/ 0 w 99"/>
                  <a:gd name="T5" fmla="*/ 90 h 90"/>
                  <a:gd name="T6" fmla="*/ 0 60000 65536"/>
                  <a:gd name="T7" fmla="*/ 0 60000 65536"/>
                  <a:gd name="T8" fmla="*/ 0 60000 65536"/>
                  <a:gd name="T9" fmla="*/ 0 w 99"/>
                  <a:gd name="T10" fmla="*/ 0 h 90"/>
                  <a:gd name="T11" fmla="*/ 99 w 99"/>
                  <a:gd name="T12" fmla="*/ 90 h 90"/>
                </a:gdLst>
                <a:ahLst/>
                <a:cxnLst>
                  <a:cxn ang="T6">
                    <a:pos x="T0" y="T1"/>
                  </a:cxn>
                  <a:cxn ang="T7">
                    <a:pos x="T2" y="T3"/>
                  </a:cxn>
                  <a:cxn ang="T8">
                    <a:pos x="T4" y="T5"/>
                  </a:cxn>
                </a:cxnLst>
                <a:rect l="T9" t="T10" r="T11" b="T12"/>
                <a:pathLst>
                  <a:path w="99" h="90">
                    <a:moveTo>
                      <a:pt x="0" y="0"/>
                    </a:moveTo>
                    <a:cubicBezTo>
                      <a:pt x="16" y="8"/>
                      <a:pt x="99" y="33"/>
                      <a:pt x="99" y="48"/>
                    </a:cubicBezTo>
                    <a:cubicBezTo>
                      <a:pt x="99" y="63"/>
                      <a:pt x="21" y="81"/>
                      <a:pt x="0" y="90"/>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sp>
            <p:nvSpPr>
              <p:cNvPr id="15" name="Freeform 36"/>
              <p:cNvSpPr>
                <a:spLocks/>
              </p:cNvSpPr>
              <p:nvPr/>
            </p:nvSpPr>
            <p:spPr bwMode="auto">
              <a:xfrm>
                <a:off x="2472" y="1518"/>
                <a:ext cx="111" cy="93"/>
              </a:xfrm>
              <a:custGeom>
                <a:avLst/>
                <a:gdLst>
                  <a:gd name="T0" fmla="*/ 108 w 111"/>
                  <a:gd name="T1" fmla="*/ 89 h 93"/>
                  <a:gd name="T2" fmla="*/ 21 w 111"/>
                  <a:gd name="T3" fmla="*/ 81 h 93"/>
                  <a:gd name="T4" fmla="*/ 15 w 111"/>
                  <a:gd name="T5" fmla="*/ 18 h 93"/>
                  <a:gd name="T6" fmla="*/ 111 w 111"/>
                  <a:gd name="T7" fmla="*/ 0 h 93"/>
                  <a:gd name="T8" fmla="*/ 0 60000 65536"/>
                  <a:gd name="T9" fmla="*/ 0 60000 65536"/>
                  <a:gd name="T10" fmla="*/ 0 60000 65536"/>
                  <a:gd name="T11" fmla="*/ 0 60000 65536"/>
                  <a:gd name="T12" fmla="*/ 0 w 111"/>
                  <a:gd name="T13" fmla="*/ 0 h 93"/>
                  <a:gd name="T14" fmla="*/ 111 w 111"/>
                  <a:gd name="T15" fmla="*/ 93 h 93"/>
                </a:gdLst>
                <a:ahLst/>
                <a:cxnLst>
                  <a:cxn ang="T8">
                    <a:pos x="T0" y="T1"/>
                  </a:cxn>
                  <a:cxn ang="T9">
                    <a:pos x="T2" y="T3"/>
                  </a:cxn>
                  <a:cxn ang="T10">
                    <a:pos x="T4" y="T5"/>
                  </a:cxn>
                  <a:cxn ang="T11">
                    <a:pos x="T6" y="T7"/>
                  </a:cxn>
                </a:cxnLst>
                <a:rect l="T12" t="T13" r="T14" b="T15"/>
                <a:pathLst>
                  <a:path w="111" h="93">
                    <a:moveTo>
                      <a:pt x="108" y="89"/>
                    </a:moveTo>
                    <a:cubicBezTo>
                      <a:pt x="94" y="88"/>
                      <a:pt x="36" y="93"/>
                      <a:pt x="21" y="81"/>
                    </a:cubicBezTo>
                    <a:cubicBezTo>
                      <a:pt x="6" y="69"/>
                      <a:pt x="0" y="32"/>
                      <a:pt x="15" y="18"/>
                    </a:cubicBezTo>
                    <a:cubicBezTo>
                      <a:pt x="30" y="4"/>
                      <a:pt x="91" y="4"/>
                      <a:pt x="111" y="0"/>
                    </a:cubicBezTo>
                  </a:path>
                </a:pathLst>
              </a:custGeom>
              <a:solidFill>
                <a:srgbClr val="678EFD"/>
              </a:solidFill>
              <a:ln w="12700" cap="flat" cmpd="sng">
                <a:solidFill>
                  <a:srgbClr val="000000"/>
                </a:solidFill>
                <a:prstDash val="solid"/>
                <a:round/>
                <a:headEnd type="none" w="sm" len="sm"/>
                <a:tailEnd type="triangle" w="sm" len="med"/>
              </a:ln>
            </p:spPr>
            <p:txBody>
              <a:bodyPr wrap="none" anchor="ctr"/>
              <a:lstStyle/>
              <a:p>
                <a:pPr marL="0" marR="0" lvl="0" indent="0" defTabSz="914400" eaLnBrk="0" fontAlgn="base" latinLnBrk="0" hangingPunct="0">
                  <a:lnSpc>
                    <a:spcPct val="100000"/>
                  </a:lnSpc>
                  <a:spcBef>
                    <a:spcPct val="50000"/>
                  </a:spcBef>
                  <a:spcAft>
                    <a:spcPct val="0"/>
                  </a:spcAft>
                  <a:buClrTx/>
                  <a:buSzTx/>
                  <a:buFontTx/>
                  <a:buNone/>
                  <a:tabLst/>
                  <a:defRPr/>
                </a:pPr>
                <a:endParaRPr kumimoji="0" lang="en-US" sz="2800" b="0" i="0" u="none" strike="noStrike" kern="0" cap="none" spc="0" normalizeH="0" baseline="0" noProof="0" smtClean="0">
                  <a:ln>
                    <a:noFill/>
                  </a:ln>
                  <a:solidFill>
                    <a:srgbClr val="000000"/>
                  </a:solidFill>
                  <a:effectLst/>
                  <a:uLnTx/>
                  <a:uFillTx/>
                  <a:latin typeface="Times New Roman" pitchFamily="18" charset="0"/>
                </a:endParaRPr>
              </a:p>
            </p:txBody>
          </p:sp>
        </p:grpSp>
      </p:grpSp>
    </p:spTree>
    <p:extLst>
      <p:ext uri="{BB962C8B-B14F-4D97-AF65-F5344CB8AC3E}">
        <p14:creationId xmlns:p14="http://schemas.microsoft.com/office/powerpoint/2010/main" val="4103097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Design a device</a:t>
            </a:r>
          </a:p>
          <a:p>
            <a:r>
              <a:rPr lang="en-US" dirty="0" smtClean="0"/>
              <a:t>Build a device</a:t>
            </a:r>
          </a:p>
          <a:p>
            <a:r>
              <a:rPr lang="en-US" dirty="0" smtClean="0"/>
              <a:t>Send said device to Honduras for testing</a:t>
            </a:r>
          </a:p>
          <a:p>
            <a:endParaRPr lang="en-US" dirty="0"/>
          </a:p>
        </p:txBody>
      </p:sp>
      <p:sp>
        <p:nvSpPr>
          <p:cNvPr id="3" name="Title 2"/>
          <p:cNvSpPr>
            <a:spLocks noGrp="1"/>
          </p:cNvSpPr>
          <p:nvPr>
            <p:ph type="title"/>
          </p:nvPr>
        </p:nvSpPr>
        <p:spPr/>
        <p:txBody>
          <a:bodyPr/>
          <a:lstStyle/>
          <a:p>
            <a:r>
              <a:rPr lang="en-US" dirty="0" smtClean="0"/>
              <a:t>Our Goals</a:t>
            </a:r>
            <a:endParaRPr lang="en-US" dirty="0"/>
          </a:p>
        </p:txBody>
      </p:sp>
    </p:spTree>
    <p:extLst>
      <p:ext uri="{BB962C8B-B14F-4D97-AF65-F5344CB8AC3E}">
        <p14:creationId xmlns:p14="http://schemas.microsoft.com/office/powerpoint/2010/main" val="3569272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 dirty="0" smtClean="0"/>
              <a:t>Plate with holes in it</a:t>
            </a:r>
            <a:endParaRPr lang="en" dirty="0"/>
          </a:p>
        </p:txBody>
      </p:sp>
      <p:sp>
        <p:nvSpPr>
          <p:cNvPr id="3" name="Title 2"/>
          <p:cNvSpPr>
            <a:spLocks noGrp="1"/>
          </p:cNvSpPr>
          <p:nvPr>
            <p:ph type="title"/>
          </p:nvPr>
        </p:nvSpPr>
        <p:spPr/>
        <p:txBody>
          <a:bodyPr/>
          <a:lstStyle/>
          <a:p>
            <a:r>
              <a:rPr lang="en-US" dirty="0" smtClean="0"/>
              <a:t>Basic Design Idea</a:t>
            </a:r>
            <a:endParaRPr lang="en-US" dirty="0"/>
          </a:p>
        </p:txBody>
      </p:sp>
      <p:pic>
        <p:nvPicPr>
          <p:cNvPr id="2050" name="Picture 2" descr="http://images2.mcmaster.com/Contents/gfx/large/9293t45p1-c01cl.png?ver=289810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667000"/>
            <a:ext cx="3112475"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7169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Constraints – </a:t>
            </a:r>
            <a:r>
              <a:rPr lang="en-US" dirty="0" smtClean="0"/>
              <a:t>What are the design considerations?</a:t>
            </a:r>
            <a:endParaRPr lang="en-US" dirty="0"/>
          </a:p>
        </p:txBody>
      </p:sp>
      <p:sp>
        <p:nvSpPr>
          <p:cNvPr id="2" name="Content Placeholder 1"/>
          <p:cNvSpPr>
            <a:spLocks noGrp="1"/>
          </p:cNvSpPr>
          <p:nvPr>
            <p:ph sz="quarter" idx="2"/>
          </p:nvPr>
        </p:nvSpPr>
        <p:spPr/>
        <p:txBody>
          <a:bodyPr>
            <a:normAutofit/>
          </a:bodyPr>
          <a:lstStyle/>
          <a:p>
            <a:r>
              <a:rPr lang="en-US" dirty="0" smtClean="0"/>
              <a:t>Head Loss through </a:t>
            </a:r>
            <a:r>
              <a:rPr lang="en-US" dirty="0" err="1" smtClean="0"/>
              <a:t>flocculator</a:t>
            </a:r>
            <a:endParaRPr lang="en-US" dirty="0" smtClean="0"/>
          </a:p>
          <a:p>
            <a:r>
              <a:rPr lang="en-US" dirty="0" smtClean="0"/>
              <a:t>Clogging</a:t>
            </a:r>
          </a:p>
          <a:p>
            <a:r>
              <a:rPr lang="en-US" dirty="0" err="1" smtClean="0"/>
              <a:t>Floc</a:t>
            </a:r>
            <a:r>
              <a:rPr lang="en-US" dirty="0" smtClean="0"/>
              <a:t> Roll up</a:t>
            </a:r>
          </a:p>
          <a:p>
            <a:r>
              <a:rPr lang="en-US" dirty="0" smtClean="0"/>
              <a:t>Specifications of the plant at </a:t>
            </a:r>
            <a:r>
              <a:rPr lang="en-US" dirty="0" err="1" smtClean="0"/>
              <a:t>Atima</a:t>
            </a:r>
            <a:endParaRPr lang="en-US" dirty="0" smtClean="0"/>
          </a:p>
          <a:p>
            <a:pPr marL="393192" lvl="1" indent="0">
              <a:buNone/>
            </a:pPr>
            <a:endParaRPr lang="en-US" dirty="0"/>
          </a:p>
          <a:p>
            <a:pPr lvl="1"/>
            <a:endParaRPr lang="en-US" dirty="0"/>
          </a:p>
          <a:p>
            <a:pPr marL="109728" indent="0">
              <a:buNone/>
            </a:pPr>
            <a:endParaRPr lang="en-US" dirty="0"/>
          </a:p>
        </p:txBody>
      </p:sp>
      <p:sp>
        <p:nvSpPr>
          <p:cNvPr id="10" name="Content Placeholder 9"/>
          <p:cNvSpPr>
            <a:spLocks noGrp="1"/>
          </p:cNvSpPr>
          <p:nvPr>
            <p:ph sz="quarter" idx="4"/>
          </p:nvPr>
        </p:nvSpPr>
        <p:spPr/>
        <p:txBody>
          <a:bodyPr/>
          <a:lstStyle/>
          <a:p>
            <a:r>
              <a:rPr lang="en-US" dirty="0" smtClean="0"/>
              <a:t>%Open Area</a:t>
            </a:r>
          </a:p>
          <a:p>
            <a:r>
              <a:rPr lang="en-US" dirty="0" smtClean="0"/>
              <a:t>Minimum Pore Size</a:t>
            </a:r>
          </a:p>
          <a:p>
            <a:r>
              <a:rPr lang="en-US" dirty="0" smtClean="0"/>
              <a:t>Broken Particle Size</a:t>
            </a:r>
          </a:p>
          <a:p>
            <a:r>
              <a:rPr lang="en-US" dirty="0" err="1" smtClean="0"/>
              <a:t>Q</a:t>
            </a:r>
            <a:r>
              <a:rPr lang="en-US" baseline="-25000" dirty="0" err="1" smtClean="0"/>
              <a:t>plant</a:t>
            </a:r>
            <a:r>
              <a:rPr lang="en-US" dirty="0"/>
              <a:t>, Cross Sectional Flow Area</a:t>
            </a:r>
          </a:p>
          <a:p>
            <a:pPr lvl="1"/>
            <a:endParaRPr lang="en-US" dirty="0"/>
          </a:p>
        </p:txBody>
      </p:sp>
    </p:spTree>
    <p:extLst>
      <p:ext uri="{BB962C8B-B14F-4D97-AF65-F5344CB8AC3E}">
        <p14:creationId xmlns:p14="http://schemas.microsoft.com/office/powerpoint/2010/main" val="26923079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Assumptions:</a:t>
            </a:r>
          </a:p>
          <a:p>
            <a:pPr lvl="1"/>
            <a:r>
              <a:rPr lang="en-US" dirty="0" err="1" smtClean="0"/>
              <a:t>Q</a:t>
            </a:r>
            <a:r>
              <a:rPr lang="en-US" baseline="-25000" dirty="0" err="1" smtClean="0"/>
              <a:t>plant</a:t>
            </a:r>
            <a:r>
              <a:rPr lang="en-US" dirty="0" smtClean="0"/>
              <a:t>= 16 L/s</a:t>
            </a:r>
          </a:p>
          <a:p>
            <a:pPr lvl="1"/>
            <a:r>
              <a:rPr lang="en-US" dirty="0" err="1" smtClean="0"/>
              <a:t>V</a:t>
            </a:r>
            <a:r>
              <a:rPr lang="en-US" baseline="-25000" dirty="0" err="1" smtClean="0"/>
              <a:t>captureSed</a:t>
            </a:r>
            <a:r>
              <a:rPr lang="en-US" dirty="0" smtClean="0"/>
              <a:t>=0.36 mm/s </a:t>
            </a:r>
          </a:p>
          <a:p>
            <a:pPr lvl="1"/>
            <a:r>
              <a:rPr lang="en-US" dirty="0" smtClean="0"/>
              <a:t>A</a:t>
            </a:r>
            <a:r>
              <a:rPr lang="en-US" baseline="-25000" dirty="0" smtClean="0"/>
              <a:t>cross</a:t>
            </a:r>
            <a:r>
              <a:rPr lang="en-US" dirty="0" smtClean="0"/>
              <a:t>=0.045m</a:t>
            </a:r>
            <a:r>
              <a:rPr lang="en-US" baseline="30000" dirty="0" smtClean="0"/>
              <a:t>2 </a:t>
            </a:r>
            <a:endParaRPr lang="en-US" dirty="0"/>
          </a:p>
          <a:p>
            <a:r>
              <a:rPr lang="en-US" dirty="0" smtClean="0"/>
              <a:t>Steps:</a:t>
            </a:r>
          </a:p>
          <a:p>
            <a:pPr lvl="1"/>
            <a:r>
              <a:rPr lang="en-US" dirty="0" smtClean="0"/>
              <a:t>Determine target </a:t>
            </a:r>
            <a:r>
              <a:rPr lang="en-US" dirty="0" err="1" smtClean="0"/>
              <a:t>floc</a:t>
            </a:r>
            <a:r>
              <a:rPr lang="en-US" dirty="0" smtClean="0"/>
              <a:t> size</a:t>
            </a:r>
          </a:p>
          <a:p>
            <a:pPr lvl="1"/>
            <a:r>
              <a:rPr lang="en-US" dirty="0" smtClean="0"/>
              <a:t>Find energy dissipation rate</a:t>
            </a:r>
          </a:p>
          <a:p>
            <a:pPr lvl="1"/>
            <a:r>
              <a:rPr lang="en-US" dirty="0" smtClean="0"/>
              <a:t>Calculate possible solution set</a:t>
            </a:r>
          </a:p>
          <a:p>
            <a:pPr lvl="1"/>
            <a:r>
              <a:rPr lang="en-US" dirty="0" smtClean="0"/>
              <a:t>Compare to Available Materials</a:t>
            </a:r>
            <a:endParaRPr lang="en" dirty="0"/>
          </a:p>
          <a:p>
            <a:endParaRPr lang="en-US" dirty="0"/>
          </a:p>
        </p:txBody>
      </p:sp>
      <p:sp>
        <p:nvSpPr>
          <p:cNvPr id="3" name="Title 2"/>
          <p:cNvSpPr>
            <a:spLocks noGrp="1"/>
          </p:cNvSpPr>
          <p:nvPr>
            <p:ph type="title"/>
          </p:nvPr>
        </p:nvSpPr>
        <p:spPr/>
        <p:txBody>
          <a:bodyPr/>
          <a:lstStyle/>
          <a:p>
            <a:r>
              <a:rPr lang="en-US" dirty="0" smtClean="0"/>
              <a:t>Math</a:t>
            </a:r>
            <a:endParaRPr lang="en-US" dirty="0"/>
          </a:p>
        </p:txBody>
      </p:sp>
    </p:spTree>
    <p:extLst>
      <p:ext uri="{BB962C8B-B14F-4D97-AF65-F5344CB8AC3E}">
        <p14:creationId xmlns:p14="http://schemas.microsoft.com/office/powerpoint/2010/main" val="26910708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162</TotalTime>
  <Words>584</Words>
  <Application>Microsoft Office PowerPoint</Application>
  <PresentationFormat>On-screen Show (4:3)</PresentationFormat>
  <Paragraphs>101</Paragraphs>
  <Slides>18</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Concourse</vt:lpstr>
      <vt:lpstr>Equation</vt:lpstr>
      <vt:lpstr>Full Scale Floc Breakup</vt:lpstr>
      <vt:lpstr>Flocculation – Quick Review</vt:lpstr>
      <vt:lpstr>Concept of Floc Breakup</vt:lpstr>
      <vt:lpstr>Why?</vt:lpstr>
      <vt:lpstr>How?</vt:lpstr>
      <vt:lpstr>Our Goals</vt:lpstr>
      <vt:lpstr>Basic Design Idea</vt:lpstr>
      <vt:lpstr>Constraints – What are the design considerations?</vt:lpstr>
      <vt:lpstr>Math</vt:lpstr>
      <vt:lpstr>Target Floc Size </vt:lpstr>
      <vt:lpstr>Major Concepts Behind Design</vt:lpstr>
      <vt:lpstr>Head Loss as a Function of Norifices</vt:lpstr>
      <vt:lpstr>Orifice Diameter as a Function of Norifices</vt:lpstr>
      <vt:lpstr>Porosity as a Function of Orifice Diameter</vt:lpstr>
      <vt:lpstr>Material Selection</vt:lpstr>
      <vt:lpstr>Placement</vt:lpstr>
      <vt:lpstr>Brainstorm</vt:lpstr>
      <vt:lpstr>What’s Next?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Full Scale Floc Breakup</dc:title>
  <dc:creator>David</dc:creator>
  <cp:lastModifiedBy>CIT Lab User</cp:lastModifiedBy>
  <cp:revision>16</cp:revision>
  <dcterms:created xsi:type="dcterms:W3CDTF">2013-03-09T21:18:38Z</dcterms:created>
  <dcterms:modified xsi:type="dcterms:W3CDTF">2013-03-10T23:17:49Z</dcterms:modified>
</cp:coreProperties>
</file>