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8"/>
  </p:notesMasterIdLst>
  <p:handoutMasterIdLst>
    <p:handoutMasterId r:id="rId19"/>
  </p:handoutMasterIdLst>
  <p:sldIdLst>
    <p:sldId id="475" r:id="rId2"/>
    <p:sldId id="477" r:id="rId3"/>
    <p:sldId id="486" r:id="rId4"/>
    <p:sldId id="491" r:id="rId5"/>
    <p:sldId id="476" r:id="rId6"/>
    <p:sldId id="478" r:id="rId7"/>
    <p:sldId id="487" r:id="rId8"/>
    <p:sldId id="479" r:id="rId9"/>
    <p:sldId id="489" r:id="rId10"/>
    <p:sldId id="480" r:id="rId11"/>
    <p:sldId id="482" r:id="rId12"/>
    <p:sldId id="483" r:id="rId13"/>
    <p:sldId id="490" r:id="rId14"/>
    <p:sldId id="492" r:id="rId15"/>
    <p:sldId id="493" r:id="rId16"/>
    <p:sldId id="494" r:id="rId17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73096" autoAdjust="0"/>
  </p:normalViewPr>
  <p:slideViewPr>
    <p:cSldViewPr>
      <p:cViewPr varScale="1">
        <p:scale>
          <a:sx n="81" d="100"/>
          <a:sy n="81" d="100"/>
        </p:scale>
        <p:origin x="-129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Velocity Gradients cause shear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Make one by 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 Top Function and target floc size and energy dissipation rate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number leads to a feasible solution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Maximum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headloss</a:t>
            </a:r>
            <a:r>
              <a:rPr lang="en-US" baseline="0" dirty="0" smtClean="0"/>
              <a:t> through entire flocculator = 5cm (only 10 cm of freeboard)</a:t>
            </a:r>
          </a:p>
          <a:p>
            <a:r>
              <a:rPr lang="en-US" baseline="0" dirty="0" smtClean="0"/>
              <a:t>With 5 breakup devices we have a </a:t>
            </a:r>
            <a:r>
              <a:rPr lang="en-US" baseline="0" dirty="0" err="1" smtClean="0"/>
              <a:t>minumum</a:t>
            </a:r>
            <a:r>
              <a:rPr lang="en-US" baseline="0" dirty="0" smtClean="0"/>
              <a:t> of 0.39 porosity</a:t>
            </a:r>
          </a:p>
          <a:p>
            <a:r>
              <a:rPr lang="en-US" baseline="0" dirty="0" smtClean="0"/>
              <a:t>If we increase number of devices, we decrease the </a:t>
            </a:r>
            <a:r>
              <a:rPr lang="en-US" baseline="0" dirty="0" err="1" smtClean="0"/>
              <a:t>headloss</a:t>
            </a:r>
            <a:r>
              <a:rPr lang="en-US" baseline="0" dirty="0" smtClean="0"/>
              <a:t> per device, which means we need a higher porosity, but we run into trouble with a high porosity because our streamlines don’t form a jet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 Tricky Question Slide Porosity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 Tricky Question Slide Energy Dissipation Rate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Include Materials Selection and Optimal Placement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file:///\\files.cornell.edu\EN\aguaclara\RESEARCH\Full%20Scale%20Floc%20Breakup\Spring%202013\Floc%20Breakup%20Final.xmcd\Selection%2091%201065%20334%201130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Floc%20Breakup%20Final.xmcd/Selection%20683%201137%20812%201202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3352800" y="5029200"/>
            <a:ext cx="5562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Team Members: David Buck and Meg Fitzgerald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Full Scale Floc Breakup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Head Loss</a:t>
            </a:r>
            <a:endParaRPr lang="en-US" dirty="0"/>
          </a:p>
        </p:txBody>
      </p:sp>
      <p:pic>
        <p:nvPicPr>
          <p:cNvPr id="5" name="Content Placeholder 4" descr="Headloss vs porosity for reals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47800" y="1693869"/>
            <a:ext cx="6248400" cy="4807665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the streamlines look like?</a:t>
            </a:r>
            <a:endParaRPr lang="en-US" dirty="0"/>
          </a:p>
        </p:txBody>
      </p:sp>
      <p:pic>
        <p:nvPicPr>
          <p:cNvPr id="4" name="Picture 2" descr="http://images2.mcmaster.com/Contents/gfx/large/9293t45p1-c01cl.png?ver=28981068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86000"/>
            <a:ext cx="2743200" cy="24177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Wire Mesh High Porosit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2133600"/>
            <a:ext cx="2819400" cy="28194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Energy Dissipation</a:t>
            </a:r>
            <a:endParaRPr lang="en-US" dirty="0"/>
          </a:p>
        </p:txBody>
      </p:sp>
      <p:pic>
        <p:nvPicPr>
          <p:cNvPr id="4" name="Content Placeholder 3" descr="Flow Through Orifice Je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1" y="1851620"/>
            <a:ext cx="8915399" cy="6686549"/>
          </a:xfrm>
        </p:spPr>
      </p:pic>
      <p:sp>
        <p:nvSpPr>
          <p:cNvPr id="7" name="TextBox 6"/>
          <p:cNvSpPr txBox="1"/>
          <p:nvPr/>
        </p:nvSpPr>
        <p:spPr>
          <a:xfrm>
            <a:off x="723900" y="1752600"/>
            <a:ext cx="7696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 algn="ctr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2800" dirty="0" smtClean="0">
                <a:latin typeface="+mn-lt"/>
              </a:rPr>
              <a:t>Flow Expansion creates energy dissipation, jets and mixing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Orifice Size and Porosity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590800"/>
          </a:xfrm>
        </p:spPr>
        <p:txBody>
          <a:bodyPr/>
          <a:lstStyle/>
          <a:p>
            <a:r>
              <a:rPr lang="en-US" b="1" dirty="0" smtClean="0"/>
              <a:t>Case 1</a:t>
            </a:r>
            <a:r>
              <a:rPr lang="en-US" dirty="0" smtClean="0"/>
              <a:t>: Orifice Diameter 1 cm; 11,887 orifices</a:t>
            </a:r>
          </a:p>
          <a:p>
            <a:r>
              <a:rPr lang="en-US" b="1" dirty="0" smtClean="0"/>
              <a:t>Case 2</a:t>
            </a:r>
            <a:r>
              <a:rPr lang="en-US" dirty="0" smtClean="0"/>
              <a:t>: Orifice Diameter 5 cm; 475 orifices</a:t>
            </a:r>
          </a:p>
          <a:p>
            <a:r>
              <a:rPr lang="en-US" dirty="0" smtClean="0"/>
              <a:t>Question: Does case 1 have more, less, or the same </a:t>
            </a:r>
            <a:r>
              <a:rPr lang="en-US" b="1" u="sng" dirty="0" smtClean="0"/>
              <a:t>head loss </a:t>
            </a:r>
            <a:r>
              <a:rPr lang="en-US" dirty="0" smtClean="0"/>
              <a:t>as case 2? Why?</a:t>
            </a:r>
            <a:endParaRPr lang="en-US" dirty="0"/>
          </a:p>
        </p:txBody>
      </p:sp>
      <p:graphicFrame>
        <p:nvGraphicFramePr>
          <p:cNvPr id="24578" name="Object 2"/>
          <p:cNvGraphicFramePr>
            <a:graphicFrameLocks noChangeAspect="1"/>
          </p:cNvGraphicFramePr>
          <p:nvPr/>
        </p:nvGraphicFramePr>
        <p:xfrm>
          <a:off x="838200" y="3962400"/>
          <a:ext cx="7121769" cy="1905000"/>
        </p:xfrm>
        <a:graphic>
          <a:graphicData uri="http://schemas.openxmlformats.org/presentationml/2006/ole">
            <p:oleObj spid="_x0000_s24578" name="Mathcad" r:id="rId4" imgW="2314440" imgH="619200" progId="Mathcad">
              <p:link updateAutomatic="1"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Orifice Size and Porosity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819400"/>
          </a:xfrm>
        </p:spPr>
        <p:txBody>
          <a:bodyPr/>
          <a:lstStyle/>
          <a:p>
            <a:r>
              <a:rPr lang="en-US" b="1" dirty="0" smtClean="0"/>
              <a:t>Case 1</a:t>
            </a:r>
            <a:r>
              <a:rPr lang="en-US" dirty="0" smtClean="0"/>
              <a:t>: Orifice Diameter 9.4 cm; 5 orifices</a:t>
            </a:r>
          </a:p>
          <a:p>
            <a:r>
              <a:rPr lang="en-US" b="1" dirty="0" smtClean="0"/>
              <a:t>Case 2</a:t>
            </a:r>
            <a:r>
              <a:rPr lang="en-US" dirty="0" smtClean="0"/>
              <a:t>: Orifice Diameter 2.6 cm; 100 orifices</a:t>
            </a:r>
          </a:p>
          <a:p>
            <a:r>
              <a:rPr lang="en-US" b="1" dirty="0" smtClean="0"/>
              <a:t>Question</a:t>
            </a:r>
            <a:r>
              <a:rPr lang="en-US" dirty="0" smtClean="0"/>
              <a:t>: Does case 1 have a higher, lower, or the same </a:t>
            </a:r>
            <a:r>
              <a:rPr lang="en-US" b="1" u="sng" dirty="0" smtClean="0"/>
              <a:t>energy dissipation </a:t>
            </a:r>
            <a:r>
              <a:rPr lang="en-US" dirty="0" smtClean="0"/>
              <a:t>rate as case 2? Why?</a:t>
            </a:r>
            <a:endParaRPr lang="en-US" dirty="0"/>
          </a:p>
        </p:txBody>
      </p:sp>
      <p:graphicFrame>
        <p:nvGraphicFramePr>
          <p:cNvPr id="25602" name="Object 2"/>
          <p:cNvGraphicFramePr>
            <a:graphicFrameLocks noChangeAspect="1"/>
          </p:cNvGraphicFramePr>
          <p:nvPr/>
        </p:nvGraphicFramePr>
        <p:xfrm>
          <a:off x="2819400" y="4267200"/>
          <a:ext cx="3497140" cy="1762125"/>
        </p:xfrm>
        <a:graphic>
          <a:graphicData uri="http://schemas.openxmlformats.org/presentationml/2006/ole">
            <p:oleObj spid="_x0000_s25602" name="Mathcad" r:id="rId4" imgW="1228680" imgH="619200" progId="Mathcad">
              <p:link updateAutomatic="1"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Number of Orifices: 21</a:t>
            </a:r>
          </a:p>
          <a:p>
            <a:r>
              <a:rPr lang="en-US" dirty="0" smtClean="0"/>
              <a:t>Orifice Size: 5.1 cm (2”)</a:t>
            </a:r>
          </a:p>
          <a:p>
            <a:r>
              <a:rPr lang="en-US" dirty="0" smtClean="0"/>
              <a:t>Porosity: 39%</a:t>
            </a:r>
          </a:p>
          <a:p>
            <a:r>
              <a:rPr lang="en-US" dirty="0" smtClean="0"/>
              <a:t>Materials</a:t>
            </a:r>
          </a:p>
          <a:p>
            <a:pPr lvl="1"/>
            <a:r>
              <a:rPr lang="en-US" dirty="0" smtClean="0"/>
              <a:t>Plastic sheets, drill holes</a:t>
            </a:r>
          </a:p>
          <a:p>
            <a:pPr lvl="1"/>
            <a:r>
              <a:rPr lang="en-US" dirty="0" smtClean="0"/>
              <a:t>Foam blocks for support</a:t>
            </a:r>
          </a:p>
          <a:p>
            <a:r>
              <a:rPr lang="en-US" dirty="0" smtClean="0"/>
              <a:t>What’s Next?</a:t>
            </a:r>
          </a:p>
          <a:p>
            <a:pPr lvl="1"/>
            <a:r>
              <a:rPr lang="en-US" dirty="0" smtClean="0"/>
              <a:t>HAVE DREW TEST IT!</a:t>
            </a: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7813"/>
          <a:stretch/>
        </p:blipFill>
        <p:spPr bwMode="auto">
          <a:xfrm>
            <a:off x="5486400" y="1661888"/>
            <a:ext cx="2971800" cy="4253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 rot="5400000">
            <a:off x="3610356" y="2561844"/>
            <a:ext cx="1618488" cy="5486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 rot="5400000">
            <a:off x="3762756" y="2638044"/>
            <a:ext cx="1389888" cy="52578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867400" y="4572000"/>
            <a:ext cx="457200" cy="4572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581400" y="4572000"/>
            <a:ext cx="457200" cy="4572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209800" y="4572000"/>
            <a:ext cx="457200" cy="4572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343400" y="4572000"/>
            <a:ext cx="457200" cy="4572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590800" y="5029200"/>
            <a:ext cx="457200" cy="4572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276600" y="5029200"/>
            <a:ext cx="457200" cy="4572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4038600" y="5029200"/>
            <a:ext cx="457200" cy="4572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1828800" y="5029200"/>
            <a:ext cx="457200" cy="4572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6553200" y="5486400"/>
            <a:ext cx="457200" cy="4572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867400" y="5486400"/>
            <a:ext cx="457200" cy="4572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5105400" y="5486400"/>
            <a:ext cx="457200" cy="4572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343400" y="5486400"/>
            <a:ext cx="457200" cy="4572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657600" y="5486400"/>
            <a:ext cx="457200" cy="4572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2971800" y="5486400"/>
            <a:ext cx="457200" cy="4572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6248400" y="5029200"/>
            <a:ext cx="457200" cy="4572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5486400" y="5029200"/>
            <a:ext cx="457200" cy="4572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800600" y="5029200"/>
            <a:ext cx="457200" cy="4572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105400" y="4572000"/>
            <a:ext cx="457200" cy="4572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2895600" y="4572000"/>
            <a:ext cx="457200" cy="4572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6553200" y="4572000"/>
            <a:ext cx="457200" cy="4572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2209800" y="5486400"/>
            <a:ext cx="457200" cy="4572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6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9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¿</a:t>
            </a:r>
            <a:r>
              <a:rPr lang="en-US" dirty="0" err="1" smtClean="0"/>
              <a:t>Preguntas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5122" name="Picture 2" descr="C:\Users\aguaclara\AppData\Local\Microsoft\Windows\Temporary Internet Files\Content.IE5\LB0GYWCB\MM900282747[1]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4600" y="2209800"/>
            <a:ext cx="3200400" cy="32004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Goal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Big Flocs are useless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hape 97"/>
          <p:cNvSpPr/>
          <p:nvPr/>
        </p:nvSpPr>
        <p:spPr>
          <a:xfrm>
            <a:off x="762000" y="2133600"/>
            <a:ext cx="7549836" cy="413385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Concept</a:t>
            </a:r>
            <a:endParaRPr lang="en-US" dirty="0"/>
          </a:p>
        </p:txBody>
      </p:sp>
      <p:grpSp>
        <p:nvGrpSpPr>
          <p:cNvPr id="6" name="Group 4"/>
          <p:cNvGrpSpPr>
            <a:grpSpLocks noGrp="1"/>
          </p:cNvGrpSpPr>
          <p:nvPr>
            <p:ph idx="1"/>
          </p:nvPr>
        </p:nvGrpSpPr>
        <p:grpSpPr bwMode="auto">
          <a:xfrm>
            <a:off x="457200" y="1600200"/>
            <a:ext cx="8229600" cy="4525963"/>
            <a:chOff x="2448" y="2592"/>
            <a:chExt cx="1248" cy="2400"/>
          </a:xfrm>
        </p:grpSpPr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3072" y="2592"/>
              <a:ext cx="624" cy="1152"/>
              <a:chOff x="2448" y="3648"/>
              <a:chExt cx="624" cy="1152"/>
            </a:xfrm>
          </p:grpSpPr>
          <p:sp>
            <p:nvSpPr>
              <p:cNvPr id="16" name="Line 6"/>
              <p:cNvSpPr>
                <a:spLocks noChangeShapeType="1"/>
              </p:cNvSpPr>
              <p:nvPr/>
            </p:nvSpPr>
            <p:spPr bwMode="auto">
              <a:xfrm>
                <a:off x="2448" y="3648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triangl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7" name="Line 7"/>
              <p:cNvSpPr>
                <a:spLocks noChangeShapeType="1"/>
              </p:cNvSpPr>
              <p:nvPr/>
            </p:nvSpPr>
            <p:spPr bwMode="auto">
              <a:xfrm>
                <a:off x="2448" y="3840"/>
                <a:ext cx="52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triangl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8" name="Line 8"/>
              <p:cNvSpPr>
                <a:spLocks noChangeShapeType="1"/>
              </p:cNvSpPr>
              <p:nvPr/>
            </p:nvSpPr>
            <p:spPr bwMode="auto">
              <a:xfrm>
                <a:off x="2448" y="4032"/>
                <a:ext cx="43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triangl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9" name="Line 9"/>
              <p:cNvSpPr>
                <a:spLocks noChangeShapeType="1"/>
              </p:cNvSpPr>
              <p:nvPr/>
            </p:nvSpPr>
            <p:spPr bwMode="auto">
              <a:xfrm>
                <a:off x="2448" y="4224"/>
                <a:ext cx="3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triangl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0" name="Line 10"/>
              <p:cNvSpPr>
                <a:spLocks noChangeShapeType="1"/>
              </p:cNvSpPr>
              <p:nvPr/>
            </p:nvSpPr>
            <p:spPr bwMode="auto">
              <a:xfrm>
                <a:off x="2448" y="4416"/>
                <a:ext cx="24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triangl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1" name="Line 11"/>
              <p:cNvSpPr>
                <a:spLocks noChangeShapeType="1"/>
              </p:cNvSpPr>
              <p:nvPr/>
            </p:nvSpPr>
            <p:spPr bwMode="auto">
              <a:xfrm>
                <a:off x="2448" y="4608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triangl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2" name="Line 12"/>
              <p:cNvSpPr>
                <a:spLocks noChangeShapeType="1"/>
              </p:cNvSpPr>
              <p:nvPr/>
            </p:nvSpPr>
            <p:spPr bwMode="auto">
              <a:xfrm>
                <a:off x="2448" y="4800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triangl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8" name="Group 13"/>
            <p:cNvGrpSpPr>
              <a:grpSpLocks/>
            </p:cNvGrpSpPr>
            <p:nvPr/>
          </p:nvGrpSpPr>
          <p:grpSpPr bwMode="auto">
            <a:xfrm flipH="1" flipV="1">
              <a:off x="2448" y="3840"/>
              <a:ext cx="624" cy="1152"/>
              <a:chOff x="2448" y="3648"/>
              <a:chExt cx="624" cy="1152"/>
            </a:xfrm>
          </p:grpSpPr>
          <p:sp>
            <p:nvSpPr>
              <p:cNvPr id="9" name="Line 14"/>
              <p:cNvSpPr>
                <a:spLocks noChangeShapeType="1"/>
              </p:cNvSpPr>
              <p:nvPr/>
            </p:nvSpPr>
            <p:spPr bwMode="auto">
              <a:xfrm>
                <a:off x="2448" y="3648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triangl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0" name="Line 15"/>
              <p:cNvSpPr>
                <a:spLocks noChangeShapeType="1"/>
              </p:cNvSpPr>
              <p:nvPr/>
            </p:nvSpPr>
            <p:spPr bwMode="auto">
              <a:xfrm>
                <a:off x="2448" y="3840"/>
                <a:ext cx="52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triangl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1" name="Line 16"/>
              <p:cNvSpPr>
                <a:spLocks noChangeShapeType="1"/>
              </p:cNvSpPr>
              <p:nvPr/>
            </p:nvSpPr>
            <p:spPr bwMode="auto">
              <a:xfrm>
                <a:off x="2448" y="4032"/>
                <a:ext cx="43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triangl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" name="Line 17"/>
              <p:cNvSpPr>
                <a:spLocks noChangeShapeType="1"/>
              </p:cNvSpPr>
              <p:nvPr/>
            </p:nvSpPr>
            <p:spPr bwMode="auto">
              <a:xfrm>
                <a:off x="2448" y="4224"/>
                <a:ext cx="3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triangl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3" name="Line 18"/>
              <p:cNvSpPr>
                <a:spLocks noChangeShapeType="1"/>
              </p:cNvSpPr>
              <p:nvPr/>
            </p:nvSpPr>
            <p:spPr bwMode="auto">
              <a:xfrm>
                <a:off x="2448" y="4416"/>
                <a:ext cx="24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triangl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4" name="Line 19"/>
              <p:cNvSpPr>
                <a:spLocks noChangeShapeType="1"/>
              </p:cNvSpPr>
              <p:nvPr/>
            </p:nvSpPr>
            <p:spPr bwMode="auto">
              <a:xfrm>
                <a:off x="2448" y="4608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triangl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5" name="Line 20"/>
              <p:cNvSpPr>
                <a:spLocks noChangeShapeType="1"/>
              </p:cNvSpPr>
              <p:nvPr/>
            </p:nvSpPr>
            <p:spPr bwMode="auto">
              <a:xfrm>
                <a:off x="2448" y="4800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triangl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</p:grpSp>
      </p:grpSp>
      <p:pic>
        <p:nvPicPr>
          <p:cNvPr id="5" name="Picture 2458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657600" y="3505200"/>
            <a:ext cx="1933575" cy="129540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</p:pic>
      <p:pic>
        <p:nvPicPr>
          <p:cNvPr id="4" name="Picture 2457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962400" y="2667000"/>
            <a:ext cx="1695450" cy="125730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Design</a:t>
            </a:r>
            <a:endParaRPr lang="en-US" dirty="0"/>
          </a:p>
        </p:txBody>
      </p:sp>
      <p:pic>
        <p:nvPicPr>
          <p:cNvPr id="4" name="Picture 2" descr="http://images2.mcmaster.com/Contents/gfx/large/9293t45p1-c01cl.png?ver=2898106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981200"/>
            <a:ext cx="4724400" cy="4163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Procedure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Set Constraints</a:t>
            </a:r>
          </a:p>
          <a:p>
            <a:r>
              <a:rPr lang="en-US" dirty="0" smtClean="0"/>
              <a:t>Target Floc Size and Energy Dissipation Rate</a:t>
            </a:r>
          </a:p>
          <a:p>
            <a:r>
              <a:rPr lang="en-US" dirty="0" smtClean="0"/>
              <a:t>Optimal Number of Devices</a:t>
            </a:r>
          </a:p>
          <a:p>
            <a:r>
              <a:rPr lang="en-US" dirty="0" smtClean="0"/>
              <a:t>Orifice Size and Porosity Design</a:t>
            </a:r>
          </a:p>
          <a:p>
            <a:pPr lvl="1"/>
            <a:endParaRPr lang="en-US" dirty="0" smtClean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Constraints: What are the failure modes?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1"/>
            <a:r>
              <a:rPr lang="en-US" sz="2800" dirty="0" smtClean="0"/>
              <a:t>Energy dissipation </a:t>
            </a:r>
          </a:p>
          <a:p>
            <a:pPr lvl="1"/>
            <a:endParaRPr lang="en-US" sz="2800" dirty="0" smtClean="0"/>
          </a:p>
          <a:p>
            <a:pPr lvl="1"/>
            <a:r>
              <a:rPr lang="en-US" sz="2800" dirty="0" smtClean="0"/>
              <a:t>Head Loss</a:t>
            </a:r>
          </a:p>
          <a:p>
            <a:pPr lvl="1"/>
            <a:endParaRPr lang="en-US" sz="2800" dirty="0" smtClean="0"/>
          </a:p>
          <a:p>
            <a:pPr lvl="1"/>
            <a:r>
              <a:rPr lang="en-US" sz="2800" dirty="0" smtClean="0"/>
              <a:t>Porosity</a:t>
            </a:r>
          </a:p>
          <a:p>
            <a:pPr lvl="1">
              <a:buNone/>
            </a:pPr>
            <a:r>
              <a:rPr lang="en-US" sz="2800" dirty="0" smtClean="0"/>
              <a:t> 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Break up Flocs</a:t>
            </a:r>
          </a:p>
          <a:p>
            <a:endParaRPr lang="en-US" dirty="0" smtClean="0"/>
          </a:p>
          <a:p>
            <a:r>
              <a:rPr lang="en-US" dirty="0" smtClean="0"/>
              <a:t>Overtops the baffles</a:t>
            </a:r>
          </a:p>
          <a:p>
            <a:endParaRPr lang="en-US" dirty="0" smtClean="0"/>
          </a:p>
          <a:p>
            <a:r>
              <a:rPr lang="en-US" dirty="0" smtClean="0"/>
              <a:t>Streamlines bend as a jet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Target Floc Size and Energy Dissipation Rate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Broken Floc size function of Capture </a:t>
            </a:r>
            <a:r>
              <a:rPr lang="en-US" dirty="0" err="1" smtClean="0"/>
              <a:t>Sed</a:t>
            </a:r>
            <a:r>
              <a:rPr lang="en-US" dirty="0" smtClean="0"/>
              <a:t> Velocity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Energy Dissipation as a function of Floc Size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9400" y="4114800"/>
            <a:ext cx="2898407" cy="1638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491661"/>
            <a:ext cx="5445248" cy="1156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4"/>
          <p:cNvSpPr txBox="1">
            <a:spLocks/>
          </p:cNvSpPr>
          <p:nvPr/>
        </p:nvSpPr>
        <p:spPr>
          <a:xfrm>
            <a:off x="457200" y="5867400"/>
            <a:ext cx="4040188" cy="762000"/>
          </a:xfrm>
          <a:prstGeom prst="rect">
            <a:avLst/>
          </a:prstGeom>
          <a:solidFill>
            <a:schemeClr val="tx2">
              <a:lumMod val="75000"/>
            </a:schemeClr>
          </a:solidFill>
          <a:ln w="9652">
            <a:solidFill>
              <a:schemeClr val="tx2">
                <a:lumMod val="75000"/>
              </a:schemeClr>
            </a:solidFill>
            <a:miter lim="800000"/>
          </a:ln>
        </p:spPr>
        <p:txBody>
          <a:bodyPr vert="horz" lIns="18288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D</a:t>
            </a:r>
            <a:r>
              <a:rPr kumimoji="0" lang="en-US" sz="24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FlocMax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=0.113mm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" name="Text Placeholder 6"/>
          <p:cNvSpPr txBox="1">
            <a:spLocks/>
          </p:cNvSpPr>
          <p:nvPr/>
        </p:nvSpPr>
        <p:spPr>
          <a:xfrm>
            <a:off x="4648200" y="5867400"/>
            <a:ext cx="4041775" cy="762000"/>
          </a:xfrm>
          <a:prstGeom prst="rect">
            <a:avLst/>
          </a:prstGeom>
          <a:solidFill>
            <a:schemeClr val="tx2">
              <a:lumMod val="75000"/>
            </a:schemeClr>
          </a:solidFill>
          <a:ln w="9652">
            <a:solidFill>
              <a:schemeClr val="tx2">
                <a:lumMod val="75000"/>
              </a:schemeClr>
            </a:solidFill>
            <a:miter lim="800000"/>
          </a:ln>
        </p:spPr>
        <p:txBody>
          <a:bodyPr vert="horz" lIns="18288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ε</a:t>
            </a:r>
            <a:r>
              <a:rPr kumimoji="0" lang="en-US" sz="2400" b="0" i="0" u="none" strike="noStrike" kern="1200" cap="none" spc="0" normalizeH="0" baseline="-2500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Floc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=300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mW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/kg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Optimal Number of Devices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001000" cy="4525963"/>
          </a:xfrm>
        </p:spPr>
        <p:txBody>
          <a:bodyPr/>
          <a:lstStyle/>
          <a:p>
            <a:r>
              <a:rPr lang="en-US" dirty="0" smtClean="0"/>
              <a:t>Time from broken to full floc size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Maximum Possible Devices = 75</a:t>
            </a:r>
          </a:p>
          <a:p>
            <a:r>
              <a:rPr lang="en-US" dirty="0" smtClean="0"/>
              <a:t>Head loss is main constraint</a:t>
            </a:r>
          </a:p>
          <a:p>
            <a:r>
              <a:rPr lang="en-US" dirty="0" smtClean="0"/>
              <a:t>Design Number of Device =5</a:t>
            </a:r>
          </a:p>
          <a:p>
            <a:endParaRPr lang="en-US" dirty="0"/>
          </a:p>
        </p:txBody>
      </p:sp>
      <p:graphicFrame>
        <p:nvGraphicFramePr>
          <p:cNvPr id="1028" name="Object 24"/>
          <p:cNvGraphicFramePr>
            <a:graphicFrameLocks noChangeAspect="1"/>
          </p:cNvGraphicFramePr>
          <p:nvPr>
            <p:ph sz="half" idx="2"/>
          </p:nvPr>
        </p:nvGraphicFramePr>
        <p:xfrm>
          <a:off x="2914650" y="2286000"/>
          <a:ext cx="3314700" cy="1066800"/>
        </p:xfrm>
        <a:graphic>
          <a:graphicData uri="http://schemas.openxmlformats.org/presentationml/2006/ole">
            <p:oleObj spid="_x0000_s1028" name="Equation" r:id="rId4" imgW="3314520" imgH="1066680" progId="">
              <p:embed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Orifice Size and Porosity – Head Loss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63205" y="1600200"/>
            <a:ext cx="681759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2745</TotalTime>
  <Words>397</Words>
  <Application>Microsoft Office PowerPoint</Application>
  <PresentationFormat>On-screen Show (4:3)</PresentationFormat>
  <Paragraphs>79</Paragraphs>
  <Slides>16</Slides>
  <Notes>8</Notes>
  <HiddenSlides>0</HiddenSlides>
  <MMClips>0</MMClips>
  <ScaleCrop>false</ScaleCrop>
  <HeadingPairs>
    <vt:vector size="8" baseType="variant">
      <vt:variant>
        <vt:lpstr>Theme</vt:lpstr>
      </vt:variant>
      <vt:variant>
        <vt:i4>1</vt:i4>
      </vt:variant>
      <vt:variant>
        <vt:lpstr>Links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1_AguaClara the road</vt:lpstr>
      <vt:lpstr>\\files.cornell.edu\EN\aguaclara\RESEARCH\Full Scale Floc Breakup\Spring 2013\Floc Breakup Final.xmcd\Selection 91 1065 334 1130</vt:lpstr>
      <vt:lpstr>Floc Breakup Final.xmcd\Selection 683 1137 812 1202</vt:lpstr>
      <vt:lpstr>Equation</vt:lpstr>
      <vt:lpstr>Full Scale Floc Breakup</vt:lpstr>
      <vt:lpstr>The Goal</vt:lpstr>
      <vt:lpstr>The Concept</vt:lpstr>
      <vt:lpstr>Basic Design</vt:lpstr>
      <vt:lpstr>Design Procedure</vt:lpstr>
      <vt:lpstr>Constraints: What are the failure modes?</vt:lpstr>
      <vt:lpstr>Target Floc Size and Energy Dissipation Rate</vt:lpstr>
      <vt:lpstr>Optimal Number of Devices</vt:lpstr>
      <vt:lpstr>Orifice Size and Porosity – Head Loss</vt:lpstr>
      <vt:lpstr>Head Loss</vt:lpstr>
      <vt:lpstr>What do the streamlines look like?</vt:lpstr>
      <vt:lpstr>Energy Dissipation</vt:lpstr>
      <vt:lpstr>Orifice Size and Porosity Design</vt:lpstr>
      <vt:lpstr>Orifice Size and Porosity Design</vt:lpstr>
      <vt:lpstr>Final Design</vt:lpstr>
      <vt:lpstr>¿Preguntas?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alex</cp:lastModifiedBy>
  <cp:revision>282</cp:revision>
  <dcterms:created xsi:type="dcterms:W3CDTF">2008-08-26T14:48:34Z</dcterms:created>
  <dcterms:modified xsi:type="dcterms:W3CDTF">2013-05-11T16:41:31Z</dcterms:modified>
</cp:coreProperties>
</file>