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2.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3.xml" ContentType="application/vnd.openxmlformats-officedocument.themeOverride+xml"/>
  <Override PartName="/ppt/notesSlides/notesSlide13.xml" ContentType="application/vnd.openxmlformats-officedocument.presentationml.notesSlide+xml"/>
  <Override PartName="/ppt/theme/themeOverride4.xml" ContentType="application/vnd.openxmlformats-officedocument.themeOverride+xml"/>
  <Override PartName="/ppt/notesSlides/notesSlide14.xml" ContentType="application/vnd.openxmlformats-officedocument.presentationml.notesSlid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 id="2147483736" r:id="rId2"/>
    <p:sldMasterId id="2147483744" r:id="rId3"/>
    <p:sldMasterId id="2147483746" r:id="rId4"/>
    <p:sldMasterId id="2147483749" r:id="rId5"/>
    <p:sldMasterId id="2147483751" r:id="rId6"/>
  </p:sldMasterIdLst>
  <p:notesMasterIdLst>
    <p:notesMasterId r:id="rId53"/>
  </p:notesMasterIdLst>
  <p:handoutMasterIdLst>
    <p:handoutMasterId r:id="rId54"/>
  </p:handoutMasterIdLst>
  <p:sldIdLst>
    <p:sldId id="256" r:id="rId7"/>
    <p:sldId id="438" r:id="rId8"/>
    <p:sldId id="441" r:id="rId9"/>
    <p:sldId id="442" r:id="rId10"/>
    <p:sldId id="443" r:id="rId11"/>
    <p:sldId id="444" r:id="rId12"/>
    <p:sldId id="450" r:id="rId13"/>
    <p:sldId id="436" r:id="rId14"/>
    <p:sldId id="445" r:id="rId15"/>
    <p:sldId id="446" r:id="rId16"/>
    <p:sldId id="439" r:id="rId17"/>
    <p:sldId id="447" r:id="rId18"/>
    <p:sldId id="448" r:id="rId19"/>
    <p:sldId id="453" r:id="rId20"/>
    <p:sldId id="454" r:id="rId21"/>
    <p:sldId id="457" r:id="rId22"/>
    <p:sldId id="456" r:id="rId23"/>
    <p:sldId id="455" r:id="rId24"/>
    <p:sldId id="449" r:id="rId25"/>
    <p:sldId id="451" r:id="rId26"/>
    <p:sldId id="452" r:id="rId27"/>
    <p:sldId id="435" r:id="rId28"/>
    <p:sldId id="458" r:id="rId29"/>
    <p:sldId id="401" r:id="rId30"/>
    <p:sldId id="459" r:id="rId31"/>
    <p:sldId id="372" r:id="rId32"/>
    <p:sldId id="376" r:id="rId33"/>
    <p:sldId id="427" r:id="rId34"/>
    <p:sldId id="373" r:id="rId35"/>
    <p:sldId id="374" r:id="rId36"/>
    <p:sldId id="375" r:id="rId37"/>
    <p:sldId id="460" r:id="rId38"/>
    <p:sldId id="461" r:id="rId39"/>
    <p:sldId id="462" r:id="rId40"/>
    <p:sldId id="428" r:id="rId41"/>
    <p:sldId id="466" r:id="rId42"/>
    <p:sldId id="467" r:id="rId43"/>
    <p:sldId id="468" r:id="rId44"/>
    <p:sldId id="469" r:id="rId45"/>
    <p:sldId id="472" r:id="rId46"/>
    <p:sldId id="463" r:id="rId47"/>
    <p:sldId id="465" r:id="rId48"/>
    <p:sldId id="464" r:id="rId49"/>
    <p:sldId id="410" r:id="rId50"/>
    <p:sldId id="471" r:id="rId51"/>
    <p:sldId id="470" r:id="rId5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varScale="1">
        <p:scale>
          <a:sx n="109" d="100"/>
          <a:sy n="109" d="100"/>
        </p:scale>
        <p:origin x="-624" y="-90"/>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2109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2109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2109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B467A573-4858-4688-8541-A01E95840D46}" type="slidenum">
              <a:rPr lang="en-US"/>
              <a:pPr/>
              <a:t>‹#›</a:t>
            </a:fld>
            <a:endParaRPr lang="en-US"/>
          </a:p>
        </p:txBody>
      </p:sp>
    </p:spTree>
    <p:extLst>
      <p:ext uri="{BB962C8B-B14F-4D97-AF65-F5344CB8AC3E}">
        <p14:creationId xmlns:p14="http://schemas.microsoft.com/office/powerpoint/2010/main" val="626669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778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778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78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778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0F6ED7CB-09DD-4E48-881C-EADB01D4A47D}" type="slidenum">
              <a:rPr lang="en-US"/>
              <a:pPr/>
              <a:t>‹#›</a:t>
            </a:fld>
            <a:endParaRPr lang="en-US"/>
          </a:p>
        </p:txBody>
      </p:sp>
    </p:spTree>
    <p:extLst>
      <p:ext uri="{BB962C8B-B14F-4D97-AF65-F5344CB8AC3E}">
        <p14:creationId xmlns:p14="http://schemas.microsoft.com/office/powerpoint/2010/main" val="401977522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solidFill>
                  <a:prstClr val="black"/>
                </a:solidFill>
              </a:rPr>
              <a:pPr/>
              <a:t>2</a:t>
            </a:fld>
            <a:endParaRPr lang="en-US" smtClean="0">
              <a:solidFill>
                <a:prstClr val="black"/>
              </a:solidFill>
            </a:endParaRPr>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35DC5F75-5A02-41E8-BF5E-31C394A1AFB7}" type="slidenum">
              <a:rPr lang="en-US" smtClean="0"/>
              <a:pPr/>
              <a:t>31</a:t>
            </a:fld>
            <a:endParaRPr lang="en-US" smtClean="0"/>
          </a:p>
        </p:txBody>
      </p:sp>
      <p:sp>
        <p:nvSpPr>
          <p:cNvPr id="72707" name="Rectangle 2"/>
          <p:cNvSpPr>
            <a:spLocks noGrp="1" noRot="1" noChangeAspect="1" noChangeArrowheads="1" noTextEdit="1"/>
          </p:cNvSpPr>
          <p:nvPr>
            <p:ph type="sldImg"/>
          </p:nvPr>
        </p:nvSpPr>
        <p:spPr>
          <a:xfrm>
            <a:off x="1143000" y="685800"/>
            <a:ext cx="4572000" cy="3429000"/>
          </a:xfrm>
          <a:ln/>
        </p:spPr>
      </p:sp>
      <p:sp>
        <p:nvSpPr>
          <p:cNvPr id="727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76AB2D37-001F-4055-9C9C-20F45D77763B}" type="slidenum">
              <a:rPr lang="en-US" smtClean="0">
                <a:solidFill>
                  <a:srgbClr val="000000"/>
                </a:solidFill>
              </a:rPr>
              <a:pPr/>
              <a:t>36</a:t>
            </a:fld>
            <a:endParaRPr lang="en-US" smtClean="0">
              <a:solidFill>
                <a:srgbClr val="000000"/>
              </a:solidFill>
            </a:endParaRPr>
          </a:p>
        </p:txBody>
      </p:sp>
      <p:sp>
        <p:nvSpPr>
          <p:cNvPr id="89091" name="Rectangle 2"/>
          <p:cNvSpPr>
            <a:spLocks noGrp="1" noRot="1" noChangeAspect="1" noChangeArrowheads="1" noTextEdit="1"/>
          </p:cNvSpPr>
          <p:nvPr>
            <p:ph type="sldImg"/>
          </p:nvPr>
        </p:nvSpPr>
        <p:spPr>
          <a:xfrm>
            <a:off x="1143000" y="687388"/>
            <a:ext cx="4572000" cy="3429000"/>
          </a:xfrm>
          <a:ln/>
        </p:spPr>
      </p:sp>
      <p:sp>
        <p:nvSpPr>
          <p:cNvPr id="8909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a:defRPr sz="2400">
                <a:solidFill>
                  <a:schemeClr val="tx1"/>
                </a:solidFill>
                <a:latin typeface="Times New Roman" pitchFamily="18" charset="0"/>
              </a:defRPr>
            </a:lvl1pPr>
            <a:lvl2pPr marL="729057" indent="-280406" defTabSz="914437">
              <a:defRPr sz="2400">
                <a:solidFill>
                  <a:schemeClr val="tx1"/>
                </a:solidFill>
                <a:latin typeface="Times New Roman" pitchFamily="18" charset="0"/>
              </a:defRPr>
            </a:lvl2pPr>
            <a:lvl3pPr marL="1121626" indent="-224325" defTabSz="914437">
              <a:defRPr sz="2400">
                <a:solidFill>
                  <a:schemeClr val="tx1"/>
                </a:solidFill>
                <a:latin typeface="Times New Roman" pitchFamily="18" charset="0"/>
              </a:defRPr>
            </a:lvl3pPr>
            <a:lvl4pPr marL="1570276" indent="-224325" defTabSz="914437">
              <a:defRPr sz="2400">
                <a:solidFill>
                  <a:schemeClr val="tx1"/>
                </a:solidFill>
                <a:latin typeface="Times New Roman" pitchFamily="18" charset="0"/>
              </a:defRPr>
            </a:lvl4pPr>
            <a:lvl5pPr marL="2018927" indent="-224325" defTabSz="914437">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fld id="{D06EFE1A-B8C1-44B3-9403-0167BE31F8D4}" type="slidenum">
              <a:rPr lang="en-US" sz="1300">
                <a:solidFill>
                  <a:prstClr val="black"/>
                </a:solidFill>
              </a:rPr>
              <a:pPr/>
              <a:t>37</a:t>
            </a:fld>
            <a:endParaRPr lang="en-US" sz="1300">
              <a:solidFill>
                <a:prstClr val="black"/>
              </a:solidFill>
            </a:endParaRPr>
          </a:p>
        </p:txBody>
      </p:sp>
      <p:sp>
        <p:nvSpPr>
          <p:cNvPr id="92163" name="Rectangle 2"/>
          <p:cNvSpPr>
            <a:spLocks noGrp="1" noRot="1" noChangeAspect="1" noChangeArrowheads="1" noTextEdit="1"/>
          </p:cNvSpPr>
          <p:nvPr>
            <p:ph type="sldImg"/>
          </p:nvPr>
        </p:nvSpPr>
        <p:spPr>
          <a:xfrm>
            <a:off x="1143000" y="687388"/>
            <a:ext cx="4572000" cy="3429000"/>
          </a:xfrm>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1D572A10-7EA3-4D4D-AA05-2C223FE8CDB1}" type="slidenum">
              <a:rPr lang="en-US" smtClean="0">
                <a:solidFill>
                  <a:prstClr val="black"/>
                </a:solidFill>
              </a:rPr>
              <a:pPr/>
              <a:t>38</a:t>
            </a:fld>
            <a:endParaRPr lang="en-US" smtClean="0">
              <a:solidFill>
                <a:prstClr val="black"/>
              </a:solidFill>
            </a:endParaRPr>
          </a:p>
        </p:txBody>
      </p:sp>
      <p:sp>
        <p:nvSpPr>
          <p:cNvPr id="76803" name="Rectangle 2"/>
          <p:cNvSpPr>
            <a:spLocks noGrp="1" noRot="1" noChangeAspect="1" noChangeArrowheads="1" noTextEdit="1"/>
          </p:cNvSpPr>
          <p:nvPr>
            <p:ph type="sldImg"/>
          </p:nvPr>
        </p:nvSpPr>
        <p:spPr>
          <a:xfrm>
            <a:off x="1143000" y="685800"/>
            <a:ext cx="4572000" cy="3429000"/>
          </a:xfrm>
          <a:ln/>
        </p:spPr>
      </p:sp>
      <p:sp>
        <p:nvSpPr>
          <p:cNvPr id="768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34B9A63B-DCF3-4342-9E02-5AC39B843646}" type="slidenum">
              <a:rPr lang="en-US" smtClean="0">
                <a:solidFill>
                  <a:prstClr val="black"/>
                </a:solidFill>
              </a:rPr>
              <a:pPr/>
              <a:t>39</a:t>
            </a:fld>
            <a:endParaRPr lang="en-US" smtClean="0">
              <a:solidFill>
                <a:prstClr val="black"/>
              </a:solidFill>
            </a:endParaRPr>
          </a:p>
        </p:txBody>
      </p:sp>
      <p:sp>
        <p:nvSpPr>
          <p:cNvPr id="77827" name="Rectangle 2"/>
          <p:cNvSpPr>
            <a:spLocks noGrp="1" noRot="1" noChangeAspect="1" noChangeArrowheads="1" noTextEdit="1"/>
          </p:cNvSpPr>
          <p:nvPr>
            <p:ph type="sldImg"/>
          </p:nvPr>
        </p:nvSpPr>
        <p:spPr>
          <a:xfrm>
            <a:off x="1143000" y="685800"/>
            <a:ext cx="4572000" cy="3429000"/>
          </a:xfrm>
          <a:ln/>
        </p:spPr>
      </p:sp>
      <p:sp>
        <p:nvSpPr>
          <p:cNvPr id="778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solidFill>
                  <a:prstClr val="black"/>
                </a:solidFill>
              </a:rPr>
              <a:pPr/>
              <a:t>3</a:t>
            </a:fld>
            <a:endParaRPr lang="en-US" smtClean="0">
              <a:solidFill>
                <a:prstClr val="black"/>
              </a:solidFill>
            </a:endParaRPr>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solidFill>
                  <a:prstClr val="black"/>
                </a:solidFill>
              </a:rPr>
              <a:pPr/>
              <a:t>5</a:t>
            </a:fld>
            <a:endParaRPr lang="en-US" smtClean="0">
              <a:solidFill>
                <a:prstClr val="black"/>
              </a:solidFill>
            </a:endParaRPr>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solidFill>
                  <a:prstClr val="black"/>
                </a:solidFill>
              </a:rPr>
              <a:pPr/>
              <a:t>7</a:t>
            </a:fld>
            <a:endParaRPr lang="en-US" smtClean="0">
              <a:solidFill>
                <a:prstClr val="black"/>
              </a:solidFill>
            </a:endParaRPr>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solidFill>
                  <a:prstClr val="black"/>
                </a:solidFill>
              </a:rPr>
              <a:pPr/>
              <a:t>20</a:t>
            </a:fld>
            <a:endParaRPr lang="en-US" smtClean="0">
              <a:solidFill>
                <a:prstClr val="black"/>
              </a:solidFill>
            </a:endParaRPr>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pPr/>
              <a:t>22</a:t>
            </a:fld>
            <a:endParaRPr lang="en-US" smtClean="0"/>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A20F3B-F349-4169-96B1-66431866F5F6}" type="slidenum">
              <a:rPr lang="en-US" smtClean="0"/>
              <a:pPr/>
              <a:t>26</a:t>
            </a:fld>
            <a:endParaRPr lang="en-US" smtClean="0"/>
          </a:p>
        </p:txBody>
      </p:sp>
      <p:sp>
        <p:nvSpPr>
          <p:cNvPr id="70659" name="Rectangle 2"/>
          <p:cNvSpPr>
            <a:spLocks noGrp="1" noRot="1" noChangeAspect="1" noChangeArrowheads="1" noTextEdit="1"/>
          </p:cNvSpPr>
          <p:nvPr>
            <p:ph type="sldImg"/>
          </p:nvPr>
        </p:nvSpPr>
        <p:spPr>
          <a:xfrm>
            <a:off x="1143000" y="685800"/>
            <a:ext cx="4572000" cy="3429000"/>
          </a:xfrm>
          <a:ln/>
        </p:spPr>
      </p:sp>
      <p:sp>
        <p:nvSpPr>
          <p:cNvPr id="706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2195EFC7-66E4-4CFE-8F58-9D6A752C73A3}" type="slidenum">
              <a:rPr lang="en-US" smtClean="0"/>
              <a:pPr/>
              <a:t>29</a:t>
            </a:fld>
            <a:endParaRPr lang="en-US" smtClean="0"/>
          </a:p>
        </p:txBody>
      </p:sp>
      <p:sp>
        <p:nvSpPr>
          <p:cNvPr id="71683" name="Rectangle 2"/>
          <p:cNvSpPr>
            <a:spLocks noGrp="1" noRot="1" noChangeAspect="1" noChangeArrowheads="1" noTextEdit="1"/>
          </p:cNvSpPr>
          <p:nvPr>
            <p:ph type="sldImg"/>
          </p:nvPr>
        </p:nvSpPr>
        <p:spPr>
          <a:xfrm>
            <a:off x="1143000" y="685800"/>
            <a:ext cx="4572000" cy="3429000"/>
          </a:xfrm>
          <a:ln/>
        </p:spPr>
      </p:sp>
      <p:sp>
        <p:nvSpPr>
          <p:cNvPr id="71684" name="Rectangle 3"/>
          <p:cNvSpPr>
            <a:spLocks noGrp="1" noChangeArrowheads="1"/>
          </p:cNvSpPr>
          <p:nvPr>
            <p:ph type="body" idx="1"/>
          </p:nvPr>
        </p:nvSpPr>
        <p:spPr>
          <a:noFill/>
          <a:ln/>
        </p:spPr>
        <p:txBody>
          <a:bodyPr/>
          <a:lstStyle/>
          <a:p>
            <a:r>
              <a:rPr lang="en-US" smtClean="0"/>
              <a:t>Bacteria</a:t>
            </a:r>
          </a:p>
          <a:p>
            <a:r>
              <a:rPr lang="en-US" smtClean="0"/>
              <a:t>Viruses</a:t>
            </a:r>
          </a:p>
          <a:p>
            <a:r>
              <a:rPr lang="en-US" smtClean="0"/>
              <a:t>Protozoan</a:t>
            </a:r>
          </a:p>
          <a:p>
            <a:r>
              <a:rPr lang="en-US" smtClean="0"/>
              <a:t>Parasites &amp; worms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35DC5F75-5A02-41E8-BF5E-31C394A1AFB7}" type="slidenum">
              <a:rPr lang="en-US" smtClean="0"/>
              <a:pPr/>
              <a:t>30</a:t>
            </a:fld>
            <a:endParaRPr lang="en-US" smtClean="0"/>
          </a:p>
        </p:txBody>
      </p:sp>
      <p:sp>
        <p:nvSpPr>
          <p:cNvPr id="72707" name="Rectangle 2"/>
          <p:cNvSpPr>
            <a:spLocks noGrp="1" noRot="1" noChangeAspect="1" noChangeArrowheads="1" noTextEdit="1"/>
          </p:cNvSpPr>
          <p:nvPr>
            <p:ph type="sldImg"/>
          </p:nvPr>
        </p:nvSpPr>
        <p:spPr>
          <a:xfrm>
            <a:off x="1143000" y="685800"/>
            <a:ext cx="4572000" cy="3429000"/>
          </a:xfrm>
          <a:ln/>
        </p:spPr>
      </p:sp>
      <p:sp>
        <p:nvSpPr>
          <p:cNvPr id="727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6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D6EACA-9695-4FA6-97F9-646200191E6B}" type="datetime1">
              <a:rPr lang="en-US"/>
              <a:pPr>
                <a:defRPr/>
              </a:pPr>
              <a:t>1/28/2013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4205C8-242F-4291-BFDE-3CE74E7881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E9F1279-B869-4020-B91D-2175742C588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11AB20-15D9-4AF8-9B58-A4DF4ACA260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solidFill>
                  <a:srgbClr val="FFFFFF"/>
                </a:solidFill>
              </a:rPr>
              <a:t>Martin Wiedmann / Cornell 10-2008</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6F8AE4-283B-4F6B-A14E-A045C742A4D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B2C63D5-D0EF-42D5-B2B3-731A6033C45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7576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353" fontAlgn="auto">
              <a:spcBef>
                <a:spcPts val="0"/>
              </a:spcBef>
              <a:spcAft>
                <a:spcPts val="0"/>
              </a:spcAft>
              <a:defRPr>
                <a:latin typeface="Calibri" pitchFamily="-112" charset="0"/>
                <a:ea typeface="ＭＳ Ｐゴシック" pitchFamily="-112" charset="-128"/>
                <a:cs typeface="+mn-cs"/>
              </a:defRPr>
            </a:lvl1pPr>
          </a:lstStyle>
          <a:p>
            <a:pPr>
              <a:defRPr/>
            </a:pPr>
            <a:endParaRPr lang="en-US"/>
          </a:p>
        </p:txBody>
      </p:sp>
      <p:sp>
        <p:nvSpPr>
          <p:cNvPr id="5" name="Footer Placeholder 4"/>
          <p:cNvSpPr>
            <a:spLocks noGrp="1"/>
          </p:cNvSpPr>
          <p:nvPr>
            <p:ph type="ftr" sz="quarter" idx="11"/>
          </p:nvPr>
        </p:nvSpPr>
        <p:spPr/>
        <p:txBody>
          <a:bodyPr/>
          <a:lstStyle>
            <a:lvl1pPr defTabSz="914353" fontAlgn="auto">
              <a:spcBef>
                <a:spcPts val="0"/>
              </a:spcBef>
              <a:spcAft>
                <a:spcPts val="0"/>
              </a:spcAft>
              <a:defRPr>
                <a:latin typeface="Calibri" pitchFamily="-112" charset="0"/>
                <a:ea typeface="ＭＳ Ｐゴシック" pitchFamily="-112" charset="-128"/>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defTabSz="914353" fontAlgn="auto">
              <a:spcBef>
                <a:spcPts val="0"/>
              </a:spcBef>
              <a:spcAft>
                <a:spcPts val="0"/>
              </a:spcAft>
              <a:defRPr>
                <a:latin typeface="Calibri" pitchFamily="-112" charset="0"/>
                <a:ea typeface="ＭＳ Ｐゴシック" pitchFamily="-112" charset="-128"/>
                <a:cs typeface="+mn-cs"/>
              </a:defRPr>
            </a:lvl1pPr>
          </a:lstStyle>
          <a:p>
            <a:pPr>
              <a:defRPr/>
            </a:pPr>
            <a:fld id="{57341975-EFF8-4421-9013-628194031BEB}" type="slidenum">
              <a:rPr lang="en-US"/>
              <a:pPr>
                <a:defRPr/>
              </a:pPr>
              <a:t>‹#›</a:t>
            </a:fld>
            <a:endParaRPr lang="en-US"/>
          </a:p>
        </p:txBody>
      </p:sp>
    </p:spTree>
    <p:extLst>
      <p:ext uri="{BB962C8B-B14F-4D97-AF65-F5344CB8AC3E}">
        <p14:creationId xmlns:p14="http://schemas.microsoft.com/office/powerpoint/2010/main" val="3853457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353" fontAlgn="auto">
              <a:spcBef>
                <a:spcPts val="0"/>
              </a:spcBef>
              <a:spcAft>
                <a:spcPts val="0"/>
              </a:spcAft>
              <a:defRPr>
                <a:latin typeface="Calibri" pitchFamily="-112" charset="0"/>
                <a:ea typeface="ＭＳ Ｐゴシック" pitchFamily="-112" charset="-128"/>
                <a:cs typeface="+mn-cs"/>
              </a:defRPr>
            </a:lvl1pPr>
          </a:lstStyle>
          <a:p>
            <a:pPr>
              <a:defRPr/>
            </a:pPr>
            <a:endParaRPr lang="en-US"/>
          </a:p>
        </p:txBody>
      </p:sp>
      <p:sp>
        <p:nvSpPr>
          <p:cNvPr id="4" name="Footer Placeholder 3"/>
          <p:cNvSpPr>
            <a:spLocks noGrp="1"/>
          </p:cNvSpPr>
          <p:nvPr>
            <p:ph type="ftr" sz="quarter" idx="11"/>
          </p:nvPr>
        </p:nvSpPr>
        <p:spPr/>
        <p:txBody>
          <a:bodyPr/>
          <a:lstStyle>
            <a:lvl1pPr defTabSz="914353" fontAlgn="auto">
              <a:spcBef>
                <a:spcPts val="0"/>
              </a:spcBef>
              <a:spcAft>
                <a:spcPts val="0"/>
              </a:spcAft>
              <a:defRPr>
                <a:latin typeface="Calibri" pitchFamily="-112" charset="0"/>
                <a:ea typeface="ＭＳ Ｐゴシック" pitchFamily="-112" charset="-128"/>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defTabSz="914353" fontAlgn="auto">
              <a:spcBef>
                <a:spcPts val="0"/>
              </a:spcBef>
              <a:spcAft>
                <a:spcPts val="0"/>
              </a:spcAft>
              <a:defRPr>
                <a:latin typeface="Calibri" pitchFamily="-112" charset="0"/>
                <a:ea typeface="ＭＳ Ｐゴシック" pitchFamily="-112" charset="-128"/>
                <a:cs typeface="+mn-cs"/>
              </a:defRPr>
            </a:lvl1pPr>
          </a:lstStyle>
          <a:p>
            <a:pPr>
              <a:defRPr/>
            </a:pPr>
            <a:fld id="{E3054F4D-ECCA-4D85-934C-56CDB185E1CA}" type="slidenum">
              <a:rPr lang="en-US"/>
              <a:pPr>
                <a:defRPr/>
              </a:pPr>
              <a:t>‹#›</a:t>
            </a:fld>
            <a:endParaRPr lang="en-US"/>
          </a:p>
        </p:txBody>
      </p:sp>
    </p:spTree>
    <p:extLst>
      <p:ext uri="{BB962C8B-B14F-4D97-AF65-F5344CB8AC3E}">
        <p14:creationId xmlns:p14="http://schemas.microsoft.com/office/powerpoint/2010/main" val="482445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E9F1279-B869-4020-B91D-2175742C588A}" type="slidenum">
              <a:rPr lang="en-US"/>
              <a:pPr/>
              <a:t>‹#›</a:t>
            </a:fld>
            <a:endParaRPr lang="en-US"/>
          </a:p>
        </p:txBody>
      </p:sp>
    </p:spTree>
    <p:extLst>
      <p:ext uri="{BB962C8B-B14F-4D97-AF65-F5344CB8AC3E}">
        <p14:creationId xmlns:p14="http://schemas.microsoft.com/office/powerpoint/2010/main" val="3574191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498D0BB-9694-4B10-8C8C-F2CE58BBF7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84458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CALS_ppt_slide2.png"/>
          <p:cNvPicPr>
            <a:picLocks noChangeAspect="1"/>
          </p:cNvPicPr>
          <p:nvPr/>
        </p:nvPicPr>
        <p:blipFill>
          <a:blip r:embed="rId5" cstate="print"/>
          <a:srcRect/>
          <a:stretch>
            <a:fillRect/>
          </a:stretch>
        </p:blipFill>
        <p:spPr bwMode="auto">
          <a:xfrm>
            <a:off x="0" y="0"/>
            <a:ext cx="9144000" cy="962025"/>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488"/>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112" charset="0"/>
                <a:ea typeface="ＭＳ Ｐゴシック" pitchFamily="-112" charset="-128"/>
              </a:defRPr>
            </a:lvl1pPr>
          </a:lstStyle>
          <a:p>
            <a:pPr defTabSz="457200" eaLnBrk="1" hangingPunct="1">
              <a:defRPr/>
            </a:pPr>
            <a:fld id="{F3F164F4-56A8-4AB5-9F19-18C086A0FDED}" type="datetime1">
              <a:rPr lang="en-US"/>
              <a:pPr defTabSz="457200" eaLnBrk="1" hangingPunct="1">
                <a:defRPr/>
              </a:pPr>
              <a:t>1/28/2013</a:t>
            </a:fld>
            <a:endParaRPr lang="en-US"/>
          </a:p>
        </p:txBody>
      </p:sp>
      <p:sp>
        <p:nvSpPr>
          <p:cNvPr id="5" name="Footer Placeholder 4"/>
          <p:cNvSpPr>
            <a:spLocks noGrp="1"/>
          </p:cNvSpPr>
          <p:nvPr>
            <p:ph type="ftr" sz="quarter" idx="3"/>
          </p:nvPr>
        </p:nvSpPr>
        <p:spPr>
          <a:xfrm>
            <a:off x="3124200" y="6356488"/>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112" charset="0"/>
                <a:ea typeface="ＭＳ Ｐゴシック" pitchFamily="-112" charset="-128"/>
              </a:defRPr>
            </a:lvl1pPr>
          </a:lstStyle>
          <a:p>
            <a:pPr defTabSz="457200" eaLnBrk="1" hangingPunct="1">
              <a:defRPr/>
            </a:pPr>
            <a:endParaRPr lang="en-US"/>
          </a:p>
        </p:txBody>
      </p:sp>
      <p:sp>
        <p:nvSpPr>
          <p:cNvPr id="6" name="Slide Number Placeholder 5"/>
          <p:cNvSpPr>
            <a:spLocks noGrp="1"/>
          </p:cNvSpPr>
          <p:nvPr>
            <p:ph type="sldNum" sz="quarter" idx="4"/>
          </p:nvPr>
        </p:nvSpPr>
        <p:spPr>
          <a:xfrm>
            <a:off x="6553200" y="6356488"/>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112" charset="0"/>
                <a:ea typeface="ＭＳ Ｐゴシック" pitchFamily="-112" charset="-128"/>
              </a:defRPr>
            </a:lvl1pPr>
          </a:lstStyle>
          <a:p>
            <a:pPr defTabSz="457200" eaLnBrk="1" hangingPunct="1">
              <a:defRPr/>
            </a:pPr>
            <a:fld id="{734F89A2-6237-416B-ABAE-378B5F25AEAD}" type="slidenum">
              <a:rPr lang="en-US"/>
              <a:pPr defTabSz="457200" eaLnBrk="1" hangingPunct="1">
                <a:defRPr/>
              </a:pPr>
              <a:t>‹#›</a:t>
            </a:fld>
            <a:endParaRPr lang="en-US"/>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2" charset="-128"/>
          <a:cs typeface="+mj-cs"/>
        </a:defRPr>
      </a:lvl1pPr>
      <a:lvl2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2pPr>
      <a:lvl3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3pPr>
      <a:lvl4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4pPr>
      <a:lvl5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5pPr>
      <a:lvl6pPr marL="457200" algn="ctr" defTabSz="457200" rtl="0" fontAlgn="base">
        <a:spcBef>
          <a:spcPct val="0"/>
        </a:spcBef>
        <a:spcAft>
          <a:spcPct val="0"/>
        </a:spcAft>
        <a:defRPr sz="4400">
          <a:solidFill>
            <a:schemeClr val="tx1"/>
          </a:solidFill>
          <a:latin typeface="Calibri" pitchFamily="-112" charset="0"/>
          <a:ea typeface="ＭＳ Ｐゴシック" pitchFamily="-112" charset="-128"/>
        </a:defRPr>
      </a:lvl6pPr>
      <a:lvl7pPr marL="914400" algn="ctr" defTabSz="457200" rtl="0" fontAlgn="base">
        <a:spcBef>
          <a:spcPct val="0"/>
        </a:spcBef>
        <a:spcAft>
          <a:spcPct val="0"/>
        </a:spcAft>
        <a:defRPr sz="4400">
          <a:solidFill>
            <a:schemeClr val="tx1"/>
          </a:solidFill>
          <a:latin typeface="Calibri" pitchFamily="-112" charset="0"/>
          <a:ea typeface="ＭＳ Ｐゴシック" pitchFamily="-112" charset="-128"/>
        </a:defRPr>
      </a:lvl7pPr>
      <a:lvl8pPr marL="1371600" algn="ctr" defTabSz="457200" rtl="0" fontAlgn="base">
        <a:spcBef>
          <a:spcPct val="0"/>
        </a:spcBef>
        <a:spcAft>
          <a:spcPct val="0"/>
        </a:spcAft>
        <a:defRPr sz="4400">
          <a:solidFill>
            <a:schemeClr val="tx1"/>
          </a:solidFill>
          <a:latin typeface="Calibri" pitchFamily="-112" charset="0"/>
          <a:ea typeface="ＭＳ Ｐゴシック" pitchFamily="-112" charset="-128"/>
        </a:defRPr>
      </a:lvl8pPr>
      <a:lvl9pPr marL="1828800" algn="ctr" defTabSz="457200" rtl="0" fontAlgn="base">
        <a:spcBef>
          <a:spcPct val="0"/>
        </a:spcBef>
        <a:spcAft>
          <a:spcPct val="0"/>
        </a:spcAft>
        <a:defRPr sz="4400">
          <a:solidFill>
            <a:schemeClr val="tx1"/>
          </a:solidFill>
          <a:latin typeface="Calibri" pitchFamily="-112" charset="0"/>
          <a:ea typeface="ＭＳ Ｐゴシック" pitchFamily="-112"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2" charset="-128"/>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amma/>
                <a:shade val="46275"/>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04800"/>
            <a:ext cx="7772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685800" y="12954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35467" y="6400800"/>
            <a:ext cx="2641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defRPr/>
            </a:pPr>
            <a:r>
              <a:rPr lang="en-US">
                <a:solidFill>
                  <a:srgbClr val="FFFFFF"/>
                </a:solidFill>
                <a:latin typeface="Times New Roman" pitchFamily="18" charset="0"/>
              </a:rPr>
              <a:t>Martin Wiedmann / Cornell 10-2008</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pPr>
              <a:defRPr/>
            </a:pPr>
            <a:endParaRPr lang="en-US">
              <a:solidFill>
                <a:srgbClr val="FFFFFF"/>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4772570-B076-4DC1-96B8-28D0DF853A21}" type="slidenum">
              <a:rPr lang="en-US">
                <a:solidFill>
                  <a:srgbClr val="000000"/>
                </a:solidFill>
                <a:latin typeface="Times New Roman" pitchFamily="18" charset="0"/>
              </a:rPr>
              <a:pPr>
                <a:defRPr/>
              </a:pPr>
              <a:t>‹#›</a:t>
            </a:fld>
            <a:endParaRPr lang="en-US">
              <a:solidFill>
                <a:srgbClr val="000000"/>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37" r:id="rId1"/>
  </p:sldLayoutIdLst>
  <p:hf sldNum="0" hdr="0" ftr="0"/>
  <p:txStyles>
    <p:titleStyle>
      <a:lvl1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eaLnBrk="0" fontAlgn="base" hangingPunct="0">
        <a:spcBef>
          <a:spcPct val="20000"/>
        </a:spcBef>
        <a:spcAft>
          <a:spcPct val="0"/>
        </a:spcAft>
        <a:buChar char="»"/>
        <a:defRPr sz="2000">
          <a:solidFill>
            <a:schemeClr val="bg1"/>
          </a:solidFill>
          <a:latin typeface="+mn-lt"/>
        </a:defRPr>
      </a:lvl6pPr>
      <a:lvl7pPr marL="2971800" indent="-228600" algn="l" rtl="0" eaLnBrk="0" fontAlgn="base" hangingPunct="0">
        <a:spcBef>
          <a:spcPct val="20000"/>
        </a:spcBef>
        <a:spcAft>
          <a:spcPct val="0"/>
        </a:spcAft>
        <a:buChar char="»"/>
        <a:defRPr sz="2000">
          <a:solidFill>
            <a:schemeClr val="bg1"/>
          </a:solidFill>
          <a:latin typeface="+mn-lt"/>
        </a:defRPr>
      </a:lvl7pPr>
      <a:lvl8pPr marL="3429000" indent="-228600" algn="l" rtl="0" eaLnBrk="0" fontAlgn="base" hangingPunct="0">
        <a:spcBef>
          <a:spcPct val="20000"/>
        </a:spcBef>
        <a:spcAft>
          <a:spcPct val="0"/>
        </a:spcAft>
        <a:buChar char="»"/>
        <a:defRPr sz="2000">
          <a:solidFill>
            <a:schemeClr val="bg1"/>
          </a:solidFill>
          <a:latin typeface="+mn-lt"/>
        </a:defRPr>
      </a:lvl8pPr>
      <a:lvl9pPr marL="3886200" indent="-228600" algn="l" rtl="0" eaLnBrk="0" fontAlgn="base" hangingPunct="0">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eaLnBrk="1" hangingPunct="1">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eaLnBrk="1" hangingPunct="1">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eaLnBrk="1" hangingPunct="1">
              <a:defRPr/>
            </a:pPr>
            <a:fld id="{D2532D13-37E9-4346-B2D1-CB01E7A83836}" type="slidenum">
              <a:rPr lang="en-US">
                <a:solidFill>
                  <a:srgbClr val="000000"/>
                </a:solidFill>
              </a:rPr>
              <a:pPr eaLnBrk="1" hangingPunct="1">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45"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8434" name="Picture 6" descr="CALS_ppt_slide2.png"/>
          <p:cNvPicPr>
            <a:picLocks noChangeAspect="1"/>
          </p:cNvPicPr>
          <p:nvPr/>
        </p:nvPicPr>
        <p:blipFill>
          <a:blip r:embed="rId4"/>
          <a:srcRect/>
          <a:stretch>
            <a:fillRect/>
          </a:stretch>
        </p:blipFill>
        <p:spPr bwMode="auto">
          <a:xfrm>
            <a:off x="0" y="0"/>
            <a:ext cx="9144000" cy="962025"/>
          </a:xfrm>
          <a:prstGeom prst="rect">
            <a:avLst/>
          </a:prstGeom>
          <a:noFill/>
          <a:ln w="9525">
            <a:noFill/>
            <a:miter lim="800000"/>
            <a:headEnd/>
            <a:tailEnd/>
          </a:ln>
        </p:spPr>
      </p:pic>
      <p:sp>
        <p:nvSpPr>
          <p:cNvPr id="18435"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8436"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4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72" charset="0"/>
              </a:defRPr>
            </a:lvl1pPr>
          </a:lstStyle>
          <a:p>
            <a:pPr defTabSz="912813" eaLnBrk="1" hangingPunct="1">
              <a:defRPr/>
            </a:pPr>
            <a:endParaRPr lang="en-US">
              <a:ea typeface="ＭＳ Ｐゴシック" pitchFamily="-72" charset="-128"/>
            </a:endParaRPr>
          </a:p>
        </p:txBody>
      </p:sp>
      <p:sp>
        <p:nvSpPr>
          <p:cNvPr id="5" name="Footer Placeholder 4"/>
          <p:cNvSpPr>
            <a:spLocks noGrp="1"/>
          </p:cNvSpPr>
          <p:nvPr>
            <p:ph type="ftr" sz="quarter" idx="3"/>
          </p:nvPr>
        </p:nvSpPr>
        <p:spPr>
          <a:xfrm>
            <a:off x="3124200" y="63564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72" charset="0"/>
              </a:defRPr>
            </a:lvl1pPr>
          </a:lstStyle>
          <a:p>
            <a:pPr defTabSz="912813" eaLnBrk="1" hangingPunct="1">
              <a:defRPr/>
            </a:pPr>
            <a:endParaRPr lang="en-US">
              <a:ea typeface="ＭＳ Ｐゴシック" pitchFamily="-72" charset="-128"/>
            </a:endParaRPr>
          </a:p>
        </p:txBody>
      </p:sp>
      <p:sp>
        <p:nvSpPr>
          <p:cNvPr id="6" name="Slide Number Placeholder 5"/>
          <p:cNvSpPr>
            <a:spLocks noGrp="1"/>
          </p:cNvSpPr>
          <p:nvPr>
            <p:ph type="sldNum" sz="quarter" idx="4"/>
          </p:nvPr>
        </p:nvSpPr>
        <p:spPr>
          <a:xfrm>
            <a:off x="6553200" y="63564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72" charset="0"/>
              </a:defRPr>
            </a:lvl1pPr>
          </a:lstStyle>
          <a:p>
            <a:pPr defTabSz="912813" eaLnBrk="1" hangingPunct="1">
              <a:defRPr/>
            </a:pPr>
            <a:fld id="{B7BAB9BD-92E2-44ED-8516-DB582F2CA928}" type="slidenum">
              <a:rPr lang="en-US">
                <a:ea typeface="ＭＳ Ｐゴシック" pitchFamily="-72" charset="-128"/>
              </a:rPr>
              <a:pPr defTabSz="912813" eaLnBrk="1" hangingPunct="1">
                <a:defRPr/>
              </a:pPr>
              <a:t>‹#›</a:t>
            </a:fld>
            <a:endParaRPr lang="en-US">
              <a:ea typeface="ＭＳ Ｐゴシック" pitchFamily="-72" charset="-128"/>
            </a:endParaRPr>
          </a:p>
        </p:txBody>
      </p:sp>
    </p:spTree>
    <p:extLst>
      <p:ext uri="{BB962C8B-B14F-4D97-AF65-F5344CB8AC3E}">
        <p14:creationId xmlns:p14="http://schemas.microsoft.com/office/powerpoint/2010/main" val="4252031965"/>
      </p:ext>
    </p:extLst>
  </p:cSld>
  <p:clrMap bg1="lt1" tx1="dk1" bg2="lt2" tx2="dk2" accent1="accent1" accent2="accent2" accent3="accent3" accent4="accent4" accent5="accent5" accent6="accent6" hlink="hlink" folHlink="folHlink"/>
  <p:sldLayoutIdLst>
    <p:sldLayoutId id="2147483747" r:id="rId1"/>
    <p:sldLayoutId id="2147483748" r:id="rId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2" charset="-128"/>
          <a:cs typeface="ＭＳ Ｐゴシック" pitchFamily="-72" charset="-128"/>
        </a:defRPr>
      </a:lvl1pPr>
      <a:lvl2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72" charset="-128"/>
        </a:defRPr>
      </a:lvl2pPr>
      <a:lvl3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72" charset="-128"/>
        </a:defRPr>
      </a:lvl3pPr>
      <a:lvl4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72" charset="-128"/>
        </a:defRPr>
      </a:lvl4pPr>
      <a:lvl5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72" charset="-128"/>
        </a:defRPr>
      </a:lvl5pPr>
      <a:lvl6pPr marL="457200" algn="ctr" defTabSz="457200" rtl="0" fontAlgn="base">
        <a:spcBef>
          <a:spcPct val="0"/>
        </a:spcBef>
        <a:spcAft>
          <a:spcPct val="0"/>
        </a:spcAft>
        <a:defRPr sz="4400">
          <a:solidFill>
            <a:schemeClr val="tx1"/>
          </a:solidFill>
          <a:latin typeface="Calibri" pitchFamily="-112" charset="0"/>
          <a:ea typeface="ＭＳ Ｐゴシック" pitchFamily="-112" charset="-128"/>
        </a:defRPr>
      </a:lvl6pPr>
      <a:lvl7pPr marL="914400" algn="ctr" defTabSz="457200" rtl="0" fontAlgn="base">
        <a:spcBef>
          <a:spcPct val="0"/>
        </a:spcBef>
        <a:spcAft>
          <a:spcPct val="0"/>
        </a:spcAft>
        <a:defRPr sz="4400">
          <a:solidFill>
            <a:schemeClr val="tx1"/>
          </a:solidFill>
          <a:latin typeface="Calibri" pitchFamily="-112" charset="0"/>
          <a:ea typeface="ＭＳ Ｐゴシック" pitchFamily="-112" charset="-128"/>
        </a:defRPr>
      </a:lvl7pPr>
      <a:lvl8pPr marL="1371600" algn="ctr" defTabSz="457200" rtl="0" fontAlgn="base">
        <a:spcBef>
          <a:spcPct val="0"/>
        </a:spcBef>
        <a:spcAft>
          <a:spcPct val="0"/>
        </a:spcAft>
        <a:defRPr sz="4400">
          <a:solidFill>
            <a:schemeClr val="tx1"/>
          </a:solidFill>
          <a:latin typeface="Calibri" pitchFamily="-112" charset="0"/>
          <a:ea typeface="ＭＳ Ｐゴシック" pitchFamily="-112" charset="-128"/>
        </a:defRPr>
      </a:lvl8pPr>
      <a:lvl9pPr marL="1828800" algn="ctr" defTabSz="457200" rtl="0" fontAlgn="base">
        <a:spcBef>
          <a:spcPct val="0"/>
        </a:spcBef>
        <a:spcAft>
          <a:spcPct val="0"/>
        </a:spcAft>
        <a:defRPr sz="4400">
          <a:solidFill>
            <a:schemeClr val="tx1"/>
          </a:solidFill>
          <a:latin typeface="Calibri" pitchFamily="-112" charset="0"/>
          <a:ea typeface="ＭＳ Ｐゴシック" pitchFamily="-112" charset="-128"/>
        </a:defRPr>
      </a:lvl9pPr>
    </p:titleStyle>
    <p:bodyStyle>
      <a:lvl1pPr marL="342900" indent="-342900" algn="l" defTabSz="457200" rtl="0" eaLnBrk="0" fontAlgn="base" hangingPunct="0">
        <a:spcBef>
          <a:spcPct val="20000"/>
        </a:spcBef>
        <a:spcAft>
          <a:spcPct val="0"/>
        </a:spcAft>
        <a:buFont typeface="Arial" pitchFamily="-72" charset="0"/>
        <a:buChar char="•"/>
        <a:defRPr sz="3200" kern="1200">
          <a:solidFill>
            <a:schemeClr val="tx1"/>
          </a:solidFill>
          <a:latin typeface="+mn-lt"/>
          <a:ea typeface="ＭＳ Ｐゴシック" pitchFamily="-112" charset="-128"/>
          <a:cs typeface="ＭＳ Ｐゴシック" pitchFamily="-72" charset="-128"/>
        </a:defRPr>
      </a:lvl1pPr>
      <a:lvl2pPr marL="742950" indent="-285750" algn="l" defTabSz="457200" rtl="0" eaLnBrk="0" fontAlgn="base" hangingPunct="0">
        <a:spcBef>
          <a:spcPct val="20000"/>
        </a:spcBef>
        <a:spcAft>
          <a:spcPct val="0"/>
        </a:spcAft>
        <a:buFont typeface="Arial" pitchFamily="-72"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pitchFamily="-72"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pitchFamily="-72"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pitchFamily="-72"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CALS_ppt_slide2.png"/>
          <p:cNvPicPr>
            <a:picLocks noChangeAspect="1"/>
          </p:cNvPicPr>
          <p:nvPr/>
        </p:nvPicPr>
        <p:blipFill>
          <a:blip r:embed="rId3" cstate="print"/>
          <a:srcRect/>
          <a:stretch>
            <a:fillRect/>
          </a:stretch>
        </p:blipFill>
        <p:spPr bwMode="auto">
          <a:xfrm>
            <a:off x="0" y="0"/>
            <a:ext cx="9144000" cy="962025"/>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496"/>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112" charset="0"/>
                <a:ea typeface="ＭＳ Ｐゴシック" pitchFamily="-112" charset="-128"/>
              </a:defRPr>
            </a:lvl1pPr>
          </a:lstStyle>
          <a:p>
            <a:pPr defTabSz="457200" eaLnBrk="1" hangingPunct="1">
              <a:defRPr/>
            </a:pPr>
            <a:endParaRPr lang="en-US"/>
          </a:p>
        </p:txBody>
      </p:sp>
      <p:sp>
        <p:nvSpPr>
          <p:cNvPr id="5" name="Footer Placeholder 4"/>
          <p:cNvSpPr>
            <a:spLocks noGrp="1"/>
          </p:cNvSpPr>
          <p:nvPr>
            <p:ph type="ftr" sz="quarter" idx="3"/>
          </p:nvPr>
        </p:nvSpPr>
        <p:spPr>
          <a:xfrm>
            <a:off x="3124200" y="6356496"/>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112" charset="0"/>
                <a:ea typeface="ＭＳ Ｐゴシック" pitchFamily="-112" charset="-128"/>
              </a:defRPr>
            </a:lvl1pPr>
          </a:lstStyle>
          <a:p>
            <a:pPr defTabSz="457200" eaLnBrk="1" hangingPunct="1">
              <a:defRPr/>
            </a:pPr>
            <a:endParaRPr lang="en-US"/>
          </a:p>
        </p:txBody>
      </p:sp>
      <p:sp>
        <p:nvSpPr>
          <p:cNvPr id="6" name="Slide Number Placeholder 5"/>
          <p:cNvSpPr>
            <a:spLocks noGrp="1"/>
          </p:cNvSpPr>
          <p:nvPr>
            <p:ph type="sldNum" sz="quarter" idx="4"/>
          </p:nvPr>
        </p:nvSpPr>
        <p:spPr>
          <a:xfrm>
            <a:off x="6553200" y="6356496"/>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112" charset="0"/>
                <a:ea typeface="ＭＳ Ｐゴシック" pitchFamily="-112" charset="-128"/>
              </a:defRPr>
            </a:lvl1pPr>
          </a:lstStyle>
          <a:p>
            <a:pPr defTabSz="457200" eaLnBrk="1" hangingPunct="1">
              <a:defRPr/>
            </a:pPr>
            <a:fld id="{734F89A2-6237-416B-ABAE-378B5F25AEAD}" type="slidenum">
              <a:rPr lang="en-US"/>
              <a:pPr defTabSz="457200" eaLnBrk="1" hangingPunct="1">
                <a:defRPr/>
              </a:pPr>
              <a:t>‹#›</a:t>
            </a:fld>
            <a:endParaRPr lang="en-US"/>
          </a:p>
        </p:txBody>
      </p:sp>
    </p:spTree>
    <p:extLst>
      <p:ext uri="{BB962C8B-B14F-4D97-AF65-F5344CB8AC3E}">
        <p14:creationId xmlns:p14="http://schemas.microsoft.com/office/powerpoint/2010/main" val="1676310489"/>
      </p:ext>
    </p:extLst>
  </p:cSld>
  <p:clrMap bg1="lt1" tx1="dk1" bg2="lt2" tx2="dk2" accent1="accent1" accent2="accent2" accent3="accent3" accent4="accent4" accent5="accent5" accent6="accent6" hlink="hlink" folHlink="folHlink"/>
  <p:sldLayoutIdLst>
    <p:sldLayoutId id="2147483750"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2" charset="-128"/>
          <a:cs typeface="+mj-cs"/>
        </a:defRPr>
      </a:lvl1pPr>
      <a:lvl2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2pPr>
      <a:lvl3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3pPr>
      <a:lvl4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4pPr>
      <a:lvl5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defRPr>
      </a:lvl5pPr>
      <a:lvl6pPr marL="457200" algn="ctr" defTabSz="457200" rtl="0" fontAlgn="base">
        <a:spcBef>
          <a:spcPct val="0"/>
        </a:spcBef>
        <a:spcAft>
          <a:spcPct val="0"/>
        </a:spcAft>
        <a:defRPr sz="4400">
          <a:solidFill>
            <a:schemeClr val="tx1"/>
          </a:solidFill>
          <a:latin typeface="Calibri" pitchFamily="-112" charset="0"/>
          <a:ea typeface="ＭＳ Ｐゴシック" pitchFamily="-112" charset="-128"/>
        </a:defRPr>
      </a:lvl6pPr>
      <a:lvl7pPr marL="914400" algn="ctr" defTabSz="457200" rtl="0" fontAlgn="base">
        <a:spcBef>
          <a:spcPct val="0"/>
        </a:spcBef>
        <a:spcAft>
          <a:spcPct val="0"/>
        </a:spcAft>
        <a:defRPr sz="4400">
          <a:solidFill>
            <a:schemeClr val="tx1"/>
          </a:solidFill>
          <a:latin typeface="Calibri" pitchFamily="-112" charset="0"/>
          <a:ea typeface="ＭＳ Ｐゴシック" pitchFamily="-112" charset="-128"/>
        </a:defRPr>
      </a:lvl7pPr>
      <a:lvl8pPr marL="1371600" algn="ctr" defTabSz="457200" rtl="0" fontAlgn="base">
        <a:spcBef>
          <a:spcPct val="0"/>
        </a:spcBef>
        <a:spcAft>
          <a:spcPct val="0"/>
        </a:spcAft>
        <a:defRPr sz="4400">
          <a:solidFill>
            <a:schemeClr val="tx1"/>
          </a:solidFill>
          <a:latin typeface="Calibri" pitchFamily="-112" charset="0"/>
          <a:ea typeface="ＭＳ Ｐゴシック" pitchFamily="-112" charset="-128"/>
        </a:defRPr>
      </a:lvl8pPr>
      <a:lvl9pPr marL="1828800" algn="ctr" defTabSz="457200" rtl="0" fontAlgn="base">
        <a:spcBef>
          <a:spcPct val="0"/>
        </a:spcBef>
        <a:spcAft>
          <a:spcPct val="0"/>
        </a:spcAft>
        <a:defRPr sz="4400">
          <a:solidFill>
            <a:schemeClr val="tx1"/>
          </a:solidFill>
          <a:latin typeface="Calibri" pitchFamily="-112" charset="0"/>
          <a:ea typeface="ＭＳ Ｐゴシック" pitchFamily="-112"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2" charset="-128"/>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amma/>
                <a:shade val="46275"/>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04800"/>
            <a:ext cx="7772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685800" y="12954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35467" y="6400800"/>
            <a:ext cx="2641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defRPr/>
            </a:pPr>
            <a:endParaRPr lang="en-US">
              <a:solidFill>
                <a:srgbClr val="FFFFFF"/>
              </a:solidFill>
              <a:latin typeface="Times New Roman" pitchFamily="18"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pPr>
              <a:defRPr/>
            </a:pPr>
            <a:endParaRPr lang="en-US">
              <a:solidFill>
                <a:srgbClr val="FFFFFF"/>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4772570-B076-4DC1-96B8-28D0DF853A21}" type="slidenum">
              <a:rPr lang="en-US">
                <a:solidFill>
                  <a:srgbClr val="000000"/>
                </a:solidFill>
                <a:latin typeface="Times New Roman" pitchFamily="18" charset="0"/>
              </a:rPr>
              <a:pPr>
                <a:defRPr/>
              </a:pPr>
              <a:t>‹#›</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679928824"/>
      </p:ext>
    </p:extLst>
  </p:cSld>
  <p:clrMap bg1="lt1" tx1="dk1" bg2="lt2" tx2="dk2" accent1="accent1" accent2="accent2" accent3="accent3" accent4="accent4" accent5="accent5" accent6="accent6" hlink="hlink" folHlink="folHlink"/>
  <p:sldLayoutIdLst>
    <p:sldLayoutId id="2147483752" r:id="rId1"/>
  </p:sldLayoutIdLst>
  <p:hf hdr="0" ftr="0" dt="0"/>
  <p:txStyles>
    <p:titleStyle>
      <a:lvl1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000" b="1">
          <a:solidFill>
            <a:srgbClr val="FFFF00"/>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eaLnBrk="0" fontAlgn="base" hangingPunct="0">
        <a:spcBef>
          <a:spcPct val="20000"/>
        </a:spcBef>
        <a:spcAft>
          <a:spcPct val="0"/>
        </a:spcAft>
        <a:buChar char="»"/>
        <a:defRPr sz="2000">
          <a:solidFill>
            <a:schemeClr val="bg1"/>
          </a:solidFill>
          <a:latin typeface="+mn-lt"/>
        </a:defRPr>
      </a:lvl6pPr>
      <a:lvl7pPr marL="2971800" indent="-228600" algn="l" rtl="0" eaLnBrk="0" fontAlgn="base" hangingPunct="0">
        <a:spcBef>
          <a:spcPct val="20000"/>
        </a:spcBef>
        <a:spcAft>
          <a:spcPct val="0"/>
        </a:spcAft>
        <a:buChar char="»"/>
        <a:defRPr sz="2000">
          <a:solidFill>
            <a:schemeClr val="bg1"/>
          </a:solidFill>
          <a:latin typeface="+mn-lt"/>
        </a:defRPr>
      </a:lvl7pPr>
      <a:lvl8pPr marL="3429000" indent="-228600" algn="l" rtl="0" eaLnBrk="0" fontAlgn="base" hangingPunct="0">
        <a:spcBef>
          <a:spcPct val="20000"/>
        </a:spcBef>
        <a:spcAft>
          <a:spcPct val="0"/>
        </a:spcAft>
        <a:buChar char="»"/>
        <a:defRPr sz="2000">
          <a:solidFill>
            <a:schemeClr val="bg1"/>
          </a:solidFill>
          <a:latin typeface="+mn-lt"/>
        </a:defRPr>
      </a:lvl8pPr>
      <a:lvl9pPr marL="3886200" indent="-228600" algn="l" rtl="0" eaLnBrk="0" fontAlgn="base" hangingPunct="0">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www.fda.gov/Food/GuidanceComplianceRegulatoryInformation/"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hemeOverride" Target="../theme/themeOverride3.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8.emf"/><Relationship Id="rId2" Type="http://schemas.openxmlformats.org/officeDocument/2006/relationships/vmlDrawing" Target="../drawings/vmlDrawing1.vml"/><Relationship Id="rId1" Type="http://schemas.openxmlformats.org/officeDocument/2006/relationships/themeOverride" Target="../theme/themeOverride4.xml"/><Relationship Id="rId6" Type="http://schemas.openxmlformats.org/officeDocument/2006/relationships/image" Target="../media/image17.png"/><Relationship Id="rId5" Type="http://schemas.openxmlformats.org/officeDocument/2006/relationships/oleObject" Target="../embeddings/oleObject1.bin"/><Relationship Id="rId4" Type="http://schemas.openxmlformats.org/officeDocument/2006/relationships/notesSlide" Target="../notesSlides/notesSlide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5.xml"/></Relationships>
</file>

<file path=ppt/slides/_rels/slide4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990738"/>
            <a:ext cx="7696200" cy="3047999"/>
          </a:xfrm>
        </p:spPr>
        <p:txBody>
          <a:bodyPr/>
          <a:lstStyle/>
          <a:p>
            <a:r>
              <a:rPr lang="en-US" sz="4800" b="1" dirty="0" smtClean="0">
                <a:effectLst>
                  <a:outerShdw blurRad="38100" dist="38100" dir="2700000" algn="tl">
                    <a:srgbClr val="000000">
                      <a:alpha val="43137"/>
                    </a:srgbClr>
                  </a:outerShdw>
                </a:effectLst>
              </a:rPr>
              <a:t>Case Studies in Food Safety</a:t>
            </a:r>
            <a:endParaRPr lang="en-US" sz="4800" b="1" dirty="0">
              <a:effectLst>
                <a:outerShdw blurRad="38100" dist="38100" dir="2700000" algn="tl">
                  <a:srgbClr val="000000">
                    <a:alpha val="43137"/>
                  </a:srgbClr>
                </a:outerShdw>
              </a:effectLst>
            </a:endParaRPr>
          </a:p>
        </p:txBody>
      </p:sp>
      <p:sp>
        <p:nvSpPr>
          <p:cNvPr id="2051" name="Rectangle 3"/>
          <p:cNvSpPr>
            <a:spLocks noGrp="1" noChangeArrowheads="1"/>
          </p:cNvSpPr>
          <p:nvPr>
            <p:ph type="subTitle" idx="1"/>
          </p:nvPr>
        </p:nvSpPr>
        <p:spPr>
          <a:xfrm>
            <a:off x="1143000" y="4572000"/>
            <a:ext cx="6324600" cy="1676400"/>
          </a:xfrm>
        </p:spPr>
        <p:txBody>
          <a:bodyPr/>
          <a:lstStyle/>
          <a:p>
            <a:pPr algn="ctr">
              <a:lnSpc>
                <a:spcPct val="80000"/>
              </a:lnSpc>
            </a:pPr>
            <a:r>
              <a:rPr lang="en-US" sz="2400" dirty="0" smtClean="0">
                <a:solidFill>
                  <a:schemeClr val="tx1"/>
                </a:solidFill>
              </a:rPr>
              <a:t>Martin Wiedmann</a:t>
            </a:r>
            <a:endParaRPr lang="en-US" sz="2400" dirty="0">
              <a:solidFill>
                <a:schemeClr val="tx1"/>
              </a:solidFill>
            </a:endParaRPr>
          </a:p>
          <a:p>
            <a:pPr algn="ctr">
              <a:lnSpc>
                <a:spcPct val="80000"/>
              </a:lnSpc>
            </a:pPr>
            <a:r>
              <a:rPr lang="en-US" sz="2400" dirty="0" smtClean="0">
                <a:solidFill>
                  <a:schemeClr val="tx1"/>
                </a:solidFill>
              </a:rPr>
              <a:t>Department of Food Science</a:t>
            </a:r>
            <a:endParaRPr lang="en-US" sz="2400" dirty="0">
              <a:solidFill>
                <a:schemeClr val="tx1"/>
              </a:solidFill>
            </a:endParaRPr>
          </a:p>
          <a:p>
            <a:pPr algn="ctr">
              <a:lnSpc>
                <a:spcPct val="80000"/>
              </a:lnSpc>
            </a:pPr>
            <a:r>
              <a:rPr lang="en-US" sz="2400" dirty="0">
                <a:solidFill>
                  <a:schemeClr val="tx1"/>
                </a:solidFill>
              </a:rPr>
              <a:t>Cornell University</a:t>
            </a:r>
          </a:p>
          <a:p>
            <a:pPr algn="ctr">
              <a:lnSpc>
                <a:spcPct val="80000"/>
              </a:lnSpc>
            </a:pPr>
            <a:r>
              <a:rPr lang="en-US" sz="2400" dirty="0" smtClean="0">
                <a:solidFill>
                  <a:schemeClr val="tx1"/>
                </a:solidFill>
              </a:rPr>
              <a:t>mw16@cornell.edu</a:t>
            </a:r>
            <a:endParaRPr lang="en-US" sz="2400"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26" y="1219204"/>
            <a:ext cx="5364163" cy="5364163"/>
          </a:xfrm>
        </p:spPr>
      </p:pic>
      <p:sp>
        <p:nvSpPr>
          <p:cNvPr id="5" name="TextBox 4"/>
          <p:cNvSpPr txBox="1"/>
          <p:nvPr/>
        </p:nvSpPr>
        <p:spPr>
          <a:xfrm>
            <a:off x="3733826" y="6532831"/>
            <a:ext cx="5311711" cy="307777"/>
          </a:xfrm>
          <a:prstGeom prst="rect">
            <a:avLst/>
          </a:prstGeom>
          <a:noFill/>
        </p:spPr>
        <p:txBody>
          <a:bodyPr wrap="none" rtlCol="0">
            <a:spAutoFit/>
          </a:bodyPr>
          <a:lstStyle/>
          <a:p>
            <a:r>
              <a:rPr lang="en-US" sz="1400" dirty="0" smtClean="0">
                <a:solidFill>
                  <a:schemeClr val="bg1">
                    <a:lumMod val="50000"/>
                  </a:schemeClr>
                </a:solidFill>
              </a:rPr>
              <a:t>Taken from http</a:t>
            </a:r>
            <a:r>
              <a:rPr lang="en-US" sz="1400" dirty="0">
                <a:solidFill>
                  <a:schemeClr val="bg1">
                    <a:lumMod val="50000"/>
                  </a:schemeClr>
                </a:solidFill>
              </a:rPr>
              <a:t>://library.bishopluffa.org.uk/HTML_FILES/ilc.html</a:t>
            </a:r>
          </a:p>
        </p:txBody>
      </p:sp>
    </p:spTree>
    <p:extLst>
      <p:ext uri="{BB962C8B-B14F-4D97-AF65-F5344CB8AC3E}">
        <p14:creationId xmlns:p14="http://schemas.microsoft.com/office/powerpoint/2010/main" val="1838964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914400"/>
            <a:ext cx="8991600" cy="1219200"/>
          </a:xfrm>
        </p:spPr>
        <p:txBody>
          <a:bodyPr/>
          <a:lstStyle/>
          <a:p>
            <a:r>
              <a:rPr lang="en-US" sz="4000" b="1" dirty="0" smtClean="0"/>
              <a:t>One problem solving strategy – “Differential </a:t>
            </a:r>
            <a:r>
              <a:rPr lang="en-US" sz="4000" b="1" dirty="0"/>
              <a:t>diagnostic </a:t>
            </a:r>
            <a:r>
              <a:rPr lang="en-US" sz="4000" b="1" dirty="0" smtClean="0"/>
              <a:t>procedure”</a:t>
            </a:r>
            <a:endParaRPr lang="en-US" sz="4000" b="1" dirty="0"/>
          </a:p>
        </p:txBody>
      </p:sp>
      <p:sp>
        <p:nvSpPr>
          <p:cNvPr id="3" name="Content Placeholder 2"/>
          <p:cNvSpPr>
            <a:spLocks noGrp="1"/>
          </p:cNvSpPr>
          <p:nvPr>
            <p:ph idx="1"/>
          </p:nvPr>
        </p:nvSpPr>
        <p:spPr>
          <a:xfrm>
            <a:off x="190500" y="2209800"/>
            <a:ext cx="8724900" cy="4419600"/>
          </a:xfrm>
        </p:spPr>
        <p:txBody>
          <a:bodyPr/>
          <a:lstStyle/>
          <a:p>
            <a:pPr>
              <a:spcBef>
                <a:spcPts val="0"/>
              </a:spcBef>
            </a:pPr>
            <a:r>
              <a:rPr lang="en-US" sz="2000" dirty="0" smtClean="0"/>
              <a:t>Predominantly used in medical field</a:t>
            </a:r>
          </a:p>
          <a:p>
            <a:pPr>
              <a:spcBef>
                <a:spcPts val="0"/>
              </a:spcBef>
            </a:pPr>
            <a:r>
              <a:rPr lang="en-US" sz="2000" dirty="0" smtClean="0"/>
              <a:t>Key steps:</a:t>
            </a:r>
          </a:p>
          <a:p>
            <a:pPr lvl="1">
              <a:spcBef>
                <a:spcPts val="0"/>
              </a:spcBef>
            </a:pPr>
            <a:r>
              <a:rPr lang="en-US" sz="2000" dirty="0" smtClean="0"/>
              <a:t>Gather information</a:t>
            </a:r>
          </a:p>
          <a:p>
            <a:pPr lvl="1">
              <a:spcBef>
                <a:spcPts val="0"/>
              </a:spcBef>
            </a:pPr>
            <a:r>
              <a:rPr lang="en-US" sz="2000" dirty="0" smtClean="0"/>
              <a:t>Develop </a:t>
            </a:r>
            <a:r>
              <a:rPr lang="en-US" sz="2000" dirty="0"/>
              <a:t>a list of possible causes for </a:t>
            </a:r>
            <a:r>
              <a:rPr lang="en-US" sz="2000" dirty="0" smtClean="0"/>
              <a:t>“the </a:t>
            </a:r>
            <a:r>
              <a:rPr lang="en-US" sz="2000" dirty="0"/>
              <a:t>patient’s </a:t>
            </a:r>
            <a:r>
              <a:rPr lang="en-US" sz="2000" dirty="0" smtClean="0"/>
              <a:t>symptoms” or for us for “the problem to be addressed”.</a:t>
            </a:r>
          </a:p>
          <a:p>
            <a:pPr lvl="2">
              <a:spcBef>
                <a:spcPts val="0"/>
              </a:spcBef>
            </a:pPr>
            <a:r>
              <a:rPr lang="en-US" sz="2000" dirty="0" smtClean="0"/>
              <a:t>More effective if it uses a logical system, e.g., go through an experiment step-by-step to determine what may have gone wrong</a:t>
            </a:r>
          </a:p>
          <a:p>
            <a:pPr lvl="2">
              <a:spcBef>
                <a:spcPts val="0"/>
              </a:spcBef>
            </a:pPr>
            <a:r>
              <a:rPr lang="en-US" sz="2000" dirty="0" smtClean="0"/>
              <a:t>Need to find multiple possible causes (not just jump on one cause; “must be the hot dogs”)</a:t>
            </a:r>
            <a:endParaRPr lang="en-US" sz="2000" dirty="0"/>
          </a:p>
          <a:p>
            <a:pPr>
              <a:spcBef>
                <a:spcPts val="0"/>
              </a:spcBef>
            </a:pPr>
            <a:r>
              <a:rPr lang="en-US" sz="2000" dirty="0" smtClean="0"/>
              <a:t>Prioritization </a:t>
            </a:r>
            <a:r>
              <a:rPr lang="en-US" sz="2000" dirty="0"/>
              <a:t>of the list of possible </a:t>
            </a:r>
            <a:r>
              <a:rPr lang="en-US" sz="2000" dirty="0" smtClean="0"/>
              <a:t>causes; possible prioritization  methods are</a:t>
            </a:r>
            <a:r>
              <a:rPr lang="en-US" sz="2000" dirty="0"/>
              <a:t>:</a:t>
            </a:r>
          </a:p>
          <a:p>
            <a:pPr lvl="1">
              <a:spcBef>
                <a:spcPts val="0"/>
              </a:spcBef>
            </a:pPr>
            <a:r>
              <a:rPr lang="en-US" sz="2000" dirty="0"/>
              <a:t> </a:t>
            </a:r>
            <a:r>
              <a:rPr lang="en-US" sz="2000" dirty="0" err="1" smtClean="0"/>
              <a:t>Possibilistic</a:t>
            </a:r>
            <a:r>
              <a:rPr lang="en-US" sz="2000" dirty="0" smtClean="0"/>
              <a:t> </a:t>
            </a:r>
            <a:r>
              <a:rPr lang="en-US" sz="2000" dirty="0"/>
              <a:t>– consider all causes equally likely</a:t>
            </a:r>
          </a:p>
          <a:p>
            <a:pPr lvl="1">
              <a:spcBef>
                <a:spcPts val="0"/>
              </a:spcBef>
            </a:pPr>
            <a:r>
              <a:rPr lang="en-US" sz="2000" dirty="0"/>
              <a:t> </a:t>
            </a:r>
            <a:r>
              <a:rPr lang="en-US" sz="2000" dirty="0" smtClean="0"/>
              <a:t>Probabilistic </a:t>
            </a:r>
            <a:r>
              <a:rPr lang="en-US" sz="2000" dirty="0"/>
              <a:t>– consider the most likely causes first</a:t>
            </a:r>
          </a:p>
          <a:p>
            <a:pPr lvl="1">
              <a:spcBef>
                <a:spcPts val="0"/>
              </a:spcBef>
            </a:pPr>
            <a:r>
              <a:rPr lang="en-US" sz="2000" dirty="0"/>
              <a:t> </a:t>
            </a:r>
            <a:r>
              <a:rPr lang="en-US" sz="2000" dirty="0" smtClean="0"/>
              <a:t>Prognostic </a:t>
            </a:r>
            <a:r>
              <a:rPr lang="en-US" sz="2000" dirty="0"/>
              <a:t>– consider the most serious causes first</a:t>
            </a:r>
          </a:p>
          <a:p>
            <a:pPr lvl="1">
              <a:spcBef>
                <a:spcPts val="0"/>
              </a:spcBef>
            </a:pPr>
            <a:r>
              <a:rPr lang="en-US" sz="2000" dirty="0"/>
              <a:t> </a:t>
            </a:r>
            <a:r>
              <a:rPr lang="en-US" sz="2000" dirty="0" smtClean="0"/>
              <a:t>Pragmatic </a:t>
            </a:r>
            <a:r>
              <a:rPr lang="en-US" sz="2000" dirty="0"/>
              <a:t>– consider the causes most responsive to treatment </a:t>
            </a:r>
            <a:r>
              <a:rPr lang="en-US" sz="2000" dirty="0" smtClean="0"/>
              <a:t>first</a:t>
            </a:r>
            <a:endParaRPr lang="en-US" sz="2000" dirty="0"/>
          </a:p>
        </p:txBody>
      </p:sp>
      <p:cxnSp>
        <p:nvCxnSpPr>
          <p:cNvPr id="4" name="Straight Connector 3"/>
          <p:cNvCxnSpPr/>
          <p:nvPr/>
        </p:nvCxnSpPr>
        <p:spPr>
          <a:xfrm>
            <a:off x="533400" y="2133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645268" y="6550223"/>
            <a:ext cx="5485669" cy="307777"/>
          </a:xfrm>
          <a:prstGeom prst="rect">
            <a:avLst/>
          </a:prstGeom>
          <a:noFill/>
        </p:spPr>
        <p:txBody>
          <a:bodyPr wrap="none" rtlCol="0">
            <a:spAutoFit/>
          </a:bodyPr>
          <a:lstStyle/>
          <a:p>
            <a:r>
              <a:rPr lang="en-US" sz="1400" dirty="0">
                <a:solidFill>
                  <a:schemeClr val="bg1">
                    <a:lumMod val="50000"/>
                  </a:schemeClr>
                </a:solidFill>
              </a:rPr>
              <a:t>http://510medic.com/2010/07/07/differential-diagnosis-the-basics</a:t>
            </a:r>
            <a:r>
              <a:rPr lang="en-US" sz="1400" dirty="0"/>
              <a:t>/</a:t>
            </a:r>
          </a:p>
        </p:txBody>
      </p:sp>
    </p:spTree>
    <p:extLst>
      <p:ext uri="{BB962C8B-B14F-4D97-AF65-F5344CB8AC3E}">
        <p14:creationId xmlns:p14="http://schemas.microsoft.com/office/powerpoint/2010/main" val="2051310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1143000"/>
          </a:xfrm>
        </p:spPr>
        <p:txBody>
          <a:bodyPr/>
          <a:lstStyle/>
          <a:p>
            <a:r>
              <a:rPr lang="en-US" sz="4000" b="1" dirty="0" smtClean="0"/>
              <a:t>Problem solving – one possible framework</a:t>
            </a:r>
            <a:endParaRPr lang="en-US" sz="4000" b="1" dirty="0"/>
          </a:p>
        </p:txBody>
      </p:sp>
      <p:sp>
        <p:nvSpPr>
          <p:cNvPr id="3" name="Content Placeholder 2"/>
          <p:cNvSpPr>
            <a:spLocks noGrp="1"/>
          </p:cNvSpPr>
          <p:nvPr>
            <p:ph idx="1"/>
          </p:nvPr>
        </p:nvSpPr>
        <p:spPr>
          <a:xfrm>
            <a:off x="304800" y="1752600"/>
            <a:ext cx="8610600" cy="4800600"/>
          </a:xfrm>
        </p:spPr>
        <p:txBody>
          <a:bodyPr/>
          <a:lstStyle/>
          <a:p>
            <a:pPr marL="514350" indent="-514350">
              <a:spcBef>
                <a:spcPts val="150"/>
              </a:spcBef>
              <a:buAutoNum type="arabicParenBoth"/>
            </a:pPr>
            <a:r>
              <a:rPr lang="en-US" sz="2000" dirty="0" smtClean="0"/>
              <a:t>Define the problem</a:t>
            </a:r>
          </a:p>
          <a:p>
            <a:pPr marL="514350" indent="-514350">
              <a:spcBef>
                <a:spcPts val="150"/>
              </a:spcBef>
              <a:buAutoNum type="arabicParenBoth"/>
            </a:pPr>
            <a:r>
              <a:rPr lang="en-US" sz="2000" dirty="0" smtClean="0"/>
              <a:t>Identify (i) what relevant knowledge do I already have and (ii) what relevant knowledge do I not yet have</a:t>
            </a:r>
          </a:p>
          <a:p>
            <a:pPr marL="514350" indent="-514350">
              <a:spcBef>
                <a:spcPts val="150"/>
              </a:spcBef>
              <a:buAutoNum type="arabicParenBoth"/>
            </a:pPr>
            <a:r>
              <a:rPr lang="en-US" sz="2000" dirty="0" smtClean="0"/>
              <a:t>Develop learning goals </a:t>
            </a:r>
          </a:p>
          <a:p>
            <a:pPr marL="514350" indent="-514350">
              <a:spcBef>
                <a:spcPts val="150"/>
              </a:spcBef>
              <a:buAutoNum type="arabicParenBoth"/>
            </a:pPr>
            <a:r>
              <a:rPr lang="en-US" sz="2000" dirty="0" smtClean="0"/>
              <a:t>Find additional necessary, relevant, and reliable information (“</a:t>
            </a:r>
            <a:r>
              <a:rPr lang="en-US" sz="2000" dirty="0" smtClean="0">
                <a:solidFill>
                  <a:srgbClr val="FF0000"/>
                </a:solidFill>
              </a:rPr>
              <a:t>information gathering</a:t>
            </a:r>
            <a:r>
              <a:rPr lang="en-US" sz="2000" dirty="0" smtClean="0"/>
              <a:t>”)</a:t>
            </a:r>
          </a:p>
          <a:p>
            <a:pPr marL="514350" indent="-514350">
              <a:spcBef>
                <a:spcPts val="150"/>
              </a:spcBef>
              <a:buAutoNum type="arabicParenBoth"/>
            </a:pPr>
            <a:r>
              <a:rPr lang="en-US" sz="2000" dirty="0" smtClean="0"/>
              <a:t>Develop a list of potential causes for the problem</a:t>
            </a:r>
          </a:p>
          <a:p>
            <a:pPr marL="514350" indent="-514350">
              <a:spcBef>
                <a:spcPts val="150"/>
              </a:spcBef>
              <a:buAutoNum type="arabicParenBoth"/>
            </a:pPr>
            <a:r>
              <a:rPr lang="en-US" sz="2000" dirty="0" smtClean="0"/>
              <a:t>Prioritize/rank potential causes</a:t>
            </a:r>
          </a:p>
          <a:p>
            <a:pPr marL="514350" indent="-514350">
              <a:spcBef>
                <a:spcPts val="150"/>
              </a:spcBef>
              <a:buAutoNum type="arabicParenBoth"/>
            </a:pPr>
            <a:r>
              <a:rPr lang="en-US" sz="2000" dirty="0" smtClean="0"/>
              <a:t>If needed collect additional information to refine the ranking of causes</a:t>
            </a:r>
          </a:p>
          <a:p>
            <a:pPr marL="514350" indent="-514350">
              <a:spcBef>
                <a:spcPts val="150"/>
              </a:spcBef>
              <a:buAutoNum type="arabicParenBoth"/>
            </a:pPr>
            <a:r>
              <a:rPr lang="en-US" sz="2000" dirty="0" smtClean="0"/>
              <a:t>Identify solutions/remedies for each potential cause</a:t>
            </a:r>
          </a:p>
          <a:p>
            <a:pPr marL="514350" indent="-514350">
              <a:spcBef>
                <a:spcPts val="150"/>
              </a:spcBef>
              <a:buAutoNum type="arabicParenBoth"/>
            </a:pPr>
            <a:r>
              <a:rPr lang="en-US" sz="2000" dirty="0" smtClean="0"/>
              <a:t>Implement remedies</a:t>
            </a:r>
          </a:p>
          <a:p>
            <a:pPr marL="514350" indent="-514350">
              <a:spcBef>
                <a:spcPts val="150"/>
              </a:spcBef>
              <a:buAutoNum type="arabicParenBoth"/>
            </a:pPr>
            <a:r>
              <a:rPr lang="en-US" sz="2000" dirty="0" smtClean="0"/>
              <a:t>Determine whether problem is solved</a:t>
            </a:r>
          </a:p>
          <a:p>
            <a:pPr marL="514350" indent="-514350">
              <a:spcBef>
                <a:spcPts val="150"/>
              </a:spcBef>
              <a:buAutoNum type="arabicParenBoth"/>
            </a:pPr>
            <a:r>
              <a:rPr lang="en-US" sz="2000" dirty="0" smtClean="0"/>
              <a:t>If problems persists, re-peat, focus on identifying alternative causes, alternative remedies, and implementing remedies for causes that had previously not made the priority list</a:t>
            </a:r>
          </a:p>
          <a:p>
            <a:pPr marL="514350" indent="-514350">
              <a:buAutoNum type="arabicParenBoth"/>
            </a:pPr>
            <a:endParaRPr lang="en-US" dirty="0"/>
          </a:p>
        </p:txBody>
      </p:sp>
      <p:cxnSp>
        <p:nvCxnSpPr>
          <p:cNvPr id="4" name="Straight Connector 3"/>
          <p:cNvCxnSpPr/>
          <p:nvPr/>
        </p:nvCxnSpPr>
        <p:spPr>
          <a:xfrm>
            <a:off x="457200" y="16764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0620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914400"/>
          </a:xfrm>
        </p:spPr>
        <p:txBody>
          <a:bodyPr/>
          <a:lstStyle/>
          <a:p>
            <a:r>
              <a:rPr lang="en-US" sz="4000" b="1" dirty="0" smtClean="0"/>
              <a:t>Problem solving – how not do it</a:t>
            </a:r>
            <a:endParaRPr lang="en-US" sz="4000" b="1" dirty="0"/>
          </a:p>
        </p:txBody>
      </p:sp>
      <p:sp>
        <p:nvSpPr>
          <p:cNvPr id="3" name="Content Placeholder 2"/>
          <p:cNvSpPr>
            <a:spLocks noGrp="1"/>
          </p:cNvSpPr>
          <p:nvPr>
            <p:ph idx="1"/>
          </p:nvPr>
        </p:nvSpPr>
        <p:spPr>
          <a:xfrm>
            <a:off x="914400" y="2209800"/>
            <a:ext cx="7086600" cy="4343400"/>
          </a:xfrm>
        </p:spPr>
        <p:txBody>
          <a:bodyPr/>
          <a:lstStyle/>
          <a:p>
            <a:pPr marL="514350" indent="-514350">
              <a:spcBef>
                <a:spcPts val="150"/>
              </a:spcBef>
              <a:buAutoNum type="arabicParenBoth"/>
            </a:pPr>
            <a:r>
              <a:rPr lang="en-US" sz="2000" dirty="0" smtClean="0"/>
              <a:t>Hear about or see a problem (e.g., “</a:t>
            </a:r>
            <a:r>
              <a:rPr lang="en-US" sz="2000" i="1" dirty="0" smtClean="0"/>
              <a:t>yesterday’s experiment did not work</a:t>
            </a:r>
            <a:r>
              <a:rPr lang="en-US" sz="2000" dirty="0" smtClean="0"/>
              <a:t>”)</a:t>
            </a:r>
          </a:p>
          <a:p>
            <a:pPr marL="514350" indent="-514350">
              <a:spcBef>
                <a:spcPts val="150"/>
              </a:spcBef>
              <a:buAutoNum type="arabicParenBoth"/>
            </a:pPr>
            <a:r>
              <a:rPr lang="en-US" sz="2000" dirty="0" smtClean="0"/>
              <a:t>Identify a “cause” and a “solution” (e.g., “</a:t>
            </a:r>
            <a:r>
              <a:rPr lang="en-US" sz="2000" i="1" dirty="0" smtClean="0"/>
              <a:t>must be the undergrad that started working in the lab the day before; he/she prepared the media</a:t>
            </a:r>
            <a:r>
              <a:rPr lang="en-US" sz="2000" dirty="0" smtClean="0"/>
              <a:t>”)</a:t>
            </a:r>
          </a:p>
          <a:p>
            <a:pPr marL="514350" indent="-514350">
              <a:spcBef>
                <a:spcPts val="150"/>
              </a:spcBef>
              <a:buAutoNum type="arabicParenBoth"/>
            </a:pPr>
            <a:r>
              <a:rPr lang="en-US" sz="2000" dirty="0" smtClean="0"/>
              <a:t>Implement “solution” (“</a:t>
            </a:r>
            <a:r>
              <a:rPr lang="en-US" sz="2000" i="1" dirty="0" smtClean="0"/>
              <a:t>I guess I just have to do everything myself</a:t>
            </a:r>
            <a:r>
              <a:rPr lang="en-US" sz="2000" dirty="0" smtClean="0"/>
              <a:t>”) </a:t>
            </a:r>
          </a:p>
          <a:p>
            <a:pPr marL="0" indent="0">
              <a:spcBef>
                <a:spcPts val="150"/>
              </a:spcBef>
              <a:buNone/>
            </a:pPr>
            <a:endParaRPr lang="en-US" dirty="0"/>
          </a:p>
        </p:txBody>
      </p:sp>
      <p:cxnSp>
        <p:nvCxnSpPr>
          <p:cNvPr id="4" name="Straight Connector 3"/>
          <p:cNvCxnSpPr/>
          <p:nvPr/>
        </p:nvCxnSpPr>
        <p:spPr>
          <a:xfrm>
            <a:off x="457200" y="1905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999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sz="4000" b="1" dirty="0" smtClean="0"/>
              <a:t>Root cause analysis – how to make sure the same problem does not happen again</a:t>
            </a:r>
            <a:endParaRPr lang="en-US" sz="40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3" y="2819452"/>
            <a:ext cx="5681675" cy="3459163"/>
          </a:xfrm>
        </p:spPr>
      </p:pic>
      <p:cxnSp>
        <p:nvCxnSpPr>
          <p:cNvPr id="5" name="Straight Connector 4"/>
          <p:cNvCxnSpPr/>
          <p:nvPr/>
        </p:nvCxnSpPr>
        <p:spPr>
          <a:xfrm>
            <a:off x="533400" y="23622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760239" y="6542892"/>
            <a:ext cx="5368521" cy="307777"/>
          </a:xfrm>
          <a:prstGeom prst="rect">
            <a:avLst/>
          </a:prstGeom>
          <a:noFill/>
        </p:spPr>
        <p:txBody>
          <a:bodyPr wrap="none" rtlCol="0">
            <a:spAutoFit/>
          </a:bodyPr>
          <a:lstStyle/>
          <a:p>
            <a:r>
              <a:rPr lang="en-US" sz="1400" dirty="0">
                <a:solidFill>
                  <a:schemeClr val="bg1">
                    <a:lumMod val="50000"/>
                  </a:schemeClr>
                </a:solidFill>
              </a:rPr>
              <a:t>From: http://www.educational-business-articles.com/5-whys.html</a:t>
            </a:r>
          </a:p>
        </p:txBody>
      </p:sp>
    </p:spTree>
    <p:extLst>
      <p:ext uri="{BB962C8B-B14F-4D97-AF65-F5344CB8AC3E}">
        <p14:creationId xmlns:p14="http://schemas.microsoft.com/office/powerpoint/2010/main" val="2597373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sz="4000" b="1" dirty="0"/>
              <a:t>5 Whys Analysis</a:t>
            </a:r>
            <a:endParaRPr lang="en-US" sz="4000" dirty="0"/>
          </a:p>
        </p:txBody>
      </p:sp>
      <p:sp>
        <p:nvSpPr>
          <p:cNvPr id="3" name="Content Placeholder 2"/>
          <p:cNvSpPr>
            <a:spLocks noGrp="1"/>
          </p:cNvSpPr>
          <p:nvPr>
            <p:ph idx="1"/>
          </p:nvPr>
        </p:nvSpPr>
        <p:spPr>
          <a:xfrm>
            <a:off x="457200" y="2057452"/>
            <a:ext cx="8229600" cy="4525963"/>
          </a:xfrm>
        </p:spPr>
        <p:txBody>
          <a:bodyPr/>
          <a:lstStyle/>
          <a:p>
            <a:r>
              <a:rPr lang="en-US" sz="2400" dirty="0" smtClean="0"/>
              <a:t>5 </a:t>
            </a:r>
            <a:r>
              <a:rPr lang="en-US" sz="2400" dirty="0"/>
              <a:t>Whys is a simple and effective tool used to get to the root cause of a problem. </a:t>
            </a:r>
            <a:endParaRPr lang="en-US" sz="2400" dirty="0" smtClean="0"/>
          </a:p>
          <a:p>
            <a:r>
              <a:rPr lang="en-US" sz="2400" dirty="0" smtClean="0"/>
              <a:t>Subjective </a:t>
            </a:r>
            <a:r>
              <a:rPr lang="en-US" sz="2400" dirty="0"/>
              <a:t>in its approach, it relies on the group </a:t>
            </a:r>
            <a:r>
              <a:rPr lang="en-US" sz="2400" dirty="0" err="1"/>
              <a:t>analysing</a:t>
            </a:r>
            <a:r>
              <a:rPr lang="en-US" sz="2400" dirty="0"/>
              <a:t> the problem, to come to their agreed conclusions as to what the root causes are to the problem at hand. It also relies on technical experts being present to drill down through the symptoms to get to the root </a:t>
            </a:r>
            <a:r>
              <a:rPr lang="en-US" sz="2400" dirty="0" smtClean="0"/>
              <a:t>cause.</a:t>
            </a:r>
          </a:p>
          <a:p>
            <a:r>
              <a:rPr lang="en-US" sz="2400" dirty="0" smtClean="0"/>
              <a:t>The </a:t>
            </a:r>
            <a:r>
              <a:rPr lang="en-US" sz="2400" dirty="0"/>
              <a:t>5 Whys are set around asking ‘why’ to a problem, getting the answer and then asking why again and again, until you come up with the real root cause of a problem. </a:t>
            </a:r>
          </a:p>
        </p:txBody>
      </p:sp>
      <p:cxnSp>
        <p:nvCxnSpPr>
          <p:cNvPr id="4" name="Straight Connector 3"/>
          <p:cNvCxnSpPr/>
          <p:nvPr/>
        </p:nvCxnSpPr>
        <p:spPr>
          <a:xfrm>
            <a:off x="457200" y="1905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3017520" y="6550223"/>
            <a:ext cx="6126480" cy="307777"/>
          </a:xfrm>
          <a:prstGeom prst="rect">
            <a:avLst/>
          </a:prstGeom>
        </p:spPr>
        <p:txBody>
          <a:bodyPr wrap="square">
            <a:spAutoFit/>
          </a:bodyPr>
          <a:lstStyle/>
          <a:p>
            <a:r>
              <a:rPr lang="en-US" sz="1400" dirty="0" smtClean="0">
                <a:solidFill>
                  <a:schemeClr val="bg1">
                    <a:lumMod val="50000"/>
                  </a:schemeClr>
                </a:solidFill>
              </a:rPr>
              <a:t>Adapted from: http</a:t>
            </a:r>
            <a:r>
              <a:rPr lang="en-US" sz="1400" dirty="0">
                <a:solidFill>
                  <a:schemeClr val="bg1">
                    <a:lumMod val="50000"/>
                  </a:schemeClr>
                </a:solidFill>
              </a:rPr>
              <a:t>://www.educational-business-articles.com/5-whys.html</a:t>
            </a:r>
          </a:p>
        </p:txBody>
      </p:sp>
    </p:spTree>
    <p:extLst>
      <p:ext uri="{BB962C8B-B14F-4D97-AF65-F5344CB8AC3E}">
        <p14:creationId xmlns:p14="http://schemas.microsoft.com/office/powerpoint/2010/main" val="742777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808038"/>
          </a:xfrm>
        </p:spPr>
        <p:txBody>
          <a:bodyPr/>
          <a:lstStyle/>
          <a:p>
            <a:r>
              <a:rPr lang="en-US" sz="4000" b="1" dirty="0" smtClean="0"/>
              <a:t>Fishbone diagram</a:t>
            </a:r>
            <a:endParaRPr lang="en-US" sz="40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905000"/>
            <a:ext cx="7991856" cy="4401312"/>
          </a:xfrm>
        </p:spPr>
      </p:pic>
      <p:cxnSp>
        <p:nvCxnSpPr>
          <p:cNvPr id="5" name="Straight Connector 4"/>
          <p:cNvCxnSpPr/>
          <p:nvPr/>
        </p:nvCxnSpPr>
        <p:spPr>
          <a:xfrm>
            <a:off x="457200" y="16764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133600" y="6451392"/>
            <a:ext cx="6880179" cy="307777"/>
          </a:xfrm>
          <a:prstGeom prst="rect">
            <a:avLst/>
          </a:prstGeom>
          <a:noFill/>
        </p:spPr>
        <p:txBody>
          <a:bodyPr wrap="square" rtlCol="0">
            <a:spAutoFit/>
          </a:bodyPr>
          <a:lstStyle/>
          <a:p>
            <a:r>
              <a:rPr lang="en-US" sz="1400" dirty="0">
                <a:solidFill>
                  <a:schemeClr val="bg1">
                    <a:lumMod val="50000"/>
                  </a:schemeClr>
                </a:solidFill>
              </a:rPr>
              <a:t>From http://www.blog-bizedge.biz/2011/10/getting-to-root-of-problems-part-1.html</a:t>
            </a:r>
          </a:p>
        </p:txBody>
      </p:sp>
    </p:spTree>
    <p:extLst>
      <p:ext uri="{BB962C8B-B14F-4D97-AF65-F5344CB8AC3E}">
        <p14:creationId xmlns:p14="http://schemas.microsoft.com/office/powerpoint/2010/main" val="543977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731838"/>
          </a:xfrm>
        </p:spPr>
        <p:txBody>
          <a:bodyPr/>
          <a:lstStyle/>
          <a:p>
            <a:r>
              <a:rPr lang="en-US" sz="4000" b="1" dirty="0"/>
              <a:t>RCA-based Corrective Action</a:t>
            </a:r>
            <a:endParaRPr lang="en-US" sz="4000" dirty="0"/>
          </a:p>
        </p:txBody>
      </p:sp>
      <p:sp>
        <p:nvSpPr>
          <p:cNvPr id="3" name="Content Placeholder 2"/>
          <p:cNvSpPr>
            <a:spLocks noGrp="1"/>
          </p:cNvSpPr>
          <p:nvPr>
            <p:ph idx="1"/>
          </p:nvPr>
        </p:nvSpPr>
        <p:spPr>
          <a:xfrm>
            <a:off x="228600" y="1600200"/>
            <a:ext cx="8686800" cy="5181600"/>
          </a:xfrm>
        </p:spPr>
        <p:txBody>
          <a:bodyPr/>
          <a:lstStyle/>
          <a:p>
            <a:r>
              <a:rPr lang="en-US" sz="2000" dirty="0" smtClean="0"/>
              <a:t>Define </a:t>
            </a:r>
            <a:r>
              <a:rPr lang="en-US" sz="2000" dirty="0"/>
              <a:t>the problem or describe the event factually. Include the qualitative and quantitative attributes </a:t>
            </a:r>
            <a:r>
              <a:rPr lang="en-US" sz="2000" dirty="0" smtClean="0"/>
              <a:t>of </a:t>
            </a:r>
            <a:r>
              <a:rPr lang="en-US" sz="2000" dirty="0"/>
              <a:t>the harmful outcomes. This usually includes specifying the natures, the magnitudes, the locations, and the timing of events.</a:t>
            </a:r>
          </a:p>
          <a:p>
            <a:r>
              <a:rPr lang="en-US" sz="2000" dirty="0"/>
              <a:t>Gather data and evidence, classifying it along a timeline of events to the final failure or crisis. For every behavior, condition, action, and inaction specify in the "timeline" what should have been done </a:t>
            </a:r>
            <a:r>
              <a:rPr lang="en-US" sz="2000" dirty="0" smtClean="0"/>
              <a:t>if </a:t>
            </a:r>
            <a:r>
              <a:rPr lang="en-US" sz="2000" dirty="0"/>
              <a:t>it differs from what was done.</a:t>
            </a:r>
          </a:p>
          <a:p>
            <a:r>
              <a:rPr lang="en-US" sz="2000" dirty="0">
                <a:solidFill>
                  <a:srgbClr val="FF0000"/>
                </a:solidFill>
              </a:rPr>
              <a:t>Ask "why" and identify the causes associated with each step in the sequence towards the defined problem or event. "Why" is taken to mean "What were the factors that directly resulted in the effect?"</a:t>
            </a:r>
          </a:p>
          <a:p>
            <a:r>
              <a:rPr lang="en-US" sz="2000" dirty="0">
                <a:solidFill>
                  <a:srgbClr val="FF0000"/>
                </a:solidFill>
              </a:rPr>
              <a:t>Classify causes into causal factors that relate to an event in the sequence and root causes, that if eliminated, can be agreed to have interrupted that step of the sequence chain.</a:t>
            </a:r>
          </a:p>
          <a:p>
            <a:r>
              <a:rPr lang="en-US" sz="2000" dirty="0">
                <a:solidFill>
                  <a:srgbClr val="FF0000"/>
                </a:solidFill>
              </a:rPr>
              <a:t>Identify all other harmful factors that have equal or better claim to be called "root causes." If there are multiple root causes, which is often the case, reveal those clearly for later optimum selection.</a:t>
            </a:r>
          </a:p>
          <a:p>
            <a:endParaRPr lang="en-US" dirty="0"/>
          </a:p>
        </p:txBody>
      </p:sp>
      <p:cxnSp>
        <p:nvCxnSpPr>
          <p:cNvPr id="4" name="Straight Connector 3"/>
          <p:cNvCxnSpPr/>
          <p:nvPr/>
        </p:nvCxnSpPr>
        <p:spPr>
          <a:xfrm>
            <a:off x="457200" y="1524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9991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lstStyle/>
          <a:p>
            <a:r>
              <a:rPr lang="en-US" sz="2000" dirty="0" smtClean="0"/>
              <a:t>Identify </a:t>
            </a:r>
            <a:r>
              <a:rPr lang="en-US" sz="2000" dirty="0"/>
              <a:t>corrective action(s) that will with certainty prevent recurrence of each harmful effect, including outcomes and factors. Check that each corrective action would, if pre-implemented before the event, have reduced or prevented specific harmful effects.</a:t>
            </a:r>
          </a:p>
          <a:p>
            <a:r>
              <a:rPr lang="en-US" sz="2000" dirty="0"/>
              <a:t>Identify solutions that, when effective, and with consensus agreement of the group, prevent recurrence with reasonable certainty , are within the institution's control, meet its goals and objectives and do not cause or introduce other new, unforeseen problems.</a:t>
            </a:r>
          </a:p>
          <a:p>
            <a:r>
              <a:rPr lang="en-US" sz="2000" dirty="0"/>
              <a:t>Implement the recommended root cause correction(s).</a:t>
            </a:r>
          </a:p>
          <a:p>
            <a:r>
              <a:rPr lang="en-US" sz="2000" dirty="0"/>
              <a:t>Ensure effectiveness by observing the implemented recommendation solutions.</a:t>
            </a:r>
          </a:p>
          <a:p>
            <a:r>
              <a:rPr lang="en-US" sz="2000" dirty="0"/>
              <a:t>Identify other methodologies for problem solving and problem avoidance that may be useful.</a:t>
            </a:r>
          </a:p>
          <a:p>
            <a:r>
              <a:rPr lang="en-US" sz="2000" dirty="0"/>
              <a:t>Identify and address the other instances of each harmful outcome and harmful factor</a:t>
            </a:r>
          </a:p>
          <a:p>
            <a:endParaRPr lang="en-US" dirty="0"/>
          </a:p>
        </p:txBody>
      </p:sp>
      <p:sp>
        <p:nvSpPr>
          <p:cNvPr id="5" name="TextBox 4"/>
          <p:cNvSpPr txBox="1"/>
          <p:nvPr/>
        </p:nvSpPr>
        <p:spPr>
          <a:xfrm>
            <a:off x="3886200" y="6477000"/>
            <a:ext cx="5141216" cy="307777"/>
          </a:xfrm>
          <a:prstGeom prst="rect">
            <a:avLst/>
          </a:prstGeom>
          <a:noFill/>
        </p:spPr>
        <p:txBody>
          <a:bodyPr wrap="none" rtlCol="0">
            <a:spAutoFit/>
          </a:bodyPr>
          <a:lstStyle/>
          <a:p>
            <a:r>
              <a:rPr lang="en-US" sz="1400" dirty="0">
                <a:solidFill>
                  <a:schemeClr val="bg1">
                    <a:lumMod val="50000"/>
                  </a:schemeClr>
                </a:solidFill>
              </a:rPr>
              <a:t>Taken form: http://en.wikipedia.org/wiki/Root_cause_analysis </a:t>
            </a:r>
          </a:p>
        </p:txBody>
      </p:sp>
    </p:spTree>
    <p:extLst>
      <p:ext uri="{BB962C8B-B14F-4D97-AF65-F5344CB8AC3E}">
        <p14:creationId xmlns:p14="http://schemas.microsoft.com/office/powerpoint/2010/main" val="2102228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lstStyle/>
          <a:p>
            <a:r>
              <a:rPr lang="en-US" sz="4000" b="1" dirty="0" smtClean="0"/>
              <a:t>A small case study… (informed by and based on a real event)</a:t>
            </a:r>
            <a:endParaRPr lang="en-US" sz="4000" b="1" dirty="0"/>
          </a:p>
        </p:txBody>
      </p:sp>
      <p:sp>
        <p:nvSpPr>
          <p:cNvPr id="3" name="Content Placeholder 2"/>
          <p:cNvSpPr>
            <a:spLocks noGrp="1"/>
          </p:cNvSpPr>
          <p:nvPr>
            <p:ph idx="1"/>
          </p:nvPr>
        </p:nvSpPr>
        <p:spPr>
          <a:xfrm>
            <a:off x="444137" y="2514600"/>
            <a:ext cx="8153400" cy="3962400"/>
          </a:xfrm>
        </p:spPr>
        <p:txBody>
          <a:bodyPr/>
          <a:lstStyle/>
          <a:p>
            <a:r>
              <a:rPr lang="en-US" sz="2800" dirty="0" smtClean="0"/>
              <a:t>In a small town (2,000 inhabitants) in rural middle of nowhere, US, 5 children, aged 2 to 6, reported to a local hospital with symptoms of HUS.</a:t>
            </a:r>
          </a:p>
          <a:p>
            <a:r>
              <a:rPr lang="en-US" sz="2800" dirty="0" smtClean="0"/>
              <a:t>E. coli </a:t>
            </a:r>
            <a:r>
              <a:rPr lang="en-US" sz="2800" dirty="0"/>
              <a:t>O</a:t>
            </a:r>
            <a:r>
              <a:rPr lang="en-US" sz="2800" dirty="0" smtClean="0"/>
              <a:t>157:H7 was isolated from 4 of the 5 patients</a:t>
            </a:r>
          </a:p>
          <a:p>
            <a:r>
              <a:rPr lang="en-US" sz="2800" dirty="0" smtClean="0"/>
              <a:t>One child died within 4 days of onset of the symptoms</a:t>
            </a:r>
          </a:p>
          <a:p>
            <a:r>
              <a:rPr lang="en-US" sz="2800" dirty="0" smtClean="0">
                <a:solidFill>
                  <a:srgbClr val="FF0000"/>
                </a:solidFill>
              </a:rPr>
              <a:t>Presume you are the team from the county health department that was assigned this case….</a:t>
            </a:r>
            <a:endParaRPr lang="en-US" sz="2800" dirty="0">
              <a:solidFill>
                <a:srgbClr val="FF0000"/>
              </a:solidFill>
            </a:endParaRPr>
          </a:p>
        </p:txBody>
      </p:sp>
      <p:cxnSp>
        <p:nvCxnSpPr>
          <p:cNvPr id="4" name="Straight Connector 3"/>
          <p:cNvCxnSpPr/>
          <p:nvPr/>
        </p:nvCxnSpPr>
        <p:spPr>
          <a:xfrm>
            <a:off x="533400" y="2209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8249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914400"/>
          </a:xfrm>
        </p:spPr>
        <p:txBody>
          <a:bodyPr/>
          <a:lstStyle/>
          <a:p>
            <a:pPr>
              <a:defRPr/>
            </a:pPr>
            <a:r>
              <a:rPr lang="en-US" sz="4000" b="1" dirty="0" smtClean="0"/>
              <a:t>Overview</a:t>
            </a:r>
          </a:p>
        </p:txBody>
      </p:sp>
      <p:sp>
        <p:nvSpPr>
          <p:cNvPr id="16387" name="Rectangle 3"/>
          <p:cNvSpPr>
            <a:spLocks noGrp="1" noChangeArrowheads="1"/>
          </p:cNvSpPr>
          <p:nvPr>
            <p:ph idx="1"/>
          </p:nvPr>
        </p:nvSpPr>
        <p:spPr>
          <a:xfrm>
            <a:off x="186531" y="2057400"/>
            <a:ext cx="8542338" cy="4114800"/>
          </a:xfrm>
        </p:spPr>
        <p:txBody>
          <a:bodyPr/>
          <a:lstStyle/>
          <a:p>
            <a:r>
              <a:rPr lang="en-US" sz="3200" b="1" dirty="0" smtClean="0"/>
              <a:t>Introductions</a:t>
            </a:r>
          </a:p>
          <a:p>
            <a:r>
              <a:rPr lang="en-US" sz="3200" dirty="0" smtClean="0"/>
              <a:t>Class format and logistics</a:t>
            </a:r>
          </a:p>
          <a:p>
            <a:r>
              <a:rPr lang="en-US" dirty="0" smtClean="0"/>
              <a:t>Course goals</a:t>
            </a:r>
          </a:p>
          <a:p>
            <a:r>
              <a:rPr lang="en-US" sz="3200" dirty="0" smtClean="0"/>
              <a:t>An intro to </a:t>
            </a:r>
            <a:r>
              <a:rPr lang="en-US" dirty="0"/>
              <a:t>c</a:t>
            </a:r>
            <a:r>
              <a:rPr lang="en-US" sz="3200" dirty="0" smtClean="0"/>
              <a:t>ase-based teaching</a:t>
            </a:r>
          </a:p>
          <a:p>
            <a:pPr lvl="1"/>
            <a:r>
              <a:rPr lang="en-US" dirty="0" smtClean="0"/>
              <a:t>Strategies for independent learning</a:t>
            </a:r>
          </a:p>
          <a:p>
            <a:pPr lvl="1"/>
            <a:r>
              <a:rPr lang="en-US" dirty="0"/>
              <a:t>Strategies to solve problems</a:t>
            </a:r>
          </a:p>
          <a:p>
            <a:r>
              <a:rPr lang="en-US" sz="3200" dirty="0" smtClean="0"/>
              <a:t>Food safety basics</a:t>
            </a:r>
          </a:p>
          <a:p>
            <a:pPr lvl="1">
              <a:buNone/>
            </a:pPr>
            <a:endParaRPr lang="en-US" dirty="0" smtClean="0"/>
          </a:p>
        </p:txBody>
      </p:sp>
      <p:cxnSp>
        <p:nvCxnSpPr>
          <p:cNvPr id="4" name="Straight Connector 3"/>
          <p:cNvCxnSpPr/>
          <p:nvPr/>
        </p:nvCxnSpPr>
        <p:spPr>
          <a:xfrm>
            <a:off x="457200" y="1828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0291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914400"/>
          </a:xfrm>
        </p:spPr>
        <p:txBody>
          <a:bodyPr/>
          <a:lstStyle/>
          <a:p>
            <a:pPr>
              <a:defRPr/>
            </a:pPr>
            <a:r>
              <a:rPr lang="en-US" sz="4000" b="1" dirty="0" smtClean="0"/>
              <a:t>Overview</a:t>
            </a:r>
          </a:p>
        </p:txBody>
      </p:sp>
      <p:sp>
        <p:nvSpPr>
          <p:cNvPr id="16387" name="Rectangle 3"/>
          <p:cNvSpPr>
            <a:spLocks noGrp="1" noChangeArrowheads="1"/>
          </p:cNvSpPr>
          <p:nvPr>
            <p:ph idx="1"/>
          </p:nvPr>
        </p:nvSpPr>
        <p:spPr>
          <a:xfrm>
            <a:off x="186531" y="2057400"/>
            <a:ext cx="8542338" cy="4114800"/>
          </a:xfrm>
        </p:spPr>
        <p:txBody>
          <a:bodyPr/>
          <a:lstStyle/>
          <a:p>
            <a:r>
              <a:rPr lang="en-US" sz="3200" dirty="0" smtClean="0"/>
              <a:t>Introductions</a:t>
            </a:r>
          </a:p>
          <a:p>
            <a:r>
              <a:rPr lang="en-US" sz="3200" dirty="0" smtClean="0"/>
              <a:t>Class format and logistics</a:t>
            </a:r>
          </a:p>
          <a:p>
            <a:r>
              <a:rPr lang="en-US" dirty="0" smtClean="0"/>
              <a:t>Course goals</a:t>
            </a:r>
          </a:p>
          <a:p>
            <a:r>
              <a:rPr lang="en-US" sz="3200" dirty="0" smtClean="0"/>
              <a:t>An intro to </a:t>
            </a:r>
            <a:r>
              <a:rPr lang="en-US" dirty="0"/>
              <a:t>c</a:t>
            </a:r>
            <a:r>
              <a:rPr lang="en-US" sz="3200" dirty="0" smtClean="0"/>
              <a:t>ase-based teaching</a:t>
            </a:r>
          </a:p>
          <a:p>
            <a:pPr lvl="1"/>
            <a:r>
              <a:rPr lang="en-US" dirty="0" smtClean="0"/>
              <a:t>Strategies for independent learning</a:t>
            </a:r>
          </a:p>
          <a:p>
            <a:pPr lvl="1"/>
            <a:r>
              <a:rPr lang="en-US" dirty="0"/>
              <a:t>Strategies to solve problems</a:t>
            </a:r>
          </a:p>
          <a:p>
            <a:r>
              <a:rPr lang="en-US" sz="3200" b="1" dirty="0" smtClean="0"/>
              <a:t>Food safety basics</a:t>
            </a:r>
          </a:p>
          <a:p>
            <a:pPr lvl="1">
              <a:buNone/>
            </a:pPr>
            <a:endParaRPr lang="en-US" dirty="0" smtClean="0"/>
          </a:p>
        </p:txBody>
      </p:sp>
      <p:cxnSp>
        <p:nvCxnSpPr>
          <p:cNvPr id="4" name="Straight Connector 3"/>
          <p:cNvCxnSpPr/>
          <p:nvPr/>
        </p:nvCxnSpPr>
        <p:spPr>
          <a:xfrm>
            <a:off x="457200" y="1828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52926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lstStyle/>
          <a:p>
            <a:r>
              <a:rPr lang="en-US" sz="4000" b="1" dirty="0" smtClean="0"/>
              <a:t>Strategies for staying up to date on food safety issues</a:t>
            </a:r>
            <a:endParaRPr lang="en-US" sz="4000" b="1" dirty="0"/>
          </a:p>
        </p:txBody>
      </p:sp>
      <p:sp>
        <p:nvSpPr>
          <p:cNvPr id="3" name="Content Placeholder 2"/>
          <p:cNvSpPr>
            <a:spLocks noGrp="1"/>
          </p:cNvSpPr>
          <p:nvPr>
            <p:ph idx="1"/>
          </p:nvPr>
        </p:nvSpPr>
        <p:spPr>
          <a:xfrm>
            <a:off x="457200" y="2286052"/>
            <a:ext cx="8229600" cy="3840169"/>
          </a:xfrm>
        </p:spPr>
        <p:txBody>
          <a:bodyPr/>
          <a:lstStyle/>
          <a:p>
            <a:r>
              <a:rPr lang="en-US" dirty="0" smtClean="0"/>
              <a:t>Reading papers</a:t>
            </a:r>
          </a:p>
          <a:p>
            <a:pPr lvl="1"/>
            <a:r>
              <a:rPr lang="en-US" dirty="0" smtClean="0"/>
              <a:t>Sign up for TOC alerts for key journal (e.g.,. EID; Foodborne Pathogens and Disease)</a:t>
            </a:r>
          </a:p>
          <a:p>
            <a:r>
              <a:rPr lang="en-US" dirty="0" smtClean="0"/>
              <a:t>Reading trade journals</a:t>
            </a:r>
          </a:p>
          <a:p>
            <a:pPr lvl="1"/>
            <a:r>
              <a:rPr lang="en-US" dirty="0" smtClean="0"/>
              <a:t>Food Safety Magazine etc.</a:t>
            </a:r>
          </a:p>
          <a:p>
            <a:r>
              <a:rPr lang="en-US" dirty="0" smtClean="0"/>
              <a:t>E-mail mailing lists, twitter feeds (??), LinkedIn stuff (??)</a:t>
            </a:r>
          </a:p>
          <a:p>
            <a:pPr lvl="1"/>
            <a:r>
              <a:rPr lang="en-US" dirty="0" err="1" smtClean="0"/>
              <a:t>ProMed</a:t>
            </a:r>
            <a:r>
              <a:rPr lang="en-US" dirty="0" smtClean="0"/>
              <a:t>; Doug Powell’s bites listserv</a:t>
            </a:r>
            <a:endParaRPr lang="en-US" dirty="0"/>
          </a:p>
        </p:txBody>
      </p:sp>
      <p:cxnSp>
        <p:nvCxnSpPr>
          <p:cNvPr id="4" name="Straight Connector 3"/>
          <p:cNvCxnSpPr/>
          <p:nvPr/>
        </p:nvCxnSpPr>
        <p:spPr>
          <a:xfrm>
            <a:off x="533400" y="2209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6847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1219200"/>
          </a:xfrm>
        </p:spPr>
        <p:txBody>
          <a:bodyPr/>
          <a:lstStyle/>
          <a:p>
            <a:pPr>
              <a:defRPr/>
            </a:pPr>
            <a:r>
              <a:rPr lang="en-US" sz="4000" b="1" dirty="0" smtClean="0"/>
              <a:t>Food safety</a:t>
            </a:r>
          </a:p>
        </p:txBody>
      </p:sp>
      <p:sp>
        <p:nvSpPr>
          <p:cNvPr id="16387" name="Rectangle 3"/>
          <p:cNvSpPr>
            <a:spLocks noGrp="1" noChangeArrowheads="1"/>
          </p:cNvSpPr>
          <p:nvPr>
            <p:ph idx="1"/>
          </p:nvPr>
        </p:nvSpPr>
        <p:spPr>
          <a:xfrm>
            <a:off x="228600" y="2362200"/>
            <a:ext cx="8542338" cy="4114800"/>
          </a:xfrm>
        </p:spPr>
        <p:txBody>
          <a:bodyPr/>
          <a:lstStyle/>
          <a:p>
            <a:r>
              <a:rPr lang="en-US" sz="3200" dirty="0" smtClean="0"/>
              <a:t>Chemical hazards</a:t>
            </a:r>
          </a:p>
          <a:p>
            <a:r>
              <a:rPr lang="en-US" dirty="0" smtClean="0"/>
              <a:t>Physical hazards</a:t>
            </a:r>
          </a:p>
          <a:p>
            <a:r>
              <a:rPr lang="en-US" sz="3200" dirty="0" smtClean="0"/>
              <a:t>Biological hazards</a:t>
            </a:r>
          </a:p>
          <a:p>
            <a:pPr lvl="1">
              <a:buNone/>
            </a:pPr>
            <a:endParaRPr lang="en-US" dirty="0" smtClean="0"/>
          </a:p>
        </p:txBody>
      </p:sp>
      <p:cxnSp>
        <p:nvCxnSpPr>
          <p:cNvPr id="4" name="Straight Connector 3"/>
          <p:cNvCxnSpPr/>
          <p:nvPr/>
        </p:nvCxnSpPr>
        <p:spPr>
          <a:xfrm>
            <a:off x="457200" y="2286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39095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sz="4000" b="1" dirty="0" smtClean="0"/>
              <a:t>Food Safety Basics</a:t>
            </a:r>
            <a:endParaRPr lang="en-US" sz="4000" b="1" dirty="0"/>
          </a:p>
        </p:txBody>
      </p:sp>
      <p:sp>
        <p:nvSpPr>
          <p:cNvPr id="3" name="Content Placeholder 2"/>
          <p:cNvSpPr>
            <a:spLocks noGrp="1"/>
          </p:cNvSpPr>
          <p:nvPr>
            <p:ph idx="1"/>
          </p:nvPr>
        </p:nvSpPr>
        <p:spPr>
          <a:xfrm>
            <a:off x="342900" y="1905000"/>
            <a:ext cx="8496300" cy="4419600"/>
          </a:xfrm>
        </p:spPr>
        <p:txBody>
          <a:bodyPr/>
          <a:lstStyle/>
          <a:p>
            <a:r>
              <a:rPr lang="en-US" dirty="0" smtClean="0"/>
              <a:t>The bugs and the diseases they cause (e.g., Salmonella, salmonellosis, and </a:t>
            </a:r>
            <a:r>
              <a:rPr lang="en-US" dirty="0"/>
              <a:t>Reiter's </a:t>
            </a:r>
            <a:r>
              <a:rPr lang="en-US" dirty="0" smtClean="0"/>
              <a:t>Syndrome)</a:t>
            </a:r>
          </a:p>
          <a:p>
            <a:r>
              <a:rPr lang="en-US" dirty="0"/>
              <a:t>Environmental and food factors and their effects on foodborne pathogens</a:t>
            </a:r>
          </a:p>
          <a:p>
            <a:r>
              <a:rPr lang="en-US" dirty="0" smtClean="0"/>
              <a:t>The tools (detection methods, subtyping methods, epidemiological tools)</a:t>
            </a:r>
          </a:p>
          <a:p>
            <a:r>
              <a:rPr lang="en-US" dirty="0"/>
              <a:t>The food system and transmission </a:t>
            </a:r>
            <a:r>
              <a:rPr lang="en-US" dirty="0" smtClean="0"/>
              <a:t>pathways</a:t>
            </a:r>
          </a:p>
          <a:p>
            <a:r>
              <a:rPr lang="en-US" dirty="0"/>
              <a:t>The regulatory and political environment</a:t>
            </a:r>
          </a:p>
          <a:p>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3736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371600" y="1219200"/>
            <a:ext cx="6019800" cy="5166136"/>
          </a:xfrm>
          <a:prstGeom prst="rect">
            <a:avLst/>
          </a:prstGeom>
          <a:noFill/>
          <a:ln w="9525">
            <a:noFill/>
            <a:miter lim="800000"/>
            <a:headEnd/>
            <a:tailEnd/>
          </a:ln>
        </p:spPr>
      </p:pic>
      <p:sp>
        <p:nvSpPr>
          <p:cNvPr id="2" name="TextBox 1"/>
          <p:cNvSpPr txBox="1"/>
          <p:nvPr/>
        </p:nvSpPr>
        <p:spPr>
          <a:xfrm>
            <a:off x="5181600" y="6477000"/>
            <a:ext cx="3872535" cy="307777"/>
          </a:xfrm>
          <a:prstGeom prst="rect">
            <a:avLst/>
          </a:prstGeom>
          <a:noFill/>
        </p:spPr>
        <p:txBody>
          <a:bodyPr wrap="none" rtlCol="0">
            <a:spAutoFit/>
          </a:bodyPr>
          <a:lstStyle/>
          <a:p>
            <a:r>
              <a:rPr lang="en-US" sz="1400" dirty="0">
                <a:solidFill>
                  <a:schemeClr val="bg1">
                    <a:lumMod val="50000"/>
                  </a:schemeClr>
                </a:solidFill>
              </a:rPr>
              <a:t>Roberts et al. Cell. Mol. Life Sci. 60: 904 – 918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sz="4000" b="1" dirty="0" smtClean="0"/>
              <a:t>Food Safety Basics</a:t>
            </a:r>
            <a:endParaRPr lang="en-US" sz="4000" b="1" dirty="0"/>
          </a:p>
        </p:txBody>
      </p:sp>
      <p:sp>
        <p:nvSpPr>
          <p:cNvPr id="3" name="Content Placeholder 2"/>
          <p:cNvSpPr>
            <a:spLocks noGrp="1"/>
          </p:cNvSpPr>
          <p:nvPr>
            <p:ph idx="1"/>
          </p:nvPr>
        </p:nvSpPr>
        <p:spPr>
          <a:xfrm>
            <a:off x="457200" y="1905000"/>
            <a:ext cx="8382000" cy="4343400"/>
          </a:xfrm>
        </p:spPr>
        <p:txBody>
          <a:bodyPr/>
          <a:lstStyle/>
          <a:p>
            <a:r>
              <a:rPr lang="en-US" b="1" dirty="0" smtClean="0"/>
              <a:t>The bugs and the diseases they cause (e.g., Salmonella, salmonellosis, and </a:t>
            </a:r>
            <a:r>
              <a:rPr lang="en-US" b="1" dirty="0"/>
              <a:t>Reiter's </a:t>
            </a:r>
            <a:r>
              <a:rPr lang="en-US" b="1" dirty="0" smtClean="0"/>
              <a:t>Syndrome)</a:t>
            </a:r>
          </a:p>
          <a:p>
            <a:r>
              <a:rPr lang="en-US" dirty="0"/>
              <a:t>Environmental and food factors and their effects on foodborne pathogens</a:t>
            </a:r>
          </a:p>
          <a:p>
            <a:r>
              <a:rPr lang="en-US" dirty="0" smtClean="0"/>
              <a:t>The tools (detection methods, subtyping methods, epidemiological tools)</a:t>
            </a:r>
          </a:p>
          <a:p>
            <a:r>
              <a:rPr lang="en-US" dirty="0"/>
              <a:t>The food system and transmission </a:t>
            </a:r>
            <a:r>
              <a:rPr lang="en-US" dirty="0" smtClean="0"/>
              <a:t>pathways</a:t>
            </a:r>
          </a:p>
          <a:p>
            <a:r>
              <a:rPr lang="en-US" dirty="0" smtClean="0"/>
              <a:t>The regulatory and political environment</a:t>
            </a:r>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9593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1219200"/>
          </a:xfrm>
        </p:spPr>
        <p:txBody>
          <a:bodyPr/>
          <a:lstStyle/>
          <a:p>
            <a:pPr>
              <a:defRPr/>
            </a:pPr>
            <a:r>
              <a:rPr lang="en-US" b="1" dirty="0" smtClean="0"/>
              <a:t>Microbial foodborne diseases in the US (2011)</a:t>
            </a:r>
          </a:p>
        </p:txBody>
      </p:sp>
      <p:sp>
        <p:nvSpPr>
          <p:cNvPr id="16387" name="Rectangle 3"/>
          <p:cNvSpPr>
            <a:spLocks noGrp="1" noChangeArrowheads="1"/>
          </p:cNvSpPr>
          <p:nvPr>
            <p:ph idx="1"/>
          </p:nvPr>
        </p:nvSpPr>
        <p:spPr>
          <a:xfrm>
            <a:off x="228600" y="2362200"/>
            <a:ext cx="8542338" cy="4114800"/>
          </a:xfrm>
        </p:spPr>
        <p:txBody>
          <a:bodyPr/>
          <a:lstStyle/>
          <a:p>
            <a:r>
              <a:rPr lang="en-US" sz="3200" dirty="0" smtClean="0"/>
              <a:t>47.8 million cases of gastrointestinal illnesses ; 9.4 million due to known and 38.4 million due to unknown pathogens)</a:t>
            </a:r>
          </a:p>
          <a:p>
            <a:r>
              <a:rPr lang="en-US" sz="3200" dirty="0" smtClean="0"/>
              <a:t>127,000 serious illnesses resulting in hospitalizations; 56,000 due to known and 71,000 due to unknown pathogens</a:t>
            </a:r>
          </a:p>
          <a:p>
            <a:r>
              <a:rPr lang="en-US" sz="3200" dirty="0" smtClean="0"/>
              <a:t>3,037 deaths (range: 1,492–4,983) ; 1,351 due to known and 1,686 due to unknown pathogens</a:t>
            </a:r>
          </a:p>
          <a:p>
            <a:pPr lvl="1">
              <a:buNone/>
            </a:pPr>
            <a:endParaRPr lang="en-US" dirty="0" smtClean="0"/>
          </a:p>
        </p:txBody>
      </p:sp>
      <p:cxnSp>
        <p:nvCxnSpPr>
          <p:cNvPr id="4" name="Straight Connector 3"/>
          <p:cNvCxnSpPr/>
          <p:nvPr/>
        </p:nvCxnSpPr>
        <p:spPr>
          <a:xfrm>
            <a:off x="457200" y="2286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p:cNvPicPr>
            <a:picLocks noChangeAspect="1" noChangeArrowheads="1"/>
          </p:cNvPicPr>
          <p:nvPr/>
        </p:nvPicPr>
        <p:blipFill>
          <a:blip r:embed="rId2" cstate="print"/>
          <a:srcRect/>
          <a:stretch>
            <a:fillRect/>
          </a:stretch>
        </p:blipFill>
        <p:spPr bwMode="auto">
          <a:xfrm>
            <a:off x="5" y="1600200"/>
            <a:ext cx="8880231" cy="1828800"/>
          </a:xfrm>
          <a:prstGeom prst="rect">
            <a:avLst/>
          </a:prstGeom>
          <a:noFill/>
          <a:ln w="9525">
            <a:noFill/>
            <a:miter lim="800000"/>
            <a:headEnd/>
            <a:tailEnd/>
          </a:ln>
        </p:spPr>
      </p:pic>
      <p:pic>
        <p:nvPicPr>
          <p:cNvPr id="216067" name="Picture 3"/>
          <p:cNvPicPr>
            <a:picLocks noChangeAspect="1" noChangeArrowheads="1"/>
          </p:cNvPicPr>
          <p:nvPr/>
        </p:nvPicPr>
        <p:blipFill>
          <a:blip r:embed="rId3" cstate="print"/>
          <a:srcRect/>
          <a:stretch>
            <a:fillRect/>
          </a:stretch>
        </p:blipFill>
        <p:spPr bwMode="auto">
          <a:xfrm>
            <a:off x="2057469" y="3962400"/>
            <a:ext cx="5610225" cy="36195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p:cNvPicPr>
            <a:picLocks noChangeAspect="1" noChangeArrowheads="1"/>
          </p:cNvPicPr>
          <p:nvPr/>
        </p:nvPicPr>
        <p:blipFill>
          <a:blip r:embed="rId2" cstate="print"/>
          <a:srcRect/>
          <a:stretch>
            <a:fillRect/>
          </a:stretch>
        </p:blipFill>
        <p:spPr bwMode="auto">
          <a:xfrm>
            <a:off x="6248400" y="1066800"/>
            <a:ext cx="2679404" cy="1600200"/>
          </a:xfrm>
          <a:prstGeom prst="rect">
            <a:avLst/>
          </a:prstGeom>
          <a:noFill/>
          <a:ln w="9525">
            <a:noFill/>
            <a:miter lim="800000"/>
            <a:headEnd/>
            <a:tailEnd/>
          </a:ln>
        </p:spPr>
      </p:pic>
      <p:pic>
        <p:nvPicPr>
          <p:cNvPr id="217091" name="Picture 3"/>
          <p:cNvPicPr>
            <a:picLocks noChangeAspect="1" noChangeArrowheads="1"/>
          </p:cNvPicPr>
          <p:nvPr/>
        </p:nvPicPr>
        <p:blipFill>
          <a:blip r:embed="rId3" cstate="print"/>
          <a:srcRect/>
          <a:stretch>
            <a:fillRect/>
          </a:stretch>
        </p:blipFill>
        <p:spPr bwMode="auto">
          <a:xfrm>
            <a:off x="6477001" y="2895600"/>
            <a:ext cx="2209800" cy="1651000"/>
          </a:xfrm>
          <a:prstGeom prst="rect">
            <a:avLst/>
          </a:prstGeom>
          <a:noFill/>
          <a:ln w="9525">
            <a:noFill/>
            <a:miter lim="800000"/>
            <a:headEnd/>
            <a:tailEnd/>
          </a:ln>
        </p:spPr>
      </p:pic>
      <p:pic>
        <p:nvPicPr>
          <p:cNvPr id="217092" name="Picture 4"/>
          <p:cNvPicPr>
            <a:picLocks noChangeAspect="1" noChangeArrowheads="1"/>
          </p:cNvPicPr>
          <p:nvPr/>
        </p:nvPicPr>
        <p:blipFill>
          <a:blip r:embed="rId4" cstate="print"/>
          <a:srcRect/>
          <a:stretch>
            <a:fillRect/>
          </a:stretch>
        </p:blipFill>
        <p:spPr bwMode="auto">
          <a:xfrm>
            <a:off x="152400" y="1066800"/>
            <a:ext cx="3000716" cy="5029200"/>
          </a:xfrm>
          <a:prstGeom prst="rect">
            <a:avLst/>
          </a:prstGeom>
          <a:noFill/>
          <a:ln w="9525">
            <a:noFill/>
            <a:miter lim="800000"/>
            <a:headEnd/>
            <a:tailEnd/>
          </a:ln>
        </p:spPr>
      </p:pic>
      <p:pic>
        <p:nvPicPr>
          <p:cNvPr id="217093" name="Picture 5"/>
          <p:cNvPicPr>
            <a:picLocks noChangeAspect="1" noChangeArrowheads="1"/>
          </p:cNvPicPr>
          <p:nvPr/>
        </p:nvPicPr>
        <p:blipFill>
          <a:blip r:embed="rId5" cstate="print"/>
          <a:srcRect/>
          <a:stretch>
            <a:fillRect/>
          </a:stretch>
        </p:blipFill>
        <p:spPr bwMode="auto">
          <a:xfrm>
            <a:off x="3048000" y="1295452"/>
            <a:ext cx="2679004" cy="1685925"/>
          </a:xfrm>
          <a:prstGeom prst="rect">
            <a:avLst/>
          </a:prstGeom>
          <a:noFill/>
          <a:ln w="9525">
            <a:noFill/>
            <a:miter lim="800000"/>
            <a:headEnd/>
            <a:tailEnd/>
          </a:ln>
        </p:spPr>
      </p:pic>
    </p:spTree>
    <p:extLst>
      <p:ext uri="{BB962C8B-B14F-4D97-AF65-F5344CB8AC3E}">
        <p14:creationId xmlns:p14="http://schemas.microsoft.com/office/powerpoint/2010/main" val="2542753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p:cNvPicPr>
            <a:picLocks noChangeAspect="1" noChangeArrowheads="1"/>
          </p:cNvPicPr>
          <p:nvPr/>
        </p:nvPicPr>
        <p:blipFill>
          <a:blip r:embed="rId3" cstate="print"/>
          <a:srcRect/>
          <a:stretch>
            <a:fillRect/>
          </a:stretch>
        </p:blipFill>
        <p:spPr bwMode="auto">
          <a:xfrm>
            <a:off x="147638" y="1604966"/>
            <a:ext cx="8848725" cy="3648075"/>
          </a:xfrm>
          <a:prstGeom prst="rect">
            <a:avLst/>
          </a:prstGeom>
          <a:noFill/>
          <a:ln w="9525">
            <a:noFill/>
            <a:miter lim="800000"/>
            <a:headEnd/>
            <a:tailEnd/>
          </a:ln>
        </p:spPr>
      </p:pic>
      <p:sp>
        <p:nvSpPr>
          <p:cNvPr id="6" name="Title 5"/>
          <p:cNvSpPr>
            <a:spLocks noGrp="1"/>
          </p:cNvSpPr>
          <p:nvPr>
            <p:ph type="title"/>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914400"/>
          </a:xfrm>
        </p:spPr>
        <p:txBody>
          <a:bodyPr/>
          <a:lstStyle/>
          <a:p>
            <a:pPr>
              <a:defRPr/>
            </a:pPr>
            <a:r>
              <a:rPr lang="en-US" sz="4000" b="1" dirty="0" smtClean="0"/>
              <a:t>Overview</a:t>
            </a:r>
          </a:p>
        </p:txBody>
      </p:sp>
      <p:sp>
        <p:nvSpPr>
          <p:cNvPr id="16387" name="Rectangle 3"/>
          <p:cNvSpPr>
            <a:spLocks noGrp="1" noChangeArrowheads="1"/>
          </p:cNvSpPr>
          <p:nvPr>
            <p:ph idx="1"/>
          </p:nvPr>
        </p:nvSpPr>
        <p:spPr>
          <a:xfrm>
            <a:off x="186531" y="2057400"/>
            <a:ext cx="8542338" cy="4114800"/>
          </a:xfrm>
        </p:spPr>
        <p:txBody>
          <a:bodyPr/>
          <a:lstStyle/>
          <a:p>
            <a:r>
              <a:rPr lang="en-US" sz="3200" dirty="0" smtClean="0"/>
              <a:t>Introductions</a:t>
            </a:r>
          </a:p>
          <a:p>
            <a:r>
              <a:rPr lang="en-US" sz="3200" b="1" dirty="0" smtClean="0"/>
              <a:t>Class format and logistics</a:t>
            </a:r>
          </a:p>
          <a:p>
            <a:r>
              <a:rPr lang="en-US" dirty="0" smtClean="0"/>
              <a:t>Course goals</a:t>
            </a:r>
          </a:p>
          <a:p>
            <a:r>
              <a:rPr lang="en-US" sz="3200" dirty="0" smtClean="0"/>
              <a:t>An intro to </a:t>
            </a:r>
            <a:r>
              <a:rPr lang="en-US" dirty="0"/>
              <a:t>c</a:t>
            </a:r>
            <a:r>
              <a:rPr lang="en-US" sz="3200" dirty="0" smtClean="0"/>
              <a:t>ase-based teaching</a:t>
            </a:r>
          </a:p>
          <a:p>
            <a:pPr lvl="1"/>
            <a:r>
              <a:rPr lang="en-US" sz="2800" dirty="0" smtClean="0"/>
              <a:t>Strategies to solve problems</a:t>
            </a:r>
          </a:p>
          <a:p>
            <a:pPr lvl="1"/>
            <a:r>
              <a:rPr lang="en-US" dirty="0" smtClean="0"/>
              <a:t>Strategies for independent learning</a:t>
            </a:r>
          </a:p>
          <a:p>
            <a:r>
              <a:rPr lang="en-US" sz="3200" dirty="0" smtClean="0"/>
              <a:t>Food safety basics</a:t>
            </a:r>
          </a:p>
          <a:p>
            <a:pPr lvl="1">
              <a:buNone/>
            </a:pPr>
            <a:endParaRPr lang="en-US" dirty="0" smtClean="0"/>
          </a:p>
        </p:txBody>
      </p:sp>
      <p:cxnSp>
        <p:nvCxnSpPr>
          <p:cNvPr id="4" name="Straight Connector 3"/>
          <p:cNvCxnSpPr/>
          <p:nvPr/>
        </p:nvCxnSpPr>
        <p:spPr>
          <a:xfrm>
            <a:off x="457200" y="1828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95954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p:cNvPicPr>
            <a:picLocks noChangeAspect="1" noChangeArrowheads="1"/>
          </p:cNvPicPr>
          <p:nvPr/>
        </p:nvPicPr>
        <p:blipFill>
          <a:blip r:embed="rId3" cstate="print"/>
          <a:srcRect/>
          <a:stretch>
            <a:fillRect/>
          </a:stretch>
        </p:blipFill>
        <p:spPr bwMode="auto">
          <a:xfrm>
            <a:off x="200029" y="1524000"/>
            <a:ext cx="8791575" cy="3861720"/>
          </a:xfrm>
          <a:prstGeom prst="rect">
            <a:avLst/>
          </a:prstGeom>
          <a:noFill/>
          <a:ln w="9525">
            <a:noFill/>
            <a:miter lim="800000"/>
            <a:headEnd/>
            <a:tailEnd/>
          </a:ln>
        </p:spPr>
      </p:pic>
      <p:sp>
        <p:nvSpPr>
          <p:cNvPr id="7" name="Title 6"/>
          <p:cNvSpPr>
            <a:spLocks noGrp="1"/>
          </p:cNvSpPr>
          <p:nvPr>
            <p:ph type="title"/>
          </p:nvPr>
        </p:nvSpPr>
        <p:spPr/>
        <p:txBody>
          <a:bodyP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p:cNvPicPr>
            <a:picLocks noChangeAspect="1" noChangeArrowheads="1"/>
          </p:cNvPicPr>
          <p:nvPr/>
        </p:nvPicPr>
        <p:blipFill>
          <a:blip r:embed="rId3" cstate="print"/>
          <a:srcRect/>
          <a:stretch>
            <a:fillRect/>
          </a:stretch>
        </p:blipFill>
        <p:spPr bwMode="auto">
          <a:xfrm>
            <a:off x="161929" y="1571625"/>
            <a:ext cx="8820150" cy="37147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sz="4000" b="1" dirty="0" smtClean="0"/>
              <a:t>Food Safety Basics</a:t>
            </a:r>
            <a:endParaRPr lang="en-US" sz="4000" b="1" dirty="0"/>
          </a:p>
        </p:txBody>
      </p:sp>
      <p:sp>
        <p:nvSpPr>
          <p:cNvPr id="3" name="Content Placeholder 2"/>
          <p:cNvSpPr>
            <a:spLocks noGrp="1"/>
          </p:cNvSpPr>
          <p:nvPr>
            <p:ph idx="1"/>
          </p:nvPr>
        </p:nvSpPr>
        <p:spPr>
          <a:xfrm>
            <a:off x="342900" y="1905000"/>
            <a:ext cx="8496300" cy="4572000"/>
          </a:xfrm>
        </p:spPr>
        <p:txBody>
          <a:bodyPr/>
          <a:lstStyle/>
          <a:p>
            <a:r>
              <a:rPr lang="en-US" dirty="0" smtClean="0"/>
              <a:t>The bugs and the diseases they cause (e.g., Salmonella, salmonellosis, and </a:t>
            </a:r>
            <a:r>
              <a:rPr lang="en-US" dirty="0"/>
              <a:t>Reiter's </a:t>
            </a:r>
            <a:r>
              <a:rPr lang="en-US" dirty="0" smtClean="0"/>
              <a:t>Syndrome)</a:t>
            </a:r>
          </a:p>
          <a:p>
            <a:r>
              <a:rPr lang="en-US" b="1" dirty="0"/>
              <a:t>Environmental and food factors and their effects on foodborne pathogens</a:t>
            </a:r>
          </a:p>
          <a:p>
            <a:r>
              <a:rPr lang="en-US" dirty="0" smtClean="0"/>
              <a:t>The tools (detection methods, subtyping methods, epidemiological tools)</a:t>
            </a:r>
          </a:p>
          <a:p>
            <a:r>
              <a:rPr lang="en-US" dirty="0"/>
              <a:t>The food system and transmission </a:t>
            </a:r>
            <a:r>
              <a:rPr lang="en-US" dirty="0" smtClean="0"/>
              <a:t>pathways</a:t>
            </a:r>
          </a:p>
          <a:p>
            <a:r>
              <a:rPr lang="en-US" dirty="0"/>
              <a:t>The regulatory and political environment</a:t>
            </a:r>
          </a:p>
          <a:p>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7521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2"/>
            <a:ext cx="8229600" cy="4297369"/>
          </a:xfrm>
        </p:spPr>
        <p:txBody>
          <a:bodyPr/>
          <a:lstStyle/>
          <a:p>
            <a:r>
              <a:rPr lang="en-US" dirty="0">
                <a:latin typeface="Calibri" pitchFamily="34" charset="0"/>
              </a:rPr>
              <a:t>Nutrient </a:t>
            </a:r>
            <a:r>
              <a:rPr lang="en-US" dirty="0" smtClean="0">
                <a:latin typeface="Calibri" pitchFamily="34" charset="0"/>
              </a:rPr>
              <a:t>Requirements and presence</a:t>
            </a:r>
            <a:endParaRPr lang="en-US" dirty="0">
              <a:latin typeface="Calibri" pitchFamily="34" charset="0"/>
            </a:endParaRPr>
          </a:p>
          <a:p>
            <a:r>
              <a:rPr lang="en-US" dirty="0">
                <a:latin typeface="Calibri" pitchFamily="34" charset="0"/>
              </a:rPr>
              <a:t>Available </a:t>
            </a:r>
            <a:r>
              <a:rPr lang="en-US" dirty="0" smtClean="0">
                <a:latin typeface="Calibri" pitchFamily="34" charset="0"/>
              </a:rPr>
              <a:t>Water (water activity; aw)</a:t>
            </a:r>
            <a:endParaRPr lang="en-US" dirty="0">
              <a:latin typeface="Calibri" pitchFamily="34" charset="0"/>
            </a:endParaRPr>
          </a:p>
          <a:p>
            <a:r>
              <a:rPr lang="en-US" dirty="0">
                <a:latin typeface="Calibri" pitchFamily="34" charset="0"/>
              </a:rPr>
              <a:t>Acidity or pH</a:t>
            </a:r>
          </a:p>
          <a:p>
            <a:r>
              <a:rPr lang="en-US" dirty="0">
                <a:latin typeface="Calibri" pitchFamily="34" charset="0"/>
              </a:rPr>
              <a:t>P/A of Oxygen</a:t>
            </a:r>
          </a:p>
          <a:p>
            <a:r>
              <a:rPr lang="en-US" dirty="0">
                <a:latin typeface="Calibri" pitchFamily="34" charset="0"/>
              </a:rPr>
              <a:t>Presence of </a:t>
            </a:r>
            <a:r>
              <a:rPr lang="en-US" dirty="0" smtClean="0">
                <a:latin typeface="Calibri" pitchFamily="34" charset="0"/>
              </a:rPr>
              <a:t>Inhibitors (chemical inhibitors, competitive </a:t>
            </a:r>
            <a:r>
              <a:rPr lang="en-US" dirty="0" err="1" smtClean="0">
                <a:latin typeface="Calibri" pitchFamily="34" charset="0"/>
              </a:rPr>
              <a:t>microflora</a:t>
            </a:r>
            <a:r>
              <a:rPr lang="en-US" dirty="0" smtClean="0">
                <a:latin typeface="Calibri" pitchFamily="34" charset="0"/>
              </a:rPr>
              <a:t>, etc.)</a:t>
            </a:r>
            <a:endParaRPr lang="en-US" dirty="0">
              <a:latin typeface="Calibri" pitchFamily="34" charset="0"/>
            </a:endParaRPr>
          </a:p>
          <a:p>
            <a:r>
              <a:rPr lang="en-US" dirty="0">
                <a:latin typeface="Calibri" pitchFamily="34" charset="0"/>
              </a:rPr>
              <a:t>Temperature</a:t>
            </a:r>
          </a:p>
          <a:p>
            <a:endParaRPr lang="en-US" dirty="0"/>
          </a:p>
        </p:txBody>
      </p:sp>
      <p:sp>
        <p:nvSpPr>
          <p:cNvPr id="4" name="TextBox 3"/>
          <p:cNvSpPr txBox="1"/>
          <p:nvPr/>
        </p:nvSpPr>
        <p:spPr>
          <a:xfrm>
            <a:off x="94600" y="5867451"/>
            <a:ext cx="9049400" cy="830997"/>
          </a:xfrm>
          <a:prstGeom prst="rect">
            <a:avLst/>
          </a:prstGeom>
          <a:noFill/>
        </p:spPr>
        <p:txBody>
          <a:bodyPr wrap="none" rtlCol="0">
            <a:spAutoFit/>
          </a:bodyPr>
          <a:lstStyle/>
          <a:p>
            <a:r>
              <a:rPr lang="en-US" sz="1600" dirty="0" smtClean="0"/>
              <a:t>Critical for prevention </a:t>
            </a:r>
            <a:r>
              <a:rPr lang="en-US" sz="1600" dirty="0"/>
              <a:t>of botulism; see </a:t>
            </a:r>
            <a:endParaRPr lang="en-US" sz="1600" dirty="0" smtClean="0"/>
          </a:p>
          <a:p>
            <a:r>
              <a:rPr lang="en-US" sz="1600" dirty="0" smtClean="0">
                <a:hlinkClick r:id="rId2"/>
              </a:rPr>
              <a:t>http</a:t>
            </a:r>
            <a:r>
              <a:rPr lang="en-US" sz="1600" dirty="0">
                <a:hlinkClick r:id="rId2"/>
              </a:rPr>
              <a:t>://</a:t>
            </a:r>
            <a:r>
              <a:rPr lang="en-US" sz="1600" dirty="0" smtClean="0">
                <a:hlinkClick r:id="rId2"/>
              </a:rPr>
              <a:t>www.fda.gov/Food/GuidanceComplianceRegulatoryInformation/</a:t>
            </a:r>
            <a:endParaRPr lang="en-US" sz="1600" dirty="0" smtClean="0"/>
          </a:p>
          <a:p>
            <a:r>
              <a:rPr lang="en-US" sz="1600" dirty="0" err="1" smtClean="0"/>
              <a:t>GuidanceDocuments</a:t>
            </a:r>
            <a:r>
              <a:rPr lang="en-US" sz="1600" dirty="0" smtClean="0"/>
              <a:t>/Seafood/</a:t>
            </a:r>
            <a:r>
              <a:rPr lang="en-US" sz="1600" dirty="0" err="1" smtClean="0"/>
              <a:t>FishandFisheriesProductsHazardsandControlsGuide</a:t>
            </a:r>
            <a:r>
              <a:rPr lang="en-US" sz="1600" dirty="0" smtClean="0"/>
              <a:t>/ucm092180.htm</a:t>
            </a:r>
            <a:endParaRPr lang="en-US" sz="1600" dirty="0"/>
          </a:p>
        </p:txBody>
      </p:sp>
    </p:spTree>
    <p:extLst>
      <p:ext uri="{BB962C8B-B14F-4D97-AF65-F5344CB8AC3E}">
        <p14:creationId xmlns:p14="http://schemas.microsoft.com/office/powerpoint/2010/main" val="35132924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sz="4000" b="1" dirty="0" smtClean="0"/>
              <a:t>Food Safety Basics</a:t>
            </a:r>
            <a:endParaRPr lang="en-US" sz="4000" b="1" dirty="0"/>
          </a:p>
        </p:txBody>
      </p:sp>
      <p:sp>
        <p:nvSpPr>
          <p:cNvPr id="3" name="Content Placeholder 2"/>
          <p:cNvSpPr>
            <a:spLocks noGrp="1"/>
          </p:cNvSpPr>
          <p:nvPr>
            <p:ph idx="1"/>
          </p:nvPr>
        </p:nvSpPr>
        <p:spPr>
          <a:xfrm>
            <a:off x="457200" y="1981200"/>
            <a:ext cx="8229600" cy="4343400"/>
          </a:xfrm>
        </p:spPr>
        <p:txBody>
          <a:bodyPr/>
          <a:lstStyle/>
          <a:p>
            <a:r>
              <a:rPr lang="en-US" dirty="0" smtClean="0"/>
              <a:t>The bugs and the diseases they cause (e.g., Salmonella, salmonellosis, and </a:t>
            </a:r>
            <a:r>
              <a:rPr lang="en-US" dirty="0"/>
              <a:t>Reiter's </a:t>
            </a:r>
            <a:r>
              <a:rPr lang="en-US" dirty="0" smtClean="0"/>
              <a:t>Syndrome)</a:t>
            </a:r>
          </a:p>
          <a:p>
            <a:r>
              <a:rPr lang="en-US" dirty="0"/>
              <a:t>Environmental and food factors and their effects on foodborne pathogens</a:t>
            </a:r>
          </a:p>
          <a:p>
            <a:r>
              <a:rPr lang="en-US" b="1" dirty="0" smtClean="0"/>
              <a:t>The tools (detection methods, subtyping methods, epidemiological tools)</a:t>
            </a:r>
          </a:p>
          <a:p>
            <a:r>
              <a:rPr lang="en-US" dirty="0"/>
              <a:t>The food system and transmission </a:t>
            </a:r>
            <a:r>
              <a:rPr lang="en-US" dirty="0" smtClean="0"/>
              <a:t>pathways</a:t>
            </a:r>
          </a:p>
          <a:p>
            <a:r>
              <a:rPr lang="en-US" dirty="0"/>
              <a:t>The regulatory and political environment</a:t>
            </a:r>
          </a:p>
          <a:p>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9881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6128" y="964379"/>
            <a:ext cx="9017872" cy="1321673"/>
          </a:xfrm>
        </p:spPr>
        <p:txBody>
          <a:bodyPr/>
          <a:lstStyle/>
          <a:p>
            <a:r>
              <a:rPr lang="en-US" sz="4400" b="1" dirty="0" smtClean="0">
                <a:solidFill>
                  <a:schemeClr val="tx1"/>
                </a:solidFill>
                <a:latin typeface="Calibri" pitchFamily="34" charset="0"/>
                <a:cs typeface="Calibri" pitchFamily="34" charset="0"/>
              </a:rPr>
              <a:t>Who regulates Food Safety in the US – the feds</a:t>
            </a:r>
            <a:endParaRPr lang="en-US" sz="4400" b="1" dirty="0">
              <a:solidFill>
                <a:schemeClr val="tx1"/>
              </a:solidFill>
              <a:latin typeface="Calibri" pitchFamily="34" charset="0"/>
              <a:cs typeface="Calibri" pitchFamily="34" charset="0"/>
            </a:endParaRPr>
          </a:p>
        </p:txBody>
      </p:sp>
      <p:sp>
        <p:nvSpPr>
          <p:cNvPr id="3" name="Content Placeholder 2"/>
          <p:cNvSpPr>
            <a:spLocks noGrp="1"/>
          </p:cNvSpPr>
          <p:nvPr>
            <p:ph idx="1"/>
          </p:nvPr>
        </p:nvSpPr>
        <p:spPr>
          <a:xfrm>
            <a:off x="114300" y="2514600"/>
            <a:ext cx="8877300" cy="4114800"/>
          </a:xfrm>
        </p:spPr>
        <p:txBody>
          <a:bodyPr/>
          <a:lstStyle/>
          <a:p>
            <a:pPr defTabSz="457200">
              <a:spcBef>
                <a:spcPts val="0"/>
              </a:spcBef>
              <a:buFont typeface="Arial" pitchFamily="34" charset="0"/>
              <a:buChar char="•"/>
              <a:defRPr/>
            </a:pPr>
            <a:r>
              <a:rPr lang="en-US" sz="2800" b="0" kern="1200" dirty="0">
                <a:latin typeface="+mn-lt"/>
                <a:ea typeface="ＭＳ Ｐゴシック" pitchFamily="-112" charset="-128"/>
                <a:cs typeface="+mn-cs"/>
              </a:rPr>
              <a:t>USDA, Food Safety Inspection Service (FSIS): meat and poultry (and cat fish</a:t>
            </a:r>
            <a:r>
              <a:rPr lang="en-US" sz="2800" b="0" kern="1200" dirty="0" smtClean="0">
                <a:latin typeface="+mn-lt"/>
                <a:ea typeface="ＭＳ Ｐゴシック" pitchFamily="-112" charset="-128"/>
                <a:cs typeface="+mn-cs"/>
              </a:rPr>
              <a:t>!)</a:t>
            </a:r>
          </a:p>
          <a:p>
            <a:pPr lvl="1">
              <a:spcBef>
                <a:spcPts val="0"/>
              </a:spcBef>
              <a:buFont typeface="Arial" pitchFamily="34" charset="0"/>
              <a:buChar char="•"/>
              <a:defRPr/>
            </a:pPr>
            <a:r>
              <a:rPr lang="en-US" sz="2400" dirty="0" smtClean="0"/>
              <a:t>Standard methods are detailed in MLG</a:t>
            </a:r>
            <a:endParaRPr lang="en-US" sz="2400" b="0" kern="1200" dirty="0">
              <a:latin typeface="+mn-lt"/>
              <a:ea typeface="ＭＳ Ｐゴシック" pitchFamily="-112" charset="-128"/>
              <a:cs typeface="+mn-cs"/>
            </a:endParaRPr>
          </a:p>
          <a:p>
            <a:pPr defTabSz="457200">
              <a:spcBef>
                <a:spcPts val="0"/>
              </a:spcBef>
              <a:buFont typeface="Arial" pitchFamily="34" charset="0"/>
              <a:buChar char="•"/>
              <a:defRPr/>
            </a:pPr>
            <a:r>
              <a:rPr lang="en-US" sz="2800" b="0" kern="1200" dirty="0">
                <a:latin typeface="+mn-lt"/>
                <a:ea typeface="ＭＳ Ｐゴシック" pitchFamily="-112" charset="-128"/>
                <a:cs typeface="+mn-cs"/>
              </a:rPr>
              <a:t>Food and Drug Administration (FDA), Department of Health and Human Services (DHHS): other foods, including dairy, </a:t>
            </a:r>
            <a:r>
              <a:rPr lang="en-US" sz="2800" b="0" kern="1200" dirty="0" err="1">
                <a:latin typeface="+mn-lt"/>
                <a:ea typeface="ＭＳ Ｐゴシック" pitchFamily="-112" charset="-128"/>
                <a:cs typeface="+mn-cs"/>
              </a:rPr>
              <a:t>seafoods</a:t>
            </a:r>
            <a:r>
              <a:rPr lang="en-US" sz="2800" b="0" kern="1200" dirty="0">
                <a:latin typeface="+mn-lt"/>
                <a:ea typeface="ＭＳ Ｐゴシック" pitchFamily="-112" charset="-128"/>
                <a:cs typeface="+mn-cs"/>
              </a:rPr>
              <a:t>, </a:t>
            </a:r>
            <a:r>
              <a:rPr lang="en-US" sz="2800" b="0" kern="1200" dirty="0" smtClean="0">
                <a:latin typeface="+mn-lt"/>
                <a:ea typeface="ＭＳ Ｐゴシック" pitchFamily="-112" charset="-128"/>
                <a:cs typeface="+mn-cs"/>
              </a:rPr>
              <a:t>eggs</a:t>
            </a:r>
          </a:p>
          <a:p>
            <a:pPr lvl="1">
              <a:spcBef>
                <a:spcPts val="0"/>
              </a:spcBef>
              <a:buFont typeface="Arial" pitchFamily="34" charset="0"/>
              <a:buChar char="•"/>
              <a:defRPr/>
            </a:pPr>
            <a:r>
              <a:rPr lang="en-US" sz="2400" b="0" kern="1200" dirty="0" smtClean="0">
                <a:latin typeface="+mn-lt"/>
                <a:ea typeface="ＭＳ Ｐゴシック" pitchFamily="-112" charset="-128"/>
                <a:cs typeface="+mn-cs"/>
              </a:rPr>
              <a:t>Standard methods are detailed in BAM</a:t>
            </a:r>
            <a:endParaRPr lang="en-US" sz="2400" b="0" kern="1200" dirty="0">
              <a:latin typeface="+mn-lt"/>
              <a:ea typeface="ＭＳ Ｐゴシック" pitchFamily="-112" charset="-128"/>
              <a:cs typeface="+mn-cs"/>
            </a:endParaRPr>
          </a:p>
          <a:p>
            <a:pPr defTabSz="457200">
              <a:spcBef>
                <a:spcPts val="0"/>
              </a:spcBef>
              <a:buFont typeface="Arial" pitchFamily="34" charset="0"/>
              <a:buChar char="•"/>
              <a:defRPr/>
            </a:pPr>
            <a:r>
              <a:rPr lang="en-US" sz="2800" b="0" kern="1200" dirty="0">
                <a:latin typeface="+mn-lt"/>
                <a:ea typeface="ＭＳ Ｐゴシック" pitchFamily="-112" charset="-128"/>
                <a:cs typeface="+mn-cs"/>
              </a:rPr>
              <a:t>Minor roles for EPA, National Marine and Fisheries Service (NMFS), USDA-Animal and Plant Health Inspection Service (APHIS). </a:t>
            </a:r>
          </a:p>
        </p:txBody>
      </p:sp>
      <p:cxnSp>
        <p:nvCxnSpPr>
          <p:cNvPr id="4" name="Straight Connector 3"/>
          <p:cNvCxnSpPr/>
          <p:nvPr/>
        </p:nvCxnSpPr>
        <p:spPr>
          <a:xfrm>
            <a:off x="457200" y="2286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9635989"/>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304800" y="990600"/>
            <a:ext cx="8398933" cy="1371600"/>
          </a:xfrm>
        </p:spPr>
        <p:txBody>
          <a:bodyPr/>
          <a:lstStyle/>
          <a:p>
            <a:pPr>
              <a:defRPr/>
            </a:pPr>
            <a:r>
              <a:rPr lang="en-US" b="1" dirty="0" smtClean="0"/>
              <a:t>Strain differentiation</a:t>
            </a:r>
            <a:br>
              <a:rPr lang="en-US" b="1" dirty="0" smtClean="0"/>
            </a:br>
            <a:r>
              <a:rPr lang="en-US" b="1" dirty="0" smtClean="0"/>
              <a:t>(subtyping/fingerprinting)</a:t>
            </a:r>
            <a:endParaRPr lang="en-US" b="1" dirty="0" smtClean="0">
              <a:solidFill>
                <a:schemeClr val="tx1"/>
              </a:solidFill>
              <a:effectLst>
                <a:outerShdw blurRad="38100" dist="38100" dir="2700000" algn="tl">
                  <a:srgbClr val="FFFFFF"/>
                </a:outerShdw>
              </a:effectLst>
            </a:endParaRPr>
          </a:p>
        </p:txBody>
      </p:sp>
      <p:sp>
        <p:nvSpPr>
          <p:cNvPr id="43012" name="Rectangle 3"/>
          <p:cNvSpPr>
            <a:spLocks noGrp="1" noChangeArrowheads="1"/>
          </p:cNvSpPr>
          <p:nvPr>
            <p:ph idx="1"/>
          </p:nvPr>
        </p:nvSpPr>
        <p:spPr>
          <a:xfrm>
            <a:off x="440270" y="2743200"/>
            <a:ext cx="8398933" cy="3581400"/>
          </a:xfrm>
        </p:spPr>
        <p:txBody>
          <a:bodyPr/>
          <a:lstStyle/>
          <a:p>
            <a:r>
              <a:rPr lang="en-US" dirty="0" smtClean="0"/>
              <a:t>Tools which allow sensitive differentiation of bacterial subtypes</a:t>
            </a:r>
          </a:p>
          <a:p>
            <a:pPr lvl="1"/>
            <a:r>
              <a:rPr lang="en-US" dirty="0" smtClean="0"/>
              <a:t>Detection of contamination sources</a:t>
            </a:r>
          </a:p>
          <a:p>
            <a:r>
              <a:rPr lang="en-US" dirty="0" smtClean="0"/>
              <a:t>Strain differentiation methods commonly applied include serotyping, ribotyping, Pulsed Field Gel Electrophoresis (PFGE)</a:t>
            </a:r>
          </a:p>
        </p:txBody>
      </p:sp>
      <p:sp>
        <p:nvSpPr>
          <p:cNvPr id="43010" name="Date Placeholder 3"/>
          <p:cNvSpPr>
            <a:spLocks noGrp="1"/>
          </p:cNvSpPr>
          <p:nvPr>
            <p:ph type="dt" sz="half" idx="10"/>
          </p:nvPr>
        </p:nvSpPr>
        <p:spPr>
          <a:noFill/>
        </p:spPr>
        <p:txBody>
          <a:bodyPr/>
          <a:lstStyle/>
          <a:p>
            <a:endParaRPr lang="en-US" smtClean="0"/>
          </a:p>
        </p:txBody>
      </p:sp>
      <p:cxnSp>
        <p:nvCxnSpPr>
          <p:cNvPr id="5" name="Straight Connector 4"/>
          <p:cNvCxnSpPr/>
          <p:nvPr/>
        </p:nvCxnSpPr>
        <p:spPr>
          <a:xfrm>
            <a:off x="533400" y="2514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xfrm>
            <a:off x="0" y="1143000"/>
            <a:ext cx="9067799" cy="609600"/>
          </a:xfrm>
        </p:spPr>
        <p:txBody>
          <a:bodyPr/>
          <a:lstStyle/>
          <a:p>
            <a:pPr>
              <a:defRPr/>
            </a:pPr>
            <a:r>
              <a:rPr lang="en-US" sz="4000" b="1" dirty="0" smtClean="0"/>
              <a:t>Examples of </a:t>
            </a:r>
            <a:r>
              <a:rPr lang="en-US" sz="4000" b="1" i="1" dirty="0" smtClean="0"/>
              <a:t>L. monocytogenes </a:t>
            </a:r>
            <a:r>
              <a:rPr lang="en-US" sz="4000" b="1" dirty="0" err="1" smtClean="0"/>
              <a:t>ribotypes</a:t>
            </a:r>
            <a:endParaRPr lang="en-US" sz="4000" b="1" dirty="0" smtClean="0"/>
          </a:p>
        </p:txBody>
      </p:sp>
      <p:sp>
        <p:nvSpPr>
          <p:cNvPr id="3" name="Slide Number Placeholder 2"/>
          <p:cNvSpPr>
            <a:spLocks noGrp="1"/>
          </p:cNvSpPr>
          <p:nvPr>
            <p:ph type="sldNum" sz="quarter" idx="12"/>
          </p:nvPr>
        </p:nvSpPr>
        <p:spPr/>
        <p:txBody>
          <a:bodyPr/>
          <a:lstStyle/>
          <a:p>
            <a:fld id="{7E9F1279-B869-4020-B91D-2175742C588A}" type="slidenum">
              <a:rPr lang="en-US" smtClean="0"/>
              <a:pPr/>
              <a:t>37</a:t>
            </a:fld>
            <a:endParaRPr lang="en-US"/>
          </a:p>
        </p:txBody>
      </p:sp>
      <p:grpSp>
        <p:nvGrpSpPr>
          <p:cNvPr id="2" name="Group 1"/>
          <p:cNvGrpSpPr/>
          <p:nvPr/>
        </p:nvGrpSpPr>
        <p:grpSpPr>
          <a:xfrm>
            <a:off x="381000" y="2163170"/>
            <a:ext cx="8153400" cy="4114800"/>
            <a:chOff x="428625" y="1981200"/>
            <a:chExt cx="9172575" cy="4114800"/>
          </a:xfrm>
        </p:grpSpPr>
        <p:sp>
          <p:nvSpPr>
            <p:cNvPr id="40964" name="Rectangle 3"/>
            <p:cNvSpPr>
              <a:spLocks noChangeArrowheads="1"/>
            </p:cNvSpPr>
            <p:nvPr/>
          </p:nvSpPr>
          <p:spPr bwMode="auto">
            <a:xfrm>
              <a:off x="428625" y="1981200"/>
              <a:ext cx="9172575" cy="4114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2400" smtClean="0">
                <a:solidFill>
                  <a:srgbClr val="000000"/>
                </a:solidFill>
                <a:latin typeface="Times New Roman" pitchFamily="18" charset="0"/>
              </a:endParaRPr>
            </a:p>
          </p:txBody>
        </p:sp>
        <p:pic>
          <p:nvPicPr>
            <p:cNvPr id="40965"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2133600"/>
              <a:ext cx="8658225"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6" name="Straight Connector 5"/>
          <p:cNvCxnSpPr/>
          <p:nvPr/>
        </p:nvCxnSpPr>
        <p:spPr>
          <a:xfrm>
            <a:off x="533400" y="1828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5368076"/>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228600" y="762000"/>
            <a:ext cx="8534400" cy="990600"/>
          </a:xfrm>
          <a:effectLst>
            <a:outerShdw dist="35921" dir="2700000" algn="ctr" rotWithShape="0">
              <a:schemeClr val="bg2"/>
            </a:outerShdw>
          </a:effectLst>
        </p:spPr>
        <p:txBody>
          <a:bodyPr/>
          <a:lstStyle/>
          <a:p>
            <a:pPr>
              <a:defRPr/>
            </a:pPr>
            <a:r>
              <a:rPr lang="en-US" altLang="en-US" b="1" dirty="0" smtClean="0"/>
              <a:t>Examples of different PFGE patterns</a:t>
            </a:r>
            <a:endParaRPr lang="en-US" altLang="en-US" sz="3600" b="1" i="1" dirty="0" smtClean="0">
              <a:latin typeface="Helvetica" charset="0"/>
            </a:endParaRPr>
          </a:p>
        </p:txBody>
      </p:sp>
      <p:pic>
        <p:nvPicPr>
          <p:cNvPr id="23555" name="Picture 3"/>
          <p:cNvPicPr>
            <a:picLocks noChangeAspect="1" noChangeArrowheads="1"/>
          </p:cNvPicPr>
          <p:nvPr/>
        </p:nvPicPr>
        <p:blipFill>
          <a:blip r:embed="rId4" cstate="print">
            <a:lum contrast="60000"/>
          </a:blip>
          <a:srcRect l="9662" r="15071" b="13388"/>
          <a:stretch>
            <a:fillRect/>
          </a:stretch>
        </p:blipFill>
        <p:spPr bwMode="auto">
          <a:xfrm>
            <a:off x="609605" y="1905000"/>
            <a:ext cx="7993063" cy="4833938"/>
          </a:xfrm>
          <a:prstGeom prst="rect">
            <a:avLst/>
          </a:prstGeom>
          <a:noFill/>
          <a:ln w="9525">
            <a:noFill/>
            <a:miter lim="800000"/>
            <a:headEnd/>
            <a:tailEnd/>
          </a:ln>
        </p:spPr>
      </p:pic>
      <p:sp>
        <p:nvSpPr>
          <p:cNvPr id="23556" name="Text Box 6"/>
          <p:cNvSpPr txBox="1">
            <a:spLocks noChangeArrowheads="1"/>
          </p:cNvSpPr>
          <p:nvPr/>
        </p:nvSpPr>
        <p:spPr bwMode="auto">
          <a:xfrm>
            <a:off x="460420" y="2193993"/>
            <a:ext cx="184731" cy="461665"/>
          </a:xfrm>
          <a:prstGeom prst="rect">
            <a:avLst/>
          </a:prstGeom>
          <a:noFill/>
          <a:ln w="12700" cap="sq">
            <a:noFill/>
            <a:miter lim="800000"/>
            <a:headEnd type="none" w="sm" len="sm"/>
            <a:tailEnd type="none" w="sm" len="sm"/>
          </a:ln>
        </p:spPr>
        <p:txBody>
          <a:bodyPr wrap="none">
            <a:spAutoFit/>
          </a:bodyPr>
          <a:lstStyle/>
          <a:p>
            <a:endParaRPr lang="en-US" altLang="en-US" sz="2400" i="1">
              <a:solidFill>
                <a:srgbClr val="000000"/>
              </a:solidFill>
              <a:latin typeface="Times New Roman" pitchFamily="18" charset="0"/>
            </a:endParaRPr>
          </a:p>
        </p:txBody>
      </p:sp>
      <p:sp>
        <p:nvSpPr>
          <p:cNvPr id="166919" name="Rectangle 7"/>
          <p:cNvSpPr>
            <a:spLocks noChangeArrowheads="1"/>
          </p:cNvSpPr>
          <p:nvPr/>
        </p:nvSpPr>
        <p:spPr bwMode="auto">
          <a:xfrm>
            <a:off x="609600" y="1600200"/>
            <a:ext cx="406400" cy="363538"/>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altLang="en-US" sz="2000" dirty="0" smtClean="0">
                <a:solidFill>
                  <a:prstClr val="black"/>
                </a:solidFill>
                <a:latin typeface="Helvetica" charset="0"/>
              </a:rPr>
              <a:t>M</a:t>
            </a:r>
            <a:endParaRPr lang="en-US" altLang="en-US" sz="2000" dirty="0">
              <a:solidFill>
                <a:prstClr val="black"/>
              </a:solidFill>
              <a:latin typeface="Helvetica" charset="0"/>
            </a:endParaRPr>
          </a:p>
        </p:txBody>
      </p:sp>
      <p:sp>
        <p:nvSpPr>
          <p:cNvPr id="166920" name="Rectangle 8"/>
          <p:cNvSpPr>
            <a:spLocks noChangeArrowheads="1"/>
          </p:cNvSpPr>
          <p:nvPr/>
        </p:nvSpPr>
        <p:spPr bwMode="auto">
          <a:xfrm>
            <a:off x="4335463" y="1658938"/>
            <a:ext cx="406400" cy="3048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altLang="en-US" sz="2000" dirty="0">
                <a:solidFill>
                  <a:prstClr val="black"/>
                </a:solidFill>
                <a:latin typeface="Helvetica" charset="0"/>
              </a:rPr>
              <a:t>M</a:t>
            </a:r>
          </a:p>
        </p:txBody>
      </p:sp>
      <p:sp>
        <p:nvSpPr>
          <p:cNvPr id="166921" name="Rectangle 9"/>
          <p:cNvSpPr>
            <a:spLocks noChangeArrowheads="1"/>
          </p:cNvSpPr>
          <p:nvPr/>
        </p:nvSpPr>
        <p:spPr bwMode="auto">
          <a:xfrm>
            <a:off x="8128000" y="1600200"/>
            <a:ext cx="406400" cy="3048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altLang="en-US" sz="2000" dirty="0" smtClean="0">
                <a:solidFill>
                  <a:prstClr val="black"/>
                </a:solidFill>
                <a:latin typeface="Helvetica" charset="0"/>
              </a:rPr>
              <a:t>M</a:t>
            </a:r>
            <a:endParaRPr lang="en-US" altLang="en-US" sz="2000" dirty="0">
              <a:solidFill>
                <a:prstClr val="black"/>
              </a:solidFill>
              <a:latin typeface="Helvetica" charset="0"/>
            </a:endParaRPr>
          </a:p>
        </p:txBody>
      </p:sp>
      <p:cxnSp>
        <p:nvCxnSpPr>
          <p:cNvPr id="8" name="Straight Connector 7"/>
          <p:cNvCxnSpPr/>
          <p:nvPr/>
        </p:nvCxnSpPr>
        <p:spPr>
          <a:xfrm>
            <a:off x="533400" y="1597925"/>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2"/>
          </p:nvPr>
        </p:nvSpPr>
        <p:spPr/>
        <p:txBody>
          <a:bodyPr/>
          <a:lstStyle/>
          <a:p>
            <a:fld id="{7E9F1279-B869-4020-B91D-2175742C588A}" type="slidenum">
              <a:rPr lang="en-US" smtClean="0"/>
              <a:pPr/>
              <a:t>38</a:t>
            </a:fld>
            <a:endParaRPr lang="en-US"/>
          </a:p>
        </p:txBody>
      </p:sp>
    </p:spTree>
    <p:extLst>
      <p:ext uri="{BB962C8B-B14F-4D97-AF65-F5344CB8AC3E}">
        <p14:creationId xmlns:p14="http://schemas.microsoft.com/office/powerpoint/2010/main" val="2267496973"/>
      </p:ext>
    </p:extLst>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5800" y="304800"/>
            <a:ext cx="4935538" cy="1066800"/>
          </a:xfrm>
        </p:spPr>
        <p:txBody>
          <a:bodyPr/>
          <a:lstStyle/>
          <a:p>
            <a:pPr>
              <a:defRPr/>
            </a:pPr>
            <a:r>
              <a:rPr lang="en-US" sz="4400" dirty="0" smtClean="0">
                <a:solidFill>
                  <a:schemeClr val="tx1"/>
                </a:solidFill>
                <a:effectLst/>
                <a:latin typeface="Calibri" pitchFamily="34" charset="0"/>
                <a:cs typeface="Calibri" pitchFamily="34" charset="0"/>
              </a:rPr>
              <a:t>DNA sequencing-based subtyping</a:t>
            </a:r>
          </a:p>
        </p:txBody>
      </p:sp>
      <p:graphicFrame>
        <p:nvGraphicFramePr>
          <p:cNvPr id="1026" name="Object 3"/>
          <p:cNvGraphicFramePr>
            <a:graphicFrameLocks noChangeAspect="1"/>
          </p:cNvGraphicFramePr>
          <p:nvPr/>
        </p:nvGraphicFramePr>
        <p:xfrm>
          <a:off x="533400" y="1828811"/>
          <a:ext cx="4865688" cy="2722563"/>
        </p:xfrm>
        <a:graphic>
          <a:graphicData uri="http://schemas.openxmlformats.org/presentationml/2006/ole">
            <mc:AlternateContent xmlns:mc="http://schemas.openxmlformats.org/markup-compatibility/2006">
              <mc:Choice xmlns:v="urn:schemas-microsoft-com:vml" Requires="v">
                <p:oleObj spid="_x0000_s6155" name="Photo Editor Photo" r:id="rId5" imgW="10821911" imgH="5380952" progId="MSPhotoEd.3">
                  <p:embed/>
                </p:oleObj>
              </mc:Choice>
              <mc:Fallback>
                <p:oleObj name="Photo Editor Photo" r:id="rId5" imgW="10821911" imgH="5380952"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1828811"/>
                        <a:ext cx="4865688" cy="272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4"/>
          <p:cNvSpPr txBox="1">
            <a:spLocks noChangeArrowheads="1"/>
          </p:cNvSpPr>
          <p:nvPr/>
        </p:nvSpPr>
        <p:spPr bwMode="auto">
          <a:xfrm>
            <a:off x="381021" y="5029200"/>
            <a:ext cx="8599470" cy="1323439"/>
          </a:xfrm>
          <a:prstGeom prst="rect">
            <a:avLst/>
          </a:prstGeom>
          <a:solidFill>
            <a:schemeClr val="bg1"/>
          </a:solidFill>
          <a:ln w="9525">
            <a:solidFill>
              <a:schemeClr val="tx1"/>
            </a:solidFill>
            <a:miter lim="800000"/>
            <a:headEnd/>
            <a:tailEnd/>
          </a:ln>
        </p:spPr>
        <p:txBody>
          <a:bodyPr wrap="square">
            <a:spAutoFit/>
          </a:bodyPr>
          <a:lstStyle/>
          <a:p>
            <a:r>
              <a:rPr lang="en-US" sz="2000" dirty="0">
                <a:solidFill>
                  <a:srgbClr val="000000"/>
                </a:solidFill>
                <a:latin typeface="Times New Roman" pitchFamily="18" charset="0"/>
              </a:rPr>
              <a:t>Isolate 1	AACATGCAGACTGACGATTCGACGTAGGCTAGACGTTGACTG</a:t>
            </a:r>
          </a:p>
          <a:p>
            <a:r>
              <a:rPr lang="en-US" sz="2000" dirty="0">
                <a:solidFill>
                  <a:srgbClr val="000000"/>
                </a:solidFill>
                <a:latin typeface="Times New Roman" pitchFamily="18" charset="0"/>
              </a:rPr>
              <a:t>Isolate 2	AACATGCAGACTGACGATTCG</a:t>
            </a:r>
            <a:r>
              <a:rPr lang="en-US" sz="2000" dirty="0">
                <a:solidFill>
                  <a:srgbClr val="FF0000"/>
                </a:solidFill>
                <a:latin typeface="Times New Roman" pitchFamily="18" charset="0"/>
              </a:rPr>
              <a:t>T</a:t>
            </a:r>
            <a:r>
              <a:rPr lang="en-US" sz="2000" dirty="0">
                <a:solidFill>
                  <a:srgbClr val="000000"/>
                </a:solidFill>
                <a:latin typeface="Times New Roman" pitchFamily="18" charset="0"/>
              </a:rPr>
              <a:t>CGTAGGCTAGACGTTGACTG</a:t>
            </a:r>
          </a:p>
          <a:p>
            <a:r>
              <a:rPr lang="en-US" sz="2000" dirty="0">
                <a:solidFill>
                  <a:srgbClr val="000000"/>
                </a:solidFill>
                <a:latin typeface="Times New Roman" pitchFamily="18" charset="0"/>
              </a:rPr>
              <a:t>Isolate 3	AACATGCAGACTGACGATTCGACGTAGGCTAGACGTTGACTG</a:t>
            </a:r>
          </a:p>
          <a:p>
            <a:r>
              <a:rPr lang="en-US" sz="2000" dirty="0">
                <a:solidFill>
                  <a:srgbClr val="000000"/>
                </a:solidFill>
                <a:latin typeface="Times New Roman" pitchFamily="18" charset="0"/>
              </a:rPr>
              <a:t>Isolate 4	AACATGCA</a:t>
            </a:r>
            <a:r>
              <a:rPr lang="en-US" sz="2000" dirty="0">
                <a:solidFill>
                  <a:srgbClr val="FF0000"/>
                </a:solidFill>
                <a:latin typeface="Times New Roman" pitchFamily="18" charset="0"/>
              </a:rPr>
              <a:t>T</a:t>
            </a:r>
            <a:r>
              <a:rPr lang="en-US" sz="2000" dirty="0">
                <a:solidFill>
                  <a:srgbClr val="000000"/>
                </a:solidFill>
                <a:latin typeface="Times New Roman" pitchFamily="18" charset="0"/>
              </a:rPr>
              <a:t>ACTGACGATTCGACG</a:t>
            </a:r>
            <a:r>
              <a:rPr lang="en-US" sz="2000" dirty="0">
                <a:solidFill>
                  <a:srgbClr val="FF0000"/>
                </a:solidFill>
                <a:latin typeface="Times New Roman" pitchFamily="18" charset="0"/>
              </a:rPr>
              <a:t>A</a:t>
            </a:r>
            <a:r>
              <a:rPr lang="en-US" sz="2000" dirty="0">
                <a:solidFill>
                  <a:srgbClr val="000000"/>
                </a:solidFill>
                <a:latin typeface="Times New Roman" pitchFamily="18" charset="0"/>
              </a:rPr>
              <a:t>AGGCTAGACGTTGACTG</a:t>
            </a:r>
            <a:endParaRPr lang="en-US" sz="2400" dirty="0">
              <a:solidFill>
                <a:srgbClr val="000000"/>
              </a:solidFill>
              <a:latin typeface="Times New Roman" pitchFamily="18" charset="0"/>
            </a:endParaRPr>
          </a:p>
        </p:txBody>
      </p:sp>
      <p:sp>
        <p:nvSpPr>
          <p:cNvPr id="1029" name="Line 5"/>
          <p:cNvSpPr>
            <a:spLocks noChangeShapeType="1"/>
          </p:cNvSpPr>
          <p:nvPr/>
        </p:nvSpPr>
        <p:spPr bwMode="auto">
          <a:xfrm>
            <a:off x="2979738" y="4724400"/>
            <a:ext cx="0" cy="304800"/>
          </a:xfrm>
          <a:prstGeom prst="line">
            <a:avLst/>
          </a:prstGeom>
          <a:noFill/>
          <a:ln w="50800">
            <a:solidFill>
              <a:schemeClr val="tx1"/>
            </a:solidFill>
            <a:round/>
            <a:headEnd/>
            <a:tailEnd type="triangle" w="med" len="med"/>
          </a:ln>
        </p:spPr>
        <p:txBody>
          <a:bodyPr/>
          <a:lstStyle/>
          <a:p>
            <a:endParaRPr lang="en-US" sz="2400">
              <a:solidFill>
                <a:srgbClr val="000000"/>
              </a:solidFill>
              <a:latin typeface="Times New Roman" pitchFamily="18" charset="0"/>
            </a:endParaRPr>
          </a:p>
        </p:txBody>
      </p:sp>
      <p:sp>
        <p:nvSpPr>
          <p:cNvPr id="1030" name="Line 6"/>
          <p:cNvSpPr>
            <a:spLocks noChangeShapeType="1"/>
          </p:cNvSpPr>
          <p:nvPr/>
        </p:nvSpPr>
        <p:spPr bwMode="auto">
          <a:xfrm>
            <a:off x="7383463" y="4724400"/>
            <a:ext cx="0" cy="304800"/>
          </a:xfrm>
          <a:prstGeom prst="line">
            <a:avLst/>
          </a:prstGeom>
          <a:noFill/>
          <a:ln w="50800">
            <a:solidFill>
              <a:schemeClr val="tx1"/>
            </a:solidFill>
            <a:round/>
            <a:headEnd type="triangle" w="med" len="med"/>
            <a:tailEnd/>
          </a:ln>
        </p:spPr>
        <p:txBody>
          <a:bodyPr/>
          <a:lstStyle/>
          <a:p>
            <a:endParaRPr lang="en-US" sz="2400">
              <a:solidFill>
                <a:srgbClr val="000000"/>
              </a:solidFill>
              <a:latin typeface="Times New Roman" pitchFamily="18" charset="0"/>
            </a:endParaRPr>
          </a:p>
        </p:txBody>
      </p:sp>
      <p:pic>
        <p:nvPicPr>
          <p:cNvPr id="1031" name="Picture 7"/>
          <p:cNvPicPr>
            <a:picLocks noChangeAspect="1" noChangeArrowheads="1"/>
          </p:cNvPicPr>
          <p:nvPr/>
        </p:nvPicPr>
        <p:blipFill>
          <a:blip r:embed="rId7" cstate="print"/>
          <a:srcRect/>
          <a:stretch>
            <a:fillRect/>
          </a:stretch>
        </p:blipFill>
        <p:spPr bwMode="auto">
          <a:xfrm>
            <a:off x="5872166" y="762000"/>
            <a:ext cx="3108325" cy="3810000"/>
          </a:xfrm>
          <a:prstGeom prst="rect">
            <a:avLst/>
          </a:prstGeom>
          <a:solidFill>
            <a:schemeClr val="bg1"/>
          </a:solidFill>
          <a:ln w="9525">
            <a:solidFill>
              <a:schemeClr val="bg1"/>
            </a:solidFill>
            <a:miter lim="800000"/>
            <a:headEnd/>
            <a:tailEnd/>
          </a:ln>
        </p:spPr>
      </p:pic>
    </p:spTree>
    <p:extLst>
      <p:ext uri="{BB962C8B-B14F-4D97-AF65-F5344CB8AC3E}">
        <p14:creationId xmlns:p14="http://schemas.microsoft.com/office/powerpoint/2010/main" val="1655374947"/>
      </p:ext>
    </p:extLst>
  </p:cSld>
  <p:clrMapOvr>
    <a:overrideClrMapping bg1="lt1" tx1="dk1" bg2="lt2" tx2="dk2" accent1="accent1" accent2="accent2" accent3="accent3" accent4="accent4" accent5="accent5" accent6="accent6" hlink="hlink" folHlink="folHlink"/>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14400"/>
          </a:xfrm>
        </p:spPr>
        <p:txBody>
          <a:bodyPr/>
          <a:lstStyle/>
          <a:p>
            <a:r>
              <a:rPr lang="en-US" sz="4000" b="1" dirty="0"/>
              <a:t>Class format and </a:t>
            </a:r>
            <a:r>
              <a:rPr lang="en-US" sz="4000" b="1" dirty="0" smtClean="0"/>
              <a:t>logistics</a:t>
            </a:r>
            <a:endParaRPr lang="en-US" sz="4000" dirty="0"/>
          </a:p>
        </p:txBody>
      </p:sp>
      <p:sp>
        <p:nvSpPr>
          <p:cNvPr id="3" name="Content Placeholder 2"/>
          <p:cNvSpPr>
            <a:spLocks noGrp="1"/>
          </p:cNvSpPr>
          <p:nvPr>
            <p:ph idx="1"/>
          </p:nvPr>
        </p:nvSpPr>
        <p:spPr>
          <a:xfrm>
            <a:off x="228600" y="1905000"/>
            <a:ext cx="8610600" cy="4495800"/>
          </a:xfrm>
        </p:spPr>
        <p:txBody>
          <a:bodyPr/>
          <a:lstStyle/>
          <a:p>
            <a:r>
              <a:rPr lang="en-US" sz="2400" dirty="0" smtClean="0"/>
              <a:t>Not a traditional course by any means</a:t>
            </a:r>
          </a:p>
          <a:p>
            <a:pPr lvl="1"/>
            <a:r>
              <a:rPr lang="en-US" sz="2400" dirty="0" smtClean="0"/>
              <a:t>Multi-institutional; with a variety of potential technical and other challenges</a:t>
            </a:r>
          </a:p>
          <a:p>
            <a:pPr lvl="1"/>
            <a:r>
              <a:rPr lang="en-US" sz="2400" dirty="0" smtClean="0"/>
              <a:t>Case-based rather than lecture based</a:t>
            </a:r>
          </a:p>
          <a:p>
            <a:r>
              <a:rPr lang="en-US" sz="2400" dirty="0" smtClean="0"/>
              <a:t>The goal is for instructors for teach, but for everyone to learn (together)</a:t>
            </a:r>
          </a:p>
          <a:p>
            <a:pPr lvl="1"/>
            <a:r>
              <a:rPr lang="en-US" sz="2400" dirty="0" smtClean="0"/>
              <a:t>Independence and initiative is expected</a:t>
            </a:r>
          </a:p>
          <a:p>
            <a:r>
              <a:rPr lang="en-US" sz="2400" dirty="0" smtClean="0"/>
              <a:t>Two types of evaluations: (i) graded and (ii) learning outcome assessments (not graded)</a:t>
            </a:r>
          </a:p>
          <a:p>
            <a:r>
              <a:rPr lang="en-US" sz="2400" dirty="0" smtClean="0"/>
              <a:t>Logistics:</a:t>
            </a:r>
          </a:p>
          <a:p>
            <a:pPr lvl="1"/>
            <a:r>
              <a:rPr lang="en-US" sz="2400" dirty="0" smtClean="0"/>
              <a:t>Need to get Blackboard access (for readings, etc.)</a:t>
            </a:r>
          </a:p>
          <a:p>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04716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13430"/>
            <a:ext cx="5460498" cy="5744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143897" y="6248400"/>
            <a:ext cx="2971800" cy="523220"/>
          </a:xfrm>
          <a:prstGeom prst="rect">
            <a:avLst/>
          </a:prstGeom>
          <a:noFill/>
        </p:spPr>
        <p:txBody>
          <a:bodyPr wrap="square" rtlCol="0">
            <a:spAutoFit/>
          </a:bodyPr>
          <a:lstStyle/>
          <a:p>
            <a:r>
              <a:rPr lang="en-US" sz="1400" dirty="0" err="1" smtClean="0">
                <a:solidFill>
                  <a:schemeClr val="bg1">
                    <a:lumMod val="50000"/>
                  </a:schemeClr>
                </a:solidFill>
              </a:rPr>
              <a:t>Sodha</a:t>
            </a:r>
            <a:r>
              <a:rPr lang="en-US" sz="1400" dirty="0" smtClean="0">
                <a:solidFill>
                  <a:schemeClr val="bg1">
                    <a:lumMod val="50000"/>
                  </a:schemeClr>
                </a:solidFill>
              </a:rPr>
              <a:t> et al. 2011. </a:t>
            </a:r>
            <a:r>
              <a:rPr lang="en-US" sz="1400" dirty="0" err="1" smtClean="0">
                <a:solidFill>
                  <a:schemeClr val="bg1">
                    <a:lumMod val="50000"/>
                  </a:schemeClr>
                </a:solidFill>
              </a:rPr>
              <a:t>Epidemiol</a:t>
            </a:r>
            <a:r>
              <a:rPr lang="en-US" sz="1400" dirty="0">
                <a:solidFill>
                  <a:schemeClr val="bg1">
                    <a:lumMod val="50000"/>
                  </a:schemeClr>
                </a:solidFill>
              </a:rPr>
              <a:t>. Infect</a:t>
            </a:r>
            <a:r>
              <a:rPr lang="en-US" sz="1400" dirty="0" smtClean="0">
                <a:solidFill>
                  <a:schemeClr val="bg1">
                    <a:lumMod val="50000"/>
                  </a:schemeClr>
                </a:solidFill>
              </a:rPr>
              <a:t>. </a:t>
            </a:r>
            <a:r>
              <a:rPr lang="en-US" sz="1400" dirty="0">
                <a:solidFill>
                  <a:schemeClr val="bg1">
                    <a:lumMod val="50000"/>
                  </a:schemeClr>
                </a:solidFill>
              </a:rPr>
              <a:t>139, 309–316</a:t>
            </a:r>
            <a:r>
              <a:rPr lang="en-US" sz="1400" dirty="0" smtClean="0">
                <a:solidFill>
                  <a:schemeClr val="bg1">
                    <a:lumMod val="50000"/>
                  </a:schemeClr>
                </a:solidFill>
              </a:rPr>
              <a:t>.</a:t>
            </a:r>
            <a:endParaRPr lang="en-US" sz="1400" dirty="0">
              <a:solidFill>
                <a:schemeClr val="bg1">
                  <a:lumMod val="50000"/>
                </a:schemeClr>
              </a:solidFill>
            </a:endParaRPr>
          </a:p>
        </p:txBody>
      </p:sp>
    </p:spTree>
    <p:extLst>
      <p:ext uri="{BB962C8B-B14F-4D97-AF65-F5344CB8AC3E}">
        <p14:creationId xmlns:p14="http://schemas.microsoft.com/office/powerpoint/2010/main" val="7362923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sz="4000" b="1" dirty="0" smtClean="0"/>
              <a:t>Food Safety Basics</a:t>
            </a:r>
            <a:endParaRPr lang="en-US" sz="4000" b="1" dirty="0"/>
          </a:p>
        </p:txBody>
      </p:sp>
      <p:sp>
        <p:nvSpPr>
          <p:cNvPr id="3" name="Content Placeholder 2"/>
          <p:cNvSpPr>
            <a:spLocks noGrp="1"/>
          </p:cNvSpPr>
          <p:nvPr>
            <p:ph idx="1"/>
          </p:nvPr>
        </p:nvSpPr>
        <p:spPr>
          <a:xfrm>
            <a:off x="457200" y="1981200"/>
            <a:ext cx="8229600" cy="4343400"/>
          </a:xfrm>
        </p:spPr>
        <p:txBody>
          <a:bodyPr/>
          <a:lstStyle/>
          <a:p>
            <a:r>
              <a:rPr lang="en-US" dirty="0" smtClean="0"/>
              <a:t>The bugs and the diseases they cause (e.g., Salmonella, salmonellosis, and </a:t>
            </a:r>
            <a:r>
              <a:rPr lang="en-US" dirty="0"/>
              <a:t>Reiter's </a:t>
            </a:r>
            <a:r>
              <a:rPr lang="en-US" dirty="0" smtClean="0"/>
              <a:t>Syndrome)</a:t>
            </a:r>
          </a:p>
          <a:p>
            <a:r>
              <a:rPr lang="en-US" dirty="0"/>
              <a:t>Environmental and food factors and their effects on foodborne pathogens</a:t>
            </a:r>
          </a:p>
          <a:p>
            <a:r>
              <a:rPr lang="en-US" dirty="0" smtClean="0"/>
              <a:t>The tools (detection methods, subtyping methods, epidemiological tools)</a:t>
            </a:r>
          </a:p>
          <a:p>
            <a:r>
              <a:rPr lang="en-US" b="1" dirty="0"/>
              <a:t>The food system and transmission </a:t>
            </a:r>
            <a:r>
              <a:rPr lang="en-US" b="1" dirty="0" smtClean="0"/>
              <a:t>pathways</a:t>
            </a:r>
          </a:p>
          <a:p>
            <a:r>
              <a:rPr lang="en-US" dirty="0"/>
              <a:t>The regulatory and political environment</a:t>
            </a:r>
          </a:p>
          <a:p>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364796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0" y="0"/>
            <a:ext cx="9144000" cy="685800"/>
          </a:xfrm>
        </p:spPr>
        <p:txBody>
          <a:bodyPr/>
          <a:lstStyle/>
          <a:p>
            <a:r>
              <a:rPr lang="en-US" sz="3600" b="1" dirty="0" smtClean="0">
                <a:solidFill>
                  <a:schemeClr val="tx1"/>
                </a:solidFill>
                <a:effectLst/>
                <a:latin typeface="Calibri" pitchFamily="34" charset="0"/>
                <a:cs typeface="Calibri" pitchFamily="34" charset="0"/>
              </a:rPr>
              <a:t>Transmission of foodborne zoonotic diseases</a:t>
            </a:r>
          </a:p>
        </p:txBody>
      </p:sp>
      <p:sp>
        <p:nvSpPr>
          <p:cNvPr id="41987" name="Text Box 3"/>
          <p:cNvSpPr txBox="1">
            <a:spLocks noChangeArrowheads="1"/>
          </p:cNvSpPr>
          <p:nvPr/>
        </p:nvSpPr>
        <p:spPr bwMode="auto">
          <a:xfrm>
            <a:off x="5520267" y="1905001"/>
            <a:ext cx="1141659" cy="461665"/>
          </a:xfrm>
          <a:prstGeom prst="rect">
            <a:avLst/>
          </a:prstGeom>
          <a:noFill/>
          <a:ln w="9525">
            <a:solidFill>
              <a:schemeClr val="tx1"/>
            </a:solidFill>
            <a:miter lim="800000"/>
            <a:headEnd/>
            <a:tailEnd/>
          </a:ln>
        </p:spPr>
        <p:txBody>
          <a:bodyPr wrap="none">
            <a:spAutoFit/>
          </a:bodyPr>
          <a:lstStyle/>
          <a:p>
            <a:r>
              <a:rPr lang="en-US" sz="2400" dirty="0">
                <a:solidFill>
                  <a:srgbClr val="000000"/>
                </a:solidFill>
                <a:latin typeface="Times New Roman" pitchFamily="18" charset="0"/>
              </a:rPr>
              <a:t>Manure</a:t>
            </a:r>
          </a:p>
        </p:txBody>
      </p:sp>
      <p:sp>
        <p:nvSpPr>
          <p:cNvPr id="41988" name="Text Box 4"/>
          <p:cNvSpPr txBox="1">
            <a:spLocks noChangeArrowheads="1"/>
          </p:cNvSpPr>
          <p:nvPr/>
        </p:nvSpPr>
        <p:spPr bwMode="auto">
          <a:xfrm>
            <a:off x="4741333" y="2895692"/>
            <a:ext cx="3793067" cy="461665"/>
          </a:xfrm>
          <a:prstGeom prst="rect">
            <a:avLst/>
          </a:prstGeom>
          <a:noFill/>
          <a:ln w="9525">
            <a:solidFill>
              <a:schemeClr val="tx1"/>
            </a:solidFill>
            <a:miter lim="800000"/>
            <a:headEnd/>
            <a:tailEnd/>
          </a:ln>
        </p:spPr>
        <p:txBody>
          <a:bodyPr wrap="square">
            <a:spAutoFit/>
          </a:bodyPr>
          <a:lstStyle/>
          <a:p>
            <a:r>
              <a:rPr lang="en-US" sz="2400" dirty="0">
                <a:solidFill>
                  <a:srgbClr val="000000"/>
                </a:solidFill>
                <a:latin typeface="Times New Roman" pitchFamily="18" charset="0"/>
              </a:rPr>
              <a:t>Plant derived raw products</a:t>
            </a:r>
          </a:p>
        </p:txBody>
      </p:sp>
      <p:sp>
        <p:nvSpPr>
          <p:cNvPr id="91141" name="Line 5"/>
          <p:cNvSpPr>
            <a:spLocks noChangeShapeType="1"/>
          </p:cNvSpPr>
          <p:nvPr/>
        </p:nvSpPr>
        <p:spPr bwMode="auto">
          <a:xfrm>
            <a:off x="2895600" y="1524000"/>
            <a:ext cx="0" cy="3810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42" name="Line 6"/>
          <p:cNvSpPr>
            <a:spLocks noChangeShapeType="1"/>
          </p:cNvSpPr>
          <p:nvPr/>
        </p:nvSpPr>
        <p:spPr bwMode="auto">
          <a:xfrm>
            <a:off x="4267200" y="3505200"/>
            <a:ext cx="0" cy="4572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43" name="Line 7"/>
          <p:cNvSpPr>
            <a:spLocks noChangeShapeType="1"/>
          </p:cNvSpPr>
          <p:nvPr/>
        </p:nvSpPr>
        <p:spPr bwMode="auto">
          <a:xfrm>
            <a:off x="2895600" y="2514600"/>
            <a:ext cx="0" cy="3810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44" name="Line 8"/>
          <p:cNvSpPr>
            <a:spLocks noChangeShapeType="1"/>
          </p:cNvSpPr>
          <p:nvPr/>
        </p:nvSpPr>
        <p:spPr bwMode="auto">
          <a:xfrm>
            <a:off x="6197600" y="2514600"/>
            <a:ext cx="0" cy="3810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41993" name="Text Box 9"/>
          <p:cNvSpPr txBox="1">
            <a:spLocks noChangeArrowheads="1"/>
          </p:cNvSpPr>
          <p:nvPr/>
        </p:nvSpPr>
        <p:spPr bwMode="auto">
          <a:xfrm>
            <a:off x="2235203" y="6096000"/>
            <a:ext cx="6536267" cy="461665"/>
          </a:xfrm>
          <a:prstGeom prst="rect">
            <a:avLst/>
          </a:prstGeom>
          <a:noFill/>
          <a:ln w="9525">
            <a:solidFill>
              <a:schemeClr val="tx1"/>
            </a:solidFill>
            <a:miter lim="800000"/>
            <a:headEnd/>
            <a:tailEnd/>
          </a:ln>
        </p:spPr>
        <p:txBody>
          <a:bodyPr>
            <a:spAutoFit/>
          </a:bodyPr>
          <a:lstStyle/>
          <a:p>
            <a:pPr algn="ctr"/>
            <a:r>
              <a:rPr lang="en-US" sz="2400" dirty="0">
                <a:solidFill>
                  <a:srgbClr val="000000"/>
                </a:solidFill>
                <a:latin typeface="Times New Roman" pitchFamily="18" charset="0"/>
              </a:rPr>
              <a:t>Humans</a:t>
            </a:r>
          </a:p>
        </p:txBody>
      </p:sp>
      <p:sp>
        <p:nvSpPr>
          <p:cNvPr id="91146" name="Line 10"/>
          <p:cNvSpPr>
            <a:spLocks noChangeShapeType="1"/>
          </p:cNvSpPr>
          <p:nvPr/>
        </p:nvSpPr>
        <p:spPr bwMode="auto">
          <a:xfrm>
            <a:off x="6231467" y="3505200"/>
            <a:ext cx="0" cy="4572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47" name="Line 11"/>
          <p:cNvSpPr>
            <a:spLocks noChangeShapeType="1"/>
          </p:cNvSpPr>
          <p:nvPr/>
        </p:nvSpPr>
        <p:spPr bwMode="auto">
          <a:xfrm>
            <a:off x="3962400" y="2209800"/>
            <a:ext cx="1490133" cy="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48" name="Line 12"/>
          <p:cNvSpPr>
            <a:spLocks noChangeShapeType="1"/>
          </p:cNvSpPr>
          <p:nvPr/>
        </p:nvSpPr>
        <p:spPr bwMode="auto">
          <a:xfrm>
            <a:off x="381000" y="6400800"/>
            <a:ext cx="1854200" cy="0"/>
          </a:xfrm>
          <a:prstGeom prst="line">
            <a:avLst/>
          </a:prstGeom>
          <a:noFill/>
          <a:ln w="38100">
            <a:solidFill>
              <a:schemeClr val="tx1"/>
            </a:solidFill>
            <a:round/>
            <a:headEnd/>
            <a:tailEn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49" name="Line 13"/>
          <p:cNvSpPr>
            <a:spLocks noChangeShapeType="1"/>
          </p:cNvSpPr>
          <p:nvPr/>
        </p:nvSpPr>
        <p:spPr bwMode="auto">
          <a:xfrm flipV="1">
            <a:off x="381000" y="1219200"/>
            <a:ext cx="0" cy="5181600"/>
          </a:xfrm>
          <a:prstGeom prst="line">
            <a:avLst/>
          </a:prstGeom>
          <a:noFill/>
          <a:ln w="38100">
            <a:solidFill>
              <a:schemeClr val="tx1"/>
            </a:solidFill>
            <a:round/>
            <a:headEnd/>
            <a:tailEn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50" name="Line 14"/>
          <p:cNvSpPr>
            <a:spLocks noChangeShapeType="1"/>
          </p:cNvSpPr>
          <p:nvPr/>
        </p:nvSpPr>
        <p:spPr bwMode="auto">
          <a:xfrm>
            <a:off x="381033" y="1219200"/>
            <a:ext cx="702733" cy="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51" name="Line 15"/>
          <p:cNvSpPr>
            <a:spLocks noChangeShapeType="1"/>
          </p:cNvSpPr>
          <p:nvPr/>
        </p:nvSpPr>
        <p:spPr bwMode="auto">
          <a:xfrm>
            <a:off x="1447800" y="1447800"/>
            <a:ext cx="0" cy="14478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42000" name="Text Box 16"/>
          <p:cNvSpPr txBox="1">
            <a:spLocks noChangeArrowheads="1"/>
          </p:cNvSpPr>
          <p:nvPr/>
        </p:nvSpPr>
        <p:spPr bwMode="auto">
          <a:xfrm>
            <a:off x="1295400" y="914400"/>
            <a:ext cx="5554133" cy="461665"/>
          </a:xfrm>
          <a:prstGeom prst="rect">
            <a:avLst/>
          </a:prstGeom>
          <a:noFill/>
          <a:ln w="9525">
            <a:solidFill>
              <a:schemeClr val="tx1"/>
            </a:solidFill>
            <a:miter lim="800000"/>
            <a:headEnd/>
            <a:tailEnd/>
          </a:ln>
        </p:spPr>
        <p:txBody>
          <a:bodyPr>
            <a:spAutoFit/>
          </a:bodyPr>
          <a:lstStyle/>
          <a:p>
            <a:pPr algn="ctr"/>
            <a:r>
              <a:rPr lang="en-US" sz="2400" dirty="0">
                <a:solidFill>
                  <a:srgbClr val="000000"/>
                </a:solidFill>
                <a:latin typeface="Times New Roman" pitchFamily="18" charset="0"/>
              </a:rPr>
              <a:t>Animal feed/environment/protozoans </a:t>
            </a:r>
          </a:p>
        </p:txBody>
      </p:sp>
      <p:sp>
        <p:nvSpPr>
          <p:cNvPr id="42001" name="Text Box 17"/>
          <p:cNvSpPr txBox="1">
            <a:spLocks noChangeArrowheads="1"/>
          </p:cNvSpPr>
          <p:nvPr/>
        </p:nvSpPr>
        <p:spPr bwMode="auto">
          <a:xfrm>
            <a:off x="1828800" y="1905000"/>
            <a:ext cx="2133600" cy="461665"/>
          </a:xfrm>
          <a:prstGeom prst="rect">
            <a:avLst/>
          </a:prstGeom>
          <a:noFill/>
          <a:ln w="9525">
            <a:solidFill>
              <a:schemeClr val="tx1"/>
            </a:solidFill>
            <a:miter lim="800000"/>
            <a:headEnd/>
            <a:tailEnd/>
          </a:ln>
        </p:spPr>
        <p:txBody>
          <a:bodyPr>
            <a:spAutoFit/>
          </a:bodyPr>
          <a:lstStyle/>
          <a:p>
            <a:r>
              <a:rPr lang="en-US" sz="2400" dirty="0">
                <a:solidFill>
                  <a:srgbClr val="000000"/>
                </a:solidFill>
                <a:latin typeface="Times New Roman" pitchFamily="18" charset="0"/>
              </a:rPr>
              <a:t>Food animals</a:t>
            </a:r>
          </a:p>
        </p:txBody>
      </p:sp>
      <p:sp>
        <p:nvSpPr>
          <p:cNvPr id="42002" name="Text Box 18"/>
          <p:cNvSpPr txBox="1">
            <a:spLocks noChangeArrowheads="1"/>
          </p:cNvSpPr>
          <p:nvPr/>
        </p:nvSpPr>
        <p:spPr bwMode="auto">
          <a:xfrm>
            <a:off x="457200" y="2895691"/>
            <a:ext cx="4182533" cy="461665"/>
          </a:xfrm>
          <a:prstGeom prst="rect">
            <a:avLst/>
          </a:prstGeom>
          <a:noFill/>
          <a:ln w="9525">
            <a:solidFill>
              <a:schemeClr val="tx1"/>
            </a:solidFill>
            <a:miter lim="800000"/>
            <a:headEnd/>
            <a:tailEnd/>
          </a:ln>
        </p:spPr>
        <p:txBody>
          <a:bodyPr>
            <a:spAutoFit/>
          </a:bodyPr>
          <a:lstStyle/>
          <a:p>
            <a:pPr algn="ctr"/>
            <a:r>
              <a:rPr lang="en-US" sz="2400" dirty="0">
                <a:solidFill>
                  <a:srgbClr val="000000"/>
                </a:solidFill>
                <a:latin typeface="Times New Roman" pitchFamily="18" charset="0"/>
              </a:rPr>
              <a:t>Animal derived food products</a:t>
            </a:r>
          </a:p>
        </p:txBody>
      </p:sp>
      <p:sp>
        <p:nvSpPr>
          <p:cNvPr id="42003" name="Text Box 19"/>
          <p:cNvSpPr txBox="1">
            <a:spLocks noChangeArrowheads="1"/>
          </p:cNvSpPr>
          <p:nvPr/>
        </p:nvSpPr>
        <p:spPr bwMode="auto">
          <a:xfrm>
            <a:off x="2912536" y="4038600"/>
            <a:ext cx="3733800" cy="461665"/>
          </a:xfrm>
          <a:prstGeom prst="rect">
            <a:avLst/>
          </a:prstGeom>
          <a:noFill/>
          <a:ln w="9525">
            <a:solidFill>
              <a:schemeClr val="tx1"/>
            </a:solidFill>
            <a:miter lim="800000"/>
            <a:headEnd/>
            <a:tailEnd/>
          </a:ln>
        </p:spPr>
        <p:txBody>
          <a:bodyPr>
            <a:spAutoFit/>
          </a:bodyPr>
          <a:lstStyle/>
          <a:p>
            <a:pPr algn="ctr"/>
            <a:r>
              <a:rPr lang="en-US" sz="2400" dirty="0">
                <a:solidFill>
                  <a:srgbClr val="000000"/>
                </a:solidFill>
                <a:latin typeface="Times New Roman" pitchFamily="18" charset="0"/>
              </a:rPr>
              <a:t>Food Processing Plants</a:t>
            </a:r>
          </a:p>
        </p:txBody>
      </p:sp>
      <p:sp>
        <p:nvSpPr>
          <p:cNvPr id="91156" name="Line 20"/>
          <p:cNvSpPr>
            <a:spLocks noChangeShapeType="1"/>
          </p:cNvSpPr>
          <p:nvPr/>
        </p:nvSpPr>
        <p:spPr bwMode="auto">
          <a:xfrm>
            <a:off x="4741333" y="4572000"/>
            <a:ext cx="0" cy="4572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42005" name="Text Box 21"/>
          <p:cNvSpPr txBox="1">
            <a:spLocks noChangeArrowheads="1"/>
          </p:cNvSpPr>
          <p:nvPr/>
        </p:nvSpPr>
        <p:spPr bwMode="auto">
          <a:xfrm>
            <a:off x="2912533" y="5029200"/>
            <a:ext cx="3589867" cy="461665"/>
          </a:xfrm>
          <a:prstGeom prst="rect">
            <a:avLst/>
          </a:prstGeom>
          <a:noFill/>
          <a:ln w="9525">
            <a:solidFill>
              <a:schemeClr val="tx1"/>
            </a:solidFill>
            <a:miter lim="800000"/>
            <a:headEnd/>
            <a:tailEnd/>
          </a:ln>
        </p:spPr>
        <p:txBody>
          <a:bodyPr>
            <a:spAutoFit/>
          </a:bodyPr>
          <a:lstStyle/>
          <a:p>
            <a:pPr algn="ctr"/>
            <a:r>
              <a:rPr lang="en-US" sz="2400" dirty="0">
                <a:solidFill>
                  <a:srgbClr val="000000"/>
                </a:solidFill>
                <a:latin typeface="Times New Roman" pitchFamily="18" charset="0"/>
              </a:rPr>
              <a:t>RTE Foods</a:t>
            </a:r>
          </a:p>
        </p:txBody>
      </p:sp>
      <p:sp>
        <p:nvSpPr>
          <p:cNvPr id="91158" name="Line 22"/>
          <p:cNvSpPr>
            <a:spLocks noChangeShapeType="1"/>
          </p:cNvSpPr>
          <p:nvPr/>
        </p:nvSpPr>
        <p:spPr bwMode="auto">
          <a:xfrm>
            <a:off x="4741333" y="5562600"/>
            <a:ext cx="0" cy="4572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59" name="Line 23"/>
          <p:cNvSpPr>
            <a:spLocks noChangeShapeType="1"/>
          </p:cNvSpPr>
          <p:nvPr/>
        </p:nvSpPr>
        <p:spPr bwMode="auto">
          <a:xfrm>
            <a:off x="6129867" y="1524000"/>
            <a:ext cx="0" cy="381000"/>
          </a:xfrm>
          <a:prstGeom prst="line">
            <a:avLst/>
          </a:prstGeom>
          <a:noFill/>
          <a:ln w="38100">
            <a:solidFill>
              <a:schemeClr val="tx1"/>
            </a:solidFill>
            <a:round/>
            <a:headEnd type="triangle" w="med" len="med"/>
            <a:tailEn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60" name="Line 24"/>
          <p:cNvSpPr>
            <a:spLocks noChangeShapeType="1"/>
          </p:cNvSpPr>
          <p:nvPr/>
        </p:nvSpPr>
        <p:spPr bwMode="auto">
          <a:xfrm>
            <a:off x="7315200" y="3505200"/>
            <a:ext cx="0" cy="25908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61" name="Line 25"/>
          <p:cNvSpPr>
            <a:spLocks noChangeShapeType="1"/>
          </p:cNvSpPr>
          <p:nvPr/>
        </p:nvSpPr>
        <p:spPr bwMode="auto">
          <a:xfrm>
            <a:off x="6908800" y="4343400"/>
            <a:ext cx="0" cy="1752600"/>
          </a:xfrm>
          <a:prstGeom prst="line">
            <a:avLst/>
          </a:prstGeom>
          <a:noFill/>
          <a:ln w="38100">
            <a:solidFill>
              <a:schemeClr val="tx1"/>
            </a:solidFill>
            <a:round/>
            <a:headEnd/>
            <a:tailEn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62" name="Line 26"/>
          <p:cNvSpPr>
            <a:spLocks noChangeShapeType="1"/>
          </p:cNvSpPr>
          <p:nvPr/>
        </p:nvSpPr>
        <p:spPr bwMode="auto">
          <a:xfrm>
            <a:off x="6637870" y="4343400"/>
            <a:ext cx="270933" cy="0"/>
          </a:xfrm>
          <a:prstGeom prst="line">
            <a:avLst/>
          </a:prstGeom>
          <a:noFill/>
          <a:ln w="38100">
            <a:solidFill>
              <a:schemeClr val="tx1"/>
            </a:solidFill>
            <a:round/>
            <a:headEnd type="triangle" w="med" len="med"/>
            <a:tailEn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63" name="Line 27"/>
          <p:cNvSpPr>
            <a:spLocks noChangeShapeType="1"/>
          </p:cNvSpPr>
          <p:nvPr/>
        </p:nvSpPr>
        <p:spPr bwMode="auto">
          <a:xfrm>
            <a:off x="6502400" y="5257800"/>
            <a:ext cx="406400" cy="0"/>
          </a:xfrm>
          <a:prstGeom prst="line">
            <a:avLst/>
          </a:prstGeom>
          <a:noFill/>
          <a:ln w="38100">
            <a:solidFill>
              <a:schemeClr val="tx1"/>
            </a:solidFill>
            <a:round/>
            <a:headEnd type="triangle" w="med" len="med"/>
            <a:tailEn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91164" name="Line 28"/>
          <p:cNvSpPr>
            <a:spLocks noChangeShapeType="1"/>
          </p:cNvSpPr>
          <p:nvPr/>
        </p:nvSpPr>
        <p:spPr bwMode="auto">
          <a:xfrm>
            <a:off x="2573867" y="3505200"/>
            <a:ext cx="0" cy="25908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42013" name="Text Box 3"/>
          <p:cNvSpPr txBox="1">
            <a:spLocks noChangeArrowheads="1"/>
          </p:cNvSpPr>
          <p:nvPr/>
        </p:nvSpPr>
        <p:spPr bwMode="auto">
          <a:xfrm>
            <a:off x="7755467" y="1905001"/>
            <a:ext cx="910249" cy="461665"/>
          </a:xfrm>
          <a:prstGeom prst="rect">
            <a:avLst/>
          </a:prstGeom>
          <a:noFill/>
          <a:ln w="9525">
            <a:solidFill>
              <a:schemeClr val="tx1"/>
            </a:solidFill>
            <a:miter lim="800000"/>
            <a:headEnd/>
            <a:tailEnd/>
          </a:ln>
        </p:spPr>
        <p:txBody>
          <a:bodyPr wrap="none">
            <a:spAutoFit/>
          </a:bodyPr>
          <a:lstStyle/>
          <a:p>
            <a:r>
              <a:rPr lang="en-US" sz="2400" dirty="0">
                <a:solidFill>
                  <a:srgbClr val="000000"/>
                </a:solidFill>
                <a:latin typeface="Times New Roman" pitchFamily="18" charset="0"/>
              </a:rPr>
              <a:t>Water</a:t>
            </a:r>
          </a:p>
        </p:txBody>
      </p:sp>
      <p:sp>
        <p:nvSpPr>
          <p:cNvPr id="30" name="Line 11"/>
          <p:cNvSpPr>
            <a:spLocks noChangeShapeType="1"/>
          </p:cNvSpPr>
          <p:nvPr/>
        </p:nvSpPr>
        <p:spPr bwMode="auto">
          <a:xfrm>
            <a:off x="6671733" y="2209800"/>
            <a:ext cx="1016000" cy="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31" name="Line 8"/>
          <p:cNvSpPr>
            <a:spLocks noChangeShapeType="1"/>
          </p:cNvSpPr>
          <p:nvPr/>
        </p:nvSpPr>
        <p:spPr bwMode="auto">
          <a:xfrm>
            <a:off x="8026400" y="2438400"/>
            <a:ext cx="0" cy="3810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sp>
        <p:nvSpPr>
          <p:cNvPr id="32" name="Line 24"/>
          <p:cNvSpPr>
            <a:spLocks noChangeShapeType="1"/>
          </p:cNvSpPr>
          <p:nvPr/>
        </p:nvSpPr>
        <p:spPr bwMode="auto">
          <a:xfrm>
            <a:off x="8568267" y="2438400"/>
            <a:ext cx="0" cy="3657600"/>
          </a:xfrm>
          <a:prstGeom prst="line">
            <a:avLst/>
          </a:prstGeom>
          <a:noFill/>
          <a:ln w="38100">
            <a:solidFill>
              <a:schemeClr val="tx1"/>
            </a:solidFill>
            <a:round/>
            <a:headEnd/>
            <a:tailEnd type="triangle" w="med" len="med"/>
          </a:ln>
          <a:effectLst/>
        </p:spPr>
        <p:txBody>
          <a:bodyPr wrap="none" anchor="ctr"/>
          <a:lstStyle/>
          <a:p>
            <a:pPr>
              <a:defRPr/>
            </a:pPr>
            <a:endParaRPr lang="en-US" sz="2400">
              <a:solidFill>
                <a:srgbClr val="000000"/>
              </a:solidFill>
              <a:effectLst>
                <a:outerShdw blurRad="38100" dist="38100" dir="2700000" algn="tl">
                  <a:srgbClr val="000000">
                    <a:alpha val="43137"/>
                  </a:srgbClr>
                </a:outerShdw>
              </a:effectLst>
              <a:latin typeface="Times New Roman" pitchFamily="18" charset="0"/>
            </a:endParaRPr>
          </a:p>
        </p:txBody>
      </p:sp>
      <p:cxnSp>
        <p:nvCxnSpPr>
          <p:cNvPr id="33" name="Straight Connector 32"/>
          <p:cNvCxnSpPr/>
          <p:nvPr/>
        </p:nvCxnSpPr>
        <p:spPr>
          <a:xfrm>
            <a:off x="533400" y="685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4045938"/>
      </p:ext>
    </p:extLst>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iramsu citr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26" y="828675"/>
            <a:ext cx="4543425"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5" name="Group 3"/>
          <p:cNvGrpSpPr>
            <a:grpSpLocks/>
          </p:cNvGrpSpPr>
          <p:nvPr/>
        </p:nvGrpSpPr>
        <p:grpSpPr bwMode="auto">
          <a:xfrm>
            <a:off x="228600" y="3505200"/>
            <a:ext cx="3048000" cy="1276350"/>
            <a:chOff x="144" y="2208"/>
            <a:chExt cx="1920" cy="804"/>
          </a:xfrm>
        </p:grpSpPr>
        <p:sp>
          <p:nvSpPr>
            <p:cNvPr id="2076" name="Text Box 4"/>
            <p:cNvSpPr txBox="1">
              <a:spLocks noChangeArrowheads="1"/>
            </p:cNvSpPr>
            <p:nvPr/>
          </p:nvSpPr>
          <p:spPr bwMode="auto">
            <a:xfrm>
              <a:off x="144" y="2256"/>
              <a:ext cx="896" cy="756"/>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Mascarpone Cheese and Ladyfingers- </a:t>
              </a:r>
              <a:r>
                <a:rPr lang="en-US" b="1" smtClean="0">
                  <a:solidFill>
                    <a:srgbClr val="0089E6"/>
                  </a:solidFill>
                  <a:latin typeface="Times New Roman" pitchFamily="18" charset="0"/>
                </a:rPr>
                <a:t>Italy</a:t>
              </a:r>
            </a:p>
          </p:txBody>
        </p:sp>
        <p:sp>
          <p:nvSpPr>
            <p:cNvPr id="2077" name="Line 5"/>
            <p:cNvSpPr>
              <a:spLocks noChangeShapeType="1"/>
            </p:cNvSpPr>
            <p:nvPr/>
          </p:nvSpPr>
          <p:spPr bwMode="auto">
            <a:xfrm flipV="1">
              <a:off x="1056" y="2208"/>
              <a:ext cx="1008" cy="624"/>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grpSp>
        <p:nvGrpSpPr>
          <p:cNvPr id="3078" name="Group 6"/>
          <p:cNvGrpSpPr>
            <a:grpSpLocks/>
          </p:cNvGrpSpPr>
          <p:nvPr/>
        </p:nvGrpSpPr>
        <p:grpSpPr bwMode="auto">
          <a:xfrm>
            <a:off x="228600" y="1066800"/>
            <a:ext cx="2743200" cy="1828800"/>
            <a:chOff x="144" y="672"/>
            <a:chExt cx="1728" cy="1152"/>
          </a:xfrm>
        </p:grpSpPr>
        <p:sp>
          <p:nvSpPr>
            <p:cNvPr id="2074" name="Text Box 7"/>
            <p:cNvSpPr txBox="1">
              <a:spLocks noChangeArrowheads="1"/>
            </p:cNvSpPr>
            <p:nvPr/>
          </p:nvSpPr>
          <p:spPr bwMode="auto">
            <a:xfrm>
              <a:off x="144" y="672"/>
              <a:ext cx="960" cy="582"/>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Cocoa Powder- </a:t>
              </a:r>
              <a:r>
                <a:rPr lang="en-US" b="1" smtClean="0">
                  <a:solidFill>
                    <a:srgbClr val="0089E6"/>
                  </a:solidFill>
                  <a:latin typeface="Times New Roman" pitchFamily="18" charset="0"/>
                </a:rPr>
                <a:t>Switzerland</a:t>
              </a:r>
            </a:p>
          </p:txBody>
        </p:sp>
        <p:sp>
          <p:nvSpPr>
            <p:cNvPr id="2075" name="Line 8"/>
            <p:cNvSpPr>
              <a:spLocks noChangeShapeType="1"/>
            </p:cNvSpPr>
            <p:nvPr/>
          </p:nvSpPr>
          <p:spPr bwMode="auto">
            <a:xfrm>
              <a:off x="1104" y="960"/>
              <a:ext cx="768" cy="864"/>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sp>
        <p:nvSpPr>
          <p:cNvPr id="3081" name="Text Box 9"/>
          <p:cNvSpPr txBox="1">
            <a:spLocks noChangeArrowheads="1"/>
          </p:cNvSpPr>
          <p:nvPr/>
        </p:nvSpPr>
        <p:spPr bwMode="auto">
          <a:xfrm>
            <a:off x="533400" y="76200"/>
            <a:ext cx="8077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en-US" sz="3200" b="1">
                <a:solidFill>
                  <a:srgbClr val="0089E6"/>
                </a:solidFill>
                <a:effectLst>
                  <a:outerShdw blurRad="38100" dist="38100" dir="2700000" algn="tl">
                    <a:srgbClr val="C0C0C0"/>
                  </a:outerShdw>
                </a:effectLst>
                <a:latin typeface="Times New Roman" pitchFamily="18" charset="0"/>
              </a:rPr>
              <a:t>Global Food Supply </a:t>
            </a:r>
          </a:p>
        </p:txBody>
      </p:sp>
      <p:grpSp>
        <p:nvGrpSpPr>
          <p:cNvPr id="3082" name="Group 10"/>
          <p:cNvGrpSpPr>
            <a:grpSpLocks/>
          </p:cNvGrpSpPr>
          <p:nvPr/>
        </p:nvGrpSpPr>
        <p:grpSpPr bwMode="auto">
          <a:xfrm>
            <a:off x="4038600" y="3657600"/>
            <a:ext cx="4724400" cy="2209800"/>
            <a:chOff x="2544" y="2304"/>
            <a:chExt cx="2976" cy="1392"/>
          </a:xfrm>
        </p:grpSpPr>
        <p:sp>
          <p:nvSpPr>
            <p:cNvPr id="2072" name="Line 11"/>
            <p:cNvSpPr>
              <a:spLocks noChangeShapeType="1"/>
            </p:cNvSpPr>
            <p:nvPr/>
          </p:nvSpPr>
          <p:spPr bwMode="auto">
            <a:xfrm flipH="1" flipV="1">
              <a:off x="2544" y="2304"/>
              <a:ext cx="1872" cy="1200"/>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sp>
          <p:nvSpPr>
            <p:cNvPr id="2073" name="Text Box 12"/>
            <p:cNvSpPr txBox="1">
              <a:spLocks noChangeArrowheads="1"/>
            </p:cNvSpPr>
            <p:nvPr/>
          </p:nvSpPr>
          <p:spPr bwMode="auto">
            <a:xfrm>
              <a:off x="4416" y="3286"/>
              <a:ext cx="1104" cy="41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Cream-  </a:t>
              </a:r>
              <a:br>
                <a:rPr lang="en-US" smtClean="0">
                  <a:solidFill>
                    <a:srgbClr val="0089E6"/>
                  </a:solidFill>
                  <a:latin typeface="Times New Roman" pitchFamily="18" charset="0"/>
                </a:rPr>
              </a:br>
              <a:r>
                <a:rPr lang="en-US" b="1" smtClean="0">
                  <a:solidFill>
                    <a:srgbClr val="0089E6"/>
                  </a:solidFill>
                  <a:latin typeface="Times New Roman" pitchFamily="18" charset="0"/>
                </a:rPr>
                <a:t>United States</a:t>
              </a:r>
            </a:p>
          </p:txBody>
        </p:sp>
      </p:grpSp>
      <p:grpSp>
        <p:nvGrpSpPr>
          <p:cNvPr id="3085" name="Group 13"/>
          <p:cNvGrpSpPr>
            <a:grpSpLocks/>
          </p:cNvGrpSpPr>
          <p:nvPr/>
        </p:nvGrpSpPr>
        <p:grpSpPr bwMode="auto">
          <a:xfrm>
            <a:off x="4343400" y="2209800"/>
            <a:ext cx="3810000" cy="1295400"/>
            <a:chOff x="2736" y="1392"/>
            <a:chExt cx="2400" cy="816"/>
          </a:xfrm>
        </p:grpSpPr>
        <p:sp>
          <p:nvSpPr>
            <p:cNvPr id="2070" name="Text Box 14"/>
            <p:cNvSpPr txBox="1">
              <a:spLocks noChangeArrowheads="1"/>
            </p:cNvSpPr>
            <p:nvPr/>
          </p:nvSpPr>
          <p:spPr bwMode="auto">
            <a:xfrm>
              <a:off x="4512" y="1392"/>
              <a:ext cx="624" cy="41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Kahlua- </a:t>
              </a:r>
              <a:r>
                <a:rPr lang="en-US" b="1" smtClean="0">
                  <a:solidFill>
                    <a:srgbClr val="0089E6"/>
                  </a:solidFill>
                  <a:latin typeface="Times New Roman" pitchFamily="18" charset="0"/>
                </a:rPr>
                <a:t>Mexico</a:t>
              </a:r>
            </a:p>
          </p:txBody>
        </p:sp>
        <p:sp>
          <p:nvSpPr>
            <p:cNvPr id="2071" name="Line 15"/>
            <p:cNvSpPr>
              <a:spLocks noChangeShapeType="1"/>
            </p:cNvSpPr>
            <p:nvPr/>
          </p:nvSpPr>
          <p:spPr bwMode="auto">
            <a:xfrm flipH="1">
              <a:off x="2736" y="1584"/>
              <a:ext cx="1776" cy="624"/>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grpSp>
        <p:nvGrpSpPr>
          <p:cNvPr id="3088" name="Group 16"/>
          <p:cNvGrpSpPr>
            <a:grpSpLocks/>
          </p:cNvGrpSpPr>
          <p:nvPr/>
        </p:nvGrpSpPr>
        <p:grpSpPr bwMode="auto">
          <a:xfrm>
            <a:off x="228600" y="2209800"/>
            <a:ext cx="2286000" cy="1676400"/>
            <a:chOff x="144" y="1392"/>
            <a:chExt cx="1440" cy="1056"/>
          </a:xfrm>
        </p:grpSpPr>
        <p:sp>
          <p:nvSpPr>
            <p:cNvPr id="2068" name="Text Box 17"/>
            <p:cNvSpPr txBox="1">
              <a:spLocks noChangeArrowheads="1"/>
            </p:cNvSpPr>
            <p:nvPr/>
          </p:nvSpPr>
          <p:spPr bwMode="auto">
            <a:xfrm>
              <a:off x="144" y="1392"/>
              <a:ext cx="912" cy="756"/>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Roasted Espresso Beans-</a:t>
              </a:r>
              <a:r>
                <a:rPr lang="en-US" b="1" smtClean="0">
                  <a:solidFill>
                    <a:srgbClr val="0089E6"/>
                  </a:solidFill>
                  <a:latin typeface="Times New Roman" pitchFamily="18" charset="0"/>
                </a:rPr>
                <a:t>Columbia</a:t>
              </a:r>
            </a:p>
          </p:txBody>
        </p:sp>
        <p:sp>
          <p:nvSpPr>
            <p:cNvPr id="2069" name="Line 18"/>
            <p:cNvSpPr>
              <a:spLocks noChangeShapeType="1"/>
            </p:cNvSpPr>
            <p:nvPr/>
          </p:nvSpPr>
          <p:spPr bwMode="auto">
            <a:xfrm>
              <a:off x="1056" y="1776"/>
              <a:ext cx="528" cy="672"/>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grpSp>
        <p:nvGrpSpPr>
          <p:cNvPr id="3091" name="Group 19"/>
          <p:cNvGrpSpPr>
            <a:grpSpLocks/>
          </p:cNvGrpSpPr>
          <p:nvPr/>
        </p:nvGrpSpPr>
        <p:grpSpPr bwMode="auto">
          <a:xfrm>
            <a:off x="5562600" y="825500"/>
            <a:ext cx="3124200" cy="1250950"/>
            <a:chOff x="3504" y="556"/>
            <a:chExt cx="1968" cy="788"/>
          </a:xfrm>
        </p:grpSpPr>
        <p:sp>
          <p:nvSpPr>
            <p:cNvPr id="2066" name="Text Box 20"/>
            <p:cNvSpPr txBox="1">
              <a:spLocks noChangeArrowheads="1"/>
            </p:cNvSpPr>
            <p:nvPr/>
          </p:nvSpPr>
          <p:spPr bwMode="auto">
            <a:xfrm>
              <a:off x="4608" y="556"/>
              <a:ext cx="864" cy="41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Chocolate- </a:t>
              </a:r>
              <a:r>
                <a:rPr lang="en-US" b="1" smtClean="0">
                  <a:solidFill>
                    <a:srgbClr val="0089E6"/>
                  </a:solidFill>
                  <a:latin typeface="Times New Roman" pitchFamily="18" charset="0"/>
                </a:rPr>
                <a:t>Belgium</a:t>
              </a:r>
            </a:p>
          </p:txBody>
        </p:sp>
        <p:sp>
          <p:nvSpPr>
            <p:cNvPr id="2067" name="Line 21"/>
            <p:cNvSpPr>
              <a:spLocks noChangeShapeType="1"/>
            </p:cNvSpPr>
            <p:nvPr/>
          </p:nvSpPr>
          <p:spPr bwMode="auto">
            <a:xfrm flipH="1">
              <a:off x="3504" y="720"/>
              <a:ext cx="1104" cy="624"/>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grpSp>
        <p:nvGrpSpPr>
          <p:cNvPr id="3094" name="Group 22"/>
          <p:cNvGrpSpPr>
            <a:grpSpLocks/>
          </p:cNvGrpSpPr>
          <p:nvPr/>
        </p:nvGrpSpPr>
        <p:grpSpPr bwMode="auto">
          <a:xfrm>
            <a:off x="228600" y="4876852"/>
            <a:ext cx="3200400" cy="803275"/>
            <a:chOff x="144" y="3072"/>
            <a:chExt cx="2016" cy="506"/>
          </a:xfrm>
        </p:grpSpPr>
        <p:sp>
          <p:nvSpPr>
            <p:cNvPr id="2064" name="Text Box 23"/>
            <p:cNvSpPr txBox="1">
              <a:spLocks noChangeArrowheads="1"/>
            </p:cNvSpPr>
            <p:nvPr/>
          </p:nvSpPr>
          <p:spPr bwMode="auto">
            <a:xfrm>
              <a:off x="144" y="3168"/>
              <a:ext cx="1008" cy="41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Vanilla Beans- </a:t>
              </a:r>
              <a:r>
                <a:rPr lang="en-US" b="1" smtClean="0">
                  <a:solidFill>
                    <a:srgbClr val="0089E6"/>
                  </a:solidFill>
                  <a:latin typeface="Times New Roman" pitchFamily="18" charset="0"/>
                </a:rPr>
                <a:t>Madagascar</a:t>
              </a:r>
            </a:p>
          </p:txBody>
        </p:sp>
        <p:sp>
          <p:nvSpPr>
            <p:cNvPr id="2065" name="Line 24"/>
            <p:cNvSpPr>
              <a:spLocks noChangeShapeType="1"/>
            </p:cNvSpPr>
            <p:nvPr/>
          </p:nvSpPr>
          <p:spPr bwMode="auto">
            <a:xfrm flipV="1">
              <a:off x="1152" y="3072"/>
              <a:ext cx="1008" cy="240"/>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grpSp>
        <p:nvGrpSpPr>
          <p:cNvPr id="3097" name="Group 25"/>
          <p:cNvGrpSpPr>
            <a:grpSpLocks/>
          </p:cNvGrpSpPr>
          <p:nvPr/>
        </p:nvGrpSpPr>
        <p:grpSpPr bwMode="auto">
          <a:xfrm>
            <a:off x="4953000" y="3581402"/>
            <a:ext cx="3810000" cy="879475"/>
            <a:chOff x="3120" y="2256"/>
            <a:chExt cx="2400" cy="554"/>
          </a:xfrm>
        </p:grpSpPr>
        <p:sp>
          <p:nvSpPr>
            <p:cNvPr id="2062" name="Text Box 26"/>
            <p:cNvSpPr txBox="1">
              <a:spLocks noChangeArrowheads="1"/>
            </p:cNvSpPr>
            <p:nvPr/>
          </p:nvSpPr>
          <p:spPr bwMode="auto">
            <a:xfrm>
              <a:off x="4512" y="2400"/>
              <a:ext cx="1008" cy="41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mtClean="0">
                  <a:solidFill>
                    <a:srgbClr val="0089E6"/>
                  </a:solidFill>
                  <a:latin typeface="Times New Roman" pitchFamily="18" charset="0"/>
                </a:rPr>
                <a:t>Mint Leaf – </a:t>
              </a:r>
              <a:r>
                <a:rPr lang="en-US" b="1" smtClean="0">
                  <a:solidFill>
                    <a:srgbClr val="0089E6"/>
                  </a:solidFill>
                  <a:latin typeface="Times New Roman" pitchFamily="18" charset="0"/>
                </a:rPr>
                <a:t>United States</a:t>
              </a:r>
            </a:p>
          </p:txBody>
        </p:sp>
        <p:sp>
          <p:nvSpPr>
            <p:cNvPr id="2063" name="Line 27"/>
            <p:cNvSpPr>
              <a:spLocks noChangeShapeType="1"/>
            </p:cNvSpPr>
            <p:nvPr/>
          </p:nvSpPr>
          <p:spPr bwMode="auto">
            <a:xfrm flipH="1" flipV="1">
              <a:off x="3120" y="2256"/>
              <a:ext cx="1392" cy="384"/>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smtClean="0">
                <a:solidFill>
                  <a:srgbClr val="000000"/>
                </a:solidFill>
                <a:latin typeface="Arial" pitchFamily="34" charset="0"/>
              </a:endParaRPr>
            </a:p>
          </p:txBody>
        </p:sp>
      </p:grpSp>
      <p:sp>
        <p:nvSpPr>
          <p:cNvPr id="2060" name="Text Box 28"/>
          <p:cNvSpPr txBox="1">
            <a:spLocks noChangeArrowheads="1"/>
          </p:cNvSpPr>
          <p:nvPr/>
        </p:nvSpPr>
        <p:spPr bwMode="auto">
          <a:xfrm>
            <a:off x="8839200" y="6613552"/>
            <a:ext cx="304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fld id="{E1AF7796-4A00-43A6-8EFF-C9EE225EEA32}" type="slidenum">
              <a:rPr lang="en-US" sz="1000" b="1" smtClean="0">
                <a:solidFill>
                  <a:srgbClr val="FFFFFF"/>
                </a:solidFill>
              </a:rPr>
              <a:pPr eaLnBrk="1" hangingPunct="1">
                <a:spcBef>
                  <a:spcPct val="50000"/>
                </a:spcBef>
              </a:pPr>
              <a:t>43</a:t>
            </a:fld>
            <a:endParaRPr lang="en-US" sz="1000" b="1" smtClean="0">
              <a:solidFill>
                <a:srgbClr val="FFFFFF"/>
              </a:solidFill>
            </a:endParaRPr>
          </a:p>
        </p:txBody>
      </p:sp>
      <p:sp>
        <p:nvSpPr>
          <p:cNvPr id="3101" name="Rectangle 29"/>
          <p:cNvSpPr>
            <a:spLocks noChangeArrowheads="1"/>
          </p:cNvSpPr>
          <p:nvPr/>
        </p:nvSpPr>
        <p:spPr bwMode="auto">
          <a:xfrm>
            <a:off x="6243640" y="6438900"/>
            <a:ext cx="2209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1600" b="1">
                <a:solidFill>
                  <a:srgbClr val="0099FF"/>
                </a:solidFill>
                <a:effectLst>
                  <a:outerShdw blurRad="38100" dist="38100" dir="2700000" algn="tl">
                    <a:srgbClr val="C0C0C0"/>
                  </a:outerShdw>
                </a:effectLst>
                <a:latin typeface="Garamond" pitchFamily="18" charset="0"/>
                <a:cs typeface="Times New Roman" pitchFamily="18" charset="0"/>
              </a:rPr>
              <a:t>Copyright </a:t>
            </a:r>
            <a:r>
              <a:rPr lang="en-US" sz="1600" b="1">
                <a:solidFill>
                  <a:srgbClr val="0099FF"/>
                </a:solidFill>
                <a:effectLst>
                  <a:outerShdw blurRad="38100" dist="38100" dir="2700000" algn="tl">
                    <a:srgbClr val="C0C0C0"/>
                  </a:outerShdw>
                </a:effectLst>
                <a:latin typeface="Garamond" pitchFamily="18" charset="0"/>
                <a:cs typeface="Times New Roman" pitchFamily="18" charset="0"/>
                <a:sym typeface="Symbol" pitchFamily="18" charset="2"/>
              </a:rPr>
              <a:t> </a:t>
            </a:r>
            <a:r>
              <a:rPr lang="en-US" sz="1600" b="1">
                <a:solidFill>
                  <a:srgbClr val="0099FF"/>
                </a:solidFill>
                <a:effectLst>
                  <a:outerShdw blurRad="38100" dist="38100" dir="2700000" algn="tl">
                    <a:srgbClr val="C0C0C0"/>
                  </a:outerShdw>
                </a:effectLst>
                <a:latin typeface="Garamond" pitchFamily="18" charset="0"/>
                <a:cs typeface="Times New Roman" pitchFamily="18" charset="0"/>
              </a:rPr>
              <a:t>Yiannas</a:t>
            </a:r>
            <a:r>
              <a:rPr lang="en-US" sz="1600" b="1">
                <a:solidFill>
                  <a:srgbClr val="333399"/>
                </a:solidFill>
                <a:effectLst>
                  <a:outerShdw blurRad="38100" dist="38100" dir="2700000" algn="tl">
                    <a:srgbClr val="C0C0C0"/>
                  </a:outerShdw>
                </a:effectLst>
                <a:latin typeface="Garamond"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dissolve">
                                      <p:cBhvr>
                                        <p:cTn id="7" dur="500"/>
                                        <p:tgtEl>
                                          <p:spTgt spid="30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091"/>
                                        </p:tgtEl>
                                        <p:attrNameLst>
                                          <p:attrName>style.visibility</p:attrName>
                                        </p:attrNameLst>
                                      </p:cBhvr>
                                      <p:to>
                                        <p:strVal val="visible"/>
                                      </p:to>
                                    </p:set>
                                    <p:animEffect transition="in" filter="dissolve">
                                      <p:cBhvr>
                                        <p:cTn id="12" dur="500"/>
                                        <p:tgtEl>
                                          <p:spTgt spid="30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082"/>
                                        </p:tgtEl>
                                        <p:attrNameLst>
                                          <p:attrName>style.visibility</p:attrName>
                                        </p:attrNameLst>
                                      </p:cBhvr>
                                      <p:to>
                                        <p:strVal val="visible"/>
                                      </p:to>
                                    </p:set>
                                    <p:animEffect transition="in" filter="dissolve">
                                      <p:cBhvr>
                                        <p:cTn id="17" dur="500"/>
                                        <p:tgtEl>
                                          <p:spTgt spid="308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dissolve">
                                      <p:cBhvr>
                                        <p:cTn id="22" dur="500"/>
                                        <p:tgtEl>
                                          <p:spTgt spid="307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085"/>
                                        </p:tgtEl>
                                        <p:attrNameLst>
                                          <p:attrName>style.visibility</p:attrName>
                                        </p:attrNameLst>
                                      </p:cBhvr>
                                      <p:to>
                                        <p:strVal val="visible"/>
                                      </p:to>
                                    </p:set>
                                    <p:animEffect transition="in" filter="dissolve">
                                      <p:cBhvr>
                                        <p:cTn id="27" dur="500"/>
                                        <p:tgtEl>
                                          <p:spTgt spid="308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3097"/>
                                        </p:tgtEl>
                                        <p:attrNameLst>
                                          <p:attrName>style.visibility</p:attrName>
                                        </p:attrNameLst>
                                      </p:cBhvr>
                                      <p:to>
                                        <p:strVal val="visible"/>
                                      </p:to>
                                    </p:set>
                                    <p:animEffect transition="in" filter="dissolve">
                                      <p:cBhvr>
                                        <p:cTn id="32" dur="500"/>
                                        <p:tgtEl>
                                          <p:spTgt spid="309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nodeType="clickEffect">
                                  <p:stCondLst>
                                    <p:cond delay="0"/>
                                  </p:stCondLst>
                                  <p:childTnLst>
                                    <p:set>
                                      <p:cBhvr>
                                        <p:cTn id="36" dur="1" fill="hold">
                                          <p:stCondLst>
                                            <p:cond delay="0"/>
                                          </p:stCondLst>
                                        </p:cTn>
                                        <p:tgtEl>
                                          <p:spTgt spid="3088"/>
                                        </p:tgtEl>
                                        <p:attrNameLst>
                                          <p:attrName>style.visibility</p:attrName>
                                        </p:attrNameLst>
                                      </p:cBhvr>
                                      <p:to>
                                        <p:strVal val="visible"/>
                                      </p:to>
                                    </p:set>
                                    <p:animEffect transition="in" filter="dissolve">
                                      <p:cBhvr>
                                        <p:cTn id="37" dur="500"/>
                                        <p:tgtEl>
                                          <p:spTgt spid="308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3094"/>
                                        </p:tgtEl>
                                        <p:attrNameLst>
                                          <p:attrName>style.visibility</p:attrName>
                                        </p:attrNameLst>
                                      </p:cBhvr>
                                      <p:to>
                                        <p:strVal val="visible"/>
                                      </p:to>
                                    </p:set>
                                    <p:animEffect transition="in" filter="dissolve">
                                      <p:cBhvr>
                                        <p:cTn id="42" dur="500"/>
                                        <p:tgtEl>
                                          <p:spTgt spid="3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685800"/>
          </a:xfrm>
        </p:spPr>
        <p:txBody>
          <a:bodyPr/>
          <a:lstStyle/>
          <a:p>
            <a:r>
              <a:rPr lang="en-US" b="1" dirty="0" smtClean="0"/>
              <a:t>Examples of outbreaks</a:t>
            </a:r>
            <a:endParaRPr lang="en-US" b="1" dirty="0"/>
          </a:p>
        </p:txBody>
      </p:sp>
      <p:cxnSp>
        <p:nvCxnSpPr>
          <p:cNvPr id="3" name="Straight Connector 2"/>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4" name="Rectangle 3"/>
          <p:cNvSpPr txBox="1">
            <a:spLocks noChangeArrowheads="1"/>
          </p:cNvSpPr>
          <p:nvPr/>
        </p:nvSpPr>
        <p:spPr>
          <a:xfrm>
            <a:off x="0" y="1905000"/>
            <a:ext cx="8915400" cy="4495800"/>
          </a:xfrm>
          <a:prstGeom prst="rect">
            <a:avLst/>
          </a:prstGeom>
        </p:spPr>
        <p:txBody>
          <a:bodyPr/>
          <a:lstStyle/>
          <a:p>
            <a:pPr marL="342900" marR="0" lvl="0" indent="-342900" algn="l" defTabSz="457200" rtl="0" eaLnBrk="0" fontAlgn="base" latinLnBrk="0" hangingPunct="0">
              <a:spcBef>
                <a:spcPts val="0"/>
              </a:spcBef>
              <a:spcAft>
                <a:spcPct val="0"/>
              </a:spcAft>
              <a:buClrTx/>
              <a:buSzTx/>
              <a:buFont typeface="Arial" pitchFamily="34" charset="0"/>
              <a:buChar char="•"/>
              <a:tabLst/>
              <a:defRPr/>
            </a:pPr>
            <a:r>
              <a:rPr lang="en-US" sz="2800" b="1" i="1" dirty="0" smtClean="0">
                <a:latin typeface="+mn-lt"/>
                <a:ea typeface="ＭＳ Ｐゴシック" pitchFamily="-112" charset="-128"/>
              </a:rPr>
              <a:t>Salmonella</a:t>
            </a:r>
            <a:r>
              <a:rPr lang="en-US" sz="2800" b="1" dirty="0" smtClean="0">
                <a:latin typeface="+mn-lt"/>
                <a:ea typeface="ＭＳ Ｐゴシック" pitchFamily="-112" charset="-128"/>
              </a:rPr>
              <a:t> outbreak linked to cereal </a:t>
            </a:r>
            <a:r>
              <a:rPr lang="en-US" sz="2800" dirty="0" smtClean="0">
                <a:latin typeface="+mn-lt"/>
                <a:ea typeface="ＭＳ Ｐゴシック" pitchFamily="-112" charset="-128"/>
              </a:rPr>
              <a:t>(2008, 28 reported cases)</a:t>
            </a:r>
          </a:p>
          <a:p>
            <a:pPr marL="342900" marR="0" lvl="0" indent="-342900" algn="l" defTabSz="457200" rtl="0" eaLnBrk="0" fontAlgn="base" latinLnBrk="0" hangingPunct="0">
              <a:spcBef>
                <a:spcPts val="0"/>
              </a:spcBef>
              <a:spcAft>
                <a:spcPct val="0"/>
              </a:spcAft>
              <a:buClrTx/>
              <a:buSzTx/>
              <a:buFont typeface="Arial" pitchFamily="34" charset="0"/>
              <a:buChar char="•"/>
              <a:tabLst/>
              <a:defRPr/>
            </a:pPr>
            <a:r>
              <a:rPr lang="en-US" sz="2800" b="1" dirty="0" smtClean="0">
                <a:latin typeface="+mn-lt"/>
                <a:ea typeface="ＭＳ Ｐゴシック" pitchFamily="-112" charset="-128"/>
              </a:rPr>
              <a:t>Botulism cases linked to carrot juice </a:t>
            </a:r>
            <a:r>
              <a:rPr lang="en-US" sz="2800" dirty="0" smtClean="0">
                <a:latin typeface="+mn-lt"/>
                <a:ea typeface="ＭＳ Ｐゴシック" pitchFamily="-112" charset="-128"/>
              </a:rPr>
              <a:t>(2006, 4 patients)</a:t>
            </a:r>
          </a:p>
          <a:p>
            <a:pPr marL="342900" marR="0" lvl="0" indent="-342900" algn="l" defTabSz="457200" rtl="0" eaLnBrk="0" fontAlgn="base" latinLnBrk="0" hangingPunct="0">
              <a:spcBef>
                <a:spcPts val="0"/>
              </a:spcBef>
              <a:spcAft>
                <a:spcPct val="0"/>
              </a:spcAft>
              <a:buClrTx/>
              <a:buSzTx/>
              <a:buFont typeface="Arial" pitchFamily="34" charset="0"/>
              <a:buChar char="•"/>
              <a:tabLst/>
              <a:defRPr/>
            </a:pPr>
            <a:r>
              <a:rPr lang="en-US" sz="2800" b="1" dirty="0" smtClean="0">
                <a:latin typeface="+mn-lt"/>
                <a:ea typeface="ＭＳ Ｐゴシック" pitchFamily="-112" charset="-128"/>
              </a:rPr>
              <a:t>Listeriosis outbreak linked to cantaloupe </a:t>
            </a:r>
            <a:r>
              <a:rPr lang="en-US" sz="2800" dirty="0" smtClean="0">
                <a:latin typeface="+mn-lt"/>
                <a:ea typeface="ＭＳ Ｐゴシック" pitchFamily="-112" charset="-128"/>
              </a:rPr>
              <a:t>(2011, &gt;140 cases and &gt;35 deaths)</a:t>
            </a:r>
          </a:p>
          <a:p>
            <a:pPr marL="342900" lvl="0" indent="-342900" defTabSz="457200">
              <a:spcBef>
                <a:spcPts val="0"/>
              </a:spcBef>
              <a:buFont typeface="Arial" pitchFamily="34" charset="0"/>
              <a:buChar char="•"/>
              <a:defRPr/>
            </a:pPr>
            <a:r>
              <a:rPr lang="en-US" sz="2800" b="1" i="1" dirty="0" smtClean="0">
                <a:latin typeface="+mn-lt"/>
                <a:ea typeface="ＭＳ Ｐゴシック" pitchFamily="-112" charset="-128"/>
              </a:rPr>
              <a:t>Salmonella</a:t>
            </a:r>
            <a:r>
              <a:rPr lang="en-US" sz="2800" b="1" dirty="0" smtClean="0">
                <a:latin typeface="+mn-lt"/>
                <a:ea typeface="ＭＳ Ｐゴシック" pitchFamily="-112" charset="-128"/>
              </a:rPr>
              <a:t> Enteritidis linked to eggs </a:t>
            </a:r>
            <a:r>
              <a:rPr lang="en-US" sz="2800" dirty="0" smtClean="0">
                <a:latin typeface="+mn-lt"/>
                <a:ea typeface="ＭＳ Ｐゴシック" pitchFamily="-112" charset="-128"/>
              </a:rPr>
              <a:t>(May 1 to November 30, 2010; approx. 1,939 illnesses)</a:t>
            </a:r>
          </a:p>
          <a:p>
            <a:pPr marL="342900" lvl="0" indent="-342900" defTabSz="457200">
              <a:spcBef>
                <a:spcPts val="0"/>
              </a:spcBef>
              <a:buFont typeface="Arial" pitchFamily="34" charset="0"/>
              <a:buChar char="•"/>
              <a:defRPr/>
            </a:pPr>
            <a:r>
              <a:rPr lang="en-US" sz="2800" b="1" i="1" dirty="0" smtClean="0">
                <a:latin typeface="+mn-lt"/>
                <a:ea typeface="ＭＳ Ｐゴシック" pitchFamily="-112" charset="-128"/>
              </a:rPr>
              <a:t>E. coli </a:t>
            </a:r>
            <a:r>
              <a:rPr lang="en-US" sz="2800" b="1" dirty="0" smtClean="0">
                <a:latin typeface="+mn-lt"/>
                <a:ea typeface="ＭＳ Ｐゴシック" pitchFamily="-112" charset="-128"/>
              </a:rPr>
              <a:t>O145 outbreak linked to Shredded Romaine Lettuce </a:t>
            </a:r>
            <a:r>
              <a:rPr lang="en-US" sz="2800" dirty="0" smtClean="0">
                <a:latin typeface="+mn-lt"/>
                <a:ea typeface="ＭＳ Ｐゴシック" pitchFamily="-112" charset="-128"/>
              </a:rPr>
              <a:t>from a Single Processing Facility (2010; 26 confirmed and 7 probable cases). </a:t>
            </a:r>
          </a:p>
          <a:p>
            <a:pPr marL="342900" lvl="0" indent="-342900" defTabSz="457200">
              <a:spcBef>
                <a:spcPts val="0"/>
              </a:spcBef>
              <a:buFont typeface="Arial" pitchFamily="34" charset="0"/>
              <a:buChar char="•"/>
              <a:defRPr/>
            </a:pPr>
            <a:endParaRPr lang="en-US" sz="3200" dirty="0" smtClean="0">
              <a:latin typeface="+mn-lt"/>
              <a:ea typeface="ＭＳ Ｐゴシック" pitchFamily="-112" charset="-128"/>
            </a:endParaRPr>
          </a:p>
          <a:p>
            <a:pPr marL="342900" marR="0" lvl="0" indent="-342900" algn="l" defTabSz="457200" rtl="0" eaLnBrk="0" fontAlgn="base" latinLnBrk="0" hangingPunct="0">
              <a:spcBef>
                <a:spcPts val="0"/>
              </a:spcBef>
              <a:spcAft>
                <a:spcPct val="0"/>
              </a:spcAft>
              <a:buClrTx/>
              <a:buSzTx/>
              <a:buFont typeface="Arial" pitchFamily="34" charset="0"/>
              <a:buChar char="•"/>
              <a:tabLst/>
              <a:defRPr/>
            </a:pPr>
            <a:endParaRPr lang="en-US" sz="3200" dirty="0" smtClean="0">
              <a:latin typeface="+mn-lt"/>
              <a:ea typeface="ＭＳ Ｐゴシック" pitchFamily="-112" charset="-128"/>
            </a:endParaRPr>
          </a:p>
          <a:p>
            <a:pPr marL="342900" marR="0" lvl="0" indent="-342900" algn="l" defTabSz="457200" rtl="0" eaLnBrk="0" fontAlgn="base" latinLnBrk="0" hangingPunct="0">
              <a:spcBef>
                <a:spcPts val="0"/>
              </a:spcBef>
              <a:spcAft>
                <a:spcPct val="0"/>
              </a:spcAft>
              <a:buClrTx/>
              <a:buSzTx/>
              <a:buFont typeface="Arial" pitchFamily="34" charset="0"/>
              <a:buChar char="•"/>
              <a:tabLst/>
              <a:defRPr/>
            </a:pPr>
            <a:endParaRPr lang="en-US" sz="3200" dirty="0" smtClean="0">
              <a:latin typeface="+mn-lt"/>
              <a:ea typeface="ＭＳ Ｐゴシック" pitchFamily="-112" charset="-128"/>
            </a:endParaRPr>
          </a:p>
          <a:p>
            <a:pPr marL="800100" lvl="1" indent="-342900" defTabSz="457200">
              <a:spcBef>
                <a:spcPct val="20000"/>
              </a:spcBef>
              <a:buFont typeface="Arial" pitchFamily="34" charset="0"/>
              <a:buChar char="•"/>
            </a:pPr>
            <a:endParaRPr kumimoji="0" lang="en-US" sz="3200" b="0" i="0" u="none" strike="noStrike" kern="1200" cap="none" spc="0" normalizeH="0" baseline="0" noProof="0" dirty="0">
              <a:ln>
                <a:noFill/>
              </a:ln>
              <a:solidFill>
                <a:schemeClr val="tx1"/>
              </a:solidFill>
              <a:effectLst/>
              <a:uLnTx/>
              <a:uFillTx/>
              <a:latin typeface="+mn-lt"/>
              <a:ea typeface="ＭＳ Ｐゴシック" pitchFamily="-112" charset="-128"/>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sz="4000" b="1" dirty="0" smtClean="0"/>
              <a:t>Food Safety Basics</a:t>
            </a:r>
            <a:endParaRPr lang="en-US" sz="4000" b="1" dirty="0"/>
          </a:p>
        </p:txBody>
      </p:sp>
      <p:sp>
        <p:nvSpPr>
          <p:cNvPr id="3" name="Content Placeholder 2"/>
          <p:cNvSpPr>
            <a:spLocks noGrp="1"/>
          </p:cNvSpPr>
          <p:nvPr>
            <p:ph idx="1"/>
          </p:nvPr>
        </p:nvSpPr>
        <p:spPr>
          <a:xfrm>
            <a:off x="457200" y="1981200"/>
            <a:ext cx="8229600" cy="4343400"/>
          </a:xfrm>
        </p:spPr>
        <p:txBody>
          <a:bodyPr/>
          <a:lstStyle/>
          <a:p>
            <a:r>
              <a:rPr lang="en-US" dirty="0" smtClean="0"/>
              <a:t>The bugs and the diseases they cause (e.g., Salmonella, salmonellosis, and </a:t>
            </a:r>
            <a:r>
              <a:rPr lang="en-US" dirty="0"/>
              <a:t>Reiter's </a:t>
            </a:r>
            <a:r>
              <a:rPr lang="en-US" dirty="0" smtClean="0"/>
              <a:t>Syndrome)</a:t>
            </a:r>
          </a:p>
          <a:p>
            <a:r>
              <a:rPr lang="en-US" dirty="0"/>
              <a:t>Environmental and food factors and their effects on foodborne pathogens</a:t>
            </a:r>
          </a:p>
          <a:p>
            <a:r>
              <a:rPr lang="en-US" dirty="0" smtClean="0"/>
              <a:t>The tools (detection methods, subtyping methods, epidemiological tools)</a:t>
            </a:r>
          </a:p>
          <a:p>
            <a:r>
              <a:rPr lang="en-US" dirty="0"/>
              <a:t>The food system and transmission </a:t>
            </a:r>
            <a:r>
              <a:rPr lang="en-US" dirty="0" smtClean="0"/>
              <a:t>pathways</a:t>
            </a:r>
          </a:p>
          <a:p>
            <a:r>
              <a:rPr lang="en-US" b="1" dirty="0"/>
              <a:t>The regulatory and political environment</a:t>
            </a:r>
          </a:p>
          <a:p>
            <a:endParaRPr lang="en-US" dirty="0"/>
          </a:p>
        </p:txBody>
      </p:sp>
      <p:cxnSp>
        <p:nvCxnSpPr>
          <p:cNvPr id="4" name="Straight Connector 3"/>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00915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0"/>
            <a:ext cx="8229600" cy="1143000"/>
          </a:xfrm>
        </p:spPr>
        <p:txBody>
          <a:bodyPr/>
          <a:lstStyle/>
          <a:p>
            <a:r>
              <a:rPr lang="en-US" b="1" dirty="0" smtClean="0"/>
              <a:t>Summary</a:t>
            </a:r>
            <a:endParaRPr lang="en-US" b="1" dirty="0"/>
          </a:p>
        </p:txBody>
      </p:sp>
      <p:sp>
        <p:nvSpPr>
          <p:cNvPr id="4" name="Content Placeholder 3"/>
          <p:cNvSpPr>
            <a:spLocks noGrp="1"/>
          </p:cNvSpPr>
          <p:nvPr>
            <p:ph idx="1"/>
          </p:nvPr>
        </p:nvSpPr>
        <p:spPr>
          <a:xfrm>
            <a:off x="457200" y="2057400"/>
            <a:ext cx="8229600" cy="4068769"/>
          </a:xfrm>
        </p:spPr>
        <p:txBody>
          <a:bodyPr/>
          <a:lstStyle/>
          <a:p>
            <a:r>
              <a:rPr lang="en-US" dirty="0" smtClean="0"/>
              <a:t>Focus of this class will be on independent learning</a:t>
            </a:r>
          </a:p>
          <a:p>
            <a:pPr lvl="1"/>
            <a:r>
              <a:rPr lang="en-US" dirty="0" smtClean="0"/>
              <a:t>Everybody is expected to learn the Food safety basics themselves</a:t>
            </a:r>
          </a:p>
          <a:p>
            <a:r>
              <a:rPr lang="en-US" dirty="0" smtClean="0"/>
              <a:t>For the case studies, “correct” answers are much less important than an appropriate approach</a:t>
            </a:r>
          </a:p>
        </p:txBody>
      </p:sp>
      <p:cxnSp>
        <p:nvCxnSpPr>
          <p:cNvPr id="5" name="Straight Connector 4"/>
          <p:cNvCxnSpPr/>
          <p:nvPr/>
        </p:nvCxnSpPr>
        <p:spPr>
          <a:xfrm>
            <a:off x="457200" y="17526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6350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914400"/>
          </a:xfrm>
        </p:spPr>
        <p:txBody>
          <a:bodyPr/>
          <a:lstStyle/>
          <a:p>
            <a:pPr>
              <a:defRPr/>
            </a:pPr>
            <a:r>
              <a:rPr lang="en-US" sz="4000" b="1" dirty="0" smtClean="0"/>
              <a:t>Overview</a:t>
            </a:r>
          </a:p>
        </p:txBody>
      </p:sp>
      <p:sp>
        <p:nvSpPr>
          <p:cNvPr id="16387" name="Rectangle 3"/>
          <p:cNvSpPr>
            <a:spLocks noGrp="1" noChangeArrowheads="1"/>
          </p:cNvSpPr>
          <p:nvPr>
            <p:ph idx="1"/>
          </p:nvPr>
        </p:nvSpPr>
        <p:spPr>
          <a:xfrm>
            <a:off x="186531" y="2057400"/>
            <a:ext cx="8542338" cy="4114800"/>
          </a:xfrm>
        </p:spPr>
        <p:txBody>
          <a:bodyPr/>
          <a:lstStyle/>
          <a:p>
            <a:r>
              <a:rPr lang="en-US" sz="3200" dirty="0" smtClean="0"/>
              <a:t>Introductions</a:t>
            </a:r>
          </a:p>
          <a:p>
            <a:r>
              <a:rPr lang="en-US" sz="3200" dirty="0" smtClean="0"/>
              <a:t>Class format and logistics</a:t>
            </a:r>
          </a:p>
          <a:p>
            <a:r>
              <a:rPr lang="en-US" b="1" dirty="0" smtClean="0"/>
              <a:t>Course goals</a:t>
            </a:r>
          </a:p>
          <a:p>
            <a:r>
              <a:rPr lang="en-US" sz="3200" dirty="0" smtClean="0"/>
              <a:t>An intro to </a:t>
            </a:r>
            <a:r>
              <a:rPr lang="en-US" dirty="0"/>
              <a:t>c</a:t>
            </a:r>
            <a:r>
              <a:rPr lang="en-US" sz="3200" dirty="0" smtClean="0"/>
              <a:t>ase-based teaching</a:t>
            </a:r>
          </a:p>
          <a:p>
            <a:pPr lvl="1"/>
            <a:r>
              <a:rPr lang="en-US" dirty="0" smtClean="0"/>
              <a:t>Strategies for independent learning</a:t>
            </a:r>
          </a:p>
          <a:p>
            <a:pPr lvl="1"/>
            <a:r>
              <a:rPr lang="en-US" dirty="0"/>
              <a:t>Strategies to solve problems</a:t>
            </a:r>
          </a:p>
          <a:p>
            <a:r>
              <a:rPr lang="en-US" sz="3200" dirty="0" smtClean="0"/>
              <a:t>Food safety basics</a:t>
            </a:r>
          </a:p>
          <a:p>
            <a:pPr lvl="1">
              <a:buNone/>
            </a:pPr>
            <a:endParaRPr lang="en-US" dirty="0" smtClean="0"/>
          </a:p>
        </p:txBody>
      </p:sp>
      <p:cxnSp>
        <p:nvCxnSpPr>
          <p:cNvPr id="4" name="Straight Connector 3"/>
          <p:cNvCxnSpPr/>
          <p:nvPr/>
        </p:nvCxnSpPr>
        <p:spPr>
          <a:xfrm>
            <a:off x="457200" y="1828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5034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z="4000" b="1" dirty="0" smtClean="0"/>
              <a:t>Course goals</a:t>
            </a:r>
            <a:endParaRPr lang="en-US" sz="4000" b="1" dirty="0"/>
          </a:p>
        </p:txBody>
      </p:sp>
      <p:sp>
        <p:nvSpPr>
          <p:cNvPr id="3" name="Content Placeholder 2"/>
          <p:cNvSpPr>
            <a:spLocks noGrp="1"/>
          </p:cNvSpPr>
          <p:nvPr>
            <p:ph idx="1"/>
          </p:nvPr>
        </p:nvSpPr>
        <p:spPr>
          <a:xfrm>
            <a:off x="304800" y="1828800"/>
            <a:ext cx="8534400" cy="4724400"/>
          </a:xfrm>
        </p:spPr>
        <p:txBody>
          <a:bodyPr/>
          <a:lstStyle/>
          <a:p>
            <a:pPr lvl="0"/>
            <a:r>
              <a:rPr lang="en-US" sz="2400" b="1" dirty="0"/>
              <a:t>At the end of this course </a:t>
            </a:r>
            <a:r>
              <a:rPr lang="en-US" sz="2400" b="1" dirty="0" smtClean="0"/>
              <a:t>participants </a:t>
            </a:r>
            <a:r>
              <a:rPr lang="en-US" sz="2400" b="1" dirty="0"/>
              <a:t>should be able </a:t>
            </a:r>
            <a:r>
              <a:rPr lang="en-US" sz="2400" b="1" dirty="0" smtClean="0"/>
              <a:t>to</a:t>
            </a:r>
          </a:p>
          <a:p>
            <a:pPr lvl="1"/>
            <a:r>
              <a:rPr lang="en-US" sz="2000" dirty="0" smtClean="0"/>
              <a:t>Understand </a:t>
            </a:r>
            <a:r>
              <a:rPr lang="en-US" sz="2000" dirty="0"/>
              <a:t>(i) the biology and transmission characteristics of different foodborne pathogens (including typical sources and transmission routes) and (ii) the characteristics of the associated foodborne diseases.</a:t>
            </a:r>
          </a:p>
          <a:p>
            <a:pPr lvl="1"/>
            <a:r>
              <a:rPr lang="en-US" sz="2000" dirty="0" smtClean="0"/>
              <a:t>Evaluate </a:t>
            </a:r>
            <a:r>
              <a:rPr lang="en-US" sz="2000" dirty="0"/>
              <a:t>the primary methods used to detect and subtype foodborne pathogens.</a:t>
            </a:r>
          </a:p>
          <a:p>
            <a:pPr lvl="1"/>
            <a:r>
              <a:rPr lang="en-US" sz="2000" dirty="0"/>
              <a:t>Describe the causes and mechanisms of food contamination in various food-associated environments, and apply this knowledge to solving problems related to contamination of food.</a:t>
            </a:r>
          </a:p>
          <a:p>
            <a:pPr lvl="1"/>
            <a:r>
              <a:rPr lang="en-US" sz="2000" dirty="0"/>
              <a:t>Integrate and apply core competencies in epidemiology and microbiology to solve/explain practical food safety problems.</a:t>
            </a:r>
          </a:p>
          <a:p>
            <a:pPr lvl="1"/>
            <a:r>
              <a:rPr lang="en-US" sz="2000" dirty="0"/>
              <a:t>Apply critical thinking, problem solving and systems analysis skills to new situations.</a:t>
            </a:r>
          </a:p>
          <a:p>
            <a:endParaRPr lang="en-US" dirty="0"/>
          </a:p>
        </p:txBody>
      </p:sp>
      <p:cxnSp>
        <p:nvCxnSpPr>
          <p:cNvPr id="4" name="Straight Connector 3"/>
          <p:cNvCxnSpPr/>
          <p:nvPr/>
        </p:nvCxnSpPr>
        <p:spPr>
          <a:xfrm>
            <a:off x="457200" y="16002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8038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838200" y="990600"/>
            <a:ext cx="7772400" cy="914400"/>
          </a:xfrm>
        </p:spPr>
        <p:txBody>
          <a:bodyPr/>
          <a:lstStyle/>
          <a:p>
            <a:pPr>
              <a:defRPr/>
            </a:pPr>
            <a:r>
              <a:rPr lang="en-US" sz="4000" b="1" dirty="0" smtClean="0"/>
              <a:t>Overview</a:t>
            </a:r>
          </a:p>
        </p:txBody>
      </p:sp>
      <p:sp>
        <p:nvSpPr>
          <p:cNvPr id="16387" name="Rectangle 3"/>
          <p:cNvSpPr>
            <a:spLocks noGrp="1" noChangeArrowheads="1"/>
          </p:cNvSpPr>
          <p:nvPr>
            <p:ph idx="1"/>
          </p:nvPr>
        </p:nvSpPr>
        <p:spPr>
          <a:xfrm>
            <a:off x="186531" y="2057400"/>
            <a:ext cx="8542338" cy="4114800"/>
          </a:xfrm>
        </p:spPr>
        <p:txBody>
          <a:bodyPr/>
          <a:lstStyle/>
          <a:p>
            <a:r>
              <a:rPr lang="en-US" sz="3200" dirty="0" smtClean="0"/>
              <a:t>Introductions</a:t>
            </a:r>
          </a:p>
          <a:p>
            <a:r>
              <a:rPr lang="en-US" sz="3200" dirty="0" smtClean="0"/>
              <a:t>Class format and logistics</a:t>
            </a:r>
          </a:p>
          <a:p>
            <a:r>
              <a:rPr lang="en-US" dirty="0" smtClean="0"/>
              <a:t>Course goals</a:t>
            </a:r>
          </a:p>
          <a:p>
            <a:r>
              <a:rPr lang="en-US" sz="3200" b="1" dirty="0" smtClean="0"/>
              <a:t>An intro to </a:t>
            </a:r>
            <a:r>
              <a:rPr lang="en-US" b="1" dirty="0"/>
              <a:t>c</a:t>
            </a:r>
            <a:r>
              <a:rPr lang="en-US" sz="3200" b="1" dirty="0" smtClean="0"/>
              <a:t>ase-based teaching</a:t>
            </a:r>
          </a:p>
          <a:p>
            <a:pPr lvl="1"/>
            <a:r>
              <a:rPr lang="en-US" dirty="0" smtClean="0"/>
              <a:t>Strategies for independent learning</a:t>
            </a:r>
          </a:p>
          <a:p>
            <a:pPr lvl="1"/>
            <a:r>
              <a:rPr lang="en-US" dirty="0"/>
              <a:t>Strategies to solve problems</a:t>
            </a:r>
          </a:p>
          <a:p>
            <a:r>
              <a:rPr lang="en-US" sz="3200" dirty="0" smtClean="0"/>
              <a:t>Food safety basics</a:t>
            </a:r>
          </a:p>
          <a:p>
            <a:pPr lvl="1">
              <a:buNone/>
            </a:pPr>
            <a:endParaRPr lang="en-US" dirty="0" smtClean="0"/>
          </a:p>
        </p:txBody>
      </p:sp>
      <p:cxnSp>
        <p:nvCxnSpPr>
          <p:cNvPr id="4" name="Straight Connector 3"/>
          <p:cNvCxnSpPr/>
          <p:nvPr/>
        </p:nvCxnSpPr>
        <p:spPr>
          <a:xfrm>
            <a:off x="457200" y="1828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770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r>
              <a:rPr lang="en-US" sz="4000" b="1" dirty="0" smtClean="0"/>
              <a:t>An introduction to case studies and case-based learning</a:t>
            </a:r>
            <a:endParaRPr lang="en-US" sz="4000" b="1" dirty="0"/>
          </a:p>
        </p:txBody>
      </p:sp>
      <p:sp>
        <p:nvSpPr>
          <p:cNvPr id="3" name="TextBox 2"/>
          <p:cNvSpPr txBox="1"/>
          <p:nvPr/>
        </p:nvSpPr>
        <p:spPr>
          <a:xfrm>
            <a:off x="990626" y="2971800"/>
            <a:ext cx="6553199" cy="3046988"/>
          </a:xfrm>
          <a:prstGeom prst="rect">
            <a:avLst/>
          </a:prstGeom>
          <a:noFill/>
        </p:spPr>
        <p:txBody>
          <a:bodyPr wrap="square" rtlCol="0">
            <a:spAutoFit/>
          </a:bodyPr>
          <a:lstStyle/>
          <a:p>
            <a:r>
              <a:rPr lang="en-US" sz="2400" dirty="0"/>
              <a:t>“Cases are factually-based, complex problems written to stimulate classroom discussion and collaborative analysis. Case teaching involves the interactive, student-centered exploration of realistic and specific situations. As students consider problems from a perspective which requires analysis, they strive to resolve questions that have no single right </a:t>
            </a:r>
            <a:r>
              <a:rPr lang="en-US" sz="2400" dirty="0" smtClean="0"/>
              <a:t>answer.”</a:t>
            </a:r>
            <a:endParaRPr lang="en-US" sz="2400" dirty="0"/>
          </a:p>
        </p:txBody>
      </p:sp>
      <p:cxnSp>
        <p:nvCxnSpPr>
          <p:cNvPr id="4" name="Straight Connector 3"/>
          <p:cNvCxnSpPr/>
          <p:nvPr/>
        </p:nvCxnSpPr>
        <p:spPr>
          <a:xfrm>
            <a:off x="457200" y="25908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700522" y="6500949"/>
            <a:ext cx="5443478" cy="307777"/>
          </a:xfrm>
          <a:prstGeom prst="rect">
            <a:avLst/>
          </a:prstGeom>
          <a:noFill/>
        </p:spPr>
        <p:txBody>
          <a:bodyPr wrap="none" rtlCol="0">
            <a:spAutoFit/>
          </a:bodyPr>
          <a:lstStyle/>
          <a:p>
            <a:r>
              <a:rPr lang="en-US" sz="1400" dirty="0">
                <a:solidFill>
                  <a:schemeClr val="bg1">
                    <a:lumMod val="50000"/>
                  </a:schemeClr>
                </a:solidFill>
              </a:rPr>
              <a:t>Taken </a:t>
            </a:r>
            <a:r>
              <a:rPr lang="en-US" sz="1400" dirty="0" smtClean="0">
                <a:solidFill>
                  <a:schemeClr val="bg1">
                    <a:lumMod val="50000"/>
                  </a:schemeClr>
                </a:solidFill>
              </a:rPr>
              <a:t>from</a:t>
            </a:r>
            <a:r>
              <a:rPr lang="en-US" sz="1400" dirty="0">
                <a:solidFill>
                  <a:schemeClr val="bg1">
                    <a:lumMod val="50000"/>
                  </a:schemeClr>
                </a:solidFill>
              </a:rPr>
              <a:t>: http://edutechwiki.unige.ch/en/Case-based_learning</a:t>
            </a:r>
          </a:p>
        </p:txBody>
      </p:sp>
    </p:spTree>
    <p:extLst>
      <p:ext uri="{BB962C8B-B14F-4D97-AF65-F5344CB8AC3E}">
        <p14:creationId xmlns:p14="http://schemas.microsoft.com/office/powerpoint/2010/main" val="3820045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sz="4000" b="1" dirty="0" smtClean="0"/>
              <a:t>Case-based format used here</a:t>
            </a:r>
            <a:endParaRPr lang="en-US" sz="4000" b="1" dirty="0"/>
          </a:p>
        </p:txBody>
      </p:sp>
      <p:sp>
        <p:nvSpPr>
          <p:cNvPr id="3" name="Content Placeholder 2"/>
          <p:cNvSpPr>
            <a:spLocks noGrp="1"/>
          </p:cNvSpPr>
          <p:nvPr>
            <p:ph idx="1"/>
          </p:nvPr>
        </p:nvSpPr>
        <p:spPr>
          <a:xfrm>
            <a:off x="457200" y="1981203"/>
            <a:ext cx="8229600" cy="4297363"/>
          </a:xfrm>
        </p:spPr>
        <p:txBody>
          <a:bodyPr/>
          <a:lstStyle/>
          <a:p>
            <a:r>
              <a:rPr lang="en-US" sz="2800" dirty="0" smtClean="0"/>
              <a:t>May differ somewhat from case–to-case</a:t>
            </a:r>
          </a:p>
          <a:p>
            <a:r>
              <a:rPr lang="en-US" sz="2800" dirty="0" smtClean="0"/>
              <a:t>Typically descriptive</a:t>
            </a:r>
            <a:r>
              <a:rPr lang="en-US" sz="2800" dirty="0"/>
              <a:t>, narrative cases, parts of which are given </a:t>
            </a:r>
            <a:r>
              <a:rPr lang="en-US" sz="2800" dirty="0" smtClean="0"/>
              <a:t>successively</a:t>
            </a:r>
          </a:p>
          <a:p>
            <a:r>
              <a:rPr lang="en-US" sz="2800" dirty="0" smtClean="0"/>
              <a:t>The goal is not as much to “correctly” solve the case, but develop strategies for solving cases</a:t>
            </a:r>
          </a:p>
          <a:p>
            <a:pPr lvl="1"/>
            <a:r>
              <a:rPr lang="en-US" sz="2400" dirty="0" smtClean="0"/>
              <a:t>Team work</a:t>
            </a:r>
          </a:p>
          <a:p>
            <a:pPr lvl="1"/>
            <a:r>
              <a:rPr lang="en-US" sz="2400" dirty="0" smtClean="0"/>
              <a:t>Setting learning goals and objectives (“to solve this case we need to know more about PFGE/epidemiological methods/</a:t>
            </a:r>
            <a:r>
              <a:rPr lang="en-US" sz="2400" dirty="0" err="1" smtClean="0"/>
              <a:t>norovirus</a:t>
            </a:r>
            <a:r>
              <a:rPr lang="en-US" sz="2400" dirty="0" smtClean="0"/>
              <a:t> biology etc.</a:t>
            </a:r>
            <a:endParaRPr lang="en-US" sz="2400" dirty="0"/>
          </a:p>
        </p:txBody>
      </p:sp>
      <p:cxnSp>
        <p:nvCxnSpPr>
          <p:cNvPr id="4" name="Straight Connector 3"/>
          <p:cNvCxnSpPr/>
          <p:nvPr/>
        </p:nvCxnSpPr>
        <p:spPr>
          <a:xfrm>
            <a:off x="457200" y="1905000"/>
            <a:ext cx="8001000"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04688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rgbClr val="C00000"/>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0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rgbClr val="C00000"/>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rgbClr val="C00000"/>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4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Shimmer</Template>
  <TotalTime>1671</TotalTime>
  <Words>2222</Words>
  <Application>Microsoft Office PowerPoint</Application>
  <PresentationFormat>On-screen Show (4:3)</PresentationFormat>
  <Paragraphs>262</Paragraphs>
  <Slides>46</Slides>
  <Notes>14</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46</vt:i4>
      </vt:variant>
    </vt:vector>
  </HeadingPairs>
  <TitlesOfParts>
    <vt:vector size="53" baseType="lpstr">
      <vt:lpstr>Office Theme</vt:lpstr>
      <vt:lpstr>10_Default Design</vt:lpstr>
      <vt:lpstr>Default Design</vt:lpstr>
      <vt:lpstr>1_Office Theme</vt:lpstr>
      <vt:lpstr>5_Office Theme</vt:lpstr>
      <vt:lpstr>14_Default Design</vt:lpstr>
      <vt:lpstr>Photo Editor Photo</vt:lpstr>
      <vt:lpstr>Case Studies in Food Safety</vt:lpstr>
      <vt:lpstr>Overview</vt:lpstr>
      <vt:lpstr>Overview</vt:lpstr>
      <vt:lpstr>Class format and logistics</vt:lpstr>
      <vt:lpstr>Overview</vt:lpstr>
      <vt:lpstr>Course goals</vt:lpstr>
      <vt:lpstr>Overview</vt:lpstr>
      <vt:lpstr>An introduction to case studies and case-based learning</vt:lpstr>
      <vt:lpstr>Case-based format used here</vt:lpstr>
      <vt:lpstr>PowerPoint Presentation</vt:lpstr>
      <vt:lpstr>One problem solving strategy – “Differential diagnostic procedure”</vt:lpstr>
      <vt:lpstr>Problem solving – one possible framework</vt:lpstr>
      <vt:lpstr>Problem solving – how not do it</vt:lpstr>
      <vt:lpstr>Root cause analysis – how to make sure the same problem does not happen again</vt:lpstr>
      <vt:lpstr>5 Whys Analysis</vt:lpstr>
      <vt:lpstr>Fishbone diagram</vt:lpstr>
      <vt:lpstr>RCA-based Corrective Action</vt:lpstr>
      <vt:lpstr>PowerPoint Presentation</vt:lpstr>
      <vt:lpstr>A small case study… (informed by and based on a real event)</vt:lpstr>
      <vt:lpstr>Overview</vt:lpstr>
      <vt:lpstr>Strategies for staying up to date on food safety issues</vt:lpstr>
      <vt:lpstr>Food safety</vt:lpstr>
      <vt:lpstr>Food Safety Basics</vt:lpstr>
      <vt:lpstr>PowerPoint Presentation</vt:lpstr>
      <vt:lpstr>Food Safety Basics</vt:lpstr>
      <vt:lpstr>Microbial foodborne diseases in the US (2011)</vt:lpstr>
      <vt:lpstr>PowerPoint Presentation</vt:lpstr>
      <vt:lpstr>PowerPoint Presentation</vt:lpstr>
      <vt:lpstr>PowerPoint Presentation</vt:lpstr>
      <vt:lpstr>PowerPoint Presentation</vt:lpstr>
      <vt:lpstr>PowerPoint Presentation</vt:lpstr>
      <vt:lpstr>Food Safety Basics</vt:lpstr>
      <vt:lpstr>PowerPoint Presentation</vt:lpstr>
      <vt:lpstr>Food Safety Basics</vt:lpstr>
      <vt:lpstr>Who regulates Food Safety in the US – the feds</vt:lpstr>
      <vt:lpstr>Strain differentiation (subtyping/fingerprinting)</vt:lpstr>
      <vt:lpstr>Examples of L. monocytogenes ribotypes</vt:lpstr>
      <vt:lpstr>Examples of different PFGE patterns</vt:lpstr>
      <vt:lpstr>DNA sequencing-based subtyping</vt:lpstr>
      <vt:lpstr>PowerPoint Presentation</vt:lpstr>
      <vt:lpstr>Food Safety Basics</vt:lpstr>
      <vt:lpstr>Transmission of foodborne zoonotic diseases</vt:lpstr>
      <vt:lpstr>PowerPoint Presentation</vt:lpstr>
      <vt:lpstr>Examples of outbreaks</vt:lpstr>
      <vt:lpstr>Food Safety Basics</vt:lpstr>
      <vt:lpstr>Summary</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Microbiology of Cold Chain Management for Foods</dc:title>
  <dc:creator>Kathryn Boor</dc:creator>
  <cp:lastModifiedBy>Steven Kenneth Warchocki</cp:lastModifiedBy>
  <cp:revision>106</cp:revision>
  <dcterms:created xsi:type="dcterms:W3CDTF">2005-08-05T14:34:27Z</dcterms:created>
  <dcterms:modified xsi:type="dcterms:W3CDTF">2013-01-28T20:18:15Z</dcterms:modified>
</cp:coreProperties>
</file>