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7"/>
  </p:notesMasterIdLst>
  <p:handoutMasterIdLst>
    <p:handoutMasterId r:id="rId18"/>
  </p:handoutMasterIdLst>
  <p:sldIdLst>
    <p:sldId id="475" r:id="rId2"/>
    <p:sldId id="477" r:id="rId3"/>
    <p:sldId id="489" r:id="rId4"/>
    <p:sldId id="506" r:id="rId5"/>
    <p:sldId id="499" r:id="rId6"/>
    <p:sldId id="503" r:id="rId7"/>
    <p:sldId id="504" r:id="rId8"/>
    <p:sldId id="500" r:id="rId9"/>
    <p:sldId id="495" r:id="rId10"/>
    <p:sldId id="507" r:id="rId11"/>
    <p:sldId id="501" r:id="rId12"/>
    <p:sldId id="505" r:id="rId13"/>
    <p:sldId id="494" r:id="rId14"/>
    <p:sldId id="508" r:id="rId15"/>
    <p:sldId id="502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53" autoAdjust="0"/>
    <p:restoredTop sz="80914" autoAdjust="0"/>
  </p:normalViewPr>
  <p:slideViewPr>
    <p:cSldViewPr>
      <p:cViewPr>
        <p:scale>
          <a:sx n="94" d="100"/>
          <a:sy n="94" d="100"/>
        </p:scale>
        <p:origin x="-71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46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Himmy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Imtiaz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96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46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Imtiaz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43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Himmy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56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Katie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Himmy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err="1" smtClean="0"/>
              <a:t>Imtiaz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197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jpe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8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jpeg"/><Relationship Id="rId7" Type="http://schemas.openxmlformats.org/officeDocument/2006/relationships/hyperlink" Target="http://www.google.com/url?sa=i&amp;rct=j&amp;q=&amp;esrc=s&amp;frm=1&amp;source=images&amp;cd=&amp;cad=rja&amp;docid=g7f0_xKyXGI4mM&amp;tbnid=chBSy150I8FcbM:&amp;ved=0CAUQjRw&amp;url=http://www.chemspider.com/Chemical-Structure.22792.html&amp;ei=qcpPUd7-K8Lq0wHCzoCIAg&amp;bvm=bv.44158598,d.dmg&amp;psig=AFQjCNGitUW5LK2Sz0w_0raX3HT9Ur4CjQ&amp;ust=136427011722510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hyperlink" Target="http://www.google.com/url?sa=i&amp;rct=j&amp;q=&amp;esrc=s&amp;frm=1&amp;source=images&amp;cd=&amp;cad=rja&amp;docid=VG-IO4NA9GyqeM&amp;tbnid=Ak4HFgh4boxirM:&amp;ved=0CAUQjRw&amp;url=http://www.oxidationsystems.com/products/permanganate.html&amp;ei=XcpPUe_EGem10AH3ioGgDQ&amp;bvm=bv.44158598,d.dmg&amp;psig=AFQjCNGmOcwVQh13xn2QmHWGz61JnSu7Og&amp;ust=1364270042489539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hyperlink" Target="http://www.google.com/url?sa=i&amp;rct=j&amp;q=&amp;esrc=s&amp;frm=1&amp;source=images&amp;cd=&amp;cad=rja&amp;docid=2gVj-lAD8XEZjM&amp;tbnid=7HhfcntBlzxedM:&amp;ved=0CAUQjRw&amp;url=http://www.asiaron.com/activated_alumina.htm&amp;ei=eclPUZ6CFcHa0QHO2oFA&amp;bvm=bv.44158598,d.dmg&amp;psig=AFQjCNGriWj1UFO3M2XumFUtZTPxxPkQ5w&amp;ust=1364269811287929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gif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-152400" y="5561366"/>
            <a:ext cx="9296400" cy="762000"/>
          </a:xfrm>
          <a:solidFill>
            <a:schemeClr val="accent1">
              <a:alpha val="37000"/>
            </a:schemeClr>
          </a:solidFill>
        </p:spPr>
        <p:txBody>
          <a:bodyPr/>
          <a:lstStyle/>
          <a:p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Imtiaz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Karim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Tsz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Him Lo, Katie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Linscott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Carrie Smith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Arsenic Removal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Research: </a:t>
            </a:r>
            <a:r>
              <a:rPr lang="en-US" dirty="0"/>
              <a:t>Detection and Data Collection methods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6629400" cy="4525963"/>
          </a:xfrm>
        </p:spPr>
        <p:txBody>
          <a:bodyPr/>
          <a:lstStyle/>
          <a:p>
            <a:r>
              <a:rPr lang="en-US" dirty="0" smtClean="0"/>
              <a:t>ICP-MS (on campus)</a:t>
            </a:r>
          </a:p>
          <a:p>
            <a:r>
              <a:rPr lang="en-US" dirty="0" smtClean="0"/>
              <a:t>GFAAS (on campus)</a:t>
            </a:r>
          </a:p>
          <a:p>
            <a:pPr lvl="1"/>
            <a:r>
              <a:rPr lang="en-US" dirty="0" smtClean="0"/>
              <a:t>These are both expensive</a:t>
            </a:r>
          </a:p>
          <a:p>
            <a:r>
              <a:rPr lang="en-US" dirty="0" smtClean="0"/>
              <a:t>Commercially available systems</a:t>
            </a:r>
          </a:p>
          <a:p>
            <a:pPr lvl="1"/>
            <a:r>
              <a:rPr lang="en-US" dirty="0" err="1" smtClean="0"/>
              <a:t>ArsenicGuard</a:t>
            </a:r>
            <a:r>
              <a:rPr lang="en-US" dirty="0" smtClean="0"/>
              <a:t> (</a:t>
            </a:r>
            <a:r>
              <a:rPr lang="en-US" dirty="0" err="1" smtClean="0"/>
              <a:t>TraceDetect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OVA5000</a:t>
            </a:r>
          </a:p>
          <a:p>
            <a:pPr lvl="1"/>
            <a:r>
              <a:rPr lang="en-US" dirty="0" smtClean="0"/>
              <a:t>PSA10.255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Process Controller 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s://encrypted-tbn3.gstatic.com/images?q=tbn:ANd9GcQOP8xNYORI8OaxkT7uQqPW6auDnzMAp_1gOB6H8rquhp9b9B4PS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76400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ntechopen.com/source/html/41608/media/f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515939"/>
            <a:ext cx="4619624" cy="167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72200" y="4146607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GFAAS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5693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Research: Arsenic/Coagulant Interactions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87567"/>
            <a:ext cx="6629400" cy="4813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0" y="6177376"/>
            <a:ext cx="4114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(</a:t>
            </a:r>
            <a:r>
              <a:rPr lang="en-US" sz="1600" dirty="0" err="1" smtClean="0"/>
              <a:t>Lackovic</a:t>
            </a:r>
            <a:r>
              <a:rPr lang="en-US" sz="1600" dirty="0" smtClean="0"/>
              <a:t>, </a:t>
            </a:r>
            <a:r>
              <a:rPr lang="en-US" sz="1600" dirty="0" err="1" smtClean="0"/>
              <a:t>Nikolaidis</a:t>
            </a:r>
            <a:r>
              <a:rPr lang="en-US" sz="1600" dirty="0" smtClean="0"/>
              <a:t>, and Dobbs, 2000)</a:t>
            </a:r>
            <a:endParaRPr lang="en-US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56"/>
          <a:stretch/>
        </p:blipFill>
        <p:spPr bwMode="auto">
          <a:xfrm>
            <a:off x="1091708" y="1564970"/>
            <a:ext cx="6985492" cy="468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16680" y="6510263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</a:t>
            </a:r>
            <a:r>
              <a:rPr lang="en-US" dirty="0" err="1" smtClean="0"/>
              <a:t>Stumm</a:t>
            </a:r>
            <a:r>
              <a:rPr lang="en-US" dirty="0" smtClean="0"/>
              <a:t>, 1995)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265593" y="1524000"/>
            <a:ext cx="4445362" cy="4724400"/>
            <a:chOff x="265593" y="1524000"/>
            <a:chExt cx="4445362" cy="4724400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329"/>
            <a:stretch/>
          </p:blipFill>
          <p:spPr bwMode="auto">
            <a:xfrm>
              <a:off x="265593" y="1609725"/>
              <a:ext cx="4230207" cy="4638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6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182" r="3480" b="80413"/>
            <a:stretch/>
          </p:blipFill>
          <p:spPr bwMode="auto">
            <a:xfrm>
              <a:off x="3186956" y="1524000"/>
              <a:ext cx="1523999" cy="762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4648200" y="1564970"/>
            <a:ext cx="4242661" cy="4577337"/>
            <a:chOff x="4648200" y="1564970"/>
            <a:chExt cx="4242661" cy="4577337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222" r="49849"/>
            <a:stretch/>
          </p:blipFill>
          <p:spPr bwMode="auto">
            <a:xfrm>
              <a:off x="4648200" y="1564970"/>
              <a:ext cx="4242661" cy="4577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373" t="3721" r="1777" b="77086"/>
            <a:stretch/>
          </p:blipFill>
          <p:spPr bwMode="auto">
            <a:xfrm>
              <a:off x="6019800" y="4840027"/>
              <a:ext cx="1600200" cy="7449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  <p:sp>
        <p:nvSpPr>
          <p:cNvPr id="18" name="TextBox 17"/>
          <p:cNvSpPr txBox="1"/>
          <p:nvPr/>
        </p:nvSpPr>
        <p:spPr>
          <a:xfrm>
            <a:off x="5333999" y="6031468"/>
            <a:ext cx="41148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(Goldberg and Johnston, 2001)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7337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18" grpId="0"/>
      <p:bldP spid="1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Research: </a:t>
            </a:r>
            <a:r>
              <a:rPr lang="en-US" dirty="0"/>
              <a:t>Experimental design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6172200" cy="4525963"/>
          </a:xfrm>
        </p:spPr>
        <p:txBody>
          <a:bodyPr/>
          <a:lstStyle/>
          <a:p>
            <a:r>
              <a:rPr lang="en-US" dirty="0" smtClean="0"/>
              <a:t>Mathcad file</a:t>
            </a:r>
          </a:p>
          <a:p>
            <a:pPr lvl="1"/>
            <a:r>
              <a:rPr lang="en-US" dirty="0" smtClean="0"/>
              <a:t>Based on Flocculation/Sedimentation </a:t>
            </a:r>
            <a:r>
              <a:rPr lang="en-US" dirty="0"/>
              <a:t>O</a:t>
            </a:r>
            <a:r>
              <a:rPr lang="en-US" dirty="0" smtClean="0"/>
              <a:t>ptimization team</a:t>
            </a:r>
          </a:p>
          <a:p>
            <a:r>
              <a:rPr lang="en-US" dirty="0" smtClean="0"/>
              <a:t>Changes to equations</a:t>
            </a:r>
          </a:p>
          <a:p>
            <a:pPr lvl="1"/>
            <a:r>
              <a:rPr lang="en-US" dirty="0" smtClean="0"/>
              <a:t>Energy Dissipation</a:t>
            </a:r>
          </a:p>
          <a:p>
            <a:pPr lvl="1"/>
            <a:r>
              <a:rPr lang="en-US" dirty="0" err="1" smtClean="0"/>
              <a:t>Floc</a:t>
            </a:r>
            <a:r>
              <a:rPr lang="en-US" dirty="0" smtClean="0"/>
              <a:t> </a:t>
            </a:r>
            <a:r>
              <a:rPr lang="en-US" dirty="0"/>
              <a:t>G</a:t>
            </a:r>
            <a:r>
              <a:rPr lang="en-US" dirty="0" smtClean="0"/>
              <a:t>eometry</a:t>
            </a:r>
          </a:p>
          <a:p>
            <a:pPr lvl="1"/>
            <a:r>
              <a:rPr lang="en-US" dirty="0" err="1" smtClean="0"/>
              <a:t>Floc</a:t>
            </a:r>
            <a:r>
              <a:rPr lang="en-US" dirty="0" smtClean="0"/>
              <a:t> Volume Fraction</a:t>
            </a:r>
          </a:p>
          <a:p>
            <a:pPr lvl="1"/>
            <a:r>
              <a:rPr lang="en-US" dirty="0" smtClean="0"/>
              <a:t>Collision Potential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82675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33400" y="1600200"/>
            <a:ext cx="4648200" cy="4525963"/>
          </a:xfrm>
        </p:spPr>
        <p:txBody>
          <a:bodyPr/>
          <a:lstStyle/>
          <a:p>
            <a:r>
              <a:rPr lang="en-US" dirty="0" smtClean="0"/>
              <a:t>Starting point for lab-based studies</a:t>
            </a:r>
          </a:p>
          <a:p>
            <a:r>
              <a:rPr lang="en-US" dirty="0" smtClean="0"/>
              <a:t>Covered safety, ground water composition, interactions, flocculation</a:t>
            </a:r>
          </a:p>
          <a:p>
            <a:r>
              <a:rPr lang="en-US" dirty="0" smtClean="0"/>
              <a:t>Due to </a:t>
            </a:r>
            <a:r>
              <a:rPr lang="en-US" dirty="0" err="1" smtClean="0"/>
              <a:t>flocs</a:t>
            </a:r>
            <a:r>
              <a:rPr lang="en-US" dirty="0" smtClean="0"/>
              <a:t> likely being small, may want to just do direct filtration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607" y="1524000"/>
            <a:ext cx="2632728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52514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Determine Appropriate testing location.</a:t>
            </a:r>
          </a:p>
          <a:p>
            <a:endParaRPr lang="en-US" dirty="0" smtClean="0"/>
          </a:p>
          <a:p>
            <a:r>
              <a:rPr lang="en-US" dirty="0" smtClean="0"/>
              <a:t>Create waste storage area.</a:t>
            </a:r>
          </a:p>
          <a:p>
            <a:endParaRPr lang="en-US" dirty="0" smtClean="0"/>
          </a:p>
          <a:p>
            <a:r>
              <a:rPr lang="en-US" dirty="0" smtClean="0"/>
              <a:t>Design the </a:t>
            </a:r>
            <a:r>
              <a:rPr lang="en-US" dirty="0" err="1" smtClean="0"/>
              <a:t>benchtop</a:t>
            </a:r>
            <a:r>
              <a:rPr lang="en-US" dirty="0" smtClean="0"/>
              <a:t> model.</a:t>
            </a:r>
          </a:p>
          <a:p>
            <a:endParaRPr lang="en-US" dirty="0"/>
          </a:p>
        </p:txBody>
      </p:sp>
      <p:pic>
        <p:nvPicPr>
          <p:cNvPr id="3076" name="Picture 4" descr="https://encrypted-tbn1.gstatic.com/images?q=tbn:ANd9GcSPxJlgvtk-P_S_vnRAVOOgbtELVOUvKz9iVN1DvPog9IXzSVN7c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05000"/>
            <a:ext cx="3987430" cy="364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944596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summagallicana.it/lessico/a/arsenic%20Jachymov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2" t="5976" r="13071"/>
          <a:stretch/>
        </p:blipFill>
        <p:spPr bwMode="auto">
          <a:xfrm flipH="1">
            <a:off x="1887747" y="516051"/>
            <a:ext cx="5303520" cy="603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Callout 6"/>
          <p:cNvSpPr/>
          <p:nvPr/>
        </p:nvSpPr>
        <p:spPr bwMode="auto">
          <a:xfrm>
            <a:off x="4929837" y="464507"/>
            <a:ext cx="3214087" cy="2229341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13085 w 3124200"/>
              <a:gd name="connsiteY0" fmla="*/ 2184543 h 1827458"/>
              <a:gd name="connsiteX1" fmla="*/ -37678 w 3124200"/>
              <a:gd name="connsiteY1" fmla="*/ 2235306 h 1827458"/>
              <a:gd name="connsiteX2" fmla="*/ -88441 w 3124200"/>
              <a:gd name="connsiteY2" fmla="*/ 2184543 h 1827458"/>
              <a:gd name="connsiteX3" fmla="*/ -37678 w 3124200"/>
              <a:gd name="connsiteY3" fmla="*/ 2133780 h 1827458"/>
              <a:gd name="connsiteX4" fmla="*/ 13085 w 3124200"/>
              <a:gd name="connsiteY4" fmla="*/ 2184543 h 1827458"/>
              <a:gd name="connsiteX0" fmla="*/ 261862 w 3124200"/>
              <a:gd name="connsiteY0" fmla="*/ 2027246 h 1827458"/>
              <a:gd name="connsiteX1" fmla="*/ 160337 w 3124200"/>
              <a:gd name="connsiteY1" fmla="*/ 2128771 h 1827458"/>
              <a:gd name="connsiteX2" fmla="*/ 58812 w 3124200"/>
              <a:gd name="connsiteY2" fmla="*/ 2027246 h 1827458"/>
              <a:gd name="connsiteX3" fmla="*/ 160337 w 3124200"/>
              <a:gd name="connsiteY3" fmla="*/ 1925721 h 1827458"/>
              <a:gd name="connsiteX4" fmla="*/ 261862 w 3124200"/>
              <a:gd name="connsiteY4" fmla="*/ 2027246 h 1827458"/>
              <a:gd name="connsiteX0" fmla="*/ 590136 w 3124200"/>
              <a:gd name="connsiteY0" fmla="*/ 1806800 h 1827458"/>
              <a:gd name="connsiteX1" fmla="*/ 437848 w 3124200"/>
              <a:gd name="connsiteY1" fmla="*/ 1959088 h 1827458"/>
              <a:gd name="connsiteX2" fmla="*/ 285560 w 3124200"/>
              <a:gd name="connsiteY2" fmla="*/ 1806800 h 1827458"/>
              <a:gd name="connsiteX3" fmla="*/ 437848 w 3124200"/>
              <a:gd name="connsiteY3" fmla="*/ 1654512 h 1827458"/>
              <a:gd name="connsiteX4" fmla="*/ 590136 w 3124200"/>
              <a:gd name="connsiteY4" fmla="*/ 1806800 h 1827458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5123 w 44443"/>
              <a:gd name="connsiteY0" fmla="*/ 14229 h 52700"/>
              <a:gd name="connsiteX1" fmla="*/ 6846 w 44443"/>
              <a:gd name="connsiteY1" fmla="*/ 6766 h 52700"/>
              <a:gd name="connsiteX2" fmla="*/ 15228 w 44443"/>
              <a:gd name="connsiteY2" fmla="*/ 5061 h 52700"/>
              <a:gd name="connsiteX3" fmla="*/ 23679 w 44443"/>
              <a:gd name="connsiteY3" fmla="*/ 3291 h 52700"/>
              <a:gd name="connsiteX4" fmla="*/ 26972 w 44443"/>
              <a:gd name="connsiteY4" fmla="*/ 59 h 52700"/>
              <a:gd name="connsiteX5" fmla="*/ 31056 w 44443"/>
              <a:gd name="connsiteY5" fmla="*/ 2340 h 52700"/>
              <a:gd name="connsiteX6" fmla="*/ 36686 w 44443"/>
              <a:gd name="connsiteY6" fmla="*/ 549 h 52700"/>
              <a:gd name="connsiteX7" fmla="*/ 39541 w 44443"/>
              <a:gd name="connsiteY7" fmla="*/ 5435 h 52700"/>
              <a:gd name="connsiteX8" fmla="*/ 43205 w 44443"/>
              <a:gd name="connsiteY8" fmla="*/ 10177 h 52700"/>
              <a:gd name="connsiteX9" fmla="*/ 43041 w 44443"/>
              <a:gd name="connsiteY9" fmla="*/ 15319 h 52700"/>
              <a:gd name="connsiteX10" fmla="*/ 44239 w 44443"/>
              <a:gd name="connsiteY10" fmla="*/ 23181 h 52700"/>
              <a:gd name="connsiteX11" fmla="*/ 38627 w 44443"/>
              <a:gd name="connsiteY11" fmla="*/ 30063 h 52700"/>
              <a:gd name="connsiteX12" fmla="*/ 36618 w 44443"/>
              <a:gd name="connsiteY12" fmla="*/ 35960 h 52700"/>
              <a:gd name="connsiteX13" fmla="*/ 29778 w 44443"/>
              <a:gd name="connsiteY13" fmla="*/ 36674 h 52700"/>
              <a:gd name="connsiteX14" fmla="*/ 24890 w 44443"/>
              <a:gd name="connsiteY14" fmla="*/ 42965 h 52700"/>
              <a:gd name="connsiteX15" fmla="*/ 17703 w 44443"/>
              <a:gd name="connsiteY15" fmla="*/ 39125 h 52700"/>
              <a:gd name="connsiteX16" fmla="*/ 7027 w 44443"/>
              <a:gd name="connsiteY16" fmla="*/ 35331 h 52700"/>
              <a:gd name="connsiteX17" fmla="*/ 2333 w 44443"/>
              <a:gd name="connsiteY17" fmla="*/ 31109 h 52700"/>
              <a:gd name="connsiteX18" fmla="*/ 3336 w 44443"/>
              <a:gd name="connsiteY18" fmla="*/ 25410 h 52700"/>
              <a:gd name="connsiteX19" fmla="*/ 1218 w 44443"/>
              <a:gd name="connsiteY19" fmla="*/ 19563 h 52700"/>
              <a:gd name="connsiteX20" fmla="*/ 5086 w 44443"/>
              <a:gd name="connsiteY20" fmla="*/ 14366 h 52700"/>
              <a:gd name="connsiteX21" fmla="*/ 5123 w 44443"/>
              <a:gd name="connsiteY21" fmla="*/ 14229 h 52700"/>
              <a:gd name="connsiteX0" fmla="*/ 101526 w 3214087"/>
              <a:gd name="connsiteY0" fmla="*/ 2178578 h 2229341"/>
              <a:gd name="connsiteX1" fmla="*/ 50763 w 3214087"/>
              <a:gd name="connsiteY1" fmla="*/ 2229341 h 2229341"/>
              <a:gd name="connsiteX2" fmla="*/ 0 w 3214087"/>
              <a:gd name="connsiteY2" fmla="*/ 2178578 h 2229341"/>
              <a:gd name="connsiteX3" fmla="*/ 50763 w 3214087"/>
              <a:gd name="connsiteY3" fmla="*/ 2127815 h 2229341"/>
              <a:gd name="connsiteX4" fmla="*/ 101526 w 3214087"/>
              <a:gd name="connsiteY4" fmla="*/ 2178578 h 2229341"/>
              <a:gd name="connsiteX0" fmla="*/ 350303 w 3214087"/>
              <a:gd name="connsiteY0" fmla="*/ 2021281 h 2229341"/>
              <a:gd name="connsiteX1" fmla="*/ 248778 w 3214087"/>
              <a:gd name="connsiteY1" fmla="*/ 2122806 h 2229341"/>
              <a:gd name="connsiteX2" fmla="*/ 147253 w 3214087"/>
              <a:gd name="connsiteY2" fmla="*/ 2021281 h 2229341"/>
              <a:gd name="connsiteX3" fmla="*/ 248778 w 3214087"/>
              <a:gd name="connsiteY3" fmla="*/ 1919756 h 2229341"/>
              <a:gd name="connsiteX4" fmla="*/ 350303 w 3214087"/>
              <a:gd name="connsiteY4" fmla="*/ 2021281 h 2229341"/>
              <a:gd name="connsiteX0" fmla="*/ 678577 w 3214087"/>
              <a:gd name="connsiteY0" fmla="*/ 1800835 h 2229341"/>
              <a:gd name="connsiteX1" fmla="*/ 526289 w 3214087"/>
              <a:gd name="connsiteY1" fmla="*/ 1953123 h 2229341"/>
              <a:gd name="connsiteX2" fmla="*/ 374001 w 3214087"/>
              <a:gd name="connsiteY2" fmla="*/ 1800835 h 2229341"/>
              <a:gd name="connsiteX3" fmla="*/ 526289 w 3214087"/>
              <a:gd name="connsiteY3" fmla="*/ 1648547 h 2229341"/>
              <a:gd name="connsiteX4" fmla="*/ 678577 w 3214087"/>
              <a:gd name="connsiteY4" fmla="*/ 1800835 h 2229341"/>
              <a:gd name="connsiteX0" fmla="*/ 5916 w 44443"/>
              <a:gd name="connsiteY0" fmla="*/ 26036 h 52700"/>
              <a:gd name="connsiteX1" fmla="*/ 3383 w 44443"/>
              <a:gd name="connsiteY1" fmla="*/ 25239 h 52700"/>
              <a:gd name="connsiteX2" fmla="*/ 8151 w 44443"/>
              <a:gd name="connsiteY2" fmla="*/ 34758 h 52700"/>
              <a:gd name="connsiteX3" fmla="*/ 7043 w 44443"/>
              <a:gd name="connsiteY3" fmla="*/ 35139 h 52700"/>
              <a:gd name="connsiteX4" fmla="*/ 17701 w 44443"/>
              <a:gd name="connsiteY4" fmla="*/ 38949 h 52700"/>
              <a:gd name="connsiteX5" fmla="*/ 17033 w 44443"/>
              <a:gd name="connsiteY5" fmla="*/ 37209 h 52700"/>
              <a:gd name="connsiteX6" fmla="*/ 30050 w 44443"/>
              <a:gd name="connsiteY6" fmla="*/ 34610 h 52700"/>
              <a:gd name="connsiteX7" fmla="*/ 29783 w 44443"/>
              <a:gd name="connsiteY7" fmla="*/ 36519 h 52700"/>
              <a:gd name="connsiteX8" fmla="*/ 43021 w 44443"/>
              <a:gd name="connsiteY8" fmla="*/ 15213 h 52700"/>
              <a:gd name="connsiteX9" fmla="*/ 41573 w 44443"/>
              <a:gd name="connsiteY9" fmla="*/ 17889 h 52700"/>
              <a:gd name="connsiteX10" fmla="*/ 39547 w 44443"/>
              <a:gd name="connsiteY10" fmla="*/ 5285 h 52700"/>
              <a:gd name="connsiteX11" fmla="*/ 39623 w 44443"/>
              <a:gd name="connsiteY11" fmla="*/ 6549 h 52700"/>
              <a:gd name="connsiteX12" fmla="*/ 30301 w 44443"/>
              <a:gd name="connsiteY12" fmla="*/ 3811 h 52700"/>
              <a:gd name="connsiteX13" fmla="*/ 31043 w 44443"/>
              <a:gd name="connsiteY13" fmla="*/ 2199 h 52700"/>
              <a:gd name="connsiteX14" fmla="*/ 23364 w 44443"/>
              <a:gd name="connsiteY14" fmla="*/ 4579 h 52700"/>
              <a:gd name="connsiteX15" fmla="*/ 23723 w 44443"/>
              <a:gd name="connsiteY15" fmla="*/ 3189 h 52700"/>
              <a:gd name="connsiteX16" fmla="*/ 15223 w 44443"/>
              <a:gd name="connsiteY16" fmla="*/ 5051 h 52700"/>
              <a:gd name="connsiteX17" fmla="*/ 16523 w 44443"/>
              <a:gd name="connsiteY17" fmla="*/ 6399 h 52700"/>
              <a:gd name="connsiteX18" fmla="*/ 5350 w 44443"/>
              <a:gd name="connsiteY18" fmla="*/ 15648 h 52700"/>
              <a:gd name="connsiteX19" fmla="*/ 5123 w 44443"/>
              <a:gd name="connsiteY19" fmla="*/ 14229 h 52700"/>
              <a:gd name="connsiteX0" fmla="*/ 5123 w 44443"/>
              <a:gd name="connsiteY0" fmla="*/ 14229 h 52700"/>
              <a:gd name="connsiteX1" fmla="*/ 6846 w 44443"/>
              <a:gd name="connsiteY1" fmla="*/ 6766 h 52700"/>
              <a:gd name="connsiteX2" fmla="*/ 15228 w 44443"/>
              <a:gd name="connsiteY2" fmla="*/ 5061 h 52700"/>
              <a:gd name="connsiteX3" fmla="*/ 23679 w 44443"/>
              <a:gd name="connsiteY3" fmla="*/ 3291 h 52700"/>
              <a:gd name="connsiteX4" fmla="*/ 26972 w 44443"/>
              <a:gd name="connsiteY4" fmla="*/ 59 h 52700"/>
              <a:gd name="connsiteX5" fmla="*/ 31056 w 44443"/>
              <a:gd name="connsiteY5" fmla="*/ 2340 h 52700"/>
              <a:gd name="connsiteX6" fmla="*/ 36686 w 44443"/>
              <a:gd name="connsiteY6" fmla="*/ 549 h 52700"/>
              <a:gd name="connsiteX7" fmla="*/ 39541 w 44443"/>
              <a:gd name="connsiteY7" fmla="*/ 5435 h 52700"/>
              <a:gd name="connsiteX8" fmla="*/ 43205 w 44443"/>
              <a:gd name="connsiteY8" fmla="*/ 10177 h 52700"/>
              <a:gd name="connsiteX9" fmla="*/ 43041 w 44443"/>
              <a:gd name="connsiteY9" fmla="*/ 15319 h 52700"/>
              <a:gd name="connsiteX10" fmla="*/ 44239 w 44443"/>
              <a:gd name="connsiteY10" fmla="*/ 23181 h 52700"/>
              <a:gd name="connsiteX11" fmla="*/ 38627 w 44443"/>
              <a:gd name="connsiteY11" fmla="*/ 30063 h 52700"/>
              <a:gd name="connsiteX12" fmla="*/ 36618 w 44443"/>
              <a:gd name="connsiteY12" fmla="*/ 35960 h 52700"/>
              <a:gd name="connsiteX13" fmla="*/ 29778 w 44443"/>
              <a:gd name="connsiteY13" fmla="*/ 36674 h 52700"/>
              <a:gd name="connsiteX14" fmla="*/ 24890 w 44443"/>
              <a:gd name="connsiteY14" fmla="*/ 42965 h 52700"/>
              <a:gd name="connsiteX15" fmla="*/ 17703 w 44443"/>
              <a:gd name="connsiteY15" fmla="*/ 39125 h 52700"/>
              <a:gd name="connsiteX16" fmla="*/ 7027 w 44443"/>
              <a:gd name="connsiteY16" fmla="*/ 35331 h 52700"/>
              <a:gd name="connsiteX17" fmla="*/ 2333 w 44443"/>
              <a:gd name="connsiteY17" fmla="*/ 31109 h 52700"/>
              <a:gd name="connsiteX18" fmla="*/ 3336 w 44443"/>
              <a:gd name="connsiteY18" fmla="*/ 25410 h 52700"/>
              <a:gd name="connsiteX19" fmla="*/ 1218 w 44443"/>
              <a:gd name="connsiteY19" fmla="*/ 19563 h 52700"/>
              <a:gd name="connsiteX20" fmla="*/ 5086 w 44443"/>
              <a:gd name="connsiteY20" fmla="*/ 14366 h 52700"/>
              <a:gd name="connsiteX21" fmla="*/ 5123 w 44443"/>
              <a:gd name="connsiteY21" fmla="*/ 14229 h 52700"/>
              <a:gd name="connsiteX0" fmla="*/ 101526 w 3214087"/>
              <a:gd name="connsiteY0" fmla="*/ 2178578 h 2229341"/>
              <a:gd name="connsiteX1" fmla="*/ 50763 w 3214087"/>
              <a:gd name="connsiteY1" fmla="*/ 2229341 h 2229341"/>
              <a:gd name="connsiteX2" fmla="*/ 0 w 3214087"/>
              <a:gd name="connsiteY2" fmla="*/ 2178578 h 2229341"/>
              <a:gd name="connsiteX3" fmla="*/ 50763 w 3214087"/>
              <a:gd name="connsiteY3" fmla="*/ 2127815 h 2229341"/>
              <a:gd name="connsiteX4" fmla="*/ 101526 w 3214087"/>
              <a:gd name="connsiteY4" fmla="*/ 2178578 h 2229341"/>
              <a:gd name="connsiteX0" fmla="*/ 350303 w 3214087"/>
              <a:gd name="connsiteY0" fmla="*/ 2021281 h 2229341"/>
              <a:gd name="connsiteX1" fmla="*/ 248778 w 3214087"/>
              <a:gd name="connsiteY1" fmla="*/ 2122806 h 2229341"/>
              <a:gd name="connsiteX2" fmla="*/ 147253 w 3214087"/>
              <a:gd name="connsiteY2" fmla="*/ 2021281 h 2229341"/>
              <a:gd name="connsiteX3" fmla="*/ 248778 w 3214087"/>
              <a:gd name="connsiteY3" fmla="*/ 1919756 h 2229341"/>
              <a:gd name="connsiteX4" fmla="*/ 350303 w 3214087"/>
              <a:gd name="connsiteY4" fmla="*/ 2021281 h 2229341"/>
              <a:gd name="connsiteX0" fmla="*/ 678577 w 3214087"/>
              <a:gd name="connsiteY0" fmla="*/ 1800835 h 2229341"/>
              <a:gd name="connsiteX1" fmla="*/ 526289 w 3214087"/>
              <a:gd name="connsiteY1" fmla="*/ 1953123 h 2229341"/>
              <a:gd name="connsiteX2" fmla="*/ 374001 w 3214087"/>
              <a:gd name="connsiteY2" fmla="*/ 1800835 h 2229341"/>
              <a:gd name="connsiteX3" fmla="*/ 526289 w 3214087"/>
              <a:gd name="connsiteY3" fmla="*/ 1648547 h 2229341"/>
              <a:gd name="connsiteX4" fmla="*/ 678577 w 3214087"/>
              <a:gd name="connsiteY4" fmla="*/ 1800835 h 2229341"/>
              <a:gd name="connsiteX0" fmla="*/ 5916 w 44443"/>
              <a:gd name="connsiteY0" fmla="*/ 26036 h 52700"/>
              <a:gd name="connsiteX1" fmla="*/ 3383 w 44443"/>
              <a:gd name="connsiteY1" fmla="*/ 25239 h 52700"/>
              <a:gd name="connsiteX2" fmla="*/ 8151 w 44443"/>
              <a:gd name="connsiteY2" fmla="*/ 34758 h 52700"/>
              <a:gd name="connsiteX3" fmla="*/ 7043 w 44443"/>
              <a:gd name="connsiteY3" fmla="*/ 35139 h 52700"/>
              <a:gd name="connsiteX4" fmla="*/ 17701 w 44443"/>
              <a:gd name="connsiteY4" fmla="*/ 38949 h 52700"/>
              <a:gd name="connsiteX5" fmla="*/ 17033 w 44443"/>
              <a:gd name="connsiteY5" fmla="*/ 37209 h 52700"/>
              <a:gd name="connsiteX6" fmla="*/ 30050 w 44443"/>
              <a:gd name="connsiteY6" fmla="*/ 34610 h 52700"/>
              <a:gd name="connsiteX7" fmla="*/ 29783 w 44443"/>
              <a:gd name="connsiteY7" fmla="*/ 36519 h 52700"/>
              <a:gd name="connsiteX8" fmla="*/ 39547 w 44443"/>
              <a:gd name="connsiteY8" fmla="*/ 5285 h 52700"/>
              <a:gd name="connsiteX9" fmla="*/ 39623 w 44443"/>
              <a:gd name="connsiteY9" fmla="*/ 6549 h 52700"/>
              <a:gd name="connsiteX10" fmla="*/ 30301 w 44443"/>
              <a:gd name="connsiteY10" fmla="*/ 3811 h 52700"/>
              <a:gd name="connsiteX11" fmla="*/ 31043 w 44443"/>
              <a:gd name="connsiteY11" fmla="*/ 2199 h 52700"/>
              <a:gd name="connsiteX12" fmla="*/ 23364 w 44443"/>
              <a:gd name="connsiteY12" fmla="*/ 4579 h 52700"/>
              <a:gd name="connsiteX13" fmla="*/ 23723 w 44443"/>
              <a:gd name="connsiteY13" fmla="*/ 3189 h 52700"/>
              <a:gd name="connsiteX14" fmla="*/ 15223 w 44443"/>
              <a:gd name="connsiteY14" fmla="*/ 5051 h 52700"/>
              <a:gd name="connsiteX15" fmla="*/ 16523 w 44443"/>
              <a:gd name="connsiteY15" fmla="*/ 6399 h 52700"/>
              <a:gd name="connsiteX16" fmla="*/ 5350 w 44443"/>
              <a:gd name="connsiteY16" fmla="*/ 15648 h 52700"/>
              <a:gd name="connsiteX17" fmla="*/ 5123 w 44443"/>
              <a:gd name="connsiteY17" fmla="*/ 14229 h 5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4443" h="52700">
                <a:moveTo>
                  <a:pt x="5123" y="14229"/>
                </a:moveTo>
                <a:cubicBezTo>
                  <a:pt x="4852" y="11516"/>
                  <a:pt x="5484" y="8780"/>
                  <a:pt x="6846" y="6766"/>
                </a:cubicBezTo>
                <a:cubicBezTo>
                  <a:pt x="8998" y="3585"/>
                  <a:pt x="12487" y="2876"/>
                  <a:pt x="15228" y="5061"/>
                </a:cubicBezTo>
                <a:cubicBezTo>
                  <a:pt x="16901" y="768"/>
                  <a:pt x="21137" y="-119"/>
                  <a:pt x="23679" y="3291"/>
                </a:cubicBezTo>
                <a:cubicBezTo>
                  <a:pt x="24320" y="1542"/>
                  <a:pt x="25551" y="333"/>
                  <a:pt x="26972" y="59"/>
                </a:cubicBezTo>
                <a:cubicBezTo>
                  <a:pt x="28536" y="-243"/>
                  <a:pt x="30098" y="629"/>
                  <a:pt x="31056" y="2340"/>
                </a:cubicBezTo>
                <a:cubicBezTo>
                  <a:pt x="32438" y="126"/>
                  <a:pt x="34724" y="-601"/>
                  <a:pt x="36686" y="549"/>
                </a:cubicBezTo>
                <a:cubicBezTo>
                  <a:pt x="38181" y="1425"/>
                  <a:pt x="39253" y="3259"/>
                  <a:pt x="39541" y="5435"/>
                </a:cubicBezTo>
                <a:cubicBezTo>
                  <a:pt x="41269" y="6077"/>
                  <a:pt x="42645" y="7857"/>
                  <a:pt x="43205" y="10177"/>
                </a:cubicBezTo>
                <a:cubicBezTo>
                  <a:pt x="43612" y="11861"/>
                  <a:pt x="43554" y="13690"/>
                  <a:pt x="43041" y="15319"/>
                </a:cubicBezTo>
                <a:cubicBezTo>
                  <a:pt x="44302" y="17553"/>
                  <a:pt x="44743" y="20449"/>
                  <a:pt x="44239" y="23181"/>
                </a:cubicBezTo>
                <a:cubicBezTo>
                  <a:pt x="43569" y="26813"/>
                  <a:pt x="41351" y="29533"/>
                  <a:pt x="38627" y="30063"/>
                </a:cubicBezTo>
                <a:cubicBezTo>
                  <a:pt x="38614" y="32330"/>
                  <a:pt x="37881" y="34480"/>
                  <a:pt x="36618" y="35960"/>
                </a:cubicBezTo>
                <a:cubicBezTo>
                  <a:pt x="34699" y="38209"/>
                  <a:pt x="31927" y="38498"/>
                  <a:pt x="29778" y="36674"/>
                </a:cubicBezTo>
                <a:cubicBezTo>
                  <a:pt x="29083" y="39807"/>
                  <a:pt x="27222" y="42202"/>
                  <a:pt x="24890" y="42965"/>
                </a:cubicBezTo>
                <a:cubicBezTo>
                  <a:pt x="22142" y="43864"/>
                  <a:pt x="19274" y="42332"/>
                  <a:pt x="17703" y="39125"/>
                </a:cubicBezTo>
                <a:cubicBezTo>
                  <a:pt x="13995" y="42169"/>
                  <a:pt x="9179" y="40458"/>
                  <a:pt x="7027" y="35331"/>
                </a:cubicBezTo>
                <a:cubicBezTo>
                  <a:pt x="4913" y="35668"/>
                  <a:pt x="2928" y="33883"/>
                  <a:pt x="2333" y="31109"/>
                </a:cubicBezTo>
                <a:cubicBezTo>
                  <a:pt x="1902" y="29102"/>
                  <a:pt x="2283" y="26936"/>
                  <a:pt x="3336" y="25410"/>
                </a:cubicBezTo>
                <a:cubicBezTo>
                  <a:pt x="1842" y="24213"/>
                  <a:pt x="1010" y="21916"/>
                  <a:pt x="1218" y="19563"/>
                </a:cubicBezTo>
                <a:cubicBezTo>
                  <a:pt x="1462" y="16808"/>
                  <a:pt x="3068" y="14650"/>
                  <a:pt x="5086" y="14366"/>
                </a:cubicBezTo>
                <a:cubicBezTo>
                  <a:pt x="5098" y="14320"/>
                  <a:pt x="5111" y="14275"/>
                  <a:pt x="5123" y="14229"/>
                </a:cubicBezTo>
                <a:close/>
              </a:path>
              <a:path w="3214087" h="2229341">
                <a:moveTo>
                  <a:pt x="101526" y="2178578"/>
                </a:moveTo>
                <a:cubicBezTo>
                  <a:pt x="101526" y="2206614"/>
                  <a:pt x="78799" y="2229341"/>
                  <a:pt x="50763" y="2229341"/>
                </a:cubicBezTo>
                <a:cubicBezTo>
                  <a:pt x="22727" y="2229341"/>
                  <a:pt x="0" y="2206614"/>
                  <a:pt x="0" y="2178578"/>
                </a:cubicBezTo>
                <a:cubicBezTo>
                  <a:pt x="0" y="2150542"/>
                  <a:pt x="22727" y="2127815"/>
                  <a:pt x="50763" y="2127815"/>
                </a:cubicBezTo>
                <a:cubicBezTo>
                  <a:pt x="78799" y="2127815"/>
                  <a:pt x="101526" y="2150542"/>
                  <a:pt x="101526" y="2178578"/>
                </a:cubicBezTo>
                <a:close/>
              </a:path>
              <a:path w="3214087" h="2229341">
                <a:moveTo>
                  <a:pt x="350303" y="2021281"/>
                </a:moveTo>
                <a:cubicBezTo>
                  <a:pt x="350303" y="2077352"/>
                  <a:pt x="304849" y="2122806"/>
                  <a:pt x="248778" y="2122806"/>
                </a:cubicBezTo>
                <a:cubicBezTo>
                  <a:pt x="192707" y="2122806"/>
                  <a:pt x="147253" y="2077352"/>
                  <a:pt x="147253" y="2021281"/>
                </a:cubicBezTo>
                <a:cubicBezTo>
                  <a:pt x="147253" y="1965210"/>
                  <a:pt x="192707" y="1919756"/>
                  <a:pt x="248778" y="1919756"/>
                </a:cubicBezTo>
                <a:cubicBezTo>
                  <a:pt x="304849" y="1919756"/>
                  <a:pt x="350303" y="1965210"/>
                  <a:pt x="350303" y="2021281"/>
                </a:cubicBezTo>
                <a:close/>
              </a:path>
              <a:path w="3214087" h="2229341">
                <a:moveTo>
                  <a:pt x="678577" y="1800835"/>
                </a:moveTo>
                <a:cubicBezTo>
                  <a:pt x="678577" y="1884941"/>
                  <a:pt x="610395" y="1953123"/>
                  <a:pt x="526289" y="1953123"/>
                </a:cubicBezTo>
                <a:cubicBezTo>
                  <a:pt x="442183" y="1953123"/>
                  <a:pt x="374001" y="1884941"/>
                  <a:pt x="374001" y="1800835"/>
                </a:cubicBezTo>
                <a:cubicBezTo>
                  <a:pt x="374001" y="1716729"/>
                  <a:pt x="442183" y="1648547"/>
                  <a:pt x="526289" y="1648547"/>
                </a:cubicBezTo>
                <a:cubicBezTo>
                  <a:pt x="610395" y="1648547"/>
                  <a:pt x="678577" y="1716729"/>
                  <a:pt x="678577" y="1800835"/>
                </a:cubicBezTo>
                <a:close/>
              </a:path>
              <a:path w="44443" h="52700" fill="none" extrusionOk="0">
                <a:moveTo>
                  <a:pt x="5916" y="26036"/>
                </a:moveTo>
                <a:cubicBezTo>
                  <a:pt x="5032" y="26130"/>
                  <a:pt x="4148" y="25852"/>
                  <a:pt x="3383" y="25239"/>
                </a:cubicBezTo>
                <a:moveTo>
                  <a:pt x="8151" y="34758"/>
                </a:moveTo>
                <a:cubicBezTo>
                  <a:pt x="7796" y="34951"/>
                  <a:pt x="7423" y="35079"/>
                  <a:pt x="7043" y="35139"/>
                </a:cubicBezTo>
                <a:moveTo>
                  <a:pt x="17701" y="38949"/>
                </a:moveTo>
                <a:cubicBezTo>
                  <a:pt x="17434" y="38403"/>
                  <a:pt x="17210" y="37820"/>
                  <a:pt x="17033" y="37209"/>
                </a:cubicBezTo>
                <a:moveTo>
                  <a:pt x="30050" y="34610"/>
                </a:moveTo>
                <a:cubicBezTo>
                  <a:pt x="30011" y="35257"/>
                  <a:pt x="29921" y="35897"/>
                  <a:pt x="29783" y="36519"/>
                </a:cubicBezTo>
                <a:moveTo>
                  <a:pt x="39547" y="5285"/>
                </a:moveTo>
                <a:cubicBezTo>
                  <a:pt x="39602" y="5702"/>
                  <a:pt x="39628" y="6125"/>
                  <a:pt x="39623" y="6549"/>
                </a:cubicBezTo>
                <a:moveTo>
                  <a:pt x="30301" y="3811"/>
                </a:moveTo>
                <a:cubicBezTo>
                  <a:pt x="30490" y="3228"/>
                  <a:pt x="30739" y="2685"/>
                  <a:pt x="31043" y="2199"/>
                </a:cubicBezTo>
                <a:moveTo>
                  <a:pt x="23364" y="4579"/>
                </a:moveTo>
                <a:cubicBezTo>
                  <a:pt x="23441" y="4097"/>
                  <a:pt x="23562" y="3630"/>
                  <a:pt x="23723" y="3189"/>
                </a:cubicBezTo>
                <a:moveTo>
                  <a:pt x="15223" y="5051"/>
                </a:moveTo>
                <a:cubicBezTo>
                  <a:pt x="15695" y="5427"/>
                  <a:pt x="16131" y="5880"/>
                  <a:pt x="16523" y="6399"/>
                </a:cubicBezTo>
                <a:moveTo>
                  <a:pt x="5350" y="15648"/>
                </a:moveTo>
                <a:cubicBezTo>
                  <a:pt x="5247" y="15184"/>
                  <a:pt x="5171" y="14710"/>
                  <a:pt x="5123" y="14229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3600" b="1" kern="0" dirty="0">
              <a:solidFill>
                <a:srgbClr val="1F497D"/>
              </a:solidFill>
              <a:latin typeface="Candara" pitchFamily="34" charset="0"/>
            </a:endParaRPr>
          </a:p>
          <a:p>
            <a:pPr lvl="0" algn="ctr"/>
            <a:r>
              <a:rPr lang="en-US" sz="4400" b="1" kern="0" dirty="0" smtClean="0">
                <a:solidFill>
                  <a:srgbClr val="1F497D"/>
                </a:solidFill>
                <a:latin typeface="Candara" pitchFamily="34" charset="0"/>
              </a:rPr>
              <a:t>  Questions?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27694" y="65532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/>
              <a:t>http://www.summagallicana.it/lessico/a/arsenico.htm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-5994728" y="2286000"/>
            <a:ext cx="5918528" cy="3733800"/>
            <a:chOff x="-4352926" y="2286000"/>
            <a:chExt cx="5918528" cy="3733800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352926" y="2673673"/>
              <a:ext cx="4352926" cy="3346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Oval Callout 8"/>
            <p:cNvSpPr/>
            <p:nvPr/>
          </p:nvSpPr>
          <p:spPr bwMode="auto">
            <a:xfrm>
              <a:off x="-1601461" y="2286000"/>
              <a:ext cx="3167063" cy="1151402"/>
            </a:xfrm>
            <a:prstGeom prst="wedgeEllipseCallout">
              <a:avLst>
                <a:gd name="adj1" fmla="val -42345"/>
                <a:gd name="adj2" fmla="val 57686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Rockwell Extra Bold" pitchFamily="18" charset="0"/>
                </a:rPr>
                <a:t>I’m back!!!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25840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 </a:t>
            </a:r>
          </a:p>
          <a:p>
            <a:pPr lvl="1"/>
            <a:r>
              <a:rPr lang="en-US" dirty="0" smtClean="0"/>
              <a:t>WHO standard</a:t>
            </a:r>
          </a:p>
          <a:p>
            <a:pPr lvl="1"/>
            <a:r>
              <a:rPr lang="en-US" dirty="0" smtClean="0"/>
              <a:t>Health </a:t>
            </a:r>
            <a:r>
              <a:rPr lang="en-US" dirty="0" smtClean="0"/>
              <a:t>effects</a:t>
            </a:r>
          </a:p>
          <a:p>
            <a:pPr lvl="2"/>
            <a:r>
              <a:rPr lang="en-US" dirty="0" smtClean="0"/>
              <a:t>20-50% in Bangladesh</a:t>
            </a:r>
            <a:endParaRPr lang="en-US" dirty="0" smtClean="0"/>
          </a:p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Get lab arsenic ready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635760"/>
            <a:ext cx="2960322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Tasks</a:t>
            </a:r>
          </a:p>
          <a:p>
            <a:pPr lvl="1"/>
            <a:r>
              <a:rPr lang="en-US" dirty="0"/>
              <a:t>Safety </a:t>
            </a:r>
          </a:p>
          <a:p>
            <a:pPr lvl="1"/>
            <a:r>
              <a:rPr lang="en-US" dirty="0"/>
              <a:t>Water </a:t>
            </a:r>
            <a:r>
              <a:rPr lang="en-US" dirty="0" smtClean="0"/>
              <a:t>type</a:t>
            </a:r>
          </a:p>
          <a:p>
            <a:pPr lvl="1"/>
            <a:r>
              <a:rPr lang="en-US" dirty="0" smtClean="0"/>
              <a:t>Detection and Data Collection methods</a:t>
            </a:r>
          </a:p>
          <a:p>
            <a:pPr lvl="1"/>
            <a:r>
              <a:rPr lang="en-US" dirty="0" smtClean="0"/>
              <a:t>Non-coagulant removal systems</a:t>
            </a:r>
          </a:p>
          <a:p>
            <a:pPr lvl="1"/>
            <a:r>
              <a:rPr lang="en-US" dirty="0" smtClean="0"/>
              <a:t>Coagulants</a:t>
            </a:r>
          </a:p>
          <a:p>
            <a:pPr lvl="1"/>
            <a:r>
              <a:rPr lang="en-US" dirty="0" smtClean="0"/>
              <a:t>Experimental design</a:t>
            </a:r>
          </a:p>
          <a:p>
            <a:pPr lvl="2"/>
            <a:r>
              <a:rPr lang="en-US" dirty="0" smtClean="0"/>
              <a:t>Mathcad file</a:t>
            </a:r>
          </a:p>
          <a:p>
            <a:pPr lvl="1"/>
            <a:r>
              <a:rPr lang="en-US" dirty="0" smtClean="0"/>
              <a:t>Conclusions and Future Work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92974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Research: Lab Use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6629400" cy="4525963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3000"/>
              </a:spcBef>
            </a:pPr>
            <a:r>
              <a:rPr lang="en-US" dirty="0" smtClean="0"/>
              <a:t>Obtaining arsenic</a:t>
            </a:r>
          </a:p>
          <a:p>
            <a:pPr>
              <a:lnSpc>
                <a:spcPct val="150000"/>
              </a:lnSpc>
              <a:spcBef>
                <a:spcPts val="3000"/>
              </a:spcBef>
            </a:pPr>
            <a:r>
              <a:rPr lang="en-US" dirty="0" smtClean="0"/>
              <a:t>Dangers of arsenic</a:t>
            </a:r>
          </a:p>
          <a:p>
            <a:pPr>
              <a:lnSpc>
                <a:spcPct val="150000"/>
              </a:lnSpc>
              <a:spcBef>
                <a:spcPts val="3000"/>
              </a:spcBef>
            </a:pPr>
            <a:r>
              <a:rPr lang="en-US" dirty="0" smtClean="0"/>
              <a:t>Minimizing the risks</a:t>
            </a:r>
          </a:p>
          <a:p>
            <a:pPr>
              <a:lnSpc>
                <a:spcPct val="150000"/>
              </a:lnSpc>
              <a:spcBef>
                <a:spcPts val="3000"/>
              </a:spcBef>
            </a:pPr>
            <a:r>
              <a:rPr lang="en-US" dirty="0" smtClean="0"/>
              <a:t>Disposing arsenic waste</a:t>
            </a:r>
            <a:endParaRPr lang="en-US" dirty="0"/>
          </a:p>
        </p:txBody>
      </p:sp>
      <p:pic>
        <p:nvPicPr>
          <p:cNvPr id="1026" name="Picture 2" descr="http://healthfulmama.com/wp-content/uploads/2012/03/arseni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828800"/>
            <a:ext cx="284328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829" y="3962400"/>
            <a:ext cx="2333625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6666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1.bp.blogspot.com/_odr6vqxoV5s/SgZUqOfoKLI/AAAAAAAAAA8/etGbTg9PSS0/s400/LCG+meeting+01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50"/>
          <a:stretch/>
        </p:blipFill>
        <p:spPr bwMode="auto">
          <a:xfrm>
            <a:off x="406880" y="2743200"/>
            <a:ext cx="3860320" cy="328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Research: Water Types and Interactions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609600" y="1577135"/>
            <a:ext cx="7924800" cy="139466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Arsenic’s interaction with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Clay and metal oxides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Organic matter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5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724401" y="5943600"/>
            <a:ext cx="38199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http://www.chemistryland.com/CHM130W/18-Final/OralExam/ArsenateArsenite.jpg</a:t>
            </a:r>
          </a:p>
        </p:txBody>
      </p:sp>
      <p:pic>
        <p:nvPicPr>
          <p:cNvPr id="4098" name="Picture 2" descr="http://www.chemistryland.com/CHM130W/18-Final/OralExam/ArsenateArsenit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000" y="2819400"/>
            <a:ext cx="3860320" cy="307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77938" y="6216978"/>
            <a:ext cx="2193477" cy="70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http://1.bp.blogspot.com/_odr6vqxoV5s/SgZUqOfoKLI/AAAAAAAAAA8/etGbTg9PSS0/s400/LCG+meeting+011.jpg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03374"/>
            <a:ext cx="4015209" cy="339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C:\Users\lo\Desktop\USB\Fall 2010\Front Vie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842260"/>
            <a:ext cx="4236720" cy="317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778764" y="6062990"/>
            <a:ext cx="32598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(</a:t>
            </a:r>
            <a:r>
              <a:rPr lang="en-US" sz="1100" dirty="0" err="1" smtClean="0"/>
              <a:t>Lakshmanan</a:t>
            </a:r>
            <a:r>
              <a:rPr lang="en-US" sz="1100" dirty="0" smtClean="0"/>
              <a:t>, Clifford, and </a:t>
            </a:r>
            <a:r>
              <a:rPr lang="en-US" sz="1100" dirty="0" err="1" smtClean="0"/>
              <a:t>Samanta</a:t>
            </a:r>
            <a:r>
              <a:rPr lang="en-US" sz="1100" dirty="0" smtClean="0"/>
              <a:t>, 2010)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878508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Research: Coagulants and Pretreatment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038600" y="1600200"/>
            <a:ext cx="4648200" cy="4525963"/>
          </a:xfrm>
        </p:spPr>
        <p:txBody>
          <a:bodyPr/>
          <a:lstStyle/>
          <a:p>
            <a:r>
              <a:rPr lang="en-US" dirty="0" smtClean="0"/>
              <a:t>Flocculation/sedimentation</a:t>
            </a:r>
          </a:p>
          <a:p>
            <a:pPr lvl="1"/>
            <a:r>
              <a:rPr lang="en-US" dirty="0" smtClean="0"/>
              <a:t>Ferric Chloride</a:t>
            </a:r>
          </a:p>
          <a:p>
            <a:pPr lvl="1"/>
            <a:r>
              <a:rPr lang="en-US" dirty="0" smtClean="0"/>
              <a:t>Ferric Sulfate</a:t>
            </a:r>
          </a:p>
          <a:p>
            <a:pPr lvl="1"/>
            <a:r>
              <a:rPr lang="en-US" dirty="0" err="1" smtClean="0"/>
              <a:t>PACl</a:t>
            </a:r>
            <a:endParaRPr lang="en-US" dirty="0" smtClean="0"/>
          </a:p>
          <a:p>
            <a:pPr lvl="1"/>
            <a:r>
              <a:rPr lang="en-US" dirty="0" smtClean="0"/>
              <a:t>Alum</a:t>
            </a:r>
          </a:p>
          <a:p>
            <a:r>
              <a:rPr lang="en-US" dirty="0" smtClean="0"/>
              <a:t>Pretreatment</a:t>
            </a:r>
          </a:p>
          <a:p>
            <a:pPr lvl="1"/>
            <a:r>
              <a:rPr lang="en-US" dirty="0" smtClean="0"/>
              <a:t>Potassium Permanganate</a:t>
            </a:r>
          </a:p>
          <a:p>
            <a:pPr lvl="1"/>
            <a:r>
              <a:rPr lang="en-US" dirty="0" smtClean="0"/>
              <a:t>Sodium hypochlorite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://www.oxidationsystems.com/products/permanganate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4038600"/>
            <a:ext cx="2692251" cy="2017710"/>
          </a:xfrm>
          <a:prstGeom prst="rect">
            <a:avLst/>
          </a:prstGeom>
          <a:noFill/>
        </p:spPr>
      </p:pic>
      <p:pic>
        <p:nvPicPr>
          <p:cNvPr id="6152" name="Picture 8" descr="http://www.chemspider.com/ImagesHandler.ashx?id=22792&amp;w=200&amp;h=200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l="17241" t="17241" r="17241" b="20690"/>
          <a:stretch>
            <a:fillRect/>
          </a:stretch>
        </p:blipFill>
        <p:spPr bwMode="auto">
          <a:xfrm>
            <a:off x="1295400" y="1676400"/>
            <a:ext cx="1447800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409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Research: </a:t>
            </a:r>
            <a:r>
              <a:rPr lang="en-US" dirty="0"/>
              <a:t>Non-coagulant removal systems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381000" y="1600200"/>
            <a:ext cx="3581400" cy="4525963"/>
          </a:xfrm>
        </p:spPr>
        <p:txBody>
          <a:bodyPr/>
          <a:lstStyle/>
          <a:p>
            <a:r>
              <a:rPr lang="en-US" dirty="0" smtClean="0"/>
              <a:t>Ion Exchange Resin</a:t>
            </a:r>
          </a:p>
          <a:p>
            <a:r>
              <a:rPr lang="en-US" dirty="0" smtClean="0"/>
              <a:t>Activated alumina</a:t>
            </a:r>
          </a:p>
          <a:p>
            <a:r>
              <a:rPr lang="en-US" dirty="0" smtClean="0"/>
              <a:t>Iron Oxide Coated Sand</a:t>
            </a:r>
          </a:p>
          <a:p>
            <a:r>
              <a:rPr lang="en-US" dirty="0" smtClean="0"/>
              <a:t>Coagulation plus filtration</a:t>
            </a:r>
          </a:p>
          <a:p>
            <a:pPr lvl="1"/>
            <a:r>
              <a:rPr lang="en-US" dirty="0" err="1" smtClean="0"/>
              <a:t>Flocs</a:t>
            </a:r>
            <a:r>
              <a:rPr lang="en-US" dirty="0" smtClean="0"/>
              <a:t> may be small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asiaron.com/activated%20alumina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5971" y="4121817"/>
            <a:ext cx="3051143" cy="2062573"/>
          </a:xfrm>
          <a:prstGeom prst="rect">
            <a:avLst/>
          </a:prstGeom>
          <a:noFill/>
        </p:spPr>
      </p:pic>
      <p:pic>
        <p:nvPicPr>
          <p:cNvPr id="1026" name="Picture 2" descr="http://www.wqpmag.com/sites/default/files/imagecache/article_max/ResinTech_ARIES_filerWorks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240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7640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410786" y="1436398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http://www.crimescene.com/rose/arsenic/Image6.gif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15540" y="1447800"/>
            <a:ext cx="46482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http://www.crimescene.com/rose/arsenic/Image9.gif</a:t>
            </a:r>
          </a:p>
        </p:txBody>
      </p:sp>
      <p:pic>
        <p:nvPicPr>
          <p:cNvPr id="3077" name="Picture 5" descr="http://www.crimescene.com/rose/arsenic/Image6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0" t="6693" r="14699" b="4220"/>
          <a:stretch/>
        </p:blipFill>
        <p:spPr bwMode="auto">
          <a:xfrm rot="16200000">
            <a:off x="1806993" y="626462"/>
            <a:ext cx="1067280" cy="3157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://www.crimescene.com/rose/arsenic/Image9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3" t="10026" r="59347" b="8204"/>
          <a:stretch/>
        </p:blipFill>
        <p:spPr bwMode="auto">
          <a:xfrm rot="16200000">
            <a:off x="1836420" y="590257"/>
            <a:ext cx="1005840" cy="3246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http://www.crimescene.com/rose/arsenic/Image7.gif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1" t="4366" r="52973" b="4952"/>
          <a:stretch/>
        </p:blipFill>
        <p:spPr bwMode="auto">
          <a:xfrm rot="16200000">
            <a:off x="1847084" y="619454"/>
            <a:ext cx="995066" cy="316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Research: </a:t>
            </a:r>
            <a:r>
              <a:rPr lang="en-US" dirty="0"/>
              <a:t>Detection and Data Collection methods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7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733926" y="5181600"/>
            <a:ext cx="388619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http://www.wagtech.co.uk/system/uploads/attachments/0000/3764/wagtech-digital-arsenic-detection-kit-arsenator-in-use_product_page_lightbox.jpg</a:t>
            </a:r>
          </a:p>
        </p:txBody>
      </p:sp>
      <p:sp>
        <p:nvSpPr>
          <p:cNvPr id="3" name="Can 2"/>
          <p:cNvSpPr/>
          <p:nvPr/>
        </p:nvSpPr>
        <p:spPr bwMode="auto">
          <a:xfrm>
            <a:off x="1066800" y="4686044"/>
            <a:ext cx="2590800" cy="1714756"/>
          </a:xfrm>
          <a:prstGeom prst="can">
            <a:avLst/>
          </a:prstGeom>
          <a:solidFill>
            <a:schemeClr val="accent5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/>
              <a:t>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rsenic-</a:t>
            </a:r>
            <a:endParaRPr lang="en-US" sz="2400" b="1" dirty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/>
              <a:t>c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ontaminated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/>
              <a:t>w</a:t>
            </a:r>
            <a:r>
              <a:rPr lang="en-US" sz="2400" b="1" dirty="0" smtClean="0"/>
              <a:t>ater sample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1" name="Right Arrow 10"/>
          <p:cNvSpPr/>
          <p:nvPr/>
        </p:nvSpPr>
        <p:spPr bwMode="auto">
          <a:xfrm rot="3102457">
            <a:off x="1320657" y="4166691"/>
            <a:ext cx="760383" cy="696574"/>
          </a:xfrm>
          <a:prstGeom prst="rightArrow">
            <a:avLst>
              <a:gd name="adj1" fmla="val 38730"/>
              <a:gd name="adj2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3677576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acid</a:t>
            </a:r>
            <a:endParaRPr lang="en-US" sz="2400" b="1" dirty="0"/>
          </a:p>
        </p:txBody>
      </p:sp>
      <p:sp>
        <p:nvSpPr>
          <p:cNvPr id="15" name="Right Arrow 14"/>
          <p:cNvSpPr/>
          <p:nvPr/>
        </p:nvSpPr>
        <p:spPr bwMode="auto">
          <a:xfrm rot="18497543" flipH="1">
            <a:off x="2692257" y="4166691"/>
            <a:ext cx="760383" cy="696574"/>
          </a:xfrm>
          <a:prstGeom prst="rightArrow">
            <a:avLst>
              <a:gd name="adj1" fmla="val 38730"/>
              <a:gd name="adj2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flipH="1">
            <a:off x="2514600" y="3653135"/>
            <a:ext cx="1737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reductant</a:t>
            </a:r>
            <a:endParaRPr lang="en-US" sz="2400" b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495800" y="1752600"/>
            <a:ext cx="4648200" cy="4525963"/>
          </a:xfrm>
        </p:spPr>
        <p:txBody>
          <a:bodyPr/>
          <a:lstStyle/>
          <a:p>
            <a:r>
              <a:rPr lang="en-US" sz="3200" dirty="0" smtClean="0"/>
              <a:t>Colorimetric </a:t>
            </a:r>
          </a:p>
          <a:p>
            <a:pPr lvl="1"/>
            <a:r>
              <a:rPr lang="en-US" sz="2800" dirty="0" smtClean="0"/>
              <a:t>Color of test strips indicates As concentration</a:t>
            </a:r>
          </a:p>
          <a:p>
            <a:pPr lvl="1"/>
            <a:r>
              <a:rPr lang="en-US" sz="2800" dirty="0" smtClean="0"/>
              <a:t>Problems</a:t>
            </a:r>
          </a:p>
          <a:p>
            <a:pPr lvl="2"/>
            <a:r>
              <a:rPr lang="en-US" sz="2400" dirty="0" smtClean="0"/>
              <a:t>Color blindness</a:t>
            </a:r>
          </a:p>
          <a:p>
            <a:pPr lvl="2"/>
            <a:r>
              <a:rPr lang="en-US" sz="2400" dirty="0" smtClean="0"/>
              <a:t>Arsine gas</a:t>
            </a:r>
          </a:p>
        </p:txBody>
      </p:sp>
      <p:sp>
        <p:nvSpPr>
          <p:cNvPr id="21" name="Freeform 20"/>
          <p:cNvSpPr/>
          <p:nvPr/>
        </p:nvSpPr>
        <p:spPr bwMode="auto">
          <a:xfrm>
            <a:off x="1522470" y="3581400"/>
            <a:ext cx="1677930" cy="1311215"/>
          </a:xfrm>
          <a:custGeom>
            <a:avLst/>
            <a:gdLst>
              <a:gd name="connsiteX0" fmla="*/ 874757 w 1677930"/>
              <a:gd name="connsiteY0" fmla="*/ 1311215 h 1311215"/>
              <a:gd name="connsiteX1" fmla="*/ 1651134 w 1677930"/>
              <a:gd name="connsiteY1" fmla="*/ 793630 h 1311215"/>
              <a:gd name="connsiteX2" fmla="*/ 12115 w 1677930"/>
              <a:gd name="connsiteY2" fmla="*/ 483079 h 1311215"/>
              <a:gd name="connsiteX3" fmla="*/ 909262 w 1677930"/>
              <a:gd name="connsiteY3" fmla="*/ 0 h 131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7930" h="1311215">
                <a:moveTo>
                  <a:pt x="874757" y="1311215"/>
                </a:moveTo>
                <a:cubicBezTo>
                  <a:pt x="1334832" y="1121434"/>
                  <a:pt x="1794908" y="931653"/>
                  <a:pt x="1651134" y="793630"/>
                </a:cubicBezTo>
                <a:cubicBezTo>
                  <a:pt x="1507360" y="655607"/>
                  <a:pt x="135760" y="615351"/>
                  <a:pt x="12115" y="483079"/>
                </a:cubicBezTo>
                <a:cubicBezTo>
                  <a:pt x="-111530" y="350807"/>
                  <a:pt x="748236" y="77638"/>
                  <a:pt x="909262" y="0"/>
                </a:cubicBezTo>
              </a:path>
            </a:pathLst>
          </a:custGeom>
          <a:noFill/>
          <a:ln w="63500" cap="flat" cmpd="sng" algn="ctr">
            <a:solidFill>
              <a:schemeClr val="accent1"/>
            </a:solidFill>
            <a:prstDash val="solid"/>
            <a:round/>
            <a:headEnd type="none" w="lg" len="med"/>
            <a:tailEnd type="triangle" w="lg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303253" y="3119735"/>
            <a:ext cx="89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AsH</a:t>
            </a:r>
            <a:r>
              <a:rPr lang="en-US" sz="2400" b="1" baseline="-25000" dirty="0" smtClean="0"/>
              <a:t>2</a:t>
            </a:r>
            <a:endParaRPr lang="en-US" sz="2400" b="1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1693653" y="3119735"/>
            <a:ext cx="448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</a:t>
            </a:r>
            <a:endParaRPr lang="en-US" sz="2400" b="1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2299648" y="3124200"/>
            <a:ext cx="150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AsH</a:t>
            </a:r>
            <a:r>
              <a:rPr lang="en-US" sz="2400" b="1" baseline="-25000" dirty="0" smtClean="0"/>
              <a:t>2</a:t>
            </a:r>
            <a:r>
              <a:rPr lang="en-US" sz="2400" baseline="50000" dirty="0" smtClean="0"/>
              <a:t>–</a:t>
            </a:r>
            <a:endParaRPr lang="en-US" sz="2400" b="1" baseline="50000" dirty="0"/>
          </a:p>
        </p:txBody>
      </p:sp>
      <p:cxnSp>
        <p:nvCxnSpPr>
          <p:cNvPr id="42" name="Straight Connector 41"/>
          <p:cNvCxnSpPr/>
          <p:nvPr/>
        </p:nvCxnSpPr>
        <p:spPr bwMode="auto">
          <a:xfrm>
            <a:off x="2032959" y="3389542"/>
            <a:ext cx="32004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1700360" y="3119735"/>
            <a:ext cx="613800" cy="468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</a:t>
            </a:r>
            <a:r>
              <a:rPr lang="en-US" sz="2400" b="1" baseline="30000" dirty="0" smtClean="0"/>
              <a:t>+</a:t>
            </a:r>
            <a:endParaRPr lang="en-US" sz="2400" b="1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658179" y="2286000"/>
            <a:ext cx="676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Br</a:t>
            </a:r>
            <a:r>
              <a:rPr lang="en-US" sz="2400" baseline="50000" dirty="0" smtClean="0"/>
              <a:t>–</a:t>
            </a:r>
            <a:endParaRPr lang="en-US" sz="2400" b="1" baseline="50000" dirty="0"/>
          </a:p>
        </p:txBody>
      </p:sp>
      <p:sp>
        <p:nvSpPr>
          <p:cNvPr id="24" name="TextBox 23"/>
          <p:cNvSpPr txBox="1"/>
          <p:nvPr/>
        </p:nvSpPr>
        <p:spPr>
          <a:xfrm>
            <a:off x="1989456" y="1676400"/>
            <a:ext cx="64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Hg</a:t>
            </a:r>
            <a:endParaRPr lang="en-US" sz="2400" b="1" baseline="-25000" dirty="0"/>
          </a:p>
        </p:txBody>
      </p:sp>
      <p:cxnSp>
        <p:nvCxnSpPr>
          <p:cNvPr id="28" name="Straight Connector 27"/>
          <p:cNvCxnSpPr/>
          <p:nvPr/>
        </p:nvCxnSpPr>
        <p:spPr bwMode="auto">
          <a:xfrm flipV="1">
            <a:off x="1953064" y="2138065"/>
            <a:ext cx="228600" cy="2241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1651972" y="2281535"/>
            <a:ext cx="481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Br</a:t>
            </a:r>
            <a:endParaRPr lang="en-US" sz="2400" b="1" baseline="-25000" dirty="0"/>
          </a:p>
        </p:txBody>
      </p:sp>
      <p:sp>
        <p:nvSpPr>
          <p:cNvPr id="34" name="TextBox 33"/>
          <p:cNvSpPr txBox="1"/>
          <p:nvPr/>
        </p:nvSpPr>
        <p:spPr>
          <a:xfrm>
            <a:off x="2438400" y="2286000"/>
            <a:ext cx="481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Br</a:t>
            </a:r>
            <a:endParaRPr lang="en-US" sz="2400" b="1" baseline="-25000" dirty="0"/>
          </a:p>
        </p:txBody>
      </p:sp>
      <p:cxnSp>
        <p:nvCxnSpPr>
          <p:cNvPr id="41" name="Straight Connector 40"/>
          <p:cNvCxnSpPr/>
          <p:nvPr/>
        </p:nvCxnSpPr>
        <p:spPr bwMode="auto">
          <a:xfrm flipH="1" flipV="1">
            <a:off x="2334064" y="2138062"/>
            <a:ext cx="228600" cy="2241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54" name="TextBox 53"/>
          <p:cNvSpPr txBox="1"/>
          <p:nvPr/>
        </p:nvSpPr>
        <p:spPr>
          <a:xfrm>
            <a:off x="2437227" y="2286000"/>
            <a:ext cx="676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Br</a:t>
            </a:r>
            <a:r>
              <a:rPr lang="en-US" sz="2400" baseline="50000" dirty="0" smtClean="0"/>
              <a:t>–</a:t>
            </a:r>
            <a:endParaRPr lang="en-US" sz="2400" b="1" baseline="50000" dirty="0"/>
          </a:p>
        </p:txBody>
      </p:sp>
      <p:sp>
        <p:nvSpPr>
          <p:cNvPr id="45" name="Rectangle 44"/>
          <p:cNvSpPr/>
          <p:nvPr/>
        </p:nvSpPr>
        <p:spPr>
          <a:xfrm>
            <a:off x="408716" y="1438712"/>
            <a:ext cx="4572000" cy="2616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sz="1100" dirty="0"/>
              <a:t>http://www.crimescene.com/rose/arsenic/Image7.gif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994848" y="1671935"/>
            <a:ext cx="737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Hg</a:t>
            </a:r>
            <a:r>
              <a:rPr lang="en-US" sz="2400" b="1" baseline="30000" dirty="0" smtClean="0"/>
              <a:t>+</a:t>
            </a:r>
            <a:endParaRPr lang="en-US" sz="2400" b="1" baseline="30000" dirty="0"/>
          </a:p>
        </p:txBody>
      </p:sp>
      <p:sp>
        <p:nvSpPr>
          <p:cNvPr id="57" name="TextBox 56"/>
          <p:cNvSpPr txBox="1"/>
          <p:nvPr/>
        </p:nvSpPr>
        <p:spPr>
          <a:xfrm>
            <a:off x="2291688" y="2286000"/>
            <a:ext cx="89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AsH</a:t>
            </a:r>
            <a:r>
              <a:rPr lang="en-US" sz="2400" b="1" baseline="-25000" dirty="0" smtClean="0"/>
              <a:t>2</a:t>
            </a:r>
            <a:endParaRPr lang="en-US" sz="2400" b="1" baseline="-25000" dirty="0"/>
          </a:p>
        </p:txBody>
      </p:sp>
      <p:sp>
        <p:nvSpPr>
          <p:cNvPr id="58" name="TextBox 57"/>
          <p:cNvSpPr txBox="1"/>
          <p:nvPr/>
        </p:nvSpPr>
        <p:spPr>
          <a:xfrm>
            <a:off x="2299648" y="3126472"/>
            <a:ext cx="150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AsH</a:t>
            </a:r>
            <a:r>
              <a:rPr lang="en-US" sz="2400" b="1" baseline="-25000" dirty="0" smtClean="0"/>
              <a:t>2</a:t>
            </a:r>
            <a:r>
              <a:rPr lang="en-US" sz="2400" baseline="50000" dirty="0" smtClean="0"/>
              <a:t>–</a:t>
            </a:r>
            <a:endParaRPr lang="en-US" sz="2400" b="1" baseline="50000" dirty="0"/>
          </a:p>
        </p:txBody>
      </p:sp>
      <p:sp>
        <p:nvSpPr>
          <p:cNvPr id="59" name="TextBox 58"/>
          <p:cNvSpPr txBox="1"/>
          <p:nvPr/>
        </p:nvSpPr>
        <p:spPr>
          <a:xfrm>
            <a:off x="1528502" y="2281535"/>
            <a:ext cx="896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AsH</a:t>
            </a:r>
            <a:r>
              <a:rPr lang="en-US" sz="2400" b="1" baseline="-25000" dirty="0" smtClean="0"/>
              <a:t>2</a:t>
            </a:r>
            <a:endParaRPr lang="en-US" sz="2400" b="1" baseline="-25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4352926" cy="3346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Oval Callout 60"/>
          <p:cNvSpPr/>
          <p:nvPr/>
        </p:nvSpPr>
        <p:spPr bwMode="auto">
          <a:xfrm flipH="1">
            <a:off x="2664132" y="1483667"/>
            <a:ext cx="4041468" cy="1299865"/>
          </a:xfrm>
          <a:prstGeom prst="wedgeEllipseCallout">
            <a:avLst>
              <a:gd name="adj1" fmla="val -46320"/>
              <a:gd name="adj2" fmla="val 45087"/>
            </a:avLst>
          </a:prstGeom>
          <a:solidFill>
            <a:schemeClr val="accent3">
              <a:lumMod val="20000"/>
              <a:lumOff val="8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Rockwell Extra Bold" pitchFamily="18" charset="0"/>
              </a:rPr>
              <a:t>I</a:t>
            </a:r>
            <a:r>
              <a:rPr lang="en-US" sz="2800" dirty="0" smtClean="0">
                <a:latin typeface="Rockwell Extra Bold" pitchFamily="18" charset="0"/>
              </a:rPr>
              <a:t>’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Rockwell Extra Bold" pitchFamily="18" charset="0"/>
              </a:rPr>
              <a:t>ll be back...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Rockwell Extra Bol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99972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09991E-6 L -0.00086 -0.12234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129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2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3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2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2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8.32562E-7 L -0.08385 -0.12257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01" y="-6129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2" presetClass="exit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2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1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000"/>
                            </p:stCondLst>
                            <p:childTnLst>
                              <p:par>
                                <p:cTn id="180" presetID="6" presetClass="entr" presetSubtype="3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8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7" grpId="0"/>
      <p:bldP spid="47" grpId="1"/>
      <p:bldP spid="2" grpId="0"/>
      <p:bldP spid="3" grpId="0" animBg="1"/>
      <p:bldP spid="11" grpId="0" animBg="1"/>
      <p:bldP spid="11" grpId="1" animBg="1"/>
      <p:bldP spid="12" grpId="0"/>
      <p:bldP spid="12" grpId="1"/>
      <p:bldP spid="15" grpId="0" animBg="1"/>
      <p:bldP spid="15" grpId="1" animBg="1"/>
      <p:bldP spid="16" grpId="0"/>
      <p:bldP spid="16" grpId="1"/>
      <p:bldP spid="21" grpId="0" animBg="1"/>
      <p:bldP spid="21" grpId="1" animBg="1"/>
      <p:bldP spid="21" grpId="2" animBg="1"/>
      <p:bldP spid="21" grpId="3" animBg="1"/>
      <p:bldP spid="22" grpId="0"/>
      <p:bldP spid="22" grpId="1"/>
      <p:bldP spid="22" grpId="2"/>
      <p:bldP spid="22" grpId="3"/>
      <p:bldP spid="25" grpId="0"/>
      <p:bldP spid="25" grpId="1"/>
      <p:bldP spid="25" grpId="2"/>
      <p:bldP spid="25" grpId="3"/>
      <p:bldP spid="26" grpId="0"/>
      <p:bldP spid="26" grpId="1"/>
      <p:bldP spid="26" grpId="2"/>
      <p:bldP spid="46" grpId="0"/>
      <p:bldP spid="46" grpId="1"/>
      <p:bldP spid="46" grpId="2"/>
      <p:bldP spid="46" grpId="3"/>
      <p:bldP spid="49" grpId="0"/>
      <p:bldP spid="49" grpId="1"/>
      <p:bldP spid="24" grpId="0"/>
      <p:bldP spid="24" grpId="1"/>
      <p:bldP spid="24" grpId="2"/>
      <p:bldP spid="24" grpId="3"/>
      <p:bldP spid="24" grpId="4"/>
      <p:bldP spid="33" grpId="0"/>
      <p:bldP spid="33" grpId="1"/>
      <p:bldP spid="34" grpId="0"/>
      <p:bldP spid="34" grpId="1"/>
      <p:bldP spid="54" grpId="0"/>
      <p:bldP spid="54" grpId="1"/>
      <p:bldP spid="45" grpId="0"/>
      <p:bldP spid="56" grpId="0"/>
      <p:bldP spid="56" grpId="1"/>
      <p:bldP spid="56" grpId="2"/>
      <p:bldP spid="56" grpId="3"/>
      <p:bldP spid="57" grpId="0"/>
      <p:bldP spid="58" grpId="0"/>
      <p:bldP spid="58" grpId="1"/>
      <p:bldP spid="58" grpId="2"/>
      <p:bldP spid="59" grpId="0"/>
      <p:bldP spid="6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dirty="0" smtClean="0"/>
              <a:t>Research: </a:t>
            </a:r>
            <a:r>
              <a:rPr lang="en-US" dirty="0"/>
              <a:t>Detection and Data Collection methods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57199" y="1600201"/>
            <a:ext cx="8686801" cy="3047999"/>
          </a:xfrm>
        </p:spPr>
        <p:txBody>
          <a:bodyPr/>
          <a:lstStyle/>
          <a:p>
            <a:r>
              <a:rPr lang="en-US" dirty="0" smtClean="0"/>
              <a:t>Electrochemical</a:t>
            </a:r>
          </a:p>
          <a:p>
            <a:pPr lvl="1"/>
            <a:r>
              <a:rPr lang="en-US" dirty="0" smtClean="0"/>
              <a:t>Stripping voltammetry</a:t>
            </a:r>
          </a:p>
          <a:p>
            <a:pPr lvl="1"/>
            <a:r>
              <a:rPr lang="en-US" dirty="0" smtClean="0"/>
              <a:t>Determines ion species</a:t>
            </a:r>
          </a:p>
          <a:p>
            <a:pPr lvl="1"/>
            <a:r>
              <a:rPr lang="en-US" dirty="0" smtClean="0"/>
              <a:t>Low detection limits</a:t>
            </a:r>
          </a:p>
          <a:p>
            <a:pPr lvl="1"/>
            <a:r>
              <a:rPr lang="en-US" dirty="0" smtClean="0"/>
              <a:t>Sensitive, minimal sample preparation, low cost</a:t>
            </a:r>
          </a:p>
          <a:p>
            <a:pPr lvl="1"/>
            <a:r>
              <a:rPr lang="en-US" dirty="0" smtClean="0"/>
              <a:t>Interference of other metals</a:t>
            </a:r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86200"/>
            <a:ext cx="2743200" cy="19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72725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2894</TotalTime>
  <Words>390</Words>
  <Application>Microsoft Office PowerPoint</Application>
  <PresentationFormat>On-screen Show (4:3)</PresentationFormat>
  <Paragraphs>146</Paragraphs>
  <Slides>15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1_AguaClara the road</vt:lpstr>
      <vt:lpstr>Arsenic Removal</vt:lpstr>
      <vt:lpstr>Introduction</vt:lpstr>
      <vt:lpstr>Introduction</vt:lpstr>
      <vt:lpstr>Research: Lab Use</vt:lpstr>
      <vt:lpstr>Research: Water Types and Interactions</vt:lpstr>
      <vt:lpstr>Research: Coagulants and Pretreatment</vt:lpstr>
      <vt:lpstr>Research: Non-coagulant removal systems</vt:lpstr>
      <vt:lpstr>Research: Detection and Data Collection methods</vt:lpstr>
      <vt:lpstr>Research: Detection and Data Collection methods</vt:lpstr>
      <vt:lpstr>Research: Detection and Data Collection methods</vt:lpstr>
      <vt:lpstr>Research: Arsenic/Coagulant Interactions</vt:lpstr>
      <vt:lpstr>Research: Experimental design</vt:lpstr>
      <vt:lpstr>Conclusions</vt:lpstr>
      <vt:lpstr>Future Work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ceeadmin</cp:lastModifiedBy>
  <cp:revision>301</cp:revision>
  <dcterms:created xsi:type="dcterms:W3CDTF">2008-08-26T14:48:34Z</dcterms:created>
  <dcterms:modified xsi:type="dcterms:W3CDTF">2013-05-11T20:51:15Z</dcterms:modified>
</cp:coreProperties>
</file>