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3" r:id="rId2"/>
  </p:sldMasterIdLst>
  <p:notesMasterIdLst>
    <p:notesMasterId r:id="rId37"/>
  </p:notesMasterIdLst>
  <p:sldIdLst>
    <p:sldId id="256" r:id="rId3"/>
    <p:sldId id="369" r:id="rId4"/>
    <p:sldId id="370" r:id="rId5"/>
    <p:sldId id="371" r:id="rId6"/>
    <p:sldId id="353" r:id="rId7"/>
    <p:sldId id="385" r:id="rId8"/>
    <p:sldId id="355" r:id="rId9"/>
    <p:sldId id="374" r:id="rId10"/>
    <p:sldId id="375" r:id="rId11"/>
    <p:sldId id="376" r:id="rId12"/>
    <p:sldId id="378" r:id="rId13"/>
    <p:sldId id="381" r:id="rId14"/>
    <p:sldId id="377" r:id="rId15"/>
    <p:sldId id="379" r:id="rId16"/>
    <p:sldId id="380" r:id="rId17"/>
    <p:sldId id="382" r:id="rId18"/>
    <p:sldId id="383" r:id="rId19"/>
    <p:sldId id="386" r:id="rId20"/>
    <p:sldId id="356" r:id="rId21"/>
    <p:sldId id="390" r:id="rId22"/>
    <p:sldId id="391" r:id="rId23"/>
    <p:sldId id="387" r:id="rId24"/>
    <p:sldId id="358" r:id="rId25"/>
    <p:sldId id="359" r:id="rId26"/>
    <p:sldId id="361" r:id="rId27"/>
    <p:sldId id="363" r:id="rId28"/>
    <p:sldId id="364" r:id="rId29"/>
    <p:sldId id="388" r:id="rId30"/>
    <p:sldId id="362" r:id="rId31"/>
    <p:sldId id="365" r:id="rId32"/>
    <p:sldId id="367" r:id="rId33"/>
    <p:sldId id="368" r:id="rId34"/>
    <p:sldId id="384" r:id="rId35"/>
    <p:sldId id="37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89587" autoAdjust="0"/>
  </p:normalViewPr>
  <p:slideViewPr>
    <p:cSldViewPr>
      <p:cViewPr varScale="1">
        <p:scale>
          <a:sx n="87" d="100"/>
          <a:sy n="87" d="100"/>
        </p:scale>
        <p:origin x="-90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38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1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28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91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60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70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818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9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42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16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0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68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5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/>
              <a:t>3/17/2014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3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9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17/03/2014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BEC8D-3589-47D3-A2FA-CE5851BA784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9DE30-384F-4BAB-8E90-0441604F12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9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27515"/>
            <a:ext cx="8610600" cy="624673"/>
          </a:xfrm>
        </p:spPr>
        <p:txBody>
          <a:bodyPr/>
          <a:lstStyle/>
          <a:p>
            <a:r>
              <a:rPr lang="es-HN" sz="2800" b="1" dirty="0" smtClean="0"/>
              <a:t>Tanapong Jiarathanakul, </a:t>
            </a:r>
            <a:r>
              <a:rPr lang="es-HN" sz="2800" b="1" dirty="0" err="1" smtClean="0"/>
              <a:t>Jason</a:t>
            </a:r>
            <a:r>
              <a:rPr lang="es-HN" sz="2800" b="1" dirty="0" smtClean="0"/>
              <a:t> </a:t>
            </a:r>
            <a:r>
              <a:rPr lang="es-HN" sz="2800" b="1" dirty="0" err="1" smtClean="0"/>
              <a:t>Koutoudis</a:t>
            </a:r>
            <a:r>
              <a:rPr lang="es-HN" sz="2800" b="1" dirty="0" smtClean="0"/>
              <a:t>, </a:t>
            </a:r>
            <a:r>
              <a:rPr lang="es-HN" sz="2800" b="1" dirty="0" err="1" smtClean="0"/>
              <a:t>Mingze</a:t>
            </a:r>
            <a:r>
              <a:rPr lang="es-HN" sz="2800" b="1" dirty="0" smtClean="0"/>
              <a:t> </a:t>
            </a:r>
            <a:r>
              <a:rPr lang="es-HN" sz="2800" b="1" dirty="0" err="1" smtClean="0"/>
              <a:t>Niu</a:t>
            </a:r>
            <a:endParaRPr lang="es-HN" sz="28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85800" y="1295400"/>
            <a:ext cx="7772400" cy="1470025"/>
          </a:xfrm>
        </p:spPr>
        <p:txBody>
          <a:bodyPr/>
          <a:lstStyle/>
          <a:p>
            <a:r>
              <a:rPr lang="es-HN" dirty="0" err="1" smtClean="0"/>
              <a:t>Arsenic</a:t>
            </a:r>
            <a:r>
              <a:rPr lang="es-HN" dirty="0" smtClean="0"/>
              <a:t> </a:t>
            </a:r>
            <a:r>
              <a:rPr lang="es-HN" dirty="0" err="1" smtClean="0"/>
              <a:t>Team</a:t>
            </a:r>
            <a:endParaRPr lang="es-HN" dirty="0"/>
          </a:p>
        </p:txBody>
      </p:sp>
      <p:sp>
        <p:nvSpPr>
          <p:cNvPr id="4" name="Subtitle 4"/>
          <p:cNvSpPr txBox="1">
            <a:spLocks/>
          </p:cNvSpPr>
          <p:nvPr/>
        </p:nvSpPr>
        <p:spPr bwMode="auto">
          <a:xfrm>
            <a:off x="3276600" y="5958673"/>
            <a:ext cx="5715000" cy="72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dirty="0" smtClean="0">
                <a:solidFill>
                  <a:srgbClr val="FFFFFF"/>
                </a:solidFill>
              </a:rPr>
              <a:t>Faculty Advisors: Professors Lion and Weber-Shirk</a:t>
            </a:r>
          </a:p>
          <a:p>
            <a:r>
              <a:rPr lang="en-US" sz="1800" kern="0" dirty="0" smtClean="0">
                <a:solidFill>
                  <a:srgbClr val="FFFFFF"/>
                </a:solidFill>
              </a:rPr>
              <a:t>Student Advisors: Casey Garland and Will </a:t>
            </a:r>
            <a:r>
              <a:rPr lang="en-US" sz="1800" kern="0" dirty="0" err="1" smtClean="0">
                <a:solidFill>
                  <a:srgbClr val="FFFFFF"/>
                </a:solidFill>
              </a:rPr>
              <a:t>Pennock</a:t>
            </a:r>
            <a:endParaRPr lang="en-US" sz="18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25" y="1600200"/>
            <a:ext cx="39433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25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How much volume of sample is taken up by the </a:t>
                </a:r>
                <a:r>
                  <a:rPr lang="en-US" dirty="0" err="1" smtClean="0"/>
                  <a:t>autosampler</a:t>
                </a:r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 smtClean="0"/>
                  <a:t>L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L</a:t>
                </a:r>
                <a:endParaRPr lang="en-US" dirty="0" smtClean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200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L</a:t>
                </a:r>
                <a:endParaRPr lang="en-US" dirty="0" smtClean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 mL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3167" t="-1348" r="-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19250"/>
            <a:ext cx="3716536" cy="49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899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How much volume of sample is taken up by the </a:t>
                </a:r>
                <a:r>
                  <a:rPr lang="en-US" dirty="0" err="1" smtClean="0"/>
                  <a:t>autosampler</a:t>
                </a:r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 smtClean="0"/>
                  <a:t>L</a:t>
                </a:r>
              </a:p>
              <a:p>
                <a:pPr marL="514350" indent="-514350">
                  <a:buAutoNum type="alphaUcParenR"/>
                </a:pPr>
                <a:r>
                  <a:rPr lang="en-US" b="1" dirty="0" smtClean="0"/>
                  <a:t>20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b="1" dirty="0"/>
                  <a:t>L</a:t>
                </a:r>
                <a:endParaRPr lang="en-US" b="1" dirty="0" smtClean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200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L</a:t>
                </a:r>
                <a:endParaRPr lang="en-US" dirty="0" smtClean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 mL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3167" t="-1348" r="-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19250"/>
            <a:ext cx="3716536" cy="49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64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325" y="1600200"/>
            <a:ext cx="3943350" cy="5257800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>
            <a:off x="4919664" y="2590800"/>
            <a:ext cx="228600" cy="76200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6732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What temperature is used to heat the sample?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100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 smtClean="0"/>
                  <a:t>C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750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/>
                  <a:t>C </a:t>
                </a:r>
                <a:endParaRPr lang="en-US" dirty="0" smtClean="0"/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2500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/>
                  <a:t>C 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5000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/>
                  <a:t>C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3167" t="-1348" r="-3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19250"/>
            <a:ext cx="3716536" cy="49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504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04800" y="1600200"/>
                <a:ext cx="441960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What temperature is used to heat the sample?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C) 2500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b="1" dirty="0"/>
                  <a:t>C </a:t>
                </a:r>
                <a:endParaRPr lang="en-US" b="1" dirty="0" smtClean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dirty="0" smtClean="0"/>
                  <a:t>To put things in perspective:</a:t>
                </a:r>
              </a:p>
              <a:p>
                <a:pPr marL="0" indent="0">
                  <a:buNone/>
                </a:pPr>
                <a:r>
                  <a:rPr lang="en-US" dirty="0" smtClean="0"/>
                  <a:t>Earth’s mantle temperature range from 500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/>
                  <a:t>C </a:t>
                </a:r>
              </a:p>
              <a:p>
                <a:pPr marL="0" indent="0">
                  <a:buNone/>
                </a:pPr>
                <a:r>
                  <a:rPr lang="en-US" dirty="0" smtClean="0"/>
                  <a:t>to 4000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/>
                  <a:t>C 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04800" y="1600200"/>
                <a:ext cx="4419600" cy="4525963"/>
              </a:xfrm>
              <a:blipFill rotWithShape="0">
                <a:blip r:embed="rId2"/>
                <a:stretch>
                  <a:fillRect l="-2759" t="-1348" r="-3172" b="-2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600200"/>
            <a:ext cx="3716536" cy="49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045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52600"/>
            <a:ext cx="6772275" cy="482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989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 Mass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5556" r="10834" b="16666"/>
          <a:stretch/>
        </p:blipFill>
        <p:spPr>
          <a:xfrm>
            <a:off x="628650" y="1600199"/>
            <a:ext cx="7886700" cy="49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23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438400"/>
            <a:ext cx="8534400" cy="2667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4800" b="1" dirty="0" smtClean="0">
                <a:solidFill>
                  <a:schemeClr val="tx2"/>
                </a:solidFill>
                <a:latin typeface="+mn-lt"/>
              </a:rPr>
              <a:t>Design of Filter Column</a:t>
            </a:r>
            <a:endParaRPr lang="en-US" sz="4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4695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Column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 1.5 cm (inner) diameter column will be used at a height of approximately 0.75cm to minimize effluent volume and allow high residence time.</a:t>
            </a:r>
          </a:p>
          <a:p>
            <a:r>
              <a:rPr lang="en-US" dirty="0" smtClean="0"/>
              <a:t>The influent groundwater will be sent in </a:t>
            </a:r>
            <a:r>
              <a:rPr lang="en-US" dirty="0" err="1" smtClean="0"/>
              <a:t>upflow</a:t>
            </a:r>
            <a:r>
              <a:rPr lang="en-US" dirty="0" smtClean="0"/>
              <a:t> stream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\\en-ceemeng.files.cornell.edu\en-ceemeng\EWRS\home\mn425\Desktop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52899" y="22479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739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global groundwater contaminant </a:t>
            </a:r>
          </a:p>
        </p:txBody>
      </p:sp>
      <p:pic>
        <p:nvPicPr>
          <p:cNvPr id="2054" name="Picture 6" descr="http://www.wired.com/images_blogs/wiredscience/2013/09/arsenic_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62200"/>
            <a:ext cx="5572651" cy="432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9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Column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Approach velocity   </a:t>
            </a:r>
            <a:endParaRPr lang="en-US" dirty="0" smtClean="0"/>
          </a:p>
          <a:p>
            <a:pPr lvl="1"/>
            <a:r>
              <a:rPr lang="en-US" dirty="0" smtClean="0"/>
              <a:t>V</a:t>
            </a:r>
            <a:r>
              <a:rPr lang="en-US" dirty="0"/>
              <a:t>= 1mm/s</a:t>
            </a:r>
          </a:p>
          <a:p>
            <a:r>
              <a:rPr lang="en-US" dirty="0"/>
              <a:t>Residence </a:t>
            </a:r>
            <a:r>
              <a:rPr lang="en-US" dirty="0" smtClean="0"/>
              <a:t>time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 = 500s</a:t>
            </a:r>
            <a:endParaRPr lang="en-US" dirty="0"/>
          </a:p>
          <a:p>
            <a:r>
              <a:rPr lang="en-US" dirty="0"/>
              <a:t>Effluent volume after </a:t>
            </a:r>
            <a:r>
              <a:rPr lang="en-US" dirty="0" smtClean="0"/>
              <a:t>1 day</a:t>
            </a:r>
          </a:p>
          <a:p>
            <a:pPr lvl="1"/>
            <a:r>
              <a:rPr lang="en-US" dirty="0" smtClean="0"/>
              <a:t>Q = 17 L/day</a:t>
            </a:r>
            <a:endParaRPr lang="en-US" dirty="0"/>
          </a:p>
          <a:p>
            <a:r>
              <a:rPr lang="en-US" dirty="0"/>
              <a:t>Min </a:t>
            </a:r>
            <a:r>
              <a:rPr lang="en-US" dirty="0" err="1"/>
              <a:t>upflow</a:t>
            </a:r>
            <a:r>
              <a:rPr lang="en-US" dirty="0"/>
              <a:t> fluidization </a:t>
            </a:r>
            <a:r>
              <a:rPr lang="en-US" dirty="0" smtClean="0"/>
              <a:t>velocity</a:t>
            </a:r>
          </a:p>
          <a:p>
            <a:pPr lvl="1"/>
            <a:r>
              <a:rPr lang="en-US" dirty="0" err="1" smtClean="0"/>
              <a:t>Vf</a:t>
            </a:r>
            <a:r>
              <a:rPr lang="en-US" dirty="0"/>
              <a:t>= 2.4mm/s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\\en-ceemeng.files.cornell.edu\en-ceemeng\EWRS\home\mn425\Desktop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52899" y="22479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902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Column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Problems to Address:</a:t>
            </a:r>
          </a:p>
          <a:p>
            <a:r>
              <a:rPr lang="en-US" dirty="0" smtClean="0"/>
              <a:t>Unwanted fluidization due to clogging by coagulant </a:t>
            </a:r>
            <a:endParaRPr lang="en-US" dirty="0"/>
          </a:p>
          <a:p>
            <a:r>
              <a:rPr lang="en-US" dirty="0" smtClean="0"/>
              <a:t>Preferred height to operate smoothly</a:t>
            </a:r>
            <a:endParaRPr lang="en-US" dirty="0"/>
          </a:p>
          <a:p>
            <a:r>
              <a:rPr lang="en-US" dirty="0" smtClean="0"/>
              <a:t>Backwashing concerns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\\en-ceemeng.files.cornell.edu\en-ceemeng\EWRS\home\mn425\Desktop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52899" y="22479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354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438400"/>
            <a:ext cx="8534400" cy="2667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4800" b="1" dirty="0" smtClean="0">
                <a:solidFill>
                  <a:schemeClr val="tx2"/>
                </a:solidFill>
                <a:latin typeface="+mn-lt"/>
              </a:rPr>
              <a:t>Experimental Procedure</a:t>
            </a:r>
            <a:endParaRPr lang="en-US" sz="4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91141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Procedure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054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rsenic </a:t>
            </a:r>
            <a:r>
              <a:rPr lang="en-US" dirty="0"/>
              <a:t>stock solution has a concentration of 1,000 mg/L with 2% nitric acid</a:t>
            </a:r>
          </a:p>
          <a:p>
            <a:r>
              <a:rPr lang="en-US" dirty="0" smtClean="0"/>
              <a:t>Prepare ground </a:t>
            </a:r>
            <a:r>
              <a:rPr lang="en-US" dirty="0" smtClean="0"/>
              <a:t>water (pH about 8)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1</a:t>
            </a:r>
            <a:r>
              <a:rPr lang="en-US" dirty="0"/>
              <a:t>. Sodium nitrate (5.289 mg/L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2. Sodium bicarbonate (252 mg/L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3. Sodium phosphate monohydrate (0.00699 mg/L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4. Sodium fluoride (2.22 </a:t>
            </a:r>
            <a:r>
              <a:rPr lang="en-US" dirty="0" smtClean="0"/>
              <a:t>mg/L)</a:t>
            </a:r>
          </a:p>
          <a:p>
            <a:pPr marL="457200" lvl="1" indent="0">
              <a:buNone/>
            </a:pPr>
            <a:r>
              <a:rPr lang="en-US" dirty="0" smtClean="0"/>
              <a:t>5. Disodium </a:t>
            </a:r>
            <a:r>
              <a:rPr lang="en-US" dirty="0" err="1" smtClean="0"/>
              <a:t>metasillicate</a:t>
            </a:r>
            <a:r>
              <a:rPr lang="en-US" dirty="0" smtClean="0"/>
              <a:t> </a:t>
            </a:r>
            <a:r>
              <a:rPr lang="en-US" dirty="0" err="1" smtClean="0"/>
              <a:t>nona</a:t>
            </a:r>
            <a:r>
              <a:rPr lang="en-US" dirty="0" smtClean="0"/>
              <a:t>-hydrate (35.32 mg/L)</a:t>
            </a:r>
          </a:p>
          <a:p>
            <a:pPr marL="457200" lvl="1" indent="0">
              <a:buNone/>
            </a:pPr>
            <a:r>
              <a:rPr lang="en-US" dirty="0" smtClean="0"/>
              <a:t>6. </a:t>
            </a:r>
            <a:r>
              <a:rPr lang="en-US" dirty="0"/>
              <a:t>Magnesium sulfate </a:t>
            </a:r>
            <a:r>
              <a:rPr lang="en-US" dirty="0" err="1"/>
              <a:t>heptahydrate</a:t>
            </a:r>
            <a:r>
              <a:rPr lang="en-US" dirty="0"/>
              <a:t> (62.6 mg/L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7. Calcium chloride dehydrate (111.1 mg/L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81200"/>
            <a:ext cx="3200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6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Design experimental procedure before testing arsenic</a:t>
            </a:r>
          </a:p>
          <a:p>
            <a:r>
              <a:rPr lang="en-US" dirty="0" smtClean="0"/>
              <a:t>Ensure cycles run as expected, coagulant is well distributed</a:t>
            </a:r>
          </a:p>
          <a:p>
            <a:r>
              <a:rPr lang="en-US" dirty="0" smtClean="0"/>
              <a:t>Coagulant distribution at different </a:t>
            </a:r>
            <a:r>
              <a:rPr lang="en-US" dirty="0" err="1" smtClean="0"/>
              <a:t>upflow</a:t>
            </a:r>
            <a:r>
              <a:rPr lang="en-US" dirty="0" smtClean="0"/>
              <a:t> </a:t>
            </a:r>
            <a:r>
              <a:rPr lang="en-US" dirty="0" smtClean="0"/>
              <a:t>velocities, use dyed color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257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Used predetermined procedures to test the different factors on arsenic removal efficiency</a:t>
            </a:r>
          </a:p>
          <a:p>
            <a:pPr lvl="1"/>
            <a:r>
              <a:rPr lang="en-US" dirty="0" smtClean="0"/>
              <a:t>Types </a:t>
            </a:r>
            <a:r>
              <a:rPr lang="en-US" dirty="0"/>
              <a:t>of </a:t>
            </a:r>
            <a:r>
              <a:rPr lang="en-US" dirty="0" smtClean="0"/>
              <a:t>coagulant</a:t>
            </a:r>
          </a:p>
          <a:p>
            <a:pPr lvl="1"/>
            <a:r>
              <a:rPr lang="en-US" dirty="0" smtClean="0"/>
              <a:t>Coagulant pretreatment vs. co-treatment</a:t>
            </a:r>
            <a:endParaRPr lang="en-US" dirty="0"/>
          </a:p>
          <a:p>
            <a:pPr lvl="1"/>
            <a:r>
              <a:rPr lang="en-US" dirty="0" smtClean="0"/>
              <a:t>pH level </a:t>
            </a:r>
          </a:p>
          <a:p>
            <a:pPr lvl="1"/>
            <a:r>
              <a:rPr lang="en-US" dirty="0" err="1" smtClean="0"/>
              <a:t>Upflow</a:t>
            </a:r>
            <a:r>
              <a:rPr lang="en-US" dirty="0" smtClean="0"/>
              <a:t> velocity </a:t>
            </a:r>
            <a:endParaRPr lang="en-US" dirty="0" smtClean="0"/>
          </a:p>
          <a:p>
            <a:pPr lvl="1"/>
            <a:r>
              <a:rPr lang="en-US" dirty="0" smtClean="0"/>
              <a:t>Arsenic </a:t>
            </a:r>
            <a:r>
              <a:rPr lang="en-US" dirty="0"/>
              <a:t>influent concentration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070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lvl="1" indent="-342900"/>
            <a:r>
              <a:rPr lang="en-US" sz="3200" dirty="0" smtClean="0"/>
              <a:t>Types of coagulant</a:t>
            </a:r>
          </a:p>
          <a:p>
            <a:pPr marL="742950" lvl="2" indent="-342900"/>
            <a:r>
              <a:rPr lang="en-US" dirty="0" smtClean="0"/>
              <a:t>Sand media can be coated with various types of coagulant to find the best removal</a:t>
            </a:r>
          </a:p>
          <a:p>
            <a:pPr marL="742950" lvl="2" indent="-342900"/>
            <a:r>
              <a:rPr lang="en-US" dirty="0" smtClean="0"/>
              <a:t>From literature review, Iron oxide-coated has a high arsenic removal efficiency</a:t>
            </a:r>
          </a:p>
          <a:p>
            <a:pPr marL="742950" lvl="2" indent="-342900"/>
            <a:r>
              <a:rPr lang="en-US" dirty="0" err="1" smtClean="0"/>
              <a:t>AguaClara</a:t>
            </a:r>
            <a:r>
              <a:rPr lang="en-US" dirty="0" smtClean="0"/>
              <a:t> </a:t>
            </a:r>
            <a:r>
              <a:rPr lang="en-US" dirty="0" smtClean="0"/>
              <a:t>uses </a:t>
            </a:r>
            <a:r>
              <a:rPr lang="en-US" dirty="0"/>
              <a:t>aluminum-based </a:t>
            </a:r>
            <a:r>
              <a:rPr lang="en-US" dirty="0" smtClean="0"/>
              <a:t>coagulant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2406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lvl="1" indent="-342900"/>
            <a:r>
              <a:rPr lang="en-US" dirty="0"/>
              <a:t>Coagulant </a:t>
            </a:r>
            <a:r>
              <a:rPr lang="en-US" dirty="0" smtClean="0"/>
              <a:t>pre-treatment</a:t>
            </a:r>
          </a:p>
          <a:p>
            <a:pPr marL="742950" lvl="2" indent="-342900"/>
            <a:r>
              <a:rPr lang="en-US" dirty="0" smtClean="0"/>
              <a:t>P</a:t>
            </a:r>
            <a:r>
              <a:rPr lang="en-US" dirty="0" smtClean="0"/>
              <a:t>re-treating </a:t>
            </a:r>
            <a:r>
              <a:rPr lang="en-US" dirty="0"/>
              <a:t>the </a:t>
            </a:r>
            <a:r>
              <a:rPr lang="en-US" dirty="0" smtClean="0"/>
              <a:t>media with coagulant</a:t>
            </a:r>
          </a:p>
          <a:p>
            <a:pPr marL="400050" lvl="2" indent="0">
              <a:buNone/>
            </a:pPr>
            <a:endParaRPr lang="en-US" dirty="0" smtClean="0"/>
          </a:p>
          <a:p>
            <a:pPr marL="342900" lvl="1" indent="-342900"/>
            <a:r>
              <a:rPr lang="en-US" dirty="0" smtClean="0"/>
              <a:t>Coagulant co-treatment</a:t>
            </a:r>
            <a:endParaRPr lang="en-US" dirty="0" smtClean="0"/>
          </a:p>
          <a:p>
            <a:pPr marL="742950" lvl="2" indent="-342900"/>
            <a:r>
              <a:rPr lang="en-US" dirty="0" smtClean="0"/>
              <a:t>Adding coagulant </a:t>
            </a:r>
            <a:r>
              <a:rPr lang="en-US" dirty="0" smtClean="0"/>
              <a:t>concurrently </a:t>
            </a:r>
            <a:r>
              <a:rPr lang="en-US" dirty="0"/>
              <a:t>to </a:t>
            </a:r>
            <a:r>
              <a:rPr lang="en-US" dirty="0" smtClean="0"/>
              <a:t>the</a:t>
            </a:r>
            <a:r>
              <a:rPr lang="en-US" dirty="0" smtClean="0"/>
              <a:t> </a:t>
            </a:r>
            <a:r>
              <a:rPr lang="en-US" dirty="0"/>
              <a:t>influent while filter runs at the normal </a:t>
            </a:r>
            <a:r>
              <a:rPr lang="en-US" dirty="0" err="1" smtClean="0"/>
              <a:t>upflow</a:t>
            </a:r>
            <a:r>
              <a:rPr lang="en-US" dirty="0" smtClean="0"/>
              <a:t> velocity for </a:t>
            </a:r>
            <a:r>
              <a:rPr lang="en-US" dirty="0"/>
              <a:t>arsenic </a:t>
            </a:r>
            <a:r>
              <a:rPr lang="en-US" dirty="0" smtClean="0"/>
              <a:t>removal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37467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Interactive Question</a:t>
            </a:r>
          </a:p>
          <a:p>
            <a:r>
              <a:rPr lang="en-US" dirty="0" smtClean="0"/>
              <a:t>What pH level do you think has the highest arsenic removal efficiency?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015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H level</a:t>
            </a:r>
          </a:p>
          <a:p>
            <a:pPr lvl="1"/>
            <a:r>
              <a:rPr lang="en-US" sz="2400" dirty="0" smtClean="0"/>
              <a:t>At pH below 7.5, the removal percent increases with increasing of pH</a:t>
            </a:r>
          </a:p>
          <a:p>
            <a:pPr lvl="1"/>
            <a:r>
              <a:rPr lang="en-US" sz="2400" dirty="0" smtClean="0"/>
              <a:t>At pH above 7.5, removal decreases slightly, but remains high constant efficiency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657600"/>
            <a:ext cx="4152899" cy="31001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7299" y="5774987"/>
            <a:ext cx="3505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Gupta,</a:t>
            </a:r>
            <a:r>
              <a:rPr lang="en-US" sz="1100" dirty="0"/>
              <a:t> V.K</a:t>
            </a:r>
            <a:r>
              <a:rPr lang="en-US" sz="1100" dirty="0" smtClean="0"/>
              <a:t>.,  </a:t>
            </a:r>
            <a:r>
              <a:rPr lang="en-US" sz="1100" dirty="0" err="1" smtClean="0"/>
              <a:t>Saini</a:t>
            </a:r>
            <a:r>
              <a:rPr lang="en-US" sz="1100" dirty="0" smtClean="0"/>
              <a:t>, V.K., Jain, N. </a:t>
            </a:r>
            <a:r>
              <a:rPr lang="en-US" sz="1100" dirty="0"/>
              <a:t>Adsorption of As(III) from aqueous solutions by iron oxide-coated sand, Journal of Colloid and Interface Science 288 (2005) 55–60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32225690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5429250" cy="261796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High toxicity</a:t>
            </a:r>
          </a:p>
          <a:p>
            <a:pPr lvl="1"/>
            <a:r>
              <a:rPr lang="en-US" dirty="0" smtClean="0"/>
              <a:t>Lung and lymphatic cancer</a:t>
            </a:r>
          </a:p>
          <a:p>
            <a:pPr lvl="1"/>
            <a:r>
              <a:rPr lang="en-US" dirty="0" smtClean="0"/>
              <a:t>Nervous, circulatory, digestive and respiratory system damage</a:t>
            </a:r>
          </a:p>
          <a:p>
            <a:pPr lvl="1"/>
            <a:r>
              <a:rPr lang="en-US" dirty="0" smtClean="0"/>
              <a:t>Effects on skin, liver, kidneys and eyes</a:t>
            </a:r>
          </a:p>
          <a:p>
            <a:endParaRPr lang="en-US" dirty="0"/>
          </a:p>
        </p:txBody>
      </p:sp>
      <p:pic>
        <p:nvPicPr>
          <p:cNvPr id="4" name="Picture 4" descr="http://insidecostarica.com/wp-content/uploads/2013/04/han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44438"/>
            <a:ext cx="2837072" cy="178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toptenz.net/wp-content/uploads/2008/09/arsen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1981294"/>
            <a:ext cx="2067747" cy="37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31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lvl="1" indent="-342900"/>
            <a:r>
              <a:rPr lang="en-US" dirty="0" err="1"/>
              <a:t>Upflow</a:t>
            </a:r>
            <a:r>
              <a:rPr lang="en-US" dirty="0"/>
              <a:t> velocity </a:t>
            </a:r>
            <a:r>
              <a:rPr lang="en-US" dirty="0" smtClean="0"/>
              <a:t>(contact time)</a:t>
            </a:r>
          </a:p>
          <a:p>
            <a:pPr marL="742950" lvl="2" indent="-342900"/>
            <a:r>
              <a:rPr lang="en-US" dirty="0" smtClean="0"/>
              <a:t>The effect of contact time is also important </a:t>
            </a:r>
          </a:p>
          <a:p>
            <a:pPr marL="742950" lvl="2" indent="-342900"/>
            <a:r>
              <a:rPr lang="en-US" dirty="0" smtClean="0"/>
              <a:t>The removal percent goes up </a:t>
            </a:r>
            <a:r>
              <a:rPr lang="en-US" dirty="0" smtClean="0"/>
              <a:t>with contact time up to 97% removal at longer residence times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3429000"/>
            <a:ext cx="4000500" cy="3041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67299" y="5774987"/>
            <a:ext cx="3505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Gupta,</a:t>
            </a:r>
            <a:r>
              <a:rPr lang="en-US" sz="1100" dirty="0"/>
              <a:t> V.K</a:t>
            </a:r>
            <a:r>
              <a:rPr lang="en-US" sz="1100" dirty="0" smtClean="0"/>
              <a:t>.,  </a:t>
            </a:r>
            <a:r>
              <a:rPr lang="en-US" sz="1100" dirty="0" err="1" smtClean="0"/>
              <a:t>Saini</a:t>
            </a:r>
            <a:r>
              <a:rPr lang="en-US" sz="1100" dirty="0" smtClean="0"/>
              <a:t>, V.K., Jain, N. </a:t>
            </a:r>
            <a:r>
              <a:rPr lang="en-US" sz="1100" dirty="0"/>
              <a:t>Adsorption of As(III) from aqueous solutions by iron oxide-coated sand, Journal of Colloid and Interface Science 288 (2005) 55–60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32887949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Arsenic influent concentration</a:t>
            </a:r>
          </a:p>
          <a:p>
            <a:pPr lvl="1"/>
            <a:r>
              <a:rPr lang="en-US" dirty="0" smtClean="0"/>
              <a:t>At low </a:t>
            </a:r>
            <a:r>
              <a:rPr lang="en-US" dirty="0"/>
              <a:t>concentration(100 </a:t>
            </a:r>
            <a:r>
              <a:rPr lang="en-US" dirty="0" err="1"/>
              <a:t>ug</a:t>
            </a:r>
            <a:r>
              <a:rPr lang="en-US" dirty="0"/>
              <a:t>/L</a:t>
            </a:r>
            <a:r>
              <a:rPr lang="en-US" dirty="0" smtClean="0"/>
              <a:t>), removal percent is </a:t>
            </a:r>
            <a:r>
              <a:rPr lang="en-US" dirty="0" smtClean="0"/>
              <a:t>high (</a:t>
            </a:r>
            <a:r>
              <a:rPr lang="en-US" dirty="0" smtClean="0"/>
              <a:t>99%)</a:t>
            </a:r>
          </a:p>
          <a:p>
            <a:pPr lvl="1"/>
            <a:r>
              <a:rPr lang="en-US" dirty="0" smtClean="0"/>
              <a:t>When the concentration increases, percent decreases to 75% at </a:t>
            </a:r>
            <a:r>
              <a:rPr lang="en-US" dirty="0"/>
              <a:t>initial </a:t>
            </a:r>
            <a:r>
              <a:rPr lang="en-US" dirty="0" err="1"/>
              <a:t>conc</a:t>
            </a:r>
            <a:r>
              <a:rPr lang="en-US" dirty="0"/>
              <a:t> 800 </a:t>
            </a:r>
            <a:r>
              <a:rPr lang="en-US" dirty="0" err="1"/>
              <a:t>ug</a:t>
            </a:r>
            <a:r>
              <a:rPr lang="en-US" dirty="0"/>
              <a:t>/L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86199"/>
            <a:ext cx="3810000" cy="29602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4400" y="5774987"/>
            <a:ext cx="3505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Gupta,</a:t>
            </a:r>
            <a:r>
              <a:rPr lang="en-US" sz="1100" dirty="0"/>
              <a:t> V.K</a:t>
            </a:r>
            <a:r>
              <a:rPr lang="en-US" sz="1100" dirty="0" smtClean="0"/>
              <a:t>.,  </a:t>
            </a:r>
            <a:r>
              <a:rPr lang="en-US" sz="1100" dirty="0" err="1" smtClean="0"/>
              <a:t>Saini</a:t>
            </a:r>
            <a:r>
              <a:rPr lang="en-US" sz="1100" dirty="0" smtClean="0"/>
              <a:t>, V.K., Jain, N. </a:t>
            </a:r>
            <a:r>
              <a:rPr lang="en-US" sz="1100" dirty="0"/>
              <a:t>Adsorption of As(III) from aqueous solutions by iron oxide-coated sand, Journal of Colloid and Interface Science 288 (2005) 55–60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13579981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Procedure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Clean the column and examine </a:t>
            </a:r>
            <a:r>
              <a:rPr lang="en-US" dirty="0" smtClean="0"/>
              <a:t>the reversibility of arsenic precipitation by </a:t>
            </a:r>
            <a:r>
              <a:rPr lang="en-US" dirty="0" smtClean="0"/>
              <a:t>backwash</a:t>
            </a:r>
            <a:endParaRPr lang="en-US" dirty="0" smtClean="0"/>
          </a:p>
          <a:p>
            <a:r>
              <a:rPr lang="en-US" dirty="0" smtClean="0"/>
              <a:t>If still has time remaining, will test the other two factors: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rsenic </a:t>
            </a:r>
            <a:r>
              <a:rPr lang="en-US" dirty="0" smtClean="0"/>
              <a:t>oxidation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1556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Tasks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Fabricate the sand column</a:t>
            </a:r>
          </a:p>
          <a:p>
            <a:r>
              <a:rPr lang="en-US" dirty="0" smtClean="0"/>
              <a:t>Create calibration curve with lower concentration range</a:t>
            </a:r>
          </a:p>
          <a:p>
            <a:r>
              <a:rPr lang="en-US" dirty="0" smtClean="0"/>
              <a:t>Test the effect of nitric acid</a:t>
            </a:r>
          </a:p>
          <a:p>
            <a:r>
              <a:rPr lang="en-US" dirty="0" smtClean="0"/>
              <a:t>Develop further the experimental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969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Team Arsenic : “Working Harder to Keep Arsenic out of Your Water”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0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Arsenic?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Agency for Research on Cancer (IARC) recognizes arsenic and arsenic compounds as Group 1 Carcinogen</a:t>
            </a:r>
          </a:p>
          <a:p>
            <a:r>
              <a:rPr lang="en-US" dirty="0" smtClean="0"/>
              <a:t>EPA and FDA set maximum arsenic concentration in drinking water at 10 </a:t>
            </a:r>
            <a:r>
              <a:rPr lang="en-US" b="1" dirty="0" smtClean="0"/>
              <a:t>ppb</a:t>
            </a:r>
          </a:p>
          <a:p>
            <a:endParaRPr lang="en-US" dirty="0"/>
          </a:p>
        </p:txBody>
      </p:sp>
      <p:pic>
        <p:nvPicPr>
          <p:cNvPr id="4098" name="Picture 2" descr="http://cloudfront.zorotools.com/product/full/36D403_AS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656" y="4343400"/>
            <a:ext cx="3214688" cy="23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81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Our Goals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Determine </a:t>
            </a:r>
            <a:r>
              <a:rPr lang="en-US" dirty="0" smtClean="0"/>
              <a:t>the effectiveness of </a:t>
            </a:r>
            <a:r>
              <a:rPr lang="en-US" dirty="0"/>
              <a:t>arsenic removal </a:t>
            </a:r>
            <a:r>
              <a:rPr lang="en-US" dirty="0" smtClean="0"/>
              <a:t>through filtration/coagulation</a:t>
            </a:r>
            <a:endParaRPr lang="en-US" dirty="0"/>
          </a:p>
          <a:p>
            <a:r>
              <a:rPr lang="en-US" dirty="0" smtClean="0"/>
              <a:t>Implement full-scale experiment using sand column with continuous flow</a:t>
            </a:r>
            <a:endParaRPr lang="en-US" dirty="0"/>
          </a:p>
          <a:p>
            <a:r>
              <a:rPr lang="en-US" dirty="0"/>
              <a:t>Factors:</a:t>
            </a:r>
          </a:p>
          <a:p>
            <a:pPr lvl="1"/>
            <a:r>
              <a:rPr lang="en-US" dirty="0"/>
              <a:t>Coagulant type</a:t>
            </a:r>
          </a:p>
          <a:p>
            <a:pPr lvl="1"/>
            <a:r>
              <a:rPr lang="en-US" dirty="0"/>
              <a:t>Coagulant concentration</a:t>
            </a:r>
          </a:p>
          <a:p>
            <a:pPr lvl="1"/>
            <a:r>
              <a:rPr lang="en-US" dirty="0"/>
              <a:t>Turbidity</a:t>
            </a:r>
          </a:p>
          <a:p>
            <a:pPr lvl="1"/>
            <a:r>
              <a:rPr lang="en-US" dirty="0" smtClean="0"/>
              <a:t>Bed depth</a:t>
            </a:r>
            <a:endParaRPr lang="en-US" dirty="0"/>
          </a:p>
          <a:p>
            <a:pPr lvl="1"/>
            <a:r>
              <a:rPr lang="en-US" dirty="0" smtClean="0"/>
              <a:t>Residence time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 descr="http://upload.wikimedia.org/wikipedia/commons/7/7b/Arsen_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87" y="3900487"/>
            <a:ext cx="3581400" cy="205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667000"/>
            <a:ext cx="6096000" cy="1143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n-US" sz="6600" b="1" dirty="0">
                <a:solidFill>
                  <a:schemeClr val="tx2"/>
                </a:solidFill>
                <a:latin typeface="+mn-lt"/>
              </a:rPr>
              <a:t>GFAAS</a:t>
            </a:r>
          </a:p>
        </p:txBody>
      </p:sp>
      <p:sp>
        <p:nvSpPr>
          <p:cNvPr id="5" name="Subtitle 4"/>
          <p:cNvSpPr>
            <a:spLocks noGrp="1"/>
          </p:cNvSpPr>
          <p:nvPr>
            <p:ph type="body" sz="quarter" idx="13"/>
          </p:nvPr>
        </p:nvSpPr>
        <p:spPr>
          <a:xfrm>
            <a:off x="1104900" y="4343400"/>
            <a:ext cx="6934200" cy="533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Graphite Furnace Atomic Absorption Spectrometer</a:t>
            </a:r>
          </a:p>
        </p:txBody>
      </p:sp>
    </p:spTree>
    <p:extLst>
      <p:ext uri="{BB962C8B-B14F-4D97-AF65-F5344CB8AC3E}">
        <p14:creationId xmlns:p14="http://schemas.microsoft.com/office/powerpoint/2010/main" val="2571243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76400"/>
            <a:ext cx="6705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03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5" b="26701"/>
          <a:stretch/>
        </p:blipFill>
        <p:spPr>
          <a:xfrm>
            <a:off x="1447800" y="1752600"/>
            <a:ext cx="6229350" cy="469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50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1600200"/>
            <a:ext cx="6807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035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2435</TotalTime>
  <Words>839</Words>
  <Application>Microsoft Office PowerPoint</Application>
  <PresentationFormat>On-screen Show (4:3)</PresentationFormat>
  <Paragraphs>146</Paragraphs>
  <Slides>34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AguaClara English</vt:lpstr>
      <vt:lpstr>Office Theme</vt:lpstr>
      <vt:lpstr>Arsenic Team</vt:lpstr>
      <vt:lpstr>Why Study Arsenic?</vt:lpstr>
      <vt:lpstr>Why Study Arsenic?</vt:lpstr>
      <vt:lpstr>Why Study Arsenic?</vt:lpstr>
      <vt:lpstr>Our Goals</vt:lpstr>
      <vt:lpstr>GFAAS</vt:lpstr>
      <vt:lpstr>GFAAS</vt:lpstr>
      <vt:lpstr>GFAAS</vt:lpstr>
      <vt:lpstr>GFAAS</vt:lpstr>
      <vt:lpstr>GFAAS</vt:lpstr>
      <vt:lpstr>GFAAS</vt:lpstr>
      <vt:lpstr>GFAAS</vt:lpstr>
      <vt:lpstr>GFAAS</vt:lpstr>
      <vt:lpstr>GFAAS</vt:lpstr>
      <vt:lpstr>GFAAS</vt:lpstr>
      <vt:lpstr>Calibration Curve</vt:lpstr>
      <vt:lpstr>Characteristic Mass</vt:lpstr>
      <vt:lpstr>Design of Filter Column</vt:lpstr>
      <vt:lpstr>Filter Column Design</vt:lpstr>
      <vt:lpstr>Filter Column Design</vt:lpstr>
      <vt:lpstr>Filter Column Design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Experimental Procedure</vt:lpstr>
      <vt:lpstr>Future Tasks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87</cp:revision>
  <dcterms:created xsi:type="dcterms:W3CDTF">2014-03-12T20:19:44Z</dcterms:created>
  <dcterms:modified xsi:type="dcterms:W3CDTF">2014-03-17T18:49:01Z</dcterms:modified>
</cp:coreProperties>
</file>