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5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9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4" r:id="rId1"/>
  </p:sldMasterIdLst>
  <p:notesMasterIdLst>
    <p:notesMasterId r:id="rId32"/>
  </p:notesMasterIdLst>
  <p:sldIdLst>
    <p:sldId id="256" r:id="rId2"/>
    <p:sldId id="375" r:id="rId3"/>
    <p:sldId id="376" r:id="rId4"/>
    <p:sldId id="377" r:id="rId5"/>
    <p:sldId id="378" r:id="rId6"/>
    <p:sldId id="379" r:id="rId7"/>
    <p:sldId id="380" r:id="rId8"/>
    <p:sldId id="381" r:id="rId9"/>
    <p:sldId id="383" r:id="rId10"/>
    <p:sldId id="384" r:id="rId11"/>
    <p:sldId id="385" r:id="rId12"/>
    <p:sldId id="360" r:id="rId13"/>
    <p:sldId id="359" r:id="rId14"/>
    <p:sldId id="361" r:id="rId15"/>
    <p:sldId id="362" r:id="rId16"/>
    <p:sldId id="363" r:id="rId17"/>
    <p:sldId id="364" r:id="rId18"/>
    <p:sldId id="397" r:id="rId19"/>
    <p:sldId id="365" r:id="rId20"/>
    <p:sldId id="386" r:id="rId21"/>
    <p:sldId id="387" r:id="rId22"/>
    <p:sldId id="388" r:id="rId23"/>
    <p:sldId id="389" r:id="rId24"/>
    <p:sldId id="390" r:id="rId25"/>
    <p:sldId id="391" r:id="rId26"/>
    <p:sldId id="392" r:id="rId27"/>
    <p:sldId id="393" r:id="rId28"/>
    <p:sldId id="394" r:id="rId29"/>
    <p:sldId id="395" r:id="rId30"/>
    <p:sldId id="396" r:id="rId3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7646F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882" autoAdjust="0"/>
    <p:restoredTop sz="90844" autoAdjust="0"/>
  </p:normalViewPr>
  <p:slideViewPr>
    <p:cSldViewPr>
      <p:cViewPr varScale="1">
        <p:scale>
          <a:sx n="68" d="100"/>
          <a:sy n="68" d="100"/>
        </p:scale>
        <p:origin x="1434" y="5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482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60" d="100"/>
          <a:sy n="60" d="100"/>
        </p:scale>
        <p:origin x="-2748" y="-84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F:\AguaClara\As%20Test%205-8-14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F:\AguaClara\As%20Test%205-8-14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F:\AguaClara\As%20Test%205-9-14%202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F:\AguaClara\As%20Test%205-9-14%202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F:\AguaClara\As%20Test%205-9-14%202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F:\AguaClara\As%20Test%205-9-14%202.xlsx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oleObject" Target="file:///F:\AguaClara\As%20Test%205-9-14%202.xlsx" TargetMode="Externa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oleObject" Target="file:///F:\AguaClara\As%20Test%205-9-14%202.xlsx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oleObject" Target="file:///F:\AguaClara\As%20Test%205-9-14%202.xlsx" TargetMode="External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128" b="0" i="0" u="none" strike="noStrike" kern="1200" cap="none" spc="5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j-ea"/>
                <a:cs typeface="+mj-cs"/>
              </a:defRPr>
            </a:pPr>
            <a:r>
              <a:rPr lang="en-US"/>
              <a:t>Calibration Curve 0 - 100 ppb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28" b="0" i="0" u="none" strike="noStrike" kern="1200" cap="none" spc="50" normalizeH="0" baseline="0">
              <a:solidFill>
                <a:schemeClr val="tx1">
                  <a:lumMod val="65000"/>
                  <a:lumOff val="35000"/>
                </a:schemeClr>
              </a:solidFill>
              <a:latin typeface="+mj-lt"/>
              <a:ea typeface="+mj-ea"/>
              <a:cs typeface="+mj-cs"/>
            </a:defRPr>
          </a:pPr>
          <a:endParaRPr lang="en-US"/>
        </a:p>
      </c:txPr>
    </c:title>
    <c:autoTitleDeleted val="0"/>
    <c:plotArea>
      <c:layout/>
      <c:scatterChart>
        <c:scatterStyle val="lineMarker"/>
        <c:varyColors val="0"/>
        <c:ser>
          <c:idx val="0"/>
          <c:order val="0"/>
          <c:spPr>
            <a:ln w="25400" cap="rnd">
              <a:noFill/>
              <a:round/>
            </a:ln>
            <a:effectLst/>
          </c:spPr>
          <c:marker>
            <c:symbol val="circle"/>
            <c:size val="6"/>
            <c:spPr>
              <a:solidFill>
                <a:schemeClr val="lt1"/>
              </a:solidFill>
              <a:ln w="38100">
                <a:solidFill>
                  <a:schemeClr val="accent1">
                    <a:alpha val="60000"/>
                  </a:schemeClr>
                </a:solidFill>
              </a:ln>
              <a:effectLst/>
            </c:spPr>
          </c:marker>
          <c:trendline>
            <c:spPr>
              <a:ln w="15875" cap="rnd">
                <a:solidFill>
                  <a:schemeClr val="accent1"/>
                </a:solidFill>
              </a:ln>
              <a:effectLst/>
            </c:spPr>
            <c:trendlineType val="log"/>
            <c:dispRSqr val="1"/>
            <c:dispEq val="1"/>
            <c:trendlineLbl>
              <c:numFmt formatCode="General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197" b="0" i="0" u="none" strike="noStrike" kern="1200" baseline="0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</c:trendlineLbl>
          </c:trendline>
          <c:trendline>
            <c:spPr>
              <a:ln w="15875" cap="rnd">
                <a:solidFill>
                  <a:schemeClr val="accent1"/>
                </a:solidFill>
              </a:ln>
              <a:effectLst/>
            </c:spPr>
            <c:trendlineType val="poly"/>
            <c:order val="2"/>
            <c:intercept val="0"/>
            <c:dispRSqr val="1"/>
            <c:dispEq val="1"/>
            <c:trendlineLbl>
              <c:layout>
                <c:manualLayout>
                  <c:x val="-3.191666666666667E-2"/>
                  <c:y val="0.35222623213764948"/>
                </c:manualLayout>
              </c:layout>
              <c:numFmt formatCode="General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197" b="0" i="0" u="none" strike="noStrike" kern="1200" baseline="0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</c:trendlineLbl>
          </c:trendline>
          <c:xVal>
            <c:numRef>
              <c:f>'Cali 100'!$H$3:$H$35</c:f>
              <c:numCache>
                <c:formatCode>General</c:formatCode>
                <c:ptCount val="33"/>
                <c:pt idx="0">
                  <c:v>0</c:v>
                </c:pt>
                <c:pt idx="1">
                  <c:v>10</c:v>
                </c:pt>
                <c:pt idx="2">
                  <c:v>20</c:v>
                </c:pt>
                <c:pt idx="3">
                  <c:v>30</c:v>
                </c:pt>
                <c:pt idx="4">
                  <c:v>40</c:v>
                </c:pt>
                <c:pt idx="5">
                  <c:v>50</c:v>
                </c:pt>
                <c:pt idx="6">
                  <c:v>60</c:v>
                </c:pt>
                <c:pt idx="7">
                  <c:v>70</c:v>
                </c:pt>
                <c:pt idx="8">
                  <c:v>80</c:v>
                </c:pt>
                <c:pt idx="9">
                  <c:v>90</c:v>
                </c:pt>
                <c:pt idx="10">
                  <c:v>100</c:v>
                </c:pt>
                <c:pt idx="11">
                  <c:v>0</c:v>
                </c:pt>
                <c:pt idx="12">
                  <c:v>10</c:v>
                </c:pt>
                <c:pt idx="13">
                  <c:v>20</c:v>
                </c:pt>
                <c:pt idx="14">
                  <c:v>30</c:v>
                </c:pt>
                <c:pt idx="15">
                  <c:v>40</c:v>
                </c:pt>
                <c:pt idx="16">
                  <c:v>50</c:v>
                </c:pt>
                <c:pt idx="17">
                  <c:v>60</c:v>
                </c:pt>
                <c:pt idx="18">
                  <c:v>70</c:v>
                </c:pt>
                <c:pt idx="19">
                  <c:v>80</c:v>
                </c:pt>
                <c:pt idx="20">
                  <c:v>90</c:v>
                </c:pt>
                <c:pt idx="21">
                  <c:v>100</c:v>
                </c:pt>
                <c:pt idx="22">
                  <c:v>0</c:v>
                </c:pt>
                <c:pt idx="23">
                  <c:v>10</c:v>
                </c:pt>
                <c:pt idx="24">
                  <c:v>20</c:v>
                </c:pt>
                <c:pt idx="25">
                  <c:v>30</c:v>
                </c:pt>
                <c:pt idx="26">
                  <c:v>40</c:v>
                </c:pt>
                <c:pt idx="27">
                  <c:v>50</c:v>
                </c:pt>
                <c:pt idx="28">
                  <c:v>60</c:v>
                </c:pt>
                <c:pt idx="29">
                  <c:v>70</c:v>
                </c:pt>
                <c:pt idx="30">
                  <c:v>80</c:v>
                </c:pt>
                <c:pt idx="31">
                  <c:v>90</c:v>
                </c:pt>
                <c:pt idx="32">
                  <c:v>100</c:v>
                </c:pt>
              </c:numCache>
            </c:numRef>
          </c:xVal>
          <c:yVal>
            <c:numRef>
              <c:f>'Cali 100'!$I$3:$I$35</c:f>
              <c:numCache>
                <c:formatCode>General</c:formatCode>
                <c:ptCount val="33"/>
                <c:pt idx="0">
                  <c:v>-7.7400000000000004E-3</c:v>
                </c:pt>
                <c:pt idx="1">
                  <c:v>4.4079999999999996E-3</c:v>
                </c:pt>
                <c:pt idx="2">
                  <c:v>1.2517E-2</c:v>
                </c:pt>
                <c:pt idx="3">
                  <c:v>1.7426000000000001E-2</c:v>
                </c:pt>
                <c:pt idx="4">
                  <c:v>3.7421000000000003E-2</c:v>
                </c:pt>
                <c:pt idx="5">
                  <c:v>3.6901000000000003E-2</c:v>
                </c:pt>
                <c:pt idx="6">
                  <c:v>3.9905999999999997E-2</c:v>
                </c:pt>
                <c:pt idx="7">
                  <c:v>3.2149999999999998E-2</c:v>
                </c:pt>
                <c:pt idx="8">
                  <c:v>5.0228000000000002E-2</c:v>
                </c:pt>
                <c:pt idx="9">
                  <c:v>4.3459999999999999E-2</c:v>
                </c:pt>
                <c:pt idx="10">
                  <c:v>5.2006999999999998E-2</c:v>
                </c:pt>
                <c:pt idx="11">
                  <c:v>-4.2129999999999997E-3</c:v>
                </c:pt>
                <c:pt idx="12">
                  <c:v>5.143E-3</c:v>
                </c:pt>
                <c:pt idx="13">
                  <c:v>1.1142000000000001E-2</c:v>
                </c:pt>
                <c:pt idx="14">
                  <c:v>2.4226999999999999E-2</c:v>
                </c:pt>
                <c:pt idx="15">
                  <c:v>2.9631000000000001E-2</c:v>
                </c:pt>
                <c:pt idx="16">
                  <c:v>4.5626E-2</c:v>
                </c:pt>
                <c:pt idx="17">
                  <c:v>2.8670000000000001E-2</c:v>
                </c:pt>
                <c:pt idx="18">
                  <c:v>4.1117000000000001E-2</c:v>
                </c:pt>
                <c:pt idx="19">
                  <c:v>4.7065999999999997E-2</c:v>
                </c:pt>
                <c:pt idx="20">
                  <c:v>4.8014000000000001E-2</c:v>
                </c:pt>
                <c:pt idx="21">
                  <c:v>5.4967000000000002E-2</c:v>
                </c:pt>
                <c:pt idx="22">
                  <c:v>-3.5430000000000001E-3</c:v>
                </c:pt>
                <c:pt idx="23">
                  <c:v>5.1070000000000004E-3</c:v>
                </c:pt>
                <c:pt idx="24">
                  <c:v>1.72E-2</c:v>
                </c:pt>
                <c:pt idx="25">
                  <c:v>2.6277999999999999E-2</c:v>
                </c:pt>
                <c:pt idx="26">
                  <c:v>3.0169999999999999E-2</c:v>
                </c:pt>
                <c:pt idx="27">
                  <c:v>3.0380999999999998E-2</c:v>
                </c:pt>
                <c:pt idx="28">
                  <c:v>3.6593000000000001E-2</c:v>
                </c:pt>
                <c:pt idx="29">
                  <c:v>4.5703000000000001E-2</c:v>
                </c:pt>
                <c:pt idx="30">
                  <c:v>5.0023999999999999E-2</c:v>
                </c:pt>
                <c:pt idx="31">
                  <c:v>5.8548000000000003E-2</c:v>
                </c:pt>
                <c:pt idx="32">
                  <c:v>5.0685000000000001E-2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871592400"/>
        <c:axId val="871592792"/>
      </c:scatterChart>
      <c:valAx>
        <c:axId val="871592400"/>
        <c:scaling>
          <c:orientation val="minMax"/>
          <c:max val="100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197" b="0" i="0" u="none" strike="noStrike" kern="1200" cap="all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Concentration (ppb)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197" b="0" i="0" u="none" strike="noStrike" kern="1200" cap="all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solidFill>
              <a:schemeClr val="tx1">
                <a:lumMod val="25000"/>
                <a:lumOff val="75000"/>
              </a:scheme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spc="2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71592792"/>
        <c:crosses val="autoZero"/>
        <c:crossBetween val="midCat"/>
      </c:valAx>
      <c:valAx>
        <c:axId val="87159279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197" b="0" i="0" u="none" strike="noStrike" kern="1200" cap="all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Absorbance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197" b="0" i="0" u="none" strike="noStrike" kern="1200" cap="all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solidFill>
              <a:schemeClr val="tx1">
                <a:lumMod val="25000"/>
                <a:lumOff val="75000"/>
              </a:scheme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spc="2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71592400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128" b="0" i="0" u="none" strike="noStrike" kern="1200" cap="none" spc="5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j-ea"/>
                <a:cs typeface="+mj-cs"/>
              </a:defRPr>
            </a:pPr>
            <a:r>
              <a:rPr lang="en-US"/>
              <a:t>Arsenic Effluent Concentration Over Time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28" b="0" i="0" u="none" strike="noStrike" kern="1200" cap="none" spc="50" normalizeH="0" baseline="0">
              <a:solidFill>
                <a:schemeClr val="tx1">
                  <a:lumMod val="65000"/>
                  <a:lumOff val="35000"/>
                </a:schemeClr>
              </a:solidFill>
              <a:latin typeface="+mj-lt"/>
              <a:ea typeface="+mj-ea"/>
              <a:cs typeface="+mj-cs"/>
            </a:defRPr>
          </a:pPr>
          <a:endParaRPr lang="en-US"/>
        </a:p>
      </c:txPr>
    </c:title>
    <c:autoTitleDeleted val="0"/>
    <c:plotArea>
      <c:layout/>
      <c:scatterChart>
        <c:scatterStyle val="lineMarker"/>
        <c:varyColors val="0"/>
        <c:ser>
          <c:idx val="0"/>
          <c:order val="0"/>
          <c:spPr>
            <a:ln w="25400" cap="rnd">
              <a:noFill/>
              <a:round/>
            </a:ln>
            <a:effectLst/>
          </c:spPr>
          <c:marker>
            <c:symbol val="circle"/>
            <c:size val="6"/>
            <c:spPr>
              <a:solidFill>
                <a:schemeClr val="lt1"/>
              </a:solidFill>
              <a:ln w="38100">
                <a:solidFill>
                  <a:schemeClr val="accent1">
                    <a:alpha val="60000"/>
                  </a:schemeClr>
                </a:solidFill>
              </a:ln>
              <a:effectLst/>
            </c:spPr>
          </c:marker>
          <c:xVal>
            <c:numRef>
              <c:f>'Test Sample'!$I$4:$I$45</c:f>
              <c:numCache>
                <c:formatCode>General</c:formatCode>
                <c:ptCount val="42"/>
                <c:pt idx="0">
                  <c:v>10</c:v>
                </c:pt>
                <c:pt idx="1">
                  <c:v>20</c:v>
                </c:pt>
                <c:pt idx="2">
                  <c:v>30</c:v>
                </c:pt>
                <c:pt idx="3">
                  <c:v>40</c:v>
                </c:pt>
                <c:pt idx="4">
                  <c:v>50</c:v>
                </c:pt>
                <c:pt idx="5">
                  <c:v>60</c:v>
                </c:pt>
                <c:pt idx="6">
                  <c:v>70</c:v>
                </c:pt>
                <c:pt idx="7">
                  <c:v>80</c:v>
                </c:pt>
                <c:pt idx="8">
                  <c:v>90</c:v>
                </c:pt>
                <c:pt idx="9">
                  <c:v>100</c:v>
                </c:pt>
                <c:pt idx="10">
                  <c:v>110</c:v>
                </c:pt>
                <c:pt idx="11">
                  <c:v>120</c:v>
                </c:pt>
                <c:pt idx="12">
                  <c:v>130</c:v>
                </c:pt>
                <c:pt idx="13">
                  <c:v>140</c:v>
                </c:pt>
                <c:pt idx="14">
                  <c:v>10</c:v>
                </c:pt>
                <c:pt idx="15">
                  <c:v>20</c:v>
                </c:pt>
                <c:pt idx="16">
                  <c:v>30</c:v>
                </c:pt>
                <c:pt idx="17">
                  <c:v>40</c:v>
                </c:pt>
                <c:pt idx="18">
                  <c:v>50</c:v>
                </c:pt>
                <c:pt idx="19">
                  <c:v>60</c:v>
                </c:pt>
                <c:pt idx="20">
                  <c:v>70</c:v>
                </c:pt>
                <c:pt idx="21">
                  <c:v>80</c:v>
                </c:pt>
                <c:pt idx="22">
                  <c:v>90</c:v>
                </c:pt>
                <c:pt idx="23">
                  <c:v>100</c:v>
                </c:pt>
                <c:pt idx="24">
                  <c:v>110</c:v>
                </c:pt>
                <c:pt idx="25">
                  <c:v>120</c:v>
                </c:pt>
                <c:pt idx="26">
                  <c:v>130</c:v>
                </c:pt>
                <c:pt idx="27">
                  <c:v>140</c:v>
                </c:pt>
                <c:pt idx="28">
                  <c:v>10</c:v>
                </c:pt>
                <c:pt idx="29">
                  <c:v>20</c:v>
                </c:pt>
                <c:pt idx="30">
                  <c:v>30</c:v>
                </c:pt>
                <c:pt idx="31">
                  <c:v>40</c:v>
                </c:pt>
                <c:pt idx="32">
                  <c:v>50</c:v>
                </c:pt>
                <c:pt idx="33">
                  <c:v>60</c:v>
                </c:pt>
                <c:pt idx="34">
                  <c:v>70</c:v>
                </c:pt>
                <c:pt idx="35">
                  <c:v>80</c:v>
                </c:pt>
                <c:pt idx="36">
                  <c:v>90</c:v>
                </c:pt>
                <c:pt idx="37">
                  <c:v>100</c:v>
                </c:pt>
                <c:pt idx="38">
                  <c:v>110</c:v>
                </c:pt>
                <c:pt idx="39">
                  <c:v>120</c:v>
                </c:pt>
                <c:pt idx="40">
                  <c:v>130</c:v>
                </c:pt>
                <c:pt idx="41">
                  <c:v>140</c:v>
                </c:pt>
              </c:numCache>
            </c:numRef>
          </c:xVal>
          <c:yVal>
            <c:numRef>
              <c:f>'Test Sample'!$K$4:$K$45</c:f>
              <c:numCache>
                <c:formatCode>General</c:formatCode>
                <c:ptCount val="42"/>
                <c:pt idx="0">
                  <c:v>-4.1222655127458001</c:v>
                </c:pt>
                <c:pt idx="1">
                  <c:v>-10.977313462684801</c:v>
                </c:pt>
                <c:pt idx="2">
                  <c:v>-1.4053394560200001</c:v>
                </c:pt>
                <c:pt idx="3">
                  <c:v>-1.7140498028832001</c:v>
                </c:pt>
                <c:pt idx="4">
                  <c:v>-0.63427706557620001</c:v>
                </c:pt>
                <c:pt idx="5">
                  <c:v>-12.488438345405001</c:v>
                </c:pt>
                <c:pt idx="6">
                  <c:v>-6.8098382264328015</c:v>
                </c:pt>
                <c:pt idx="7">
                  <c:v>-6.9719073811249999</c:v>
                </c:pt>
                <c:pt idx="8">
                  <c:v>-1.6752020911250001</c:v>
                </c:pt>
                <c:pt idx="9">
                  <c:v>-8.7412356964128008</c:v>
                </c:pt>
                <c:pt idx="10">
                  <c:v>-2.2039217462048</c:v>
                </c:pt>
                <c:pt idx="11">
                  <c:v>-8.0779218746017989</c:v>
                </c:pt>
                <c:pt idx="12">
                  <c:v>6.4242428514528003</c:v>
                </c:pt>
                <c:pt idx="13">
                  <c:v>-8.5118323096200008</c:v>
                </c:pt>
                <c:pt idx="14">
                  <c:v>-3.2586946675362003</c:v>
                </c:pt>
                <c:pt idx="15">
                  <c:v>-6.9470846971592</c:v>
                </c:pt>
                <c:pt idx="16">
                  <c:v>-1.0338255464449999</c:v>
                </c:pt>
                <c:pt idx="17">
                  <c:v>-0.95051123997620002</c:v>
                </c:pt>
                <c:pt idx="18">
                  <c:v>-3.5036270816648005</c:v>
                </c:pt>
                <c:pt idx="19">
                  <c:v>2.9672730986062001</c:v>
                </c:pt>
                <c:pt idx="20">
                  <c:v>-4.4500854226208002</c:v>
                </c:pt>
                <c:pt idx="21">
                  <c:v>-2.7334168514312003</c:v>
                </c:pt>
                <c:pt idx="22">
                  <c:v>-2.7284589481800001</c:v>
                </c:pt>
                <c:pt idx="23">
                  <c:v>5.7822215590877999</c:v>
                </c:pt>
                <c:pt idx="24">
                  <c:v>-3.3436947494687996</c:v>
                </c:pt>
                <c:pt idx="25">
                  <c:v>-6.9671798100642004</c:v>
                </c:pt>
                <c:pt idx="26">
                  <c:v>-3.6019088185608004</c:v>
                </c:pt>
                <c:pt idx="27">
                  <c:v>-9.1750955173152011</c:v>
                </c:pt>
                <c:pt idx="28">
                  <c:v>1.7845230915021999</c:v>
                </c:pt>
                <c:pt idx="29">
                  <c:v>-3.7773251745042002</c:v>
                </c:pt>
                <c:pt idx="30">
                  <c:v>4.3655419031838001</c:v>
                </c:pt>
                <c:pt idx="31">
                  <c:v>-1.5748769044050002</c:v>
                </c:pt>
                <c:pt idx="32">
                  <c:v>-7.4421602320712008</c:v>
                </c:pt>
                <c:pt idx="33">
                  <c:v>3.5782359067662002</c:v>
                </c:pt>
                <c:pt idx="34">
                  <c:v>-6.9979043179457996</c:v>
                </c:pt>
                <c:pt idx="35">
                  <c:v>-2.2413078326408002</c:v>
                </c:pt>
                <c:pt idx="36">
                  <c:v>-5.7110949433472005</c:v>
                </c:pt>
                <c:pt idx="37">
                  <c:v>-4.8651491511752001</c:v>
                </c:pt>
                <c:pt idx="38">
                  <c:v>-7.740155173900801</c:v>
                </c:pt>
                <c:pt idx="39">
                  <c:v>-4.7948936888832003</c:v>
                </c:pt>
                <c:pt idx="40">
                  <c:v>2.1616384312302004</c:v>
                </c:pt>
                <c:pt idx="41">
                  <c:v>-3.8642950561568004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871593576"/>
        <c:axId val="862999216"/>
      </c:scatterChart>
      <c:valAx>
        <c:axId val="871593576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197" b="0" i="0" u="none" strike="noStrike" kern="1200" cap="all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Time (min)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197" b="0" i="0" u="none" strike="noStrike" kern="1200" cap="all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solidFill>
              <a:schemeClr val="tx1">
                <a:lumMod val="25000"/>
                <a:lumOff val="75000"/>
              </a:scheme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spc="2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62999216"/>
        <c:crosses val="autoZero"/>
        <c:crossBetween val="midCat"/>
      </c:valAx>
      <c:valAx>
        <c:axId val="86299921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197" b="0" i="0" u="none" strike="noStrike" kern="1200" cap="all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Concentration (ppb)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197" b="0" i="0" u="none" strike="noStrike" kern="1200" cap="all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solidFill>
              <a:schemeClr val="tx1">
                <a:lumMod val="25000"/>
                <a:lumOff val="75000"/>
              </a:scheme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spc="2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71593576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128" b="0" i="0" u="none" strike="noStrike" kern="1200" cap="none" spc="5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j-ea"/>
                <a:cs typeface="+mj-cs"/>
              </a:defRPr>
            </a:pPr>
            <a:r>
              <a:rPr lang="en-US"/>
              <a:t>Calibration Curve using Multiple Injection Method from 0 to 10 ppb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28" b="0" i="0" u="none" strike="noStrike" kern="1200" cap="none" spc="50" normalizeH="0" baseline="0">
              <a:solidFill>
                <a:schemeClr val="tx1">
                  <a:lumMod val="65000"/>
                  <a:lumOff val="35000"/>
                </a:schemeClr>
              </a:solidFill>
              <a:latin typeface="+mj-lt"/>
              <a:ea typeface="+mj-ea"/>
              <a:cs typeface="+mj-cs"/>
            </a:defRPr>
          </a:pPr>
          <a:endParaRPr lang="en-US"/>
        </a:p>
      </c:txPr>
    </c:title>
    <c:autoTitleDeleted val="0"/>
    <c:plotArea>
      <c:layout/>
      <c:scatterChart>
        <c:scatterStyle val="lineMarker"/>
        <c:varyColors val="0"/>
        <c:ser>
          <c:idx val="0"/>
          <c:order val="0"/>
          <c:tx>
            <c:strRef>
              <c:f>'Cali Multi'!$J$3</c:f>
              <c:strCache>
                <c:ptCount val="1"/>
                <c:pt idx="0">
                  <c:v>Sig</c:v>
                </c:pt>
              </c:strCache>
            </c:strRef>
          </c:tx>
          <c:spPr>
            <a:ln w="25400" cap="rnd">
              <a:noFill/>
              <a:round/>
            </a:ln>
            <a:effectLst/>
          </c:spPr>
          <c:marker>
            <c:symbol val="circle"/>
            <c:size val="6"/>
            <c:spPr>
              <a:solidFill>
                <a:schemeClr val="lt1"/>
              </a:solidFill>
              <a:ln w="38100">
                <a:solidFill>
                  <a:schemeClr val="accent1">
                    <a:alpha val="60000"/>
                  </a:schemeClr>
                </a:solidFill>
              </a:ln>
              <a:effectLst/>
            </c:spPr>
          </c:marker>
          <c:trendline>
            <c:spPr>
              <a:ln w="15875" cap="rnd">
                <a:solidFill>
                  <a:schemeClr val="accent1"/>
                </a:solidFill>
              </a:ln>
              <a:effectLst/>
            </c:spPr>
            <c:trendlineType val="poly"/>
            <c:order val="2"/>
            <c:intercept val="0"/>
            <c:dispRSqr val="1"/>
            <c:dispEq val="1"/>
            <c:trendlineLbl>
              <c:layout>
                <c:manualLayout>
                  <c:x val="-4.2291557305336833E-2"/>
                  <c:y val="-3.9098498104403613E-2"/>
                </c:manualLayout>
              </c:layout>
              <c:numFmt formatCode="General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197" b="0" i="0" u="none" strike="noStrike" kern="1200" baseline="0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</c:trendlineLbl>
          </c:trendline>
          <c:xVal>
            <c:numRef>
              <c:f>'Cali Multi'!$I$4:$I$21</c:f>
              <c:numCache>
                <c:formatCode>General</c:formatCode>
                <c:ptCount val="18"/>
                <c:pt idx="0">
                  <c:v>0</c:v>
                </c:pt>
                <c:pt idx="1">
                  <c:v>2</c:v>
                </c:pt>
                <c:pt idx="2">
                  <c:v>4</c:v>
                </c:pt>
                <c:pt idx="3">
                  <c:v>6</c:v>
                </c:pt>
                <c:pt idx="4">
                  <c:v>8</c:v>
                </c:pt>
                <c:pt idx="5">
                  <c:v>10</c:v>
                </c:pt>
                <c:pt idx="6">
                  <c:v>0</c:v>
                </c:pt>
                <c:pt idx="7">
                  <c:v>2</c:v>
                </c:pt>
                <c:pt idx="8">
                  <c:v>4</c:v>
                </c:pt>
                <c:pt idx="9">
                  <c:v>6</c:v>
                </c:pt>
                <c:pt idx="10">
                  <c:v>8</c:v>
                </c:pt>
                <c:pt idx="11">
                  <c:v>10</c:v>
                </c:pt>
                <c:pt idx="12">
                  <c:v>0</c:v>
                </c:pt>
                <c:pt idx="13">
                  <c:v>2</c:v>
                </c:pt>
                <c:pt idx="14">
                  <c:v>4</c:v>
                </c:pt>
                <c:pt idx="15">
                  <c:v>6</c:v>
                </c:pt>
                <c:pt idx="16">
                  <c:v>8</c:v>
                </c:pt>
                <c:pt idx="17">
                  <c:v>10</c:v>
                </c:pt>
              </c:numCache>
            </c:numRef>
          </c:xVal>
          <c:yVal>
            <c:numRef>
              <c:f>'Cali Multi'!$J$4:$J$21</c:f>
              <c:numCache>
                <c:formatCode>General</c:formatCode>
                <c:ptCount val="18"/>
                <c:pt idx="0">
                  <c:v>0</c:v>
                </c:pt>
                <c:pt idx="1">
                  <c:v>5.2170000000000003E-3</c:v>
                </c:pt>
                <c:pt idx="2">
                  <c:v>1.6486000000000001E-2</c:v>
                </c:pt>
                <c:pt idx="3">
                  <c:v>2.3351E-2</c:v>
                </c:pt>
                <c:pt idx="4">
                  <c:v>0.122945</c:v>
                </c:pt>
                <c:pt idx="5">
                  <c:v>0.14652699999999999</c:v>
                </c:pt>
                <c:pt idx="6">
                  <c:v>0</c:v>
                </c:pt>
                <c:pt idx="7">
                  <c:v>6.2000000000000003E-5</c:v>
                </c:pt>
                <c:pt idx="8">
                  <c:v>1.8676999999999999E-2</c:v>
                </c:pt>
                <c:pt idx="9">
                  <c:v>2.8235E-2</c:v>
                </c:pt>
                <c:pt idx="10">
                  <c:v>0.123778</c:v>
                </c:pt>
                <c:pt idx="11">
                  <c:v>0.155056</c:v>
                </c:pt>
                <c:pt idx="12">
                  <c:v>0</c:v>
                </c:pt>
                <c:pt idx="13">
                  <c:v>1.0973999999999999E-2</c:v>
                </c:pt>
                <c:pt idx="14">
                  <c:v>1.7935E-2</c:v>
                </c:pt>
                <c:pt idx="15">
                  <c:v>3.3708000000000002E-2</c:v>
                </c:pt>
                <c:pt idx="16">
                  <c:v>0.117641</c:v>
                </c:pt>
                <c:pt idx="17">
                  <c:v>0.111835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863000000"/>
        <c:axId val="863000392"/>
      </c:scatterChart>
      <c:valAx>
        <c:axId val="863000000"/>
        <c:scaling>
          <c:orientation val="minMax"/>
          <c:max val="10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197" b="0" i="0" u="none" strike="noStrike" kern="1200" cap="all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Concentration (ppb)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197" b="0" i="0" u="none" strike="noStrike" kern="1200" cap="all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solidFill>
              <a:schemeClr val="tx1">
                <a:lumMod val="25000"/>
                <a:lumOff val="75000"/>
              </a:scheme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spc="2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63000392"/>
        <c:crosses val="autoZero"/>
        <c:crossBetween val="midCat"/>
      </c:valAx>
      <c:valAx>
        <c:axId val="86300039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197" b="0" i="0" u="none" strike="noStrike" kern="1200" cap="all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Absorbance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197" b="0" i="0" u="none" strike="noStrike" kern="1200" cap="all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solidFill>
              <a:schemeClr val="tx1">
                <a:lumMod val="25000"/>
                <a:lumOff val="75000"/>
              </a:scheme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spc="2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63000000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128" b="0" i="0" u="none" strike="noStrike" kern="1200" cap="none" spc="5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j-ea"/>
                <a:cs typeface="+mj-cs"/>
              </a:defRPr>
            </a:pPr>
            <a:r>
              <a:rPr lang="en-US"/>
              <a:t>Arsenic Concentration in Filter Effluent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28" b="0" i="0" u="none" strike="noStrike" kern="1200" cap="none" spc="50" normalizeH="0" baseline="0">
              <a:solidFill>
                <a:schemeClr val="tx1">
                  <a:lumMod val="65000"/>
                  <a:lumOff val="35000"/>
                </a:schemeClr>
              </a:solidFill>
              <a:latin typeface="+mj-lt"/>
              <a:ea typeface="+mj-ea"/>
              <a:cs typeface="+mj-cs"/>
            </a:defRPr>
          </a:pPr>
          <a:endParaRPr lang="en-US"/>
        </a:p>
      </c:txPr>
    </c:title>
    <c:autoTitleDeleted val="0"/>
    <c:plotArea>
      <c:layout/>
      <c:scatterChart>
        <c:scatterStyle val="lineMarker"/>
        <c:varyColors val="0"/>
        <c:ser>
          <c:idx val="0"/>
          <c:order val="0"/>
          <c:spPr>
            <a:ln w="25400" cap="rnd">
              <a:noFill/>
              <a:round/>
            </a:ln>
            <a:effectLst/>
          </c:spPr>
          <c:marker>
            <c:symbol val="circle"/>
            <c:size val="6"/>
            <c:spPr>
              <a:solidFill>
                <a:schemeClr val="lt1"/>
              </a:solidFill>
              <a:ln w="38100">
                <a:solidFill>
                  <a:schemeClr val="accent1">
                    <a:alpha val="60000"/>
                  </a:schemeClr>
                </a:solidFill>
              </a:ln>
              <a:effectLst/>
            </c:spPr>
          </c:marker>
          <c:xVal>
            <c:numRef>
              <c:f>'Test Samples Multi'!$I$4:$I$30</c:f>
              <c:numCache>
                <c:formatCode>General</c:formatCode>
                <c:ptCount val="27"/>
                <c:pt idx="0">
                  <c:v>20</c:v>
                </c:pt>
                <c:pt idx="1">
                  <c:v>40</c:v>
                </c:pt>
                <c:pt idx="2">
                  <c:v>60</c:v>
                </c:pt>
                <c:pt idx="3">
                  <c:v>80</c:v>
                </c:pt>
                <c:pt idx="4">
                  <c:v>90</c:v>
                </c:pt>
                <c:pt idx="5">
                  <c:v>100</c:v>
                </c:pt>
                <c:pt idx="6">
                  <c:v>110</c:v>
                </c:pt>
                <c:pt idx="7">
                  <c:v>120</c:v>
                </c:pt>
                <c:pt idx="8">
                  <c:v>130</c:v>
                </c:pt>
                <c:pt idx="9">
                  <c:v>20</c:v>
                </c:pt>
                <c:pt idx="10">
                  <c:v>40</c:v>
                </c:pt>
                <c:pt idx="11">
                  <c:v>60</c:v>
                </c:pt>
                <c:pt idx="12">
                  <c:v>80</c:v>
                </c:pt>
                <c:pt idx="13">
                  <c:v>90</c:v>
                </c:pt>
                <c:pt idx="14">
                  <c:v>100</c:v>
                </c:pt>
                <c:pt idx="15">
                  <c:v>110</c:v>
                </c:pt>
                <c:pt idx="16">
                  <c:v>120</c:v>
                </c:pt>
                <c:pt idx="17">
                  <c:v>130</c:v>
                </c:pt>
                <c:pt idx="18">
                  <c:v>20</c:v>
                </c:pt>
                <c:pt idx="19">
                  <c:v>40</c:v>
                </c:pt>
                <c:pt idx="20">
                  <c:v>60</c:v>
                </c:pt>
                <c:pt idx="21">
                  <c:v>90</c:v>
                </c:pt>
                <c:pt idx="22">
                  <c:v>100</c:v>
                </c:pt>
                <c:pt idx="23">
                  <c:v>110</c:v>
                </c:pt>
                <c:pt idx="24">
                  <c:v>120</c:v>
                </c:pt>
                <c:pt idx="25">
                  <c:v>130</c:v>
                </c:pt>
              </c:numCache>
            </c:numRef>
          </c:xVal>
          <c:yVal>
            <c:numRef>
              <c:f>'Test Samples Multi'!$K$4:$K$30</c:f>
              <c:numCache>
                <c:formatCode>General</c:formatCode>
                <c:ptCount val="27"/>
                <c:pt idx="0">
                  <c:v>1.5184419729636929</c:v>
                </c:pt>
                <c:pt idx="1">
                  <c:v>1.7763326239780977</c:v>
                </c:pt>
                <c:pt idx="2">
                  <c:v>1.8055182350130474</c:v>
                </c:pt>
                <c:pt idx="3">
                  <c:v>1.8854046618191918</c:v>
                </c:pt>
                <c:pt idx="4">
                  <c:v>0.10698164555855316</c:v>
                </c:pt>
                <c:pt idx="5">
                  <c:v>1.9991511681306218</c:v>
                </c:pt>
                <c:pt idx="6">
                  <c:v>2.6124584568977944</c:v>
                </c:pt>
                <c:pt idx="7">
                  <c:v>3.5679915942726645</c:v>
                </c:pt>
                <c:pt idx="8">
                  <c:v>8.3362639871822797</c:v>
                </c:pt>
                <c:pt idx="9">
                  <c:v>1.9655531844367387</c:v>
                </c:pt>
                <c:pt idx="10">
                  <c:v>1.3015824913142682</c:v>
                </c:pt>
                <c:pt idx="11">
                  <c:v>0.91911518403629067</c:v>
                </c:pt>
                <c:pt idx="12">
                  <c:v>1.3964018635783808</c:v>
                </c:pt>
                <c:pt idx="13">
                  <c:v>1.0118243379437439</c:v>
                </c:pt>
                <c:pt idx="14">
                  <c:v>1.2858866143388439</c:v>
                </c:pt>
                <c:pt idx="15">
                  <c:v>2.4900346985958661</c:v>
                </c:pt>
                <c:pt idx="16">
                  <c:v>3.6549253511711304</c:v>
                </c:pt>
                <c:pt idx="17">
                  <c:v>8.2699607612791386</c:v>
                </c:pt>
                <c:pt idx="18">
                  <c:v>1.4041269973735324</c:v>
                </c:pt>
                <c:pt idx="19">
                  <c:v>2.5038221084268573</c:v>
                </c:pt>
                <c:pt idx="20">
                  <c:v>1.844411867731961</c:v>
                </c:pt>
                <c:pt idx="21">
                  <c:v>1.7213982437244981</c:v>
                </c:pt>
                <c:pt idx="22">
                  <c:v>1.4233839621592979</c:v>
                </c:pt>
                <c:pt idx="23">
                  <c:v>1.3687572200868474</c:v>
                </c:pt>
                <c:pt idx="24">
                  <c:v>3.8443707226795456</c:v>
                </c:pt>
                <c:pt idx="25">
                  <c:v>8.0052435590047111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865946640"/>
        <c:axId val="865947032"/>
      </c:scatterChart>
      <c:valAx>
        <c:axId val="865946640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197" b="0" i="0" u="none" strike="noStrike" kern="1200" cap="all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Time (min)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197" b="0" i="0" u="none" strike="noStrike" kern="1200" cap="all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solidFill>
              <a:schemeClr val="tx1">
                <a:lumMod val="25000"/>
                <a:lumOff val="75000"/>
              </a:scheme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spc="2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65947032"/>
        <c:crosses val="autoZero"/>
        <c:crossBetween val="midCat"/>
      </c:valAx>
      <c:valAx>
        <c:axId val="86594703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197" b="0" i="0" u="none" strike="noStrike" kern="1200" cap="all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Concentration (ppb)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197" b="0" i="0" u="none" strike="noStrike" kern="1200" cap="all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solidFill>
              <a:schemeClr val="tx1">
                <a:lumMod val="25000"/>
                <a:lumOff val="75000"/>
              </a:scheme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spc="2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65946640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128" b="0" i="0" u="none" strike="noStrike" kern="1200" cap="none" spc="5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j-ea"/>
                <a:cs typeface="+mj-cs"/>
              </a:defRPr>
            </a:pPr>
            <a:r>
              <a:rPr lang="en-US"/>
              <a:t>Calibration Curve from 0 to 50 ppb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28" b="0" i="0" u="none" strike="noStrike" kern="1200" cap="none" spc="50" normalizeH="0" baseline="0">
              <a:solidFill>
                <a:schemeClr val="tx1">
                  <a:lumMod val="65000"/>
                  <a:lumOff val="35000"/>
                </a:schemeClr>
              </a:solidFill>
              <a:latin typeface="+mj-lt"/>
              <a:ea typeface="+mj-ea"/>
              <a:cs typeface="+mj-cs"/>
            </a:defRPr>
          </a:pPr>
          <a:endParaRPr lang="en-US"/>
        </a:p>
      </c:txPr>
    </c:title>
    <c:autoTitleDeleted val="0"/>
    <c:plotArea>
      <c:layout/>
      <c:scatterChart>
        <c:scatterStyle val="lineMarker"/>
        <c:varyColors val="0"/>
        <c:ser>
          <c:idx val="0"/>
          <c:order val="0"/>
          <c:spPr>
            <a:ln w="25400" cap="rnd">
              <a:noFill/>
              <a:round/>
            </a:ln>
            <a:effectLst/>
          </c:spPr>
          <c:marker>
            <c:symbol val="circle"/>
            <c:size val="6"/>
            <c:spPr>
              <a:solidFill>
                <a:schemeClr val="lt1"/>
              </a:solidFill>
              <a:ln w="38100">
                <a:solidFill>
                  <a:schemeClr val="accent1">
                    <a:alpha val="60000"/>
                  </a:schemeClr>
                </a:solidFill>
              </a:ln>
              <a:effectLst/>
            </c:spPr>
          </c:marker>
          <c:trendline>
            <c:spPr>
              <a:ln w="15875" cap="rnd">
                <a:solidFill>
                  <a:schemeClr val="accent1"/>
                </a:solidFill>
              </a:ln>
              <a:effectLst/>
            </c:spPr>
            <c:trendlineType val="linear"/>
            <c:intercept val="0"/>
            <c:dispRSqr val="1"/>
            <c:dispEq val="1"/>
            <c:trendlineLbl>
              <c:layout>
                <c:manualLayout>
                  <c:x val="-5.0099081364829399E-2"/>
                  <c:y val="-1.8166010498687664E-2"/>
                </c:manualLayout>
              </c:layout>
              <c:numFmt formatCode="General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197" b="0" i="0" u="none" strike="noStrike" kern="1200" baseline="0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</c:trendlineLbl>
          </c:trendline>
          <c:xVal>
            <c:numRef>
              <c:f>'Cali 0-50'!$H$4:$H$21</c:f>
              <c:numCache>
                <c:formatCode>General</c:formatCode>
                <c:ptCount val="18"/>
                <c:pt idx="0">
                  <c:v>0</c:v>
                </c:pt>
                <c:pt idx="1">
                  <c:v>10</c:v>
                </c:pt>
                <c:pt idx="2">
                  <c:v>20</c:v>
                </c:pt>
                <c:pt idx="3">
                  <c:v>30</c:v>
                </c:pt>
                <c:pt idx="4">
                  <c:v>40</c:v>
                </c:pt>
                <c:pt idx="5">
                  <c:v>50</c:v>
                </c:pt>
                <c:pt idx="6">
                  <c:v>0</c:v>
                </c:pt>
                <c:pt idx="7">
                  <c:v>10</c:v>
                </c:pt>
                <c:pt idx="8">
                  <c:v>20</c:v>
                </c:pt>
                <c:pt idx="9">
                  <c:v>30</c:v>
                </c:pt>
                <c:pt idx="10">
                  <c:v>40</c:v>
                </c:pt>
                <c:pt idx="11">
                  <c:v>50</c:v>
                </c:pt>
                <c:pt idx="12">
                  <c:v>0</c:v>
                </c:pt>
                <c:pt idx="13">
                  <c:v>10</c:v>
                </c:pt>
                <c:pt idx="14">
                  <c:v>20</c:v>
                </c:pt>
                <c:pt idx="15">
                  <c:v>30</c:v>
                </c:pt>
                <c:pt idx="16">
                  <c:v>40</c:v>
                </c:pt>
                <c:pt idx="17">
                  <c:v>50</c:v>
                </c:pt>
              </c:numCache>
            </c:numRef>
          </c:xVal>
          <c:yVal>
            <c:numRef>
              <c:f>'Cali 0-50'!$I$4:$I$21</c:f>
              <c:numCache>
                <c:formatCode>General</c:formatCode>
                <c:ptCount val="18"/>
                <c:pt idx="0">
                  <c:v>0</c:v>
                </c:pt>
                <c:pt idx="1">
                  <c:v>6.4319000000000001E-2</c:v>
                </c:pt>
                <c:pt idx="2">
                  <c:v>0.12628600000000001</c:v>
                </c:pt>
                <c:pt idx="3">
                  <c:v>0.181537</c:v>
                </c:pt>
                <c:pt idx="4">
                  <c:v>0.242142</c:v>
                </c:pt>
                <c:pt idx="5">
                  <c:v>0.29036600000000001</c:v>
                </c:pt>
                <c:pt idx="6">
                  <c:v>0</c:v>
                </c:pt>
                <c:pt idx="7">
                  <c:v>5.3714999999999999E-2</c:v>
                </c:pt>
                <c:pt idx="8">
                  <c:v>0.11790399999999999</c:v>
                </c:pt>
                <c:pt idx="9">
                  <c:v>0.162693</c:v>
                </c:pt>
                <c:pt idx="10">
                  <c:v>0.23511899999999999</c:v>
                </c:pt>
                <c:pt idx="11">
                  <c:v>0.28820400000000002</c:v>
                </c:pt>
                <c:pt idx="12">
                  <c:v>0</c:v>
                </c:pt>
                <c:pt idx="13">
                  <c:v>6.8884000000000001E-2</c:v>
                </c:pt>
                <c:pt idx="14">
                  <c:v>0.115827</c:v>
                </c:pt>
                <c:pt idx="15">
                  <c:v>0.18068000000000001</c:v>
                </c:pt>
                <c:pt idx="16">
                  <c:v>0.23893200000000001</c:v>
                </c:pt>
                <c:pt idx="17">
                  <c:v>0.28909699999999999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863405224"/>
        <c:axId val="867462616"/>
      </c:scatterChart>
      <c:valAx>
        <c:axId val="863405224"/>
        <c:scaling>
          <c:orientation val="minMax"/>
          <c:max val="50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197" b="0" i="0" u="none" strike="noStrike" kern="1200" cap="all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dirty="0" smtClean="0"/>
                  <a:t>Concentration (PPB)</a:t>
                </a:r>
                <a:endParaRPr lang="en-US" dirty="0"/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197" b="0" i="0" u="none" strike="noStrike" kern="1200" cap="all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solidFill>
              <a:schemeClr val="tx1">
                <a:lumMod val="25000"/>
                <a:lumOff val="75000"/>
              </a:scheme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spc="2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67462616"/>
        <c:crosses val="autoZero"/>
        <c:crossBetween val="midCat"/>
      </c:valAx>
      <c:valAx>
        <c:axId val="86746261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197" b="0" i="0" u="none" strike="noStrike" kern="1200" cap="all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Absorbance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197" b="0" i="0" u="none" strike="noStrike" kern="1200" cap="all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solidFill>
              <a:schemeClr val="tx1">
                <a:lumMod val="25000"/>
                <a:lumOff val="75000"/>
              </a:scheme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spc="2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63405224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128" b="0" i="0" u="none" strike="noStrike" kern="1200" cap="none" spc="5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j-ea"/>
                <a:cs typeface="+mj-cs"/>
              </a:defRPr>
            </a:pPr>
            <a:r>
              <a:rPr lang="en-US"/>
              <a:t>Arsenic Concentration in Filter Effluent during Backwash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28" b="0" i="0" u="none" strike="noStrike" kern="1200" cap="none" spc="50" normalizeH="0" baseline="0">
              <a:solidFill>
                <a:schemeClr val="tx1">
                  <a:lumMod val="65000"/>
                  <a:lumOff val="35000"/>
                </a:schemeClr>
              </a:solidFill>
              <a:latin typeface="+mj-lt"/>
              <a:ea typeface="+mj-ea"/>
              <a:cs typeface="+mj-cs"/>
            </a:defRPr>
          </a:pPr>
          <a:endParaRPr lang="en-US"/>
        </a:p>
      </c:txPr>
    </c:title>
    <c:autoTitleDeleted val="0"/>
    <c:plotArea>
      <c:layout/>
      <c:scatterChart>
        <c:scatterStyle val="lineMarker"/>
        <c:varyColors val="0"/>
        <c:ser>
          <c:idx val="0"/>
          <c:order val="0"/>
          <c:spPr>
            <a:ln w="25400" cap="rnd">
              <a:noFill/>
              <a:round/>
            </a:ln>
            <a:effectLst/>
          </c:spPr>
          <c:marker>
            <c:symbol val="circle"/>
            <c:size val="6"/>
            <c:spPr>
              <a:solidFill>
                <a:schemeClr val="lt1"/>
              </a:solidFill>
              <a:ln w="38100">
                <a:solidFill>
                  <a:schemeClr val="accent1">
                    <a:alpha val="60000"/>
                  </a:schemeClr>
                </a:solidFill>
              </a:ln>
              <a:effectLst/>
            </c:spPr>
          </c:marker>
          <c:xVal>
            <c:numRef>
              <c:f>BW!$H$4:$H$21</c:f>
              <c:numCache>
                <c:formatCode>General</c:formatCode>
                <c:ptCount val="18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10</c:v>
                </c:pt>
                <c:pt idx="6">
                  <c:v>1</c:v>
                </c:pt>
                <c:pt idx="7">
                  <c:v>2</c:v>
                </c:pt>
                <c:pt idx="8">
                  <c:v>3</c:v>
                </c:pt>
                <c:pt idx="9">
                  <c:v>4</c:v>
                </c:pt>
                <c:pt idx="10">
                  <c:v>5</c:v>
                </c:pt>
                <c:pt idx="11">
                  <c:v>10</c:v>
                </c:pt>
                <c:pt idx="12">
                  <c:v>1</c:v>
                </c:pt>
                <c:pt idx="13">
                  <c:v>2</c:v>
                </c:pt>
                <c:pt idx="14">
                  <c:v>3</c:v>
                </c:pt>
                <c:pt idx="15">
                  <c:v>4</c:v>
                </c:pt>
                <c:pt idx="16">
                  <c:v>5</c:v>
                </c:pt>
                <c:pt idx="17">
                  <c:v>10</c:v>
                </c:pt>
              </c:numCache>
            </c:numRef>
          </c:xVal>
          <c:yVal>
            <c:numRef>
              <c:f>BW!$J$4:$J$21</c:f>
              <c:numCache>
                <c:formatCode>General</c:formatCode>
                <c:ptCount val="18"/>
                <c:pt idx="0">
                  <c:v>9.6901700000000002</c:v>
                </c:pt>
                <c:pt idx="1">
                  <c:v>11.828940000000001</c:v>
                </c:pt>
                <c:pt idx="2">
                  <c:v>16.291609999999999</c:v>
                </c:pt>
                <c:pt idx="3">
                  <c:v>18.27806</c:v>
                </c:pt>
                <c:pt idx="4">
                  <c:v>23.553330000000003</c:v>
                </c:pt>
                <c:pt idx="5">
                  <c:v>17.907630000000001</c:v>
                </c:pt>
                <c:pt idx="6">
                  <c:v>11.854950000000001</c:v>
                </c:pt>
                <c:pt idx="7">
                  <c:v>10.480500000000001</c:v>
                </c:pt>
                <c:pt idx="8">
                  <c:v>14.2035</c:v>
                </c:pt>
                <c:pt idx="9">
                  <c:v>20.11712</c:v>
                </c:pt>
                <c:pt idx="10">
                  <c:v>21.660550000000001</c:v>
                </c:pt>
                <c:pt idx="11">
                  <c:v>16.50394</c:v>
                </c:pt>
                <c:pt idx="12">
                  <c:v>11.606069999999999</c:v>
                </c:pt>
                <c:pt idx="13">
                  <c:v>12.017470000000001</c:v>
                </c:pt>
                <c:pt idx="14">
                  <c:v>13.13063</c:v>
                </c:pt>
                <c:pt idx="15">
                  <c:v>17.080410000000001</c:v>
                </c:pt>
                <c:pt idx="16">
                  <c:v>22.13213</c:v>
                </c:pt>
                <c:pt idx="17">
                  <c:v>19.036089999999998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313549992"/>
        <c:axId val="313550384"/>
      </c:scatterChart>
      <c:valAx>
        <c:axId val="313549992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197" b="0" i="0" u="none" strike="noStrike" kern="1200" cap="all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Time (min)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197" b="0" i="0" u="none" strike="noStrike" kern="1200" cap="all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solidFill>
              <a:schemeClr val="tx1">
                <a:lumMod val="25000"/>
                <a:lumOff val="75000"/>
              </a:scheme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spc="2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13550384"/>
        <c:crosses val="autoZero"/>
        <c:crossBetween val="midCat"/>
      </c:valAx>
      <c:valAx>
        <c:axId val="31355038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197" b="0" i="0" u="none" strike="noStrike" kern="1200" cap="all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Concentration (ppb)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197" b="0" i="0" u="none" strike="noStrike" kern="1200" cap="all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solidFill>
              <a:schemeClr val="tx1">
                <a:lumMod val="25000"/>
                <a:lumOff val="75000"/>
              </a:scheme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spc="2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13549992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128" b="0" i="0" u="none" strike="noStrike" kern="1200" cap="none" spc="5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j-ea"/>
                <a:cs typeface="+mj-cs"/>
              </a:defRPr>
            </a:pPr>
            <a:r>
              <a:rPr lang="en-US" dirty="0" err="1"/>
              <a:t>pC</a:t>
            </a:r>
            <a:r>
              <a:rPr lang="en-US" dirty="0"/>
              <a:t>* </a:t>
            </a:r>
            <a:r>
              <a:rPr lang="en-US" dirty="0" smtClean="0"/>
              <a:t>of Arsenic Removal</a:t>
            </a:r>
            <a:endParaRPr lang="en-US" dirty="0"/>
          </a:p>
        </c:rich>
      </c:tx>
      <c:overlay val="0"/>
      <c:spPr>
        <a:noFill/>
        <a:ln>
          <a:noFill/>
        </a:ln>
        <a:effectLst/>
      </c:spPr>
    </c:title>
    <c:autoTitleDeleted val="0"/>
    <c:plotArea>
      <c:layout/>
      <c:scatterChart>
        <c:scatterStyle val="lineMarker"/>
        <c:varyColors val="0"/>
        <c:ser>
          <c:idx val="0"/>
          <c:order val="0"/>
          <c:spPr>
            <a:ln w="25400" cap="rnd">
              <a:noFill/>
              <a:round/>
            </a:ln>
            <a:effectLst/>
          </c:spPr>
          <c:marker>
            <c:symbol val="circle"/>
            <c:size val="6"/>
            <c:spPr>
              <a:solidFill>
                <a:schemeClr val="lt1"/>
              </a:solidFill>
              <a:ln w="38100">
                <a:solidFill>
                  <a:schemeClr val="accent1">
                    <a:alpha val="60000"/>
                  </a:schemeClr>
                </a:solidFill>
              </a:ln>
              <a:effectLst/>
            </c:spPr>
          </c:marker>
          <c:xVal>
            <c:numRef>
              <c:f>'Test Samples Multi'!$I$4:$I$29</c:f>
              <c:numCache>
                <c:formatCode>General</c:formatCode>
                <c:ptCount val="26"/>
                <c:pt idx="0">
                  <c:v>20</c:v>
                </c:pt>
                <c:pt idx="1">
                  <c:v>40</c:v>
                </c:pt>
                <c:pt idx="2">
                  <c:v>60</c:v>
                </c:pt>
                <c:pt idx="3">
                  <c:v>80</c:v>
                </c:pt>
                <c:pt idx="4">
                  <c:v>90</c:v>
                </c:pt>
                <c:pt idx="5">
                  <c:v>100</c:v>
                </c:pt>
                <c:pt idx="6">
                  <c:v>110</c:v>
                </c:pt>
                <c:pt idx="7">
                  <c:v>120</c:v>
                </c:pt>
                <c:pt idx="8">
                  <c:v>130</c:v>
                </c:pt>
                <c:pt idx="9">
                  <c:v>20</c:v>
                </c:pt>
                <c:pt idx="10">
                  <c:v>40</c:v>
                </c:pt>
                <c:pt idx="11">
                  <c:v>60</c:v>
                </c:pt>
                <c:pt idx="12">
                  <c:v>80</c:v>
                </c:pt>
                <c:pt idx="13">
                  <c:v>90</c:v>
                </c:pt>
                <c:pt idx="14">
                  <c:v>100</c:v>
                </c:pt>
                <c:pt idx="15">
                  <c:v>110</c:v>
                </c:pt>
                <c:pt idx="16">
                  <c:v>120</c:v>
                </c:pt>
                <c:pt idx="17">
                  <c:v>130</c:v>
                </c:pt>
                <c:pt idx="18">
                  <c:v>20</c:v>
                </c:pt>
                <c:pt idx="19">
                  <c:v>40</c:v>
                </c:pt>
                <c:pt idx="20">
                  <c:v>60</c:v>
                </c:pt>
                <c:pt idx="21">
                  <c:v>90</c:v>
                </c:pt>
                <c:pt idx="22">
                  <c:v>100</c:v>
                </c:pt>
                <c:pt idx="23">
                  <c:v>110</c:v>
                </c:pt>
                <c:pt idx="24">
                  <c:v>120</c:v>
                </c:pt>
                <c:pt idx="25">
                  <c:v>130</c:v>
                </c:pt>
              </c:numCache>
            </c:numRef>
          </c:xVal>
          <c:yVal>
            <c:numRef>
              <c:f>'Test Samples Multi'!$M$4:$M$29</c:f>
              <c:numCache>
                <c:formatCode>General</c:formatCode>
                <c:ptCount val="26"/>
                <c:pt idx="0">
                  <c:v>1.8186017999282551</c:v>
                </c:pt>
                <c:pt idx="1">
                  <c:v>1.750475707908546</c:v>
                </c:pt>
                <c:pt idx="2">
                  <c:v>1.743398121014196</c:v>
                </c:pt>
                <c:pt idx="3">
                  <c:v>1.72459542342419</c:v>
                </c:pt>
                <c:pt idx="4">
                  <c:v>2.9706907262063509</c:v>
                </c:pt>
                <c:pt idx="5">
                  <c:v>1.6991543649600469</c:v>
                </c:pt>
                <c:pt idx="6">
                  <c:v>1.58295060694156</c:v>
                </c:pt>
                <c:pt idx="7">
                  <c:v>1.4475761774364131</c:v>
                </c:pt>
                <c:pt idx="8">
                  <c:v>1.079028540882214</c:v>
                </c:pt>
                <c:pt idx="9">
                  <c:v>1.70651520043463</c:v>
                </c:pt>
                <c:pt idx="10">
                  <c:v>1.885528302093894</c:v>
                </c:pt>
                <c:pt idx="11">
                  <c:v>2.0366300591724</c:v>
                </c:pt>
                <c:pt idx="12">
                  <c:v>1.8549895802665759</c:v>
                </c:pt>
                <c:pt idx="13">
                  <c:v>1.994894878487891</c:v>
                </c:pt>
                <c:pt idx="14">
                  <c:v>1.890797324520618</c:v>
                </c:pt>
                <c:pt idx="15">
                  <c:v>1.603794600975059</c:v>
                </c:pt>
                <c:pt idx="16">
                  <c:v>1.4371214887213131</c:v>
                </c:pt>
                <c:pt idx="17">
                  <c:v>1.0824965510520941</c:v>
                </c:pt>
                <c:pt idx="18">
                  <c:v>1.852593610322858</c:v>
                </c:pt>
                <c:pt idx="19">
                  <c:v>1.6013965301233559</c:v>
                </c:pt>
                <c:pt idx="20">
                  <c:v>1.734142092007867</c:v>
                </c:pt>
                <c:pt idx="21">
                  <c:v>1.764118644463857</c:v>
                </c:pt>
                <c:pt idx="22">
                  <c:v>1.8466779318524671</c:v>
                </c:pt>
                <c:pt idx="23">
                  <c:v>1.8636735769404771</c:v>
                </c:pt>
                <c:pt idx="24">
                  <c:v>1.4151747388362621</c:v>
                </c:pt>
                <c:pt idx="25">
                  <c:v>1.0966254501628421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313551168"/>
        <c:axId val="313551560"/>
      </c:scatterChart>
      <c:valAx>
        <c:axId val="313551168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197" b="0" i="0" u="none" strike="noStrike" kern="1200" cap="all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Time (MIN)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</c:title>
        <c:numFmt formatCode="General" sourceLinked="1"/>
        <c:majorTickMark val="none"/>
        <c:minorTickMark val="none"/>
        <c:tickLblPos val="nextTo"/>
        <c:spPr>
          <a:noFill/>
          <a:ln>
            <a:solidFill>
              <a:schemeClr val="tx1">
                <a:lumMod val="25000"/>
                <a:lumOff val="75000"/>
              </a:scheme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spc="2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13551560"/>
        <c:crosses val="autoZero"/>
        <c:crossBetween val="midCat"/>
      </c:valAx>
      <c:valAx>
        <c:axId val="31355156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197" b="0" i="0" u="none" strike="noStrike" kern="1200" cap="all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pC*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</c:title>
        <c:numFmt formatCode="General" sourceLinked="1"/>
        <c:majorTickMark val="none"/>
        <c:minorTickMark val="none"/>
        <c:tickLblPos val="nextTo"/>
        <c:spPr>
          <a:noFill/>
          <a:ln>
            <a:solidFill>
              <a:schemeClr val="tx1">
                <a:lumMod val="25000"/>
                <a:lumOff val="75000"/>
              </a:scheme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spc="2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13551168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128" b="0" i="0" u="none" strike="noStrike" kern="1200" cap="none" spc="5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j-ea"/>
                <a:cs typeface="+mj-cs"/>
              </a:defRPr>
            </a:pPr>
            <a:r>
              <a:rPr lang="en-US"/>
              <a:t>Percent Removal of Arsenic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28" b="0" i="0" u="none" strike="noStrike" kern="1200" cap="none" spc="50" normalizeH="0" baseline="0">
              <a:solidFill>
                <a:schemeClr val="tx1">
                  <a:lumMod val="65000"/>
                  <a:lumOff val="35000"/>
                </a:schemeClr>
              </a:solidFill>
              <a:latin typeface="+mj-lt"/>
              <a:ea typeface="+mj-ea"/>
              <a:cs typeface="+mj-cs"/>
            </a:defRPr>
          </a:pPr>
          <a:endParaRPr lang="en-US"/>
        </a:p>
      </c:txPr>
    </c:title>
    <c:autoTitleDeleted val="0"/>
    <c:plotArea>
      <c:layout/>
      <c:scatterChart>
        <c:scatterStyle val="lineMarker"/>
        <c:varyColors val="0"/>
        <c:ser>
          <c:idx val="0"/>
          <c:order val="0"/>
          <c:spPr>
            <a:ln w="25400" cap="rnd">
              <a:noFill/>
              <a:round/>
            </a:ln>
            <a:effectLst/>
          </c:spPr>
          <c:marker>
            <c:symbol val="circle"/>
            <c:size val="6"/>
            <c:spPr>
              <a:solidFill>
                <a:schemeClr val="lt1"/>
              </a:solidFill>
              <a:ln w="38100">
                <a:solidFill>
                  <a:schemeClr val="accent1">
                    <a:alpha val="60000"/>
                  </a:schemeClr>
                </a:solidFill>
              </a:ln>
              <a:effectLst/>
            </c:spPr>
          </c:marker>
          <c:xVal>
            <c:numRef>
              <c:f>'Test Samples Multi'!$I$4:$I$29</c:f>
              <c:numCache>
                <c:formatCode>General</c:formatCode>
                <c:ptCount val="26"/>
                <c:pt idx="0">
                  <c:v>20</c:v>
                </c:pt>
                <c:pt idx="1">
                  <c:v>40</c:v>
                </c:pt>
                <c:pt idx="2">
                  <c:v>60</c:v>
                </c:pt>
                <c:pt idx="3">
                  <c:v>80</c:v>
                </c:pt>
                <c:pt idx="4">
                  <c:v>90</c:v>
                </c:pt>
                <c:pt idx="5">
                  <c:v>100</c:v>
                </c:pt>
                <c:pt idx="6">
                  <c:v>110</c:v>
                </c:pt>
                <c:pt idx="7">
                  <c:v>120</c:v>
                </c:pt>
                <c:pt idx="8">
                  <c:v>130</c:v>
                </c:pt>
                <c:pt idx="9">
                  <c:v>20</c:v>
                </c:pt>
                <c:pt idx="10">
                  <c:v>40</c:v>
                </c:pt>
                <c:pt idx="11">
                  <c:v>60</c:v>
                </c:pt>
                <c:pt idx="12">
                  <c:v>80</c:v>
                </c:pt>
                <c:pt idx="13">
                  <c:v>90</c:v>
                </c:pt>
                <c:pt idx="14">
                  <c:v>100</c:v>
                </c:pt>
                <c:pt idx="15">
                  <c:v>110</c:v>
                </c:pt>
                <c:pt idx="16">
                  <c:v>120</c:v>
                </c:pt>
                <c:pt idx="17">
                  <c:v>130</c:v>
                </c:pt>
                <c:pt idx="18">
                  <c:v>20</c:v>
                </c:pt>
                <c:pt idx="19">
                  <c:v>40</c:v>
                </c:pt>
                <c:pt idx="20">
                  <c:v>60</c:v>
                </c:pt>
                <c:pt idx="21">
                  <c:v>90</c:v>
                </c:pt>
                <c:pt idx="22">
                  <c:v>100</c:v>
                </c:pt>
                <c:pt idx="23">
                  <c:v>110</c:v>
                </c:pt>
                <c:pt idx="24">
                  <c:v>120</c:v>
                </c:pt>
                <c:pt idx="25">
                  <c:v>130</c:v>
                </c:pt>
              </c:numCache>
            </c:numRef>
          </c:xVal>
          <c:yVal>
            <c:numRef>
              <c:f>'Test Samples Multi'!$L$4:$L$29</c:f>
              <c:numCache>
                <c:formatCode>0.0</c:formatCode>
                <c:ptCount val="26"/>
                <c:pt idx="0">
                  <c:v>98.4815580270363</c:v>
                </c:pt>
                <c:pt idx="1">
                  <c:v>98.223667376021893</c:v>
                </c:pt>
                <c:pt idx="2">
                  <c:v>98.194481764986932</c:v>
                </c:pt>
                <c:pt idx="3">
                  <c:v>98.114595338180791</c:v>
                </c:pt>
                <c:pt idx="4">
                  <c:v>99.893018354441438</c:v>
                </c:pt>
                <c:pt idx="5">
                  <c:v>98.000848831869348</c:v>
                </c:pt>
                <c:pt idx="6">
                  <c:v>97.387541543102202</c:v>
                </c:pt>
                <c:pt idx="7">
                  <c:v>96.432008405727331</c:v>
                </c:pt>
                <c:pt idx="8">
                  <c:v>91.663736012817694</c:v>
                </c:pt>
                <c:pt idx="9">
                  <c:v>98.034446815563243</c:v>
                </c:pt>
                <c:pt idx="10">
                  <c:v>98.698417508685708</c:v>
                </c:pt>
                <c:pt idx="11">
                  <c:v>99.080884815963699</c:v>
                </c:pt>
                <c:pt idx="12">
                  <c:v>98.603598136421567</c:v>
                </c:pt>
                <c:pt idx="13">
                  <c:v>98.98817566205625</c:v>
                </c:pt>
                <c:pt idx="14">
                  <c:v>98.714113385661165</c:v>
                </c:pt>
                <c:pt idx="15">
                  <c:v>97.509965301404122</c:v>
                </c:pt>
                <c:pt idx="16">
                  <c:v>96.34507464882887</c:v>
                </c:pt>
                <c:pt idx="17">
                  <c:v>91.730039238720849</c:v>
                </c:pt>
                <c:pt idx="18">
                  <c:v>98.595873002626433</c:v>
                </c:pt>
                <c:pt idx="19">
                  <c:v>97.49617789157314</c:v>
                </c:pt>
                <c:pt idx="20">
                  <c:v>98.155588132267994</c:v>
                </c:pt>
                <c:pt idx="21">
                  <c:v>98.278601756275492</c:v>
                </c:pt>
                <c:pt idx="22">
                  <c:v>98.576616037840708</c:v>
                </c:pt>
                <c:pt idx="23">
                  <c:v>98.631242779913165</c:v>
                </c:pt>
                <c:pt idx="24">
                  <c:v>96.155629277320472</c:v>
                </c:pt>
                <c:pt idx="25">
                  <c:v>91.994756440995303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313552344"/>
        <c:axId val="313552736"/>
      </c:scatterChart>
      <c:valAx>
        <c:axId val="313552344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197" b="0" i="0" u="none" strike="noStrike" kern="1200" cap="all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Time (MIN)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197" b="0" i="0" u="none" strike="noStrike" kern="1200" cap="all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solidFill>
              <a:schemeClr val="tx1">
                <a:lumMod val="25000"/>
                <a:lumOff val="75000"/>
              </a:scheme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spc="2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13552736"/>
        <c:crosses val="autoZero"/>
        <c:crossBetween val="midCat"/>
      </c:valAx>
      <c:valAx>
        <c:axId val="313552736"/>
        <c:scaling>
          <c:orientation val="minMax"/>
          <c:max val="100"/>
          <c:min val="9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197" b="0" i="0" u="none" strike="noStrike" kern="1200" cap="all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Percent Removal (%)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197" b="0" i="0" u="none" strike="noStrike" kern="1200" cap="all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0" sourceLinked="0"/>
        <c:majorTickMark val="none"/>
        <c:minorTickMark val="none"/>
        <c:tickLblPos val="nextTo"/>
        <c:spPr>
          <a:noFill/>
          <a:ln>
            <a:solidFill>
              <a:schemeClr val="tx1">
                <a:lumMod val="25000"/>
                <a:lumOff val="75000"/>
              </a:scheme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spc="2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13552344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128" b="0" i="0" u="none" strike="noStrike" kern="1200" cap="none" spc="5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j-ea"/>
                <a:cs typeface="+mj-cs"/>
              </a:defRPr>
            </a:pPr>
            <a:r>
              <a:rPr lang="en-US"/>
              <a:t>Arsenic Concentration in Filter Effluent during Backwash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28" b="0" i="0" u="none" strike="noStrike" kern="1200" cap="none" spc="50" normalizeH="0" baseline="0">
              <a:solidFill>
                <a:schemeClr val="tx1">
                  <a:lumMod val="65000"/>
                  <a:lumOff val="35000"/>
                </a:schemeClr>
              </a:solidFill>
              <a:latin typeface="+mj-lt"/>
              <a:ea typeface="+mj-ea"/>
              <a:cs typeface="+mj-cs"/>
            </a:defRPr>
          </a:pPr>
          <a:endParaRPr lang="en-US"/>
        </a:p>
      </c:txPr>
    </c:title>
    <c:autoTitleDeleted val="0"/>
    <c:plotArea>
      <c:layout/>
      <c:scatterChart>
        <c:scatterStyle val="lineMarker"/>
        <c:varyColors val="0"/>
        <c:ser>
          <c:idx val="0"/>
          <c:order val="0"/>
          <c:spPr>
            <a:ln w="25400" cap="rnd">
              <a:noFill/>
              <a:round/>
            </a:ln>
            <a:effectLst/>
          </c:spPr>
          <c:marker>
            <c:symbol val="circle"/>
            <c:size val="6"/>
            <c:spPr>
              <a:solidFill>
                <a:schemeClr val="lt1"/>
              </a:solidFill>
              <a:ln w="38100">
                <a:solidFill>
                  <a:schemeClr val="accent1">
                    <a:alpha val="60000"/>
                  </a:schemeClr>
                </a:solidFill>
              </a:ln>
              <a:effectLst/>
            </c:spPr>
          </c:marker>
          <c:xVal>
            <c:numRef>
              <c:f>BW!$H$4:$H$21</c:f>
              <c:numCache>
                <c:formatCode>General</c:formatCode>
                <c:ptCount val="18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10</c:v>
                </c:pt>
                <c:pt idx="6">
                  <c:v>1</c:v>
                </c:pt>
                <c:pt idx="7">
                  <c:v>2</c:v>
                </c:pt>
                <c:pt idx="8">
                  <c:v>3</c:v>
                </c:pt>
                <c:pt idx="9">
                  <c:v>4</c:v>
                </c:pt>
                <c:pt idx="10">
                  <c:v>5</c:v>
                </c:pt>
                <c:pt idx="11">
                  <c:v>10</c:v>
                </c:pt>
                <c:pt idx="12">
                  <c:v>1</c:v>
                </c:pt>
                <c:pt idx="13">
                  <c:v>2</c:v>
                </c:pt>
                <c:pt idx="14">
                  <c:v>3</c:v>
                </c:pt>
                <c:pt idx="15">
                  <c:v>4</c:v>
                </c:pt>
                <c:pt idx="16">
                  <c:v>5</c:v>
                </c:pt>
                <c:pt idx="17">
                  <c:v>10</c:v>
                </c:pt>
              </c:numCache>
            </c:numRef>
          </c:xVal>
          <c:yVal>
            <c:numRef>
              <c:f>BW!$J$4:$J$21</c:f>
              <c:numCache>
                <c:formatCode>General</c:formatCode>
                <c:ptCount val="18"/>
                <c:pt idx="0">
                  <c:v>9.6901699999999984</c:v>
                </c:pt>
                <c:pt idx="1">
                  <c:v>11.828939999999999</c:v>
                </c:pt>
                <c:pt idx="2">
                  <c:v>16.291609999999999</c:v>
                </c:pt>
                <c:pt idx="3">
                  <c:v>18.27806</c:v>
                </c:pt>
                <c:pt idx="4">
                  <c:v>23.553329999999999</c:v>
                </c:pt>
                <c:pt idx="5">
                  <c:v>17.907630000000001</c:v>
                </c:pt>
                <c:pt idx="6">
                  <c:v>11.854950000000001</c:v>
                </c:pt>
                <c:pt idx="7">
                  <c:v>10.480499999999999</c:v>
                </c:pt>
                <c:pt idx="8">
                  <c:v>14.2035</c:v>
                </c:pt>
                <c:pt idx="9">
                  <c:v>20.11712</c:v>
                </c:pt>
                <c:pt idx="10">
                  <c:v>21.660550000000001</c:v>
                </c:pt>
                <c:pt idx="11">
                  <c:v>16.50394</c:v>
                </c:pt>
                <c:pt idx="12">
                  <c:v>11.606070000000001</c:v>
                </c:pt>
                <c:pt idx="13">
                  <c:v>12.017469999999999</c:v>
                </c:pt>
                <c:pt idx="14">
                  <c:v>13.13063</c:v>
                </c:pt>
                <c:pt idx="15">
                  <c:v>17.080410000000001</c:v>
                </c:pt>
                <c:pt idx="16">
                  <c:v>22.13213</c:v>
                </c:pt>
                <c:pt idx="17">
                  <c:v>19.036089999999991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313553520"/>
        <c:axId val="866928600"/>
      </c:scatterChart>
      <c:valAx>
        <c:axId val="313553520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197" b="0" i="0" u="none" strike="noStrike" kern="1200" cap="all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Time (min)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197" b="0" i="0" u="none" strike="noStrike" kern="1200" cap="all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solidFill>
              <a:schemeClr val="tx1">
                <a:lumMod val="25000"/>
                <a:lumOff val="75000"/>
              </a:scheme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spc="2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66928600"/>
        <c:crosses val="autoZero"/>
        <c:crossBetween val="midCat"/>
      </c:valAx>
      <c:valAx>
        <c:axId val="86692860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197" b="0" i="0" u="none" strike="noStrike" kern="1200" cap="all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Concentration (ppb)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197" b="0" i="0" u="none" strike="noStrike" kern="1200" cap="all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solidFill>
              <a:schemeClr val="tx1">
                <a:lumMod val="25000"/>
                <a:lumOff val="75000"/>
              </a:scheme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spc="2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13553520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withinLinear" id="14">
  <a:schemeClr val="accent1"/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4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>
        <a:solidFill>
          <a:schemeClr val="tx1">
            <a:lumMod val="15000"/>
            <a:lumOff val="85000"/>
          </a:schemeClr>
        </a:solidFill>
      </a:ln>
    </cs:spPr>
    <cs:defRPr sz="1197" kern="1200" cap="none" spc="2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bg1"/>
    </cs:fontRef>
    <cs:spPr>
      <a:solidFill>
        <a:schemeClr val="tx1">
          <a:lumMod val="50000"/>
          <a:lumOff val="50000"/>
        </a:schemeClr>
      </a:solidFill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70000"/>
        </a:schemeClr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70000"/>
        </a:schemeClr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>
            <a:alpha val="60000"/>
          </a:schemeClr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lt1"/>
      </a:solidFill>
      <a:ln w="38100">
        <a:solidFill>
          <a:schemeClr val="phClr">
            <a:alpha val="60000"/>
          </a:schemeClr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15000"/>
            <a:lumOff val="8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 baseline="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>
        <a:solidFill>
          <a:schemeClr val="tx1">
            <a:lumMod val="15000"/>
            <a:lumOff val="85000"/>
          </a:schemeClr>
        </a:solidFill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ajor">
      <a:schemeClr val="tx1">
        <a:lumMod val="65000"/>
        <a:lumOff val="35000"/>
      </a:schemeClr>
    </cs:fontRef>
    <cs:defRPr sz="2128" b="0" i="0" kern="1200" cap="none" spc="5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587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>
        <a:solidFill>
          <a:schemeClr val="tx1">
            <a:lumMod val="25000"/>
            <a:lumOff val="75000"/>
          </a:schemeClr>
        </a:solidFill>
      </a:ln>
    </cs:spPr>
    <cs:defRPr sz="1197" kern="1200" spc="20" baseline="0"/>
  </cs:valueAxis>
  <cs:wall>
    <cs:lnRef idx="0"/>
    <cs:fillRef idx="0"/>
    <cs:effectRef idx="0"/>
    <cs:fontRef idx="minor">
      <a:schemeClr val="dk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4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>
        <a:solidFill>
          <a:schemeClr val="tx1">
            <a:lumMod val="15000"/>
            <a:lumOff val="85000"/>
          </a:schemeClr>
        </a:solidFill>
      </a:ln>
    </cs:spPr>
    <cs:defRPr sz="1197" kern="1200" cap="none" spc="2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bg1"/>
    </cs:fontRef>
    <cs:spPr>
      <a:solidFill>
        <a:schemeClr val="tx1">
          <a:lumMod val="50000"/>
          <a:lumOff val="50000"/>
        </a:schemeClr>
      </a:solidFill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70000"/>
        </a:schemeClr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70000"/>
        </a:schemeClr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>
            <a:alpha val="60000"/>
          </a:schemeClr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lt1"/>
      </a:solidFill>
      <a:ln w="38100">
        <a:solidFill>
          <a:schemeClr val="phClr">
            <a:alpha val="60000"/>
          </a:schemeClr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15000"/>
            <a:lumOff val="8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 baseline="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>
        <a:solidFill>
          <a:schemeClr val="tx1">
            <a:lumMod val="15000"/>
            <a:lumOff val="85000"/>
          </a:schemeClr>
        </a:solidFill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ajor">
      <a:schemeClr val="tx1">
        <a:lumMod val="65000"/>
        <a:lumOff val="35000"/>
      </a:schemeClr>
    </cs:fontRef>
    <cs:defRPr sz="2128" b="0" i="0" kern="1200" cap="none" spc="5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587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>
        <a:solidFill>
          <a:schemeClr val="tx1">
            <a:lumMod val="25000"/>
            <a:lumOff val="75000"/>
          </a:schemeClr>
        </a:solidFill>
      </a:ln>
    </cs:spPr>
    <cs:defRPr sz="1197" kern="1200" spc="20" baseline="0"/>
  </cs:valueAxis>
  <cs:wall>
    <cs:lnRef idx="0"/>
    <cs:fillRef idx="0"/>
    <cs:effectRef idx="0"/>
    <cs:fontRef idx="minor">
      <a:schemeClr val="dk1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24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>
        <a:solidFill>
          <a:schemeClr val="tx1">
            <a:lumMod val="15000"/>
            <a:lumOff val="85000"/>
          </a:schemeClr>
        </a:solidFill>
      </a:ln>
    </cs:spPr>
    <cs:defRPr sz="1197" kern="1200" cap="none" spc="2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bg1"/>
    </cs:fontRef>
    <cs:spPr>
      <a:solidFill>
        <a:schemeClr val="tx1">
          <a:lumMod val="50000"/>
          <a:lumOff val="50000"/>
        </a:schemeClr>
      </a:solidFill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70000"/>
        </a:schemeClr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70000"/>
        </a:schemeClr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>
            <a:alpha val="60000"/>
          </a:schemeClr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lt1"/>
      </a:solidFill>
      <a:ln w="38100">
        <a:solidFill>
          <a:schemeClr val="phClr">
            <a:alpha val="60000"/>
          </a:schemeClr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15000"/>
            <a:lumOff val="8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 baseline="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>
        <a:solidFill>
          <a:schemeClr val="tx1">
            <a:lumMod val="15000"/>
            <a:lumOff val="85000"/>
          </a:schemeClr>
        </a:solidFill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ajor">
      <a:schemeClr val="tx1">
        <a:lumMod val="65000"/>
        <a:lumOff val="35000"/>
      </a:schemeClr>
    </cs:fontRef>
    <cs:defRPr sz="2128" b="0" i="0" kern="1200" cap="none" spc="5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587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>
        <a:solidFill>
          <a:schemeClr val="tx1">
            <a:lumMod val="25000"/>
            <a:lumOff val="75000"/>
          </a:schemeClr>
        </a:solidFill>
      </a:ln>
    </cs:spPr>
    <cs:defRPr sz="1197" kern="1200" spc="20" baseline="0"/>
  </cs:valueAxis>
  <cs:wall>
    <cs:lnRef idx="0"/>
    <cs:fillRef idx="0"/>
    <cs:effectRef idx="0"/>
    <cs:fontRef idx="minor">
      <a:schemeClr val="dk1"/>
    </cs:fontRef>
  </cs:wall>
</cs:chartStyle>
</file>

<file path=ppt/charts/style4.xml><?xml version="1.0" encoding="utf-8"?>
<cs:chartStyle xmlns:cs="http://schemas.microsoft.com/office/drawing/2012/chartStyle" xmlns:a="http://schemas.openxmlformats.org/drawingml/2006/main" id="24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>
        <a:solidFill>
          <a:schemeClr val="tx1">
            <a:lumMod val="15000"/>
            <a:lumOff val="85000"/>
          </a:schemeClr>
        </a:solidFill>
      </a:ln>
    </cs:spPr>
    <cs:defRPr sz="1197" kern="1200" cap="none" spc="2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bg1"/>
    </cs:fontRef>
    <cs:spPr>
      <a:solidFill>
        <a:schemeClr val="tx1">
          <a:lumMod val="50000"/>
          <a:lumOff val="50000"/>
        </a:schemeClr>
      </a:solidFill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70000"/>
        </a:schemeClr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70000"/>
        </a:schemeClr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>
            <a:alpha val="60000"/>
          </a:schemeClr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lt1"/>
      </a:solidFill>
      <a:ln w="38100">
        <a:solidFill>
          <a:schemeClr val="phClr">
            <a:alpha val="60000"/>
          </a:schemeClr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15000"/>
            <a:lumOff val="8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 baseline="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>
        <a:solidFill>
          <a:schemeClr val="tx1">
            <a:lumMod val="15000"/>
            <a:lumOff val="85000"/>
          </a:schemeClr>
        </a:solidFill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ajor">
      <a:schemeClr val="tx1">
        <a:lumMod val="65000"/>
        <a:lumOff val="35000"/>
      </a:schemeClr>
    </cs:fontRef>
    <cs:defRPr sz="2128" b="0" i="0" kern="1200" cap="none" spc="5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587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>
        <a:solidFill>
          <a:schemeClr val="tx1">
            <a:lumMod val="25000"/>
            <a:lumOff val="75000"/>
          </a:schemeClr>
        </a:solidFill>
      </a:ln>
    </cs:spPr>
    <cs:defRPr sz="1197" kern="1200" spc="20" baseline="0"/>
  </cs:valueAxis>
  <cs:wall>
    <cs:lnRef idx="0"/>
    <cs:fillRef idx="0"/>
    <cs:effectRef idx="0"/>
    <cs:fontRef idx="minor">
      <a:schemeClr val="dk1"/>
    </cs:fontRef>
  </cs:wall>
</cs:chartStyle>
</file>

<file path=ppt/charts/style5.xml><?xml version="1.0" encoding="utf-8"?>
<cs:chartStyle xmlns:cs="http://schemas.microsoft.com/office/drawing/2012/chartStyle" xmlns:a="http://schemas.openxmlformats.org/drawingml/2006/main" id="24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>
        <a:solidFill>
          <a:schemeClr val="tx1">
            <a:lumMod val="15000"/>
            <a:lumOff val="85000"/>
          </a:schemeClr>
        </a:solidFill>
      </a:ln>
    </cs:spPr>
    <cs:defRPr sz="1197" kern="1200" cap="none" spc="2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bg1"/>
    </cs:fontRef>
    <cs:spPr>
      <a:solidFill>
        <a:schemeClr val="tx1">
          <a:lumMod val="50000"/>
          <a:lumOff val="50000"/>
        </a:schemeClr>
      </a:solidFill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70000"/>
        </a:schemeClr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70000"/>
        </a:schemeClr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>
            <a:alpha val="60000"/>
          </a:schemeClr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lt1"/>
      </a:solidFill>
      <a:ln w="38100">
        <a:solidFill>
          <a:schemeClr val="phClr">
            <a:alpha val="60000"/>
          </a:schemeClr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15000"/>
            <a:lumOff val="8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 baseline="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>
        <a:solidFill>
          <a:schemeClr val="tx1">
            <a:lumMod val="15000"/>
            <a:lumOff val="85000"/>
          </a:schemeClr>
        </a:solidFill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ajor">
      <a:schemeClr val="tx1">
        <a:lumMod val="65000"/>
        <a:lumOff val="35000"/>
      </a:schemeClr>
    </cs:fontRef>
    <cs:defRPr sz="2128" b="0" i="0" kern="1200" cap="none" spc="5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587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>
        <a:solidFill>
          <a:schemeClr val="tx1">
            <a:lumMod val="25000"/>
            <a:lumOff val="75000"/>
          </a:schemeClr>
        </a:solidFill>
      </a:ln>
    </cs:spPr>
    <cs:defRPr sz="1197" kern="1200" spc="20" baseline="0"/>
  </cs:valueAxis>
  <cs:wall>
    <cs:lnRef idx="0"/>
    <cs:fillRef idx="0"/>
    <cs:effectRef idx="0"/>
    <cs:fontRef idx="minor">
      <a:schemeClr val="dk1"/>
    </cs:fontRef>
  </cs:wall>
</cs:chartStyle>
</file>

<file path=ppt/charts/style6.xml><?xml version="1.0" encoding="utf-8"?>
<cs:chartStyle xmlns:cs="http://schemas.microsoft.com/office/drawing/2012/chartStyle" xmlns:a="http://schemas.openxmlformats.org/drawingml/2006/main" id="24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>
        <a:solidFill>
          <a:schemeClr val="tx1">
            <a:lumMod val="15000"/>
            <a:lumOff val="85000"/>
          </a:schemeClr>
        </a:solidFill>
      </a:ln>
    </cs:spPr>
    <cs:defRPr sz="1197" kern="1200" cap="none" spc="2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bg1"/>
    </cs:fontRef>
    <cs:spPr>
      <a:solidFill>
        <a:schemeClr val="tx1">
          <a:lumMod val="50000"/>
          <a:lumOff val="50000"/>
        </a:schemeClr>
      </a:solidFill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70000"/>
        </a:schemeClr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70000"/>
        </a:schemeClr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>
            <a:alpha val="60000"/>
          </a:schemeClr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lt1"/>
      </a:solidFill>
      <a:ln w="38100">
        <a:solidFill>
          <a:schemeClr val="phClr">
            <a:alpha val="60000"/>
          </a:schemeClr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15000"/>
            <a:lumOff val="8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 baseline="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>
        <a:solidFill>
          <a:schemeClr val="tx1">
            <a:lumMod val="15000"/>
            <a:lumOff val="85000"/>
          </a:schemeClr>
        </a:solidFill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ajor">
      <a:schemeClr val="tx1">
        <a:lumMod val="65000"/>
        <a:lumOff val="35000"/>
      </a:schemeClr>
    </cs:fontRef>
    <cs:defRPr sz="2128" b="0" i="0" kern="1200" cap="none" spc="5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587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>
        <a:solidFill>
          <a:schemeClr val="tx1">
            <a:lumMod val="25000"/>
            <a:lumOff val="75000"/>
          </a:schemeClr>
        </a:solidFill>
      </a:ln>
    </cs:spPr>
    <cs:defRPr sz="1197" kern="1200" spc="20" baseline="0"/>
  </cs:valueAxis>
  <cs:wall>
    <cs:lnRef idx="0"/>
    <cs:fillRef idx="0"/>
    <cs:effectRef idx="0"/>
    <cs:fontRef idx="minor">
      <a:schemeClr val="dk1"/>
    </cs:fontRef>
  </cs:wall>
</cs:chartStyle>
</file>

<file path=ppt/charts/style7.xml><?xml version="1.0" encoding="utf-8"?>
<cs:chartStyle xmlns:cs="http://schemas.microsoft.com/office/drawing/2012/chartStyle" xmlns:a="http://schemas.openxmlformats.org/drawingml/2006/main" id="24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>
        <a:solidFill>
          <a:schemeClr val="tx1">
            <a:lumMod val="15000"/>
            <a:lumOff val="85000"/>
          </a:schemeClr>
        </a:solidFill>
      </a:ln>
    </cs:spPr>
    <cs:defRPr sz="1197" kern="1200" cap="none" spc="2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bg1"/>
    </cs:fontRef>
    <cs:spPr>
      <a:solidFill>
        <a:schemeClr val="tx1">
          <a:lumMod val="50000"/>
          <a:lumOff val="50000"/>
        </a:schemeClr>
      </a:solidFill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70000"/>
        </a:schemeClr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70000"/>
        </a:schemeClr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>
            <a:alpha val="60000"/>
          </a:schemeClr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lt1"/>
      </a:solidFill>
      <a:ln w="38100">
        <a:solidFill>
          <a:schemeClr val="phClr">
            <a:alpha val="60000"/>
          </a:schemeClr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15000"/>
            <a:lumOff val="8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 baseline="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>
        <a:solidFill>
          <a:schemeClr val="tx1">
            <a:lumMod val="15000"/>
            <a:lumOff val="85000"/>
          </a:schemeClr>
        </a:solidFill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ajor">
      <a:schemeClr val="tx1">
        <a:lumMod val="65000"/>
        <a:lumOff val="35000"/>
      </a:schemeClr>
    </cs:fontRef>
    <cs:defRPr sz="2128" b="0" i="0" kern="1200" cap="none" spc="5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587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>
        <a:solidFill>
          <a:schemeClr val="tx1">
            <a:lumMod val="25000"/>
            <a:lumOff val="75000"/>
          </a:schemeClr>
        </a:solidFill>
      </a:ln>
    </cs:spPr>
    <cs:defRPr sz="1197" kern="1200" spc="20" baseline="0"/>
  </cs:valueAxis>
  <cs:wall>
    <cs:lnRef idx="0"/>
    <cs:fillRef idx="0"/>
    <cs:effectRef idx="0"/>
    <cs:fontRef idx="minor">
      <a:schemeClr val="dk1"/>
    </cs:fontRef>
  </cs:wall>
</cs:chartStyle>
</file>

<file path=ppt/charts/style8.xml><?xml version="1.0" encoding="utf-8"?>
<cs:chartStyle xmlns:cs="http://schemas.microsoft.com/office/drawing/2012/chartStyle" xmlns:a="http://schemas.openxmlformats.org/drawingml/2006/main" id="24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>
        <a:solidFill>
          <a:schemeClr val="tx1">
            <a:lumMod val="15000"/>
            <a:lumOff val="85000"/>
          </a:schemeClr>
        </a:solidFill>
      </a:ln>
    </cs:spPr>
    <cs:defRPr sz="1197" kern="1200" cap="none" spc="2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bg1"/>
    </cs:fontRef>
    <cs:spPr>
      <a:solidFill>
        <a:schemeClr val="tx1">
          <a:lumMod val="50000"/>
          <a:lumOff val="50000"/>
        </a:schemeClr>
      </a:solidFill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70000"/>
        </a:schemeClr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70000"/>
        </a:schemeClr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>
            <a:alpha val="60000"/>
          </a:schemeClr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lt1"/>
      </a:solidFill>
      <a:ln w="38100">
        <a:solidFill>
          <a:schemeClr val="phClr">
            <a:alpha val="60000"/>
          </a:schemeClr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15000"/>
            <a:lumOff val="8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 baseline="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>
        <a:solidFill>
          <a:schemeClr val="tx1">
            <a:lumMod val="15000"/>
            <a:lumOff val="85000"/>
          </a:schemeClr>
        </a:solidFill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ajor">
      <a:schemeClr val="tx1">
        <a:lumMod val="65000"/>
        <a:lumOff val="35000"/>
      </a:schemeClr>
    </cs:fontRef>
    <cs:defRPr sz="2128" b="0" i="0" kern="1200" cap="none" spc="5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587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>
        <a:solidFill>
          <a:schemeClr val="tx1">
            <a:lumMod val="25000"/>
            <a:lumOff val="75000"/>
          </a:schemeClr>
        </a:solidFill>
      </a:ln>
    </cs:spPr>
    <cs:defRPr sz="1197" kern="1200" spc="20" baseline="0"/>
  </cs:valueAxis>
  <cs:wall>
    <cs:lnRef idx="0"/>
    <cs:fillRef idx="0"/>
    <cs:effectRef idx="0"/>
    <cs:fontRef idx="minor">
      <a:schemeClr val="dk1"/>
    </cs:fontRef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41874BD-4050-4281-AA6A-23712049D449}" type="datetimeFigureOut">
              <a:rPr lang="en-US" smtClean="0"/>
              <a:pPr/>
              <a:t>5/10/2014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046E1A4-200E-4ABD-9212-41EB0F3A931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82994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46E1A4-200E-4ABD-9212-41EB0F3A9311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032670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Small quarter</a:t>
            </a:r>
            <a:r>
              <a:rPr lang="en-US" baseline="0" dirty="0" smtClean="0"/>
              <a:t> inch tube to bring the reference point down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46E1A4-200E-4ABD-9212-41EB0F3A9311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579609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We want direct feedback to see if we are removing anything at all</a:t>
            </a:r>
            <a:r>
              <a:rPr lang="en-US" baseline="0" dirty="0" smtClean="0"/>
              <a:t> and changes over time.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46E1A4-200E-4ABD-9212-41EB0F3A9311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698407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Set</a:t>
            </a:r>
            <a:r>
              <a:rPr lang="en-US" baseline="0" dirty="0" smtClean="0"/>
              <a:t> intercept at 0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46E1A4-200E-4ABD-9212-41EB0F3A9311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001101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Direct feedback, decide</a:t>
            </a:r>
            <a:r>
              <a:rPr lang="en-US" baseline="0" dirty="0" smtClean="0"/>
              <a:t> to alter method when we saw no increasing trend</a:t>
            </a:r>
            <a:endParaRPr lang="en-US" dirty="0" smtClean="0"/>
          </a:p>
          <a:p>
            <a:r>
              <a:rPr lang="en-US" dirty="0" smtClean="0"/>
              <a:t>When</a:t>
            </a:r>
            <a:r>
              <a:rPr lang="en-US" baseline="0" dirty="0" smtClean="0"/>
              <a:t> changed, maintain superficial velocity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46E1A4-200E-4ABD-9212-41EB0F3A9311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69496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pic>
          <p:nvPicPr>
            <p:cNvPr id="78851" name="Picture 3" descr="IMG_0249"/>
            <p:cNvPicPr>
              <a:picLocks noChangeAspect="1" noChangeArrowheads="1"/>
            </p:cNvPicPr>
            <p:nvPr/>
          </p:nvPicPr>
          <p:blipFill>
            <a:blip r:embed="rId2" cstate="email"/>
            <a:srcRect/>
            <a:stretch>
              <a:fillRect/>
            </a:stretch>
          </p:blipFill>
          <p:spPr bwMode="auto">
            <a:xfrm>
              <a:off x="0" y="0"/>
              <a:ext cx="5760" cy="4320"/>
            </a:xfrm>
            <a:prstGeom prst="rect">
              <a:avLst/>
            </a:prstGeom>
            <a:noFill/>
          </p:spPr>
        </p:pic>
        <p:pic>
          <p:nvPicPr>
            <p:cNvPr id="78852" name="Picture 4" descr="IMG_0249"/>
            <p:cNvPicPr>
              <a:picLocks noChangeAspect="1" noChangeArrowheads="1"/>
            </p:cNvPicPr>
            <p:nvPr userDrawn="1"/>
          </p:nvPicPr>
          <p:blipFill>
            <a:blip r:embed="rId3" cstate="email"/>
            <a:srcRect/>
            <a:stretch>
              <a:fillRect/>
            </a:stretch>
          </p:blipFill>
          <p:spPr bwMode="auto">
            <a:xfrm>
              <a:off x="4032" y="3216"/>
              <a:ext cx="192" cy="432"/>
            </a:xfrm>
            <a:prstGeom prst="rect">
              <a:avLst/>
            </a:prstGeom>
            <a:noFill/>
          </p:spPr>
        </p:pic>
        <p:pic>
          <p:nvPicPr>
            <p:cNvPr id="78853" name="Picture 5" descr="IMG_0249"/>
            <p:cNvPicPr>
              <a:picLocks noChangeAspect="1" noChangeArrowheads="1"/>
            </p:cNvPicPr>
            <p:nvPr userDrawn="1"/>
          </p:nvPicPr>
          <p:blipFill>
            <a:blip r:embed="rId4" cstate="email"/>
            <a:srcRect/>
            <a:stretch>
              <a:fillRect/>
            </a:stretch>
          </p:blipFill>
          <p:spPr bwMode="auto">
            <a:xfrm>
              <a:off x="3792" y="3552"/>
              <a:ext cx="288" cy="96"/>
            </a:xfrm>
            <a:prstGeom prst="rect">
              <a:avLst/>
            </a:prstGeom>
            <a:noFill/>
          </p:spPr>
        </p:pic>
      </p:grpSp>
      <p:sp>
        <p:nvSpPr>
          <p:cNvPr id="78854" name="Rectangle 6"/>
          <p:cNvSpPr>
            <a:spLocks noGrp="1" noChangeArrowheads="1"/>
          </p:cNvSpPr>
          <p:nvPr>
            <p:ph type="subTitle" idx="1"/>
          </p:nvPr>
        </p:nvSpPr>
        <p:spPr>
          <a:xfrm>
            <a:off x="3352800" y="5029200"/>
            <a:ext cx="3962400" cy="1143000"/>
          </a:xfrm>
        </p:spPr>
        <p:txBody>
          <a:bodyPr/>
          <a:lstStyle>
            <a:lvl1pPr marL="0" indent="0" algn="r">
              <a:buFont typeface="Wingdings" pitchFamily="2" charset="2"/>
              <a:buNone/>
              <a:defRPr/>
            </a:lvl1pPr>
          </a:lstStyle>
          <a:p>
            <a:r>
              <a:rPr lang="en-US" noProof="0" smtClean="0"/>
              <a:t>Click to edit Master subtitle style</a:t>
            </a:r>
            <a:endParaRPr lang="en-US" noProof="0" dirty="0"/>
          </a:p>
        </p:txBody>
      </p:sp>
      <p:sp>
        <p:nvSpPr>
          <p:cNvPr id="78855" name="Rectangle 7"/>
          <p:cNvSpPr>
            <a:spLocks noGrp="1" noChangeArrowheads="1"/>
          </p:cNvSpPr>
          <p:nvPr>
            <p:ph type="dt" sz="half" idx="2"/>
          </p:nvPr>
        </p:nvSpPr>
        <p:spPr>
          <a:xfrm>
            <a:off x="6781800" y="6248400"/>
            <a:ext cx="2133600" cy="476250"/>
          </a:xfrm>
        </p:spPr>
        <p:txBody>
          <a:bodyPr/>
          <a:lstStyle>
            <a:lvl1pPr>
              <a:defRPr>
                <a:latin typeface="Arial" charset="0"/>
              </a:defRPr>
            </a:lvl1pPr>
          </a:lstStyle>
          <a:p>
            <a:fld id="{216E0E02-55D8-4A62-964B-783B05293A72}" type="datetimeFigureOut">
              <a:rPr lang="es-HN" smtClean="0"/>
              <a:pPr/>
              <a:t>10/05/2014</a:t>
            </a:fld>
            <a:endParaRPr lang="es-HN"/>
          </a:p>
        </p:txBody>
      </p:sp>
      <p:sp>
        <p:nvSpPr>
          <p:cNvPr id="78856" name="Rectangle 8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endParaRPr lang="es-HN"/>
          </a:p>
        </p:txBody>
      </p:sp>
      <p:sp>
        <p:nvSpPr>
          <p:cNvPr id="78858" name="Rectangle 10"/>
          <p:cNvSpPr>
            <a:spLocks noGrp="1" noChangeArrowheads="1"/>
          </p:cNvSpPr>
          <p:nvPr>
            <p:ph type="ctrTitle" sz="quarter"/>
          </p:nvPr>
        </p:nvSpPr>
        <p:spPr>
          <a:xfrm>
            <a:off x="1371600" y="1120775"/>
            <a:ext cx="7772400" cy="1470025"/>
          </a:xfrm>
          <a:ln w="9525"/>
        </p:spPr>
        <p:txBody>
          <a:bodyPr/>
          <a:lstStyle>
            <a:lvl1pPr algn="r">
              <a:defRPr sz="5400"/>
            </a:lvl1pPr>
          </a:lstStyle>
          <a:p>
            <a:r>
              <a:rPr lang="en-US" noProof="0" smtClean="0"/>
              <a:t>Click to edit Master title style</a:t>
            </a:r>
            <a:endParaRPr lang="en-US" noProof="0" dirty="0"/>
          </a:p>
        </p:txBody>
      </p:sp>
      <p:pic>
        <p:nvPicPr>
          <p:cNvPr id="12" name="Picture 6" descr="cu_logo_sml_150_ppt.jpg                                        000B7307&#10;MPF28 Panther                  BD8AC844: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-1588" y="5876925"/>
            <a:ext cx="9145588" cy="981075"/>
          </a:xfrm>
          <a:prstGeom prst="rect">
            <a:avLst/>
          </a:prstGeom>
          <a:noFill/>
        </p:spPr>
      </p:pic>
      <p:pic>
        <p:nvPicPr>
          <p:cNvPr id="1026" name="Picture 2" descr="http://aguaclara.cornell.edu/resources/logo-large.png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7488" y="0"/>
            <a:ext cx="3856512" cy="11470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s-HN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6E0E02-55D8-4A62-964B-783B05293A72}" type="datetimeFigureOut">
              <a:rPr lang="es-HN" smtClean="0"/>
              <a:pPr/>
              <a:t>10/05/2014</a:t>
            </a:fld>
            <a:endParaRPr lang="es-H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H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AE7274-3B8E-4316-81F7-62670536CD68}" type="slidenum">
              <a:rPr lang="es-HN" smtClean="0"/>
              <a:pPr/>
              <a:t>‹#›</a:t>
            </a:fld>
            <a:endParaRPr lang="es-HN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457200" y="1524000"/>
            <a:ext cx="8153400" cy="47244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HN" dirty="0"/>
          </a:p>
        </p:txBody>
      </p:sp>
    </p:spTree>
    <p:extLst>
      <p:ext uri="{BB962C8B-B14F-4D97-AF65-F5344CB8AC3E}">
        <p14:creationId xmlns:p14="http://schemas.microsoft.com/office/powerpoint/2010/main" val="2708893373"/>
      </p:ext>
    </p:extLst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67000" y="228600"/>
            <a:ext cx="6248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16E0E02-55D8-4A62-964B-783B05293A72}" type="datetimeFigureOut">
              <a:rPr lang="es-HN" smtClean="0"/>
              <a:pPr/>
              <a:t>10/05/2014</a:t>
            </a:fld>
            <a:endParaRPr lang="es-H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H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2AE7274-3B8E-4316-81F7-62670536CD68}" type="slidenum">
              <a:rPr lang="es-HN" smtClean="0"/>
              <a:pPr/>
              <a:t>‹#›</a:t>
            </a:fld>
            <a:endParaRPr lang="es-HN"/>
          </a:p>
        </p:txBody>
      </p:sp>
      <p:pic>
        <p:nvPicPr>
          <p:cNvPr id="8" name="Picture 2" descr="http://aguaclara.cornell.edu/resources/logo-large.pn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04390"/>
            <a:ext cx="2819400" cy="8386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s-HN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6E0E02-55D8-4A62-964B-783B05293A72}" type="datetimeFigureOut">
              <a:rPr lang="es-HN" smtClean="0"/>
              <a:pPr/>
              <a:t>10/05/2014</a:t>
            </a:fld>
            <a:endParaRPr lang="es-H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H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AE7274-3B8E-4316-81F7-62670536CD68}" type="slidenum">
              <a:rPr lang="es-HN" smtClean="0"/>
              <a:pPr/>
              <a:t>‹#›</a:t>
            </a:fld>
            <a:endParaRPr lang="es-HN"/>
          </a:p>
        </p:txBody>
      </p:sp>
    </p:spTree>
    <p:extLst>
      <p:ext uri="{BB962C8B-B14F-4D97-AF65-F5344CB8AC3E}">
        <p14:creationId xmlns:p14="http://schemas.microsoft.com/office/powerpoint/2010/main" val="3487038517"/>
      </p:ext>
    </p:extLst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19400" y="274638"/>
            <a:ext cx="5867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16E0E02-55D8-4A62-964B-783B05293A72}" type="datetimeFigureOut">
              <a:rPr lang="es-HN" smtClean="0"/>
              <a:pPr/>
              <a:t>10/05/2014</a:t>
            </a:fld>
            <a:endParaRPr lang="es-H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H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2AE7274-3B8E-4316-81F7-62670536CD68}" type="slidenum">
              <a:rPr lang="es-HN" smtClean="0"/>
              <a:pPr/>
              <a:t>‹#›</a:t>
            </a:fld>
            <a:endParaRPr lang="es-HN"/>
          </a:p>
        </p:txBody>
      </p:sp>
      <p:pic>
        <p:nvPicPr>
          <p:cNvPr id="11" name="Picture 2" descr="http://aguaclara.cornell.edu/resources/logo-large.pn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04390"/>
            <a:ext cx="2819400" cy="8386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19400" y="228600"/>
            <a:ext cx="60960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16E0E02-55D8-4A62-964B-783B05293A72}" type="datetimeFigureOut">
              <a:rPr lang="es-HN" smtClean="0"/>
              <a:pPr/>
              <a:t>10/05/2014</a:t>
            </a:fld>
            <a:endParaRPr lang="es-H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H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2AE7274-3B8E-4316-81F7-62670536CD68}" type="slidenum">
              <a:rPr lang="es-HN" smtClean="0"/>
              <a:pPr/>
              <a:t>‹#›</a:t>
            </a:fld>
            <a:endParaRPr lang="es-HN"/>
          </a:p>
        </p:txBody>
      </p:sp>
      <p:pic>
        <p:nvPicPr>
          <p:cNvPr id="10" name="Picture 2" descr="http://aguaclara.cornell.edu/resources/logo-large.pn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04390"/>
            <a:ext cx="2819400" cy="8386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16E0E02-55D8-4A62-964B-783B05293A72}" type="datetimeFigureOut">
              <a:rPr lang="es-HN" smtClean="0"/>
              <a:pPr/>
              <a:t>10/05/2014</a:t>
            </a:fld>
            <a:endParaRPr lang="es-H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H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2AE7274-3B8E-4316-81F7-62670536CD68}" type="slidenum">
              <a:rPr lang="es-HN" smtClean="0"/>
              <a:pPr/>
              <a:t>‹#›</a:t>
            </a:fld>
            <a:endParaRPr lang="es-HN"/>
          </a:p>
        </p:txBody>
      </p:sp>
      <p:pic>
        <p:nvPicPr>
          <p:cNvPr id="6" name="Picture 2" descr="http://aguaclara.cornell.edu/resources/logo-large.pn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04390"/>
            <a:ext cx="2819400" cy="8386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819400" y="228600"/>
            <a:ext cx="6096000" cy="1143000"/>
          </a:xfrm>
          <a:prstGeom prst="rect">
            <a:avLst/>
          </a:prstGeom>
          <a:noFill/>
          <a:ln w="0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title style</a:t>
            </a:r>
          </a:p>
        </p:txBody>
      </p:sp>
      <p:sp>
        <p:nvSpPr>
          <p:cNvPr id="778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 dirty="0" smtClean="0"/>
          </a:p>
        </p:txBody>
      </p:sp>
      <p:sp>
        <p:nvSpPr>
          <p:cNvPr id="778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+mn-lt"/>
              </a:defRPr>
            </a:lvl1pPr>
          </a:lstStyle>
          <a:p>
            <a:fld id="{216E0E02-55D8-4A62-964B-783B05293A72}" type="datetimeFigureOut">
              <a:rPr lang="es-HN" smtClean="0"/>
              <a:pPr/>
              <a:t>10/05/2014</a:t>
            </a:fld>
            <a:endParaRPr lang="es-HN"/>
          </a:p>
        </p:txBody>
      </p:sp>
      <p:sp>
        <p:nvSpPr>
          <p:cNvPr id="778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+mn-lt"/>
              </a:defRPr>
            </a:lvl1pPr>
          </a:lstStyle>
          <a:p>
            <a:endParaRPr lang="es-HN"/>
          </a:p>
        </p:txBody>
      </p:sp>
      <p:sp>
        <p:nvSpPr>
          <p:cNvPr id="778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+mn-lt"/>
              </a:defRPr>
            </a:lvl1pPr>
          </a:lstStyle>
          <a:p>
            <a:fld id="{12AE7274-3B8E-4316-81F7-62670536CD68}" type="slidenum">
              <a:rPr lang="es-HN" smtClean="0"/>
              <a:pPr/>
              <a:t>‹#›</a:t>
            </a:fld>
            <a:endParaRPr lang="es-HN"/>
          </a:p>
        </p:txBody>
      </p:sp>
      <p:sp>
        <p:nvSpPr>
          <p:cNvPr id="77831" name="Line 7"/>
          <p:cNvSpPr>
            <a:spLocks noChangeShapeType="1"/>
          </p:cNvSpPr>
          <p:nvPr/>
        </p:nvSpPr>
        <p:spPr bwMode="auto">
          <a:xfrm>
            <a:off x="0" y="1447800"/>
            <a:ext cx="9144000" cy="0"/>
          </a:xfrm>
          <a:prstGeom prst="line">
            <a:avLst/>
          </a:prstGeom>
          <a:noFill/>
          <a:ln w="76200" cmpd="tri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 noProof="0" dirty="0"/>
          </a:p>
        </p:txBody>
      </p:sp>
      <p:pic>
        <p:nvPicPr>
          <p:cNvPr id="8" name="Picture 2" descr="http://aguaclara.cornell.edu/resources/logo-large.png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04390"/>
            <a:ext cx="2819400" cy="8386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</p:sldLayoutIdLst>
  <p:transition>
    <p:fade/>
  </p:transition>
  <p:timing>
    <p:tnLst>
      <p:par>
        <p:cTn id="1" dur="indefinite" restart="never" nodeType="tmRoot"/>
      </p:par>
    </p:tnLst>
  </p:timing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181600" y="3352800"/>
            <a:ext cx="3962400" cy="1676400"/>
          </a:xfrm>
        </p:spPr>
        <p:txBody>
          <a:bodyPr/>
          <a:lstStyle/>
          <a:p>
            <a:r>
              <a:rPr lang="es-HN" sz="2800" dirty="0" err="1" smtClean="0">
                <a:solidFill>
                  <a:schemeClr val="bg1"/>
                </a:solidFill>
              </a:rPr>
              <a:t>Tanapong</a:t>
            </a:r>
            <a:r>
              <a:rPr lang="es-HN" sz="2800" dirty="0" smtClean="0">
                <a:solidFill>
                  <a:schemeClr val="bg1"/>
                </a:solidFill>
              </a:rPr>
              <a:t> </a:t>
            </a:r>
            <a:r>
              <a:rPr lang="es-HN" sz="2800" dirty="0" err="1" smtClean="0">
                <a:solidFill>
                  <a:schemeClr val="bg1"/>
                </a:solidFill>
              </a:rPr>
              <a:t>Jiarathanakul</a:t>
            </a:r>
            <a:endParaRPr lang="es-HN" sz="2800" dirty="0" smtClean="0">
              <a:solidFill>
                <a:schemeClr val="bg1"/>
              </a:solidFill>
            </a:endParaRPr>
          </a:p>
          <a:p>
            <a:r>
              <a:rPr lang="es-HN" sz="2800" dirty="0" err="1" smtClean="0">
                <a:solidFill>
                  <a:schemeClr val="bg1"/>
                </a:solidFill>
              </a:rPr>
              <a:t>Jason</a:t>
            </a:r>
            <a:r>
              <a:rPr lang="es-HN" sz="2800" dirty="0" smtClean="0">
                <a:solidFill>
                  <a:schemeClr val="bg1"/>
                </a:solidFill>
              </a:rPr>
              <a:t> </a:t>
            </a:r>
            <a:r>
              <a:rPr lang="es-HN" sz="2800" dirty="0" err="1" smtClean="0">
                <a:solidFill>
                  <a:schemeClr val="bg1"/>
                </a:solidFill>
              </a:rPr>
              <a:t>Koutoudis</a:t>
            </a:r>
            <a:endParaRPr lang="es-HN" sz="2800" dirty="0" smtClean="0">
              <a:solidFill>
                <a:schemeClr val="bg1"/>
              </a:solidFill>
            </a:endParaRPr>
          </a:p>
          <a:p>
            <a:r>
              <a:rPr lang="es-HN" sz="2800" dirty="0" err="1" smtClean="0">
                <a:solidFill>
                  <a:schemeClr val="bg1"/>
                </a:solidFill>
              </a:rPr>
              <a:t>Mingze</a:t>
            </a:r>
            <a:r>
              <a:rPr lang="es-HN" sz="2800" dirty="0" smtClean="0">
                <a:solidFill>
                  <a:schemeClr val="bg1"/>
                </a:solidFill>
              </a:rPr>
              <a:t> </a:t>
            </a:r>
            <a:r>
              <a:rPr lang="es-HN" sz="2800" dirty="0" err="1" smtClean="0">
                <a:solidFill>
                  <a:schemeClr val="bg1"/>
                </a:solidFill>
              </a:rPr>
              <a:t>Niu</a:t>
            </a:r>
            <a:endParaRPr lang="es-HN" sz="2800" dirty="0">
              <a:solidFill>
                <a:schemeClr val="bg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 sz="quarter"/>
          </p:nvPr>
        </p:nvSpPr>
        <p:spPr/>
        <p:txBody>
          <a:bodyPr/>
          <a:lstStyle/>
          <a:p>
            <a:r>
              <a:rPr lang="es-HN" dirty="0" err="1" smtClean="0"/>
              <a:t>Arsenic</a:t>
            </a:r>
            <a:r>
              <a:rPr lang="es-HN" dirty="0" smtClean="0"/>
              <a:t> </a:t>
            </a:r>
            <a:r>
              <a:rPr lang="es-HN" dirty="0" err="1" smtClean="0"/>
              <a:t>Team</a:t>
            </a:r>
            <a:endParaRPr lang="es-HN" dirty="0"/>
          </a:p>
        </p:txBody>
      </p:sp>
      <p:sp>
        <p:nvSpPr>
          <p:cNvPr id="4" name="Subtitle 2"/>
          <p:cNvSpPr txBox="1">
            <a:spLocks/>
          </p:cNvSpPr>
          <p:nvPr/>
        </p:nvSpPr>
        <p:spPr bwMode="auto">
          <a:xfrm>
            <a:off x="4343400" y="5928360"/>
            <a:ext cx="46482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r" rtl="0" eaLnBrk="1" fontAlgn="base" hangingPunct="1">
              <a:spcBef>
                <a:spcPct val="20000"/>
              </a:spcBef>
              <a:spcAft>
                <a:spcPct val="0"/>
              </a:spcAft>
              <a:buFont typeface="Wingdings" pitchFamily="2" charset="2"/>
              <a:buNone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es-HN" sz="2000" dirty="0" err="1" smtClean="0">
                <a:solidFill>
                  <a:schemeClr val="bg1"/>
                </a:solidFill>
              </a:rPr>
              <a:t>Faculty</a:t>
            </a:r>
            <a:r>
              <a:rPr lang="es-HN" sz="2000" dirty="0" smtClean="0">
                <a:solidFill>
                  <a:schemeClr val="bg1"/>
                </a:solidFill>
              </a:rPr>
              <a:t> </a:t>
            </a:r>
            <a:r>
              <a:rPr lang="es-HN" sz="2000" dirty="0" err="1" smtClean="0">
                <a:solidFill>
                  <a:schemeClr val="bg1"/>
                </a:solidFill>
              </a:rPr>
              <a:t>Advisor</a:t>
            </a:r>
            <a:r>
              <a:rPr lang="es-HN" sz="2000" dirty="0" smtClean="0">
                <a:solidFill>
                  <a:schemeClr val="bg1"/>
                </a:solidFill>
              </a:rPr>
              <a:t>: </a:t>
            </a:r>
            <a:r>
              <a:rPr lang="es-HN" sz="2000" dirty="0" err="1" smtClean="0">
                <a:solidFill>
                  <a:schemeClr val="bg1"/>
                </a:solidFill>
              </a:rPr>
              <a:t>Professor</a:t>
            </a:r>
            <a:r>
              <a:rPr lang="es-HN" sz="2000" dirty="0" smtClean="0">
                <a:solidFill>
                  <a:schemeClr val="bg1"/>
                </a:solidFill>
              </a:rPr>
              <a:t> Weber-</a:t>
            </a:r>
            <a:r>
              <a:rPr lang="es-HN" sz="2000" dirty="0" err="1" smtClean="0">
                <a:solidFill>
                  <a:schemeClr val="bg1"/>
                </a:solidFill>
              </a:rPr>
              <a:t>Shirk</a:t>
            </a:r>
            <a:endParaRPr lang="es-HN" sz="2000" dirty="0" smtClean="0">
              <a:solidFill>
                <a:schemeClr val="bg1"/>
              </a:solidFill>
            </a:endParaRPr>
          </a:p>
          <a:p>
            <a:r>
              <a:rPr lang="es-HN" sz="2000" dirty="0" err="1" smtClean="0">
                <a:solidFill>
                  <a:schemeClr val="bg1"/>
                </a:solidFill>
              </a:rPr>
              <a:t>Student</a:t>
            </a:r>
            <a:r>
              <a:rPr lang="es-HN" sz="2000" dirty="0" smtClean="0">
                <a:solidFill>
                  <a:schemeClr val="bg1"/>
                </a:solidFill>
              </a:rPr>
              <a:t> </a:t>
            </a:r>
            <a:r>
              <a:rPr lang="es-HN" sz="2000" dirty="0" err="1" smtClean="0">
                <a:solidFill>
                  <a:schemeClr val="bg1"/>
                </a:solidFill>
              </a:rPr>
              <a:t>Advisor</a:t>
            </a:r>
            <a:r>
              <a:rPr lang="es-HN" sz="2000" dirty="0" smtClean="0">
                <a:solidFill>
                  <a:schemeClr val="bg1"/>
                </a:solidFill>
              </a:rPr>
              <a:t>: </a:t>
            </a:r>
            <a:r>
              <a:rPr lang="es-HN" sz="2000" dirty="0" err="1" smtClean="0">
                <a:solidFill>
                  <a:schemeClr val="bg1"/>
                </a:solidFill>
              </a:rPr>
              <a:t>Casey</a:t>
            </a:r>
            <a:r>
              <a:rPr lang="es-HN" sz="2000" dirty="0" smtClean="0">
                <a:solidFill>
                  <a:schemeClr val="bg1"/>
                </a:solidFill>
              </a:rPr>
              <a:t> Garland</a:t>
            </a:r>
          </a:p>
        </p:txBody>
      </p:sp>
    </p:spTree>
    <p:extLst>
      <p:ext uri="{BB962C8B-B14F-4D97-AF65-F5344CB8AC3E}">
        <p14:creationId xmlns:p14="http://schemas.microsoft.com/office/powerpoint/2010/main" val="2268998750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Experimental Steps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457200" y="1524000"/>
            <a:ext cx="8153400" cy="4724400"/>
          </a:xfrm>
        </p:spPr>
        <p:txBody>
          <a:bodyPr/>
          <a:lstStyle/>
          <a:p>
            <a:r>
              <a:rPr lang="en-US" dirty="0" smtClean="0"/>
              <a:t>Final backwash</a:t>
            </a:r>
          </a:p>
          <a:p>
            <a:pPr lvl="1"/>
            <a:r>
              <a:rPr lang="en-US" dirty="0" smtClean="0"/>
              <a:t>10 minutes at 100 rpm (7 mm/s) with groundwater</a:t>
            </a:r>
          </a:p>
          <a:p>
            <a:pPr lvl="1"/>
            <a:r>
              <a:rPr lang="en-US" dirty="0" smtClean="0"/>
              <a:t>Samples are collected every 1 minute for the first 5 minutes, then one more at 10 minutes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146573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Experimental Steps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 smtClean="0"/>
              <a:t>Sample analysis</a:t>
            </a:r>
          </a:p>
          <a:p>
            <a:pPr lvl="1"/>
            <a:r>
              <a:rPr lang="en-US" dirty="0" smtClean="0"/>
              <a:t>GFAAS (Graphite Furnace Atomic Absorption Spectrometer) is calibrated prior to experiment</a:t>
            </a:r>
          </a:p>
          <a:p>
            <a:pPr lvl="1"/>
            <a:r>
              <a:rPr lang="en-US" dirty="0" smtClean="0"/>
              <a:t>Samples are analyzed during experiment for direct feedback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687190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0" y="3352800"/>
            <a:ext cx="6096000" cy="1143000"/>
          </a:xfrm>
        </p:spPr>
        <p:txBody>
          <a:bodyPr/>
          <a:lstStyle/>
          <a:p>
            <a:r>
              <a:rPr lang="en-US" dirty="0" smtClean="0"/>
              <a:t>GFAAS Analysis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81994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19400" y="228600"/>
            <a:ext cx="6019800" cy="1143000"/>
          </a:xfrm>
        </p:spPr>
        <p:txBody>
          <a:bodyPr/>
          <a:lstStyle/>
          <a:p>
            <a:r>
              <a:rPr lang="en-US" sz="3600" dirty="0" smtClean="0"/>
              <a:t>Calibration Curve: 0 – 100 ppb</a:t>
            </a:r>
            <a:endParaRPr lang="en-US" sz="3600" dirty="0"/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34646518"/>
              </p:ext>
            </p:extLst>
          </p:nvPr>
        </p:nvGraphicFramePr>
        <p:xfrm>
          <a:off x="876300" y="1752600"/>
          <a:ext cx="7391400" cy="4648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55214012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Arsenic Effluent Concentration</a:t>
            </a:r>
            <a:endParaRPr lang="en-US" dirty="0"/>
          </a:p>
        </p:txBody>
      </p:sp>
      <p:grpSp>
        <p:nvGrpSpPr>
          <p:cNvPr id="8" name="Group 7"/>
          <p:cNvGrpSpPr/>
          <p:nvPr/>
        </p:nvGrpSpPr>
        <p:grpSpPr>
          <a:xfrm>
            <a:off x="723900" y="1828800"/>
            <a:ext cx="7696200" cy="4800600"/>
            <a:chOff x="838200" y="1828800"/>
            <a:chExt cx="7696200" cy="4800600"/>
          </a:xfrm>
        </p:grpSpPr>
        <p:graphicFrame>
          <p:nvGraphicFramePr>
            <p:cNvPr id="4" name="Chart 3"/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2954270127"/>
                </p:ext>
              </p:extLst>
            </p:nvPr>
          </p:nvGraphicFramePr>
          <p:xfrm>
            <a:off x="838200" y="1828800"/>
            <a:ext cx="7696200" cy="480060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cxnSp>
          <p:nvCxnSpPr>
            <p:cNvPr id="5" name="Straight Connector 4"/>
            <p:cNvCxnSpPr/>
            <p:nvPr/>
          </p:nvCxnSpPr>
          <p:spPr>
            <a:xfrm>
              <a:off x="5029200" y="2286000"/>
              <a:ext cx="0" cy="4023360"/>
            </a:xfrm>
            <a:prstGeom prst="line">
              <a:avLst/>
            </a:prstGeom>
            <a:ln w="25400">
              <a:solidFill>
                <a:srgbClr val="FF000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" name="TextBox 5"/>
            <p:cNvSpPr txBox="1"/>
            <p:nvPr/>
          </p:nvSpPr>
          <p:spPr>
            <a:xfrm>
              <a:off x="3429000" y="2467204"/>
              <a:ext cx="16002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>
                  <a:latin typeface="+mn-lt"/>
                </a:rPr>
                <a:t>Co-treatment</a:t>
              </a: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5181600" y="2432145"/>
              <a:ext cx="20574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>
                  <a:latin typeface="+mn-lt"/>
                </a:rPr>
                <a:t>No additional </a:t>
              </a:r>
              <a:r>
                <a:rPr lang="en-US" dirty="0" err="1" smtClean="0">
                  <a:latin typeface="+mn-lt"/>
                </a:rPr>
                <a:t>PACl</a:t>
              </a:r>
              <a:endParaRPr lang="en-US" dirty="0" smtClean="0">
                <a:latin typeface="+mn-lt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77214579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Multiple Injection Method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 smtClean="0"/>
              <a:t>Program Furnace Sequence</a:t>
            </a:r>
          </a:p>
          <a:p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7988" y="2209800"/>
            <a:ext cx="7831823" cy="44392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404370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 smtClean="0"/>
              <a:t>Multiple Injection: </a:t>
            </a:r>
            <a:br>
              <a:rPr lang="en-US" sz="3600" dirty="0" smtClean="0"/>
            </a:br>
            <a:r>
              <a:rPr lang="en-US" sz="3600" dirty="0" smtClean="0"/>
              <a:t>Calibration Curve 0 – 10 ppb</a:t>
            </a:r>
            <a:endParaRPr lang="en-US" sz="3600" dirty="0"/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93500710"/>
              </p:ext>
            </p:extLst>
          </p:nvPr>
        </p:nvGraphicFramePr>
        <p:xfrm>
          <a:off x="723900" y="1676400"/>
          <a:ext cx="7696200" cy="4876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11702553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 smtClean="0"/>
              <a:t>As Effluent Concentration: Multiple Injection Method</a:t>
            </a:r>
            <a:endParaRPr lang="en-US" sz="4000" dirty="0"/>
          </a:p>
        </p:txBody>
      </p:sp>
      <p:grpSp>
        <p:nvGrpSpPr>
          <p:cNvPr id="11" name="Group 10"/>
          <p:cNvGrpSpPr/>
          <p:nvPr/>
        </p:nvGrpSpPr>
        <p:grpSpPr>
          <a:xfrm>
            <a:off x="952500" y="1752600"/>
            <a:ext cx="7239000" cy="4724400"/>
            <a:chOff x="685800" y="1752600"/>
            <a:chExt cx="7239000" cy="4724400"/>
          </a:xfrm>
        </p:grpSpPr>
        <p:graphicFrame>
          <p:nvGraphicFramePr>
            <p:cNvPr id="4" name="Chart 3"/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773144913"/>
                </p:ext>
              </p:extLst>
            </p:nvPr>
          </p:nvGraphicFramePr>
          <p:xfrm>
            <a:off x="685800" y="1752600"/>
            <a:ext cx="7239000" cy="472440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cxnSp>
          <p:nvCxnSpPr>
            <p:cNvPr id="8" name="Straight Connector 7"/>
            <p:cNvCxnSpPr/>
            <p:nvPr/>
          </p:nvCxnSpPr>
          <p:spPr>
            <a:xfrm>
              <a:off x="5105400" y="2133600"/>
              <a:ext cx="0" cy="4023360"/>
            </a:xfrm>
            <a:prstGeom prst="line">
              <a:avLst/>
            </a:prstGeom>
            <a:ln w="25400">
              <a:solidFill>
                <a:srgbClr val="FF000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TextBox 8"/>
            <p:cNvSpPr txBox="1"/>
            <p:nvPr/>
          </p:nvSpPr>
          <p:spPr>
            <a:xfrm>
              <a:off x="3429000" y="2286000"/>
              <a:ext cx="16002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>
                  <a:latin typeface="+mn-lt"/>
                </a:rPr>
                <a:t>Co-treatment</a:t>
              </a: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5181600" y="2286000"/>
              <a:ext cx="20574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>
                  <a:latin typeface="+mn-lt"/>
                </a:rPr>
                <a:t>No additional </a:t>
              </a:r>
              <a:r>
                <a:rPr lang="en-US" dirty="0" err="1" smtClean="0">
                  <a:latin typeface="+mn-lt"/>
                </a:rPr>
                <a:t>PACl</a:t>
              </a:r>
              <a:endParaRPr lang="en-US" dirty="0" smtClean="0">
                <a:latin typeface="+mn-lt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41103224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 smtClean="0"/>
              <a:t>Calibration Curve: 0 – 50 ppb</a:t>
            </a:r>
            <a:br>
              <a:rPr lang="en-US" sz="3600" dirty="0" smtClean="0"/>
            </a:br>
            <a:r>
              <a:rPr lang="en-US" sz="3600" dirty="0" smtClean="0"/>
              <a:t>for </a:t>
            </a:r>
            <a:r>
              <a:rPr lang="en-US" sz="3600" smtClean="0"/>
              <a:t>Backwash Samples</a:t>
            </a:r>
            <a:endParaRPr lang="en-US" sz="3600" dirty="0"/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10452756"/>
              </p:ext>
            </p:extLst>
          </p:nvPr>
        </p:nvGraphicFramePr>
        <p:xfrm>
          <a:off x="685800" y="1828800"/>
          <a:ext cx="7772400" cy="4724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02843109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 smtClean="0"/>
              <a:t>As Effluent Concentration During Backwash</a:t>
            </a:r>
            <a:endParaRPr lang="en-US" sz="4000" dirty="0"/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7102095"/>
              </p:ext>
            </p:extLst>
          </p:nvPr>
        </p:nvGraphicFramePr>
        <p:xfrm>
          <a:off x="609600" y="1600200"/>
          <a:ext cx="7924800" cy="4876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248983280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95600" y="228600"/>
            <a:ext cx="6019800" cy="1143000"/>
          </a:xfrm>
        </p:spPr>
        <p:txBody>
          <a:bodyPr/>
          <a:lstStyle/>
          <a:p>
            <a:r>
              <a:rPr lang="en-US" sz="4000" dirty="0" smtClean="0"/>
              <a:t>Goal</a:t>
            </a:r>
            <a:endParaRPr lang="en-US" sz="40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457200" y="1524000"/>
            <a:ext cx="8153400" cy="4953000"/>
          </a:xfrm>
        </p:spPr>
        <p:txBody>
          <a:bodyPr/>
          <a:lstStyle/>
          <a:p>
            <a:r>
              <a:rPr lang="en-US" sz="2400" dirty="0" smtClean="0"/>
              <a:t>Overall goal</a:t>
            </a:r>
            <a:r>
              <a:rPr lang="en-US" sz="2800" dirty="0" smtClean="0"/>
              <a:t>	</a:t>
            </a:r>
          </a:p>
          <a:p>
            <a:pPr lvl="1"/>
            <a:r>
              <a:rPr lang="en-US" sz="2200" dirty="0" smtClean="0"/>
              <a:t>Design and improve </a:t>
            </a:r>
            <a:r>
              <a:rPr lang="en-US" sz="2200" dirty="0" err="1" smtClean="0"/>
              <a:t>AguaClara</a:t>
            </a:r>
            <a:r>
              <a:rPr lang="en-US" sz="2200" dirty="0" smtClean="0"/>
              <a:t> filtration unit to remove arsenic from influent</a:t>
            </a:r>
          </a:p>
          <a:p>
            <a:pPr lvl="1"/>
            <a:r>
              <a:rPr lang="en-US" sz="2200" dirty="0" smtClean="0"/>
              <a:t>Evaluate feasibility of implementation</a:t>
            </a:r>
          </a:p>
          <a:p>
            <a:pPr lvl="1"/>
            <a:endParaRPr lang="en-US" sz="2200" dirty="0" smtClean="0"/>
          </a:p>
          <a:p>
            <a:r>
              <a:rPr lang="en-US" sz="2400" dirty="0" smtClean="0"/>
              <a:t>This semester’s goal</a:t>
            </a:r>
          </a:p>
          <a:p>
            <a:pPr lvl="1"/>
            <a:r>
              <a:rPr lang="en-US" sz="2200" dirty="0" smtClean="0"/>
              <a:t>Fabricate a sand filtration unit</a:t>
            </a:r>
          </a:p>
          <a:p>
            <a:pPr lvl="1"/>
            <a:r>
              <a:rPr lang="en-US" sz="2200" dirty="0" smtClean="0"/>
              <a:t>Establish experimental procedure</a:t>
            </a:r>
          </a:p>
          <a:p>
            <a:pPr lvl="1"/>
            <a:r>
              <a:rPr lang="en-US" sz="2200" dirty="0" smtClean="0"/>
              <a:t>Improve arsenic detection method</a:t>
            </a:r>
          </a:p>
          <a:p>
            <a:pPr lvl="1"/>
            <a:r>
              <a:rPr lang="en-US" sz="2200" dirty="0" smtClean="0"/>
              <a:t>Measure arsenic removal</a:t>
            </a:r>
          </a:p>
          <a:p>
            <a:pPr lvl="1"/>
            <a:endParaRPr lang="en-US" sz="2400" dirty="0" smtClean="0"/>
          </a:p>
          <a:p>
            <a:pPr lvl="1"/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86749977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0" y="3276600"/>
            <a:ext cx="6096000" cy="1143000"/>
          </a:xfrm>
        </p:spPr>
        <p:txBody>
          <a:bodyPr/>
          <a:lstStyle/>
          <a:p>
            <a:r>
              <a:rPr lang="en-US" dirty="0" smtClean="0"/>
              <a:t>Data Analysis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6870194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pC</a:t>
            </a:r>
            <a:r>
              <a:rPr lang="en-US" dirty="0" smtClean="0"/>
              <a:t>*</a:t>
            </a:r>
            <a:endParaRPr lang="en-US" dirty="0"/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/>
          </p:nvPr>
        </p:nvGraphicFramePr>
        <p:xfrm>
          <a:off x="685800" y="1828800"/>
          <a:ext cx="7772400" cy="4800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cxnSp>
        <p:nvCxnSpPr>
          <p:cNvPr id="5" name="Straight Connector 4"/>
          <p:cNvCxnSpPr/>
          <p:nvPr/>
        </p:nvCxnSpPr>
        <p:spPr>
          <a:xfrm>
            <a:off x="5486400" y="2362200"/>
            <a:ext cx="0" cy="4023360"/>
          </a:xfrm>
          <a:prstGeom prst="line">
            <a:avLst/>
          </a:prstGeom>
          <a:ln w="25400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3886200" y="5562600"/>
            <a:ext cx="1600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+mn-lt"/>
              </a:rPr>
              <a:t>Co-treatment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638800" y="5562600"/>
            <a:ext cx="2057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+mn-lt"/>
              </a:rPr>
              <a:t>No additional </a:t>
            </a:r>
            <a:r>
              <a:rPr lang="en-US" dirty="0" err="1" smtClean="0">
                <a:latin typeface="+mn-lt"/>
              </a:rPr>
              <a:t>PACl</a:t>
            </a:r>
            <a:endParaRPr lang="en-US" dirty="0" smtClean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385705670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Is that so?</a:t>
            </a:r>
            <a:endParaRPr lang="en-US" dirty="0"/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84621253"/>
              </p:ext>
            </p:extLst>
          </p:nvPr>
        </p:nvGraphicFramePr>
        <p:xfrm>
          <a:off x="838200" y="1752600"/>
          <a:ext cx="7467600" cy="4724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cxnSp>
        <p:nvCxnSpPr>
          <p:cNvPr id="5" name="Straight Connector 4"/>
          <p:cNvCxnSpPr/>
          <p:nvPr/>
        </p:nvCxnSpPr>
        <p:spPr>
          <a:xfrm>
            <a:off x="5486400" y="2209800"/>
            <a:ext cx="0" cy="4023360"/>
          </a:xfrm>
          <a:prstGeom prst="line">
            <a:avLst/>
          </a:prstGeom>
          <a:ln w="25400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3886200" y="5410200"/>
            <a:ext cx="1600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+mn-lt"/>
              </a:rPr>
              <a:t>Co-treatment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638800" y="5410200"/>
            <a:ext cx="2057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+mn-lt"/>
              </a:rPr>
              <a:t>No additional </a:t>
            </a:r>
            <a:r>
              <a:rPr lang="en-US" dirty="0" err="1" smtClean="0">
                <a:latin typeface="+mn-lt"/>
              </a:rPr>
              <a:t>PACl</a:t>
            </a:r>
            <a:endParaRPr lang="en-US" dirty="0" smtClean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24773750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Backwash</a:t>
            </a:r>
            <a:endParaRPr lang="en-US" dirty="0"/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34142559"/>
              </p:ext>
            </p:extLst>
          </p:nvPr>
        </p:nvGraphicFramePr>
        <p:xfrm>
          <a:off x="609600" y="1600200"/>
          <a:ext cx="7924800" cy="4876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27212785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3124200"/>
            <a:ext cx="6096000" cy="1143000"/>
          </a:xfrm>
        </p:spPr>
        <p:txBody>
          <a:bodyPr/>
          <a:lstStyle/>
          <a:p>
            <a:r>
              <a:rPr lang="en-US" dirty="0" smtClean="0"/>
              <a:t>Future Work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2076350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Establishing Base Line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 smtClean="0"/>
              <a:t>Example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52600" y="2209800"/>
            <a:ext cx="5762531" cy="4343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258066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Calibration Curve:</a:t>
            </a:r>
            <a:br>
              <a:rPr lang="en-US" dirty="0" smtClean="0"/>
            </a:br>
            <a:r>
              <a:rPr lang="en-US" dirty="0" smtClean="0"/>
              <a:t>Groundwater vs. HNO</a:t>
            </a:r>
            <a:r>
              <a:rPr lang="en-US" baseline="-25000" dirty="0" smtClean="0"/>
              <a:t>3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 smtClean="0"/>
              <a:t>Arsenic standard</a:t>
            </a:r>
          </a:p>
          <a:p>
            <a:pPr lvl="1"/>
            <a:r>
              <a:rPr lang="en-US" dirty="0" smtClean="0"/>
              <a:t>0.2% nitric acid</a:t>
            </a:r>
          </a:p>
          <a:p>
            <a:pPr lvl="2"/>
            <a:r>
              <a:rPr lang="en-US" dirty="0" smtClean="0"/>
              <a:t>Prevent As from sticking to walls of container</a:t>
            </a:r>
          </a:p>
          <a:p>
            <a:r>
              <a:rPr lang="en-US" dirty="0" smtClean="0"/>
              <a:t>Samples</a:t>
            </a:r>
          </a:p>
          <a:p>
            <a:pPr lvl="1"/>
            <a:r>
              <a:rPr lang="en-US" dirty="0" smtClean="0"/>
              <a:t>No nitric acid</a:t>
            </a:r>
          </a:p>
          <a:p>
            <a:pPr lvl="1"/>
            <a:r>
              <a:rPr lang="en-US" dirty="0" smtClean="0"/>
              <a:t>Groundwater ions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697517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Pre-treatment and </a:t>
            </a:r>
            <a:br>
              <a:rPr lang="en-US" dirty="0" smtClean="0"/>
            </a:br>
            <a:r>
              <a:rPr lang="en-US" dirty="0" smtClean="0"/>
              <a:t>Co-treatment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 smtClean="0"/>
              <a:t>Compare the effectiveness of each method separately </a:t>
            </a:r>
          </a:p>
          <a:p>
            <a:pPr lvl="1"/>
            <a:r>
              <a:rPr lang="en-US" dirty="0" smtClean="0"/>
              <a:t>And derive insight into removal mechanism</a:t>
            </a:r>
          </a:p>
          <a:p>
            <a:r>
              <a:rPr lang="en-US" dirty="0" smtClean="0"/>
              <a:t>Test different pretreatment methods</a:t>
            </a:r>
          </a:p>
          <a:p>
            <a:pPr lvl="1"/>
            <a:r>
              <a:rPr lang="en-US" dirty="0" smtClean="0"/>
              <a:t>Derive optimal method </a:t>
            </a:r>
          </a:p>
          <a:p>
            <a:pPr lvl="1"/>
            <a:r>
              <a:rPr lang="en-US" dirty="0" smtClean="0"/>
              <a:t>Evaluate method that could apply to stacked rapid sand filters, </a:t>
            </a:r>
            <a:r>
              <a:rPr lang="en-US" dirty="0" err="1" smtClean="0"/>
              <a:t>eg</a:t>
            </a:r>
            <a:r>
              <a:rPr lang="en-US" dirty="0" smtClean="0"/>
              <a:t>. treat at the end of the backwash cycle</a:t>
            </a:r>
          </a:p>
          <a:p>
            <a:r>
              <a:rPr lang="en-US" dirty="0" smtClean="0"/>
              <a:t>Evaluate the effective dosage of co-treatment for 100 ppb As groundwater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98322999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Removal efficiency rate in continuous flow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 smtClean="0"/>
              <a:t>Better understand removal mechanism</a:t>
            </a:r>
          </a:p>
          <a:p>
            <a:r>
              <a:rPr lang="en-US" dirty="0" smtClean="0"/>
              <a:t>Establish a stoichiometric relationship between coagulant dosage and effective Arsenic removal</a:t>
            </a:r>
          </a:p>
          <a:p>
            <a:pPr lvl="1"/>
            <a:r>
              <a:rPr lang="en-US" dirty="0" smtClean="0"/>
              <a:t>Run continuous flow experiment</a:t>
            </a:r>
          </a:p>
          <a:p>
            <a:pPr lvl="1"/>
            <a:r>
              <a:rPr lang="en-US" dirty="0" smtClean="0"/>
              <a:t>Observe the decrease in removal efficiency over time</a:t>
            </a:r>
          </a:p>
          <a:p>
            <a:r>
              <a:rPr lang="en-US" dirty="0" smtClean="0"/>
              <a:t>Evaluate effect of pH</a:t>
            </a:r>
          </a:p>
          <a:p>
            <a:pPr lvl="1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4141587917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Questions?</a:t>
            </a:r>
            <a:endParaRPr lang="en-US" dirty="0"/>
          </a:p>
        </p:txBody>
      </p:sp>
      <p:pic>
        <p:nvPicPr>
          <p:cNvPr id="3076" name="Picture 4" descr="http://gis.blogoverflow.com/files/2012/01/question_mark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96263"/>
            <a:ext cx="9144000" cy="53617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5023742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Filter Design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>
          <a:xfrm>
            <a:off x="4648200" y="1646237"/>
            <a:ext cx="4038600" cy="4830763"/>
          </a:xfrm>
        </p:spPr>
        <p:txBody>
          <a:bodyPr/>
          <a:lstStyle/>
          <a:p>
            <a:r>
              <a:rPr lang="en-US" sz="2400" dirty="0" err="1" smtClean="0"/>
              <a:t>Upflow</a:t>
            </a:r>
            <a:r>
              <a:rPr lang="en-US" sz="2400" dirty="0" smtClean="0"/>
              <a:t> sand filtration column</a:t>
            </a:r>
          </a:p>
          <a:p>
            <a:pPr lvl="1"/>
            <a:r>
              <a:rPr lang="en-US" sz="2000" dirty="0" smtClean="0"/>
              <a:t>Height of sand = 87 cm</a:t>
            </a:r>
          </a:p>
          <a:p>
            <a:r>
              <a:rPr lang="en-US" sz="2400" dirty="0" smtClean="0"/>
              <a:t>Groundwater pump</a:t>
            </a:r>
          </a:p>
          <a:p>
            <a:pPr lvl="1"/>
            <a:r>
              <a:rPr lang="en-US" sz="2000" dirty="0" smtClean="0"/>
              <a:t>16 size tube</a:t>
            </a:r>
          </a:p>
          <a:p>
            <a:r>
              <a:rPr lang="en-US" sz="2400" dirty="0" err="1" smtClean="0"/>
              <a:t>PACl</a:t>
            </a:r>
            <a:r>
              <a:rPr lang="en-US" sz="2400" dirty="0" smtClean="0"/>
              <a:t> pump</a:t>
            </a:r>
          </a:p>
          <a:p>
            <a:pPr lvl="1"/>
            <a:r>
              <a:rPr lang="en-US" sz="2000" dirty="0" smtClean="0"/>
              <a:t>13 size tube</a:t>
            </a:r>
          </a:p>
          <a:p>
            <a:r>
              <a:rPr lang="en-US" sz="2400" dirty="0" smtClean="0"/>
              <a:t>Manometer to monitor head loss</a:t>
            </a:r>
          </a:p>
          <a:p>
            <a:r>
              <a:rPr lang="en-US" sz="2400" dirty="0" smtClean="0"/>
              <a:t>Magnetic stirrer plate to mix </a:t>
            </a:r>
            <a:r>
              <a:rPr lang="en-US" sz="2400" dirty="0" err="1" smtClean="0"/>
              <a:t>PACl</a:t>
            </a:r>
            <a:endParaRPr lang="en-US" sz="2400" dirty="0"/>
          </a:p>
        </p:txBody>
      </p:sp>
      <p:pic>
        <p:nvPicPr>
          <p:cNvPr id="1026" name="Picture 2" descr="\\en-ceemeng.files.cornell.edu\en-ceemeng\EWRS\home\mn425\Desktop\IMG_20140510_09431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524000"/>
            <a:ext cx="3886200" cy="5181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ight Arrow 2"/>
          <p:cNvSpPr/>
          <p:nvPr/>
        </p:nvSpPr>
        <p:spPr>
          <a:xfrm>
            <a:off x="2286000" y="5181600"/>
            <a:ext cx="228600" cy="152400"/>
          </a:xfrm>
          <a:prstGeom prst="rightArrow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2486620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Acknowledgements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522027" y="1808827"/>
            <a:ext cx="807720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smtClean="0">
                <a:latin typeface="+mn-lt"/>
              </a:rPr>
              <a:t>Thank you:</a:t>
            </a:r>
          </a:p>
          <a:p>
            <a:pPr algn="ctr"/>
            <a:r>
              <a:rPr lang="en-US" sz="3200" dirty="0" smtClean="0">
                <a:latin typeface="+mn-lt"/>
              </a:rPr>
              <a:t>Professor Lion</a:t>
            </a:r>
          </a:p>
          <a:p>
            <a:pPr algn="ctr"/>
            <a:r>
              <a:rPr lang="en-US" sz="3200" dirty="0" smtClean="0">
                <a:latin typeface="+mn-lt"/>
              </a:rPr>
              <a:t>Professor Weber-Shirk</a:t>
            </a:r>
          </a:p>
          <a:p>
            <a:pPr algn="ctr"/>
            <a:r>
              <a:rPr lang="en-US" sz="3200" dirty="0" smtClean="0">
                <a:latin typeface="+mn-lt"/>
              </a:rPr>
              <a:t>William </a:t>
            </a:r>
            <a:r>
              <a:rPr lang="en-US" sz="3200" dirty="0" err="1" smtClean="0">
                <a:latin typeface="+mn-lt"/>
              </a:rPr>
              <a:t>Pennock</a:t>
            </a:r>
            <a:endParaRPr lang="en-US" sz="3200" dirty="0" smtClean="0">
              <a:latin typeface="+mn-lt"/>
            </a:endParaRPr>
          </a:p>
          <a:p>
            <a:pPr algn="ctr"/>
            <a:r>
              <a:rPr lang="en-US" sz="3200" dirty="0" smtClean="0">
                <a:latin typeface="+mn-lt"/>
              </a:rPr>
              <a:t>Casey Garland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79227" y="4800600"/>
            <a:ext cx="71628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smtClean="0"/>
              <a:t>Working harder to keep arsenic out of your water!</a:t>
            </a:r>
          </a:p>
        </p:txBody>
      </p:sp>
    </p:spTree>
    <p:extLst>
      <p:ext uri="{BB962C8B-B14F-4D97-AF65-F5344CB8AC3E}">
        <p14:creationId xmlns:p14="http://schemas.microsoft.com/office/powerpoint/2010/main" val="867068977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6400" y="3200400"/>
            <a:ext cx="6096000" cy="1143000"/>
          </a:xfrm>
        </p:spPr>
        <p:txBody>
          <a:bodyPr/>
          <a:lstStyle/>
          <a:p>
            <a:r>
              <a:rPr lang="en-US" dirty="0" smtClean="0"/>
              <a:t>Experimental Procedure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4894780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Preparation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457200" y="1524000"/>
            <a:ext cx="8153400" cy="5105400"/>
          </a:xfrm>
        </p:spPr>
        <p:txBody>
          <a:bodyPr/>
          <a:lstStyle/>
          <a:p>
            <a:r>
              <a:rPr lang="en-US" dirty="0" smtClean="0"/>
              <a:t>Arsenic dilution in Groundwater</a:t>
            </a:r>
          </a:p>
          <a:p>
            <a:pPr lvl="1"/>
            <a:r>
              <a:rPr lang="en-US" dirty="0" smtClean="0"/>
              <a:t>Influent arsenic concentration is 100 ppb</a:t>
            </a:r>
          </a:p>
          <a:p>
            <a:endParaRPr lang="en-US" dirty="0"/>
          </a:p>
          <a:p>
            <a:r>
              <a:rPr lang="en-US" dirty="0" err="1" smtClean="0"/>
              <a:t>PACl</a:t>
            </a:r>
            <a:r>
              <a:rPr lang="en-US" dirty="0" smtClean="0"/>
              <a:t> stock solution preparation</a:t>
            </a:r>
          </a:p>
          <a:p>
            <a:pPr lvl="1"/>
            <a:r>
              <a:rPr lang="en-US" dirty="0" smtClean="0"/>
              <a:t>100 mg/L </a:t>
            </a:r>
            <a:r>
              <a:rPr lang="en-US" dirty="0" err="1" smtClean="0"/>
              <a:t>PACl</a:t>
            </a:r>
            <a:r>
              <a:rPr lang="en-US" dirty="0" smtClean="0"/>
              <a:t> stock</a:t>
            </a:r>
          </a:p>
          <a:p>
            <a:pPr lvl="1"/>
            <a:r>
              <a:rPr lang="en-US" dirty="0" smtClean="0"/>
              <a:t>Equation for dilution factor</a:t>
            </a:r>
          </a:p>
          <a:p>
            <a:pPr marL="457200" lvl="1" indent="0" algn="ctr">
              <a:buNone/>
            </a:pPr>
            <a:r>
              <a:rPr lang="en-US" dirty="0" err="1" smtClean="0"/>
              <a:t>Q</a:t>
            </a:r>
            <a:r>
              <a:rPr lang="en-US" baseline="-25000" dirty="0" err="1" smtClean="0"/>
              <a:t>total</a:t>
            </a:r>
            <a:r>
              <a:rPr lang="en-US" dirty="0" smtClean="0"/>
              <a:t>*</a:t>
            </a:r>
            <a:r>
              <a:rPr lang="en-US" dirty="0" err="1" smtClean="0"/>
              <a:t>C</a:t>
            </a:r>
            <a:r>
              <a:rPr lang="en-US" baseline="-25000" dirty="0" err="1" smtClean="0"/>
              <a:t>in</a:t>
            </a:r>
            <a:r>
              <a:rPr lang="en-US" dirty="0" smtClean="0"/>
              <a:t>=</a:t>
            </a:r>
            <a:r>
              <a:rPr lang="en-US" dirty="0" err="1" smtClean="0"/>
              <a:t>Q</a:t>
            </a:r>
            <a:r>
              <a:rPr lang="en-US" baseline="-25000" dirty="0" err="1" smtClean="0"/>
              <a:t>PACl</a:t>
            </a:r>
            <a:r>
              <a:rPr lang="en-US" dirty="0" smtClean="0"/>
              <a:t>*</a:t>
            </a:r>
            <a:r>
              <a:rPr lang="en-US" dirty="0" err="1" smtClean="0"/>
              <a:t>C</a:t>
            </a:r>
            <a:r>
              <a:rPr lang="en-US" baseline="-25000" dirty="0" err="1" smtClean="0"/>
              <a:t>stock</a:t>
            </a:r>
            <a:endParaRPr lang="en-US" baseline="-25000" dirty="0" smtClean="0"/>
          </a:p>
        </p:txBody>
      </p:sp>
    </p:spTree>
    <p:extLst>
      <p:ext uri="{BB962C8B-B14F-4D97-AF65-F5344CB8AC3E}">
        <p14:creationId xmlns:p14="http://schemas.microsoft.com/office/powerpoint/2010/main" val="96550603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Preparation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381000" y="1524000"/>
            <a:ext cx="8153400" cy="5029200"/>
          </a:xfrm>
        </p:spPr>
        <p:txBody>
          <a:bodyPr/>
          <a:lstStyle/>
          <a:p>
            <a:r>
              <a:rPr lang="en-US" dirty="0" smtClean="0"/>
              <a:t>Calibration of pumps</a:t>
            </a:r>
          </a:p>
          <a:p>
            <a:pPr lvl="1"/>
            <a:r>
              <a:rPr lang="en-US" dirty="0" smtClean="0"/>
              <a:t>Two pumps: </a:t>
            </a:r>
          </a:p>
          <a:p>
            <a:pPr lvl="2"/>
            <a:r>
              <a:rPr lang="en-US" dirty="0" err="1" smtClean="0"/>
              <a:t>PACl</a:t>
            </a:r>
            <a:r>
              <a:rPr lang="en-US" dirty="0" smtClean="0"/>
              <a:t>: size 13 tube, </a:t>
            </a:r>
          </a:p>
          <a:p>
            <a:pPr lvl="2"/>
            <a:r>
              <a:rPr lang="en-US" dirty="0" smtClean="0"/>
              <a:t>Groundwater: size 16 tube</a:t>
            </a:r>
          </a:p>
          <a:p>
            <a:pPr lvl="1"/>
            <a:r>
              <a:rPr lang="en-US" dirty="0" smtClean="0"/>
              <a:t>Evaluate flow rate of each pump at various rpm</a:t>
            </a:r>
          </a:p>
          <a:p>
            <a:pPr lvl="1"/>
            <a:r>
              <a:rPr lang="en-US" dirty="0" smtClean="0"/>
              <a:t>Calibration equations:</a:t>
            </a:r>
          </a:p>
          <a:p>
            <a:pPr lvl="2"/>
            <a:r>
              <a:rPr lang="en-US" dirty="0" err="1" smtClean="0"/>
              <a:t>PACl</a:t>
            </a:r>
            <a:r>
              <a:rPr lang="en-US" dirty="0" smtClean="0"/>
              <a:t> pump: rpm = 0.0717Q - 0.0417</a:t>
            </a:r>
          </a:p>
          <a:p>
            <a:pPr lvl="2"/>
            <a:r>
              <a:rPr lang="en-US" dirty="0" smtClean="0"/>
              <a:t>Groundwater pump: rpm = 1.2Q</a:t>
            </a:r>
          </a:p>
          <a:p>
            <a:endParaRPr lang="en-US" dirty="0" smtClean="0"/>
          </a:p>
          <a:p>
            <a:pPr marL="457200" lvl="1" indent="0">
              <a:buNone/>
            </a:pPr>
            <a:endParaRPr lang="en-US" dirty="0"/>
          </a:p>
          <a:p>
            <a:pPr marL="457200" lvl="1" indent="0">
              <a:buNone/>
            </a:pPr>
            <a:endParaRPr lang="en-US" dirty="0" smtClean="0"/>
          </a:p>
          <a:p>
            <a:pPr marL="457200" lvl="1" indent="0">
              <a:buNone/>
            </a:pPr>
            <a:endParaRPr lang="en-US" dirty="0" smtClean="0"/>
          </a:p>
          <a:p>
            <a:pPr marL="457200" lvl="1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34239890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Experimental Steps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457200" y="1524000"/>
            <a:ext cx="8153400" cy="4724400"/>
          </a:xfrm>
        </p:spPr>
        <p:txBody>
          <a:bodyPr/>
          <a:lstStyle/>
          <a:p>
            <a:r>
              <a:rPr lang="en-US" dirty="0" smtClean="0"/>
              <a:t>Initial Backwash</a:t>
            </a:r>
          </a:p>
          <a:p>
            <a:pPr lvl="1"/>
            <a:r>
              <a:rPr lang="en-US" dirty="0" smtClean="0"/>
              <a:t>Tap water</a:t>
            </a:r>
          </a:p>
          <a:p>
            <a:pPr lvl="1"/>
            <a:r>
              <a:rPr lang="en-US" dirty="0" smtClean="0"/>
              <a:t>Maximum flow rate of 100 rpm or 7.1 mm/s</a:t>
            </a:r>
          </a:p>
          <a:p>
            <a:pPr lvl="1"/>
            <a:r>
              <a:rPr lang="en-US" dirty="0" smtClean="0"/>
              <a:t>122% fluidization</a:t>
            </a:r>
          </a:p>
          <a:p>
            <a:pPr lvl="1"/>
            <a:r>
              <a:rPr lang="en-US" dirty="0" smtClean="0"/>
              <a:t>5 – 10 minutes</a:t>
            </a:r>
          </a:p>
        </p:txBody>
      </p:sp>
    </p:spTree>
    <p:extLst>
      <p:ext uri="{BB962C8B-B14F-4D97-AF65-F5344CB8AC3E}">
        <p14:creationId xmlns:p14="http://schemas.microsoft.com/office/powerpoint/2010/main" val="2220928447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Experimental Steps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457200" y="1524000"/>
            <a:ext cx="8153400" cy="4724400"/>
          </a:xfrm>
        </p:spPr>
        <p:txBody>
          <a:bodyPr/>
          <a:lstStyle/>
          <a:p>
            <a:r>
              <a:rPr lang="en-US" dirty="0" smtClean="0"/>
              <a:t>Pre-treatment with </a:t>
            </a:r>
            <a:r>
              <a:rPr lang="en-US" dirty="0" err="1" smtClean="0"/>
              <a:t>PACl</a:t>
            </a:r>
            <a:endParaRPr lang="en-US" dirty="0" smtClean="0"/>
          </a:p>
          <a:p>
            <a:pPr lvl="1"/>
            <a:r>
              <a:rPr lang="en-US" dirty="0" smtClean="0"/>
              <a:t>Pre-treated with 30 mg/L </a:t>
            </a:r>
            <a:r>
              <a:rPr lang="en-US" dirty="0" err="1" smtClean="0"/>
              <a:t>PACl</a:t>
            </a:r>
            <a:r>
              <a:rPr lang="en-US" dirty="0" smtClean="0"/>
              <a:t> in groundwater solution</a:t>
            </a:r>
          </a:p>
          <a:p>
            <a:pPr lvl="1"/>
            <a:r>
              <a:rPr lang="en-US" dirty="0" smtClean="0"/>
              <a:t>Total flow rate is 2.015 mm/s</a:t>
            </a:r>
          </a:p>
          <a:p>
            <a:pPr lvl="1"/>
            <a:r>
              <a:rPr lang="en-US" dirty="0"/>
              <a:t>p</a:t>
            </a:r>
            <a:r>
              <a:rPr lang="en-US" dirty="0" smtClean="0"/>
              <a:t>H is between 6 – 7 </a:t>
            </a:r>
          </a:p>
          <a:p>
            <a:pPr lvl="1"/>
            <a:r>
              <a:rPr lang="en-US" dirty="0" smtClean="0"/>
              <a:t>Stop pre-treatment when </a:t>
            </a:r>
            <a:r>
              <a:rPr lang="en-US" dirty="0" err="1" smtClean="0"/>
              <a:t>headloss</a:t>
            </a:r>
            <a:r>
              <a:rPr lang="en-US" dirty="0" smtClean="0"/>
              <a:t> increases to half of total height of the sand column (40 cm), from 80 to 120 cm, in 10 minutes</a:t>
            </a:r>
          </a:p>
          <a:p>
            <a:pPr lvl="1"/>
            <a:r>
              <a:rPr lang="en-US" dirty="0" smtClean="0"/>
              <a:t>Total mass injected is 2 mg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189886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Experimental Steps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457200" y="1600200"/>
            <a:ext cx="8153400" cy="4724400"/>
          </a:xfrm>
        </p:spPr>
        <p:txBody>
          <a:bodyPr/>
          <a:lstStyle/>
          <a:p>
            <a:r>
              <a:rPr lang="en-US" dirty="0" smtClean="0"/>
              <a:t>Continuous Flow Experiment</a:t>
            </a:r>
          </a:p>
          <a:p>
            <a:pPr lvl="1"/>
            <a:r>
              <a:rPr lang="en-US" dirty="0" smtClean="0"/>
              <a:t>Samples are collected every 10 minutes</a:t>
            </a:r>
          </a:p>
          <a:p>
            <a:pPr lvl="1"/>
            <a:r>
              <a:rPr lang="en-US" dirty="0"/>
              <a:t>Arsenic concentration in groundwater = 100 ppb</a:t>
            </a:r>
          </a:p>
          <a:p>
            <a:pPr lvl="1"/>
            <a:r>
              <a:rPr lang="en-US" dirty="0" err="1"/>
              <a:t>PACl</a:t>
            </a:r>
            <a:r>
              <a:rPr lang="en-US" dirty="0"/>
              <a:t> influent concentration = 1 mg/L</a:t>
            </a:r>
          </a:p>
          <a:p>
            <a:pPr lvl="1"/>
            <a:r>
              <a:rPr lang="en-US" dirty="0"/>
              <a:t>Approach velocity= 1 mm/s</a:t>
            </a:r>
          </a:p>
          <a:p>
            <a:pPr lvl="1"/>
            <a:r>
              <a:rPr lang="en-US" dirty="0"/>
              <a:t>Total flow rate= 11.76 mL/min</a:t>
            </a:r>
          </a:p>
          <a:p>
            <a:pPr lvl="1"/>
            <a:r>
              <a:rPr lang="en-US" dirty="0"/>
              <a:t>Groundwater pump= 14 rpm = 11.642 mL/min</a:t>
            </a:r>
          </a:p>
          <a:p>
            <a:pPr lvl="1"/>
            <a:r>
              <a:rPr lang="en-US" dirty="0" err="1"/>
              <a:t>PACl</a:t>
            </a:r>
            <a:r>
              <a:rPr lang="en-US" dirty="0"/>
              <a:t> pump= 2.2 rpm= 0.118 mL/min</a:t>
            </a:r>
          </a:p>
        </p:txBody>
      </p:sp>
    </p:spTree>
    <p:extLst>
      <p:ext uri="{BB962C8B-B14F-4D97-AF65-F5344CB8AC3E}">
        <p14:creationId xmlns:p14="http://schemas.microsoft.com/office/powerpoint/2010/main" val="357682062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AguaClara English">
  <a:themeElements>
    <a:clrScheme name="classroom">
      <a:dk1>
        <a:srgbClr val="000000"/>
      </a:dk1>
      <a:lt1>
        <a:srgbClr val="FFFFFF"/>
      </a:lt1>
      <a:dk2>
        <a:srgbClr val="00005A"/>
      </a:dk2>
      <a:lt2>
        <a:srgbClr val="FFFFFF"/>
      </a:lt2>
      <a:accent1>
        <a:srgbClr val="0300BE"/>
      </a:accent1>
      <a:accent2>
        <a:srgbClr val="FBA305"/>
      </a:accent2>
      <a:accent3>
        <a:srgbClr val="3399FF"/>
      </a:accent3>
      <a:accent4>
        <a:srgbClr val="AC0000"/>
      </a:accent4>
      <a:accent5>
        <a:srgbClr val="F7B0B0"/>
      </a:accent5>
      <a:accent6>
        <a:srgbClr val="E39304"/>
      </a:accent6>
      <a:hlink>
        <a:srgbClr val="678EFD"/>
      </a:hlink>
      <a:folHlink>
        <a:srgbClr val="AC00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none" rtlCol="0">
        <a:spAutoFit/>
      </a:bodyPr>
      <a:lstStyle>
        <a:defPPr>
          <a:defRPr dirty="0" smtClean="0">
            <a:latin typeface="+mn-lt"/>
          </a:defRPr>
        </a:defPPr>
      </a:lstStyle>
    </a:txDef>
  </a:objectDefaults>
  <a:extraClrSchemeLst>
    <a:extraClrScheme>
      <a:clrScheme name="1_AguaClara the road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3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F3300"/>
        </a:accent1>
        <a:accent2>
          <a:srgbClr val="FF9900"/>
        </a:accent2>
        <a:accent3>
          <a:srgbClr val="FFFFFF"/>
        </a:accent3>
        <a:accent4>
          <a:srgbClr val="000000"/>
        </a:accent4>
        <a:accent5>
          <a:srgbClr val="FFADAA"/>
        </a:accent5>
        <a:accent6>
          <a:srgbClr val="E78A00"/>
        </a:accent6>
        <a:hlink>
          <a:srgbClr val="3366FF"/>
        </a:hlink>
        <a:folHlink>
          <a:srgbClr val="A5002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4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80808"/>
        </a:accent1>
        <a:accent2>
          <a:srgbClr val="777777"/>
        </a:accent2>
        <a:accent3>
          <a:srgbClr val="FFFFFF"/>
        </a:accent3>
        <a:accent4>
          <a:srgbClr val="000000"/>
        </a:accent4>
        <a:accent5>
          <a:srgbClr val="AAAAAA"/>
        </a:accent5>
        <a:accent6>
          <a:srgbClr val="6B6B6B"/>
        </a:accent6>
        <a:hlink>
          <a:srgbClr val="C0C0C0"/>
        </a:hlink>
        <a:folHlink>
          <a:srgbClr val="FFFF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5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80808"/>
        </a:accent1>
        <a:accent2>
          <a:srgbClr val="777777"/>
        </a:accent2>
        <a:accent3>
          <a:srgbClr val="FFFFFF"/>
        </a:accent3>
        <a:accent4>
          <a:srgbClr val="000000"/>
        </a:accent4>
        <a:accent5>
          <a:srgbClr val="AAAAAA"/>
        </a:accent5>
        <a:accent6>
          <a:srgbClr val="6B6B6B"/>
        </a:accent6>
        <a:hlink>
          <a:srgbClr val="C0C0C0"/>
        </a:hlink>
        <a:folHlink>
          <a:srgbClr val="0000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AguaClara English</Template>
  <TotalTime>2395</TotalTime>
  <Words>695</Words>
  <Application>Microsoft Office PowerPoint</Application>
  <PresentationFormat>On-screen Show (4:3)</PresentationFormat>
  <Paragraphs>169</Paragraphs>
  <Slides>30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5" baseType="lpstr">
      <vt:lpstr>Arial</vt:lpstr>
      <vt:lpstr>Calibri</vt:lpstr>
      <vt:lpstr>Candara</vt:lpstr>
      <vt:lpstr>Wingdings</vt:lpstr>
      <vt:lpstr>AguaClara English</vt:lpstr>
      <vt:lpstr>Arsenic Team</vt:lpstr>
      <vt:lpstr>Goal</vt:lpstr>
      <vt:lpstr>Filter Design</vt:lpstr>
      <vt:lpstr>Experimental Procedure</vt:lpstr>
      <vt:lpstr>Preparation</vt:lpstr>
      <vt:lpstr>Preparation</vt:lpstr>
      <vt:lpstr>Experimental Steps</vt:lpstr>
      <vt:lpstr>Experimental Steps</vt:lpstr>
      <vt:lpstr>Experimental Steps</vt:lpstr>
      <vt:lpstr>Experimental Steps</vt:lpstr>
      <vt:lpstr>Experimental Steps</vt:lpstr>
      <vt:lpstr>GFAAS Analysis</vt:lpstr>
      <vt:lpstr>Calibration Curve: 0 – 100 ppb</vt:lpstr>
      <vt:lpstr>Arsenic Effluent Concentration</vt:lpstr>
      <vt:lpstr>Multiple Injection Method</vt:lpstr>
      <vt:lpstr>Multiple Injection:  Calibration Curve 0 – 10 ppb</vt:lpstr>
      <vt:lpstr>As Effluent Concentration: Multiple Injection Method</vt:lpstr>
      <vt:lpstr>Calibration Curve: 0 – 50 ppb for Backwash Samples</vt:lpstr>
      <vt:lpstr>As Effluent Concentration During Backwash</vt:lpstr>
      <vt:lpstr>Data Analysis</vt:lpstr>
      <vt:lpstr>pC*</vt:lpstr>
      <vt:lpstr>Is that so?</vt:lpstr>
      <vt:lpstr>Backwash</vt:lpstr>
      <vt:lpstr>Future Work</vt:lpstr>
      <vt:lpstr>Establishing Base Line</vt:lpstr>
      <vt:lpstr>Calibration Curve: Groundwater vs. HNO3</vt:lpstr>
      <vt:lpstr>Pre-treatment and  Co-treatment</vt:lpstr>
      <vt:lpstr>Removal efficiency rate in continuous flow</vt:lpstr>
      <vt:lpstr>Questions?</vt:lpstr>
      <vt:lpstr>Acknowledgements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mw24</dc:creator>
  <cp:lastModifiedBy>Nont</cp:lastModifiedBy>
  <cp:revision>69</cp:revision>
  <dcterms:created xsi:type="dcterms:W3CDTF">2013-12-01T20:00:38Z</dcterms:created>
  <dcterms:modified xsi:type="dcterms:W3CDTF">2014-05-10T18:59:51Z</dcterms:modified>
</cp:coreProperties>
</file>